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  <p:sldMasterId id="2147484835" r:id="rId2"/>
    <p:sldMasterId id="2147484847" r:id="rId3"/>
    <p:sldMasterId id="2147484861" r:id="rId4"/>
  </p:sldMasterIdLst>
  <p:notesMasterIdLst>
    <p:notesMasterId r:id="rId33"/>
  </p:notesMasterIdLst>
  <p:handoutMasterIdLst>
    <p:handoutMasterId r:id="rId34"/>
  </p:handoutMasterIdLst>
  <p:sldIdLst>
    <p:sldId id="428" r:id="rId5"/>
    <p:sldId id="772" r:id="rId6"/>
    <p:sldId id="773" r:id="rId7"/>
    <p:sldId id="774" r:id="rId8"/>
    <p:sldId id="775" r:id="rId9"/>
    <p:sldId id="776" r:id="rId10"/>
    <p:sldId id="777" r:id="rId11"/>
    <p:sldId id="778" r:id="rId12"/>
    <p:sldId id="779" r:id="rId13"/>
    <p:sldId id="780" r:id="rId14"/>
    <p:sldId id="781" r:id="rId15"/>
    <p:sldId id="782" r:id="rId16"/>
    <p:sldId id="783" r:id="rId17"/>
    <p:sldId id="784" r:id="rId18"/>
    <p:sldId id="785" r:id="rId19"/>
    <p:sldId id="786" r:id="rId20"/>
    <p:sldId id="787" r:id="rId21"/>
    <p:sldId id="788" r:id="rId22"/>
    <p:sldId id="789" r:id="rId23"/>
    <p:sldId id="790" r:id="rId24"/>
    <p:sldId id="791" r:id="rId25"/>
    <p:sldId id="792" r:id="rId26"/>
    <p:sldId id="799" r:id="rId27"/>
    <p:sldId id="794" r:id="rId28"/>
    <p:sldId id="795" r:id="rId29"/>
    <p:sldId id="796" r:id="rId30"/>
    <p:sldId id="797" r:id="rId31"/>
    <p:sldId id="798" r:id="rId3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CB9FF"/>
    <a:srgbClr val="FFD85D"/>
    <a:srgbClr val="FFCE33"/>
    <a:srgbClr val="CC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howGuides="1"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FC474A88-C891-4F77-8540-E1FF48BD4EF5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2D7414D-9604-4421-9627-2603E355C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4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7F5BC69-1838-44FE-ACC8-1BEC9B7AB1EF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3646AA83-1A30-4439-936B-2945AE0EC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4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16295-8217-44E6-9E8A-FABA4AA39B56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CA610-856E-4C7D-89A5-B9F666864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0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9A443-FD23-4066-96C5-19D516BAB5C3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30D37-74F5-4910-8CC6-74C7988D3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C1038-E9C4-427E-BD7E-77A89D4E09EF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E9163-BB2C-455B-A9CB-3914494FE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11400-691E-4B03-8B70-BFDAF6A86F7E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BF2EF-37C3-4BF0-8B4C-BAA620EFF9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5" t="1540" r="26912" b="2026"/>
          <a:stretch/>
        </p:blipFill>
        <p:spPr>
          <a:xfrm>
            <a:off x="3345189" y="1"/>
            <a:ext cx="5815584" cy="68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08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BBB11-3EEF-41C5-91D6-CBE084E98297}" type="datetimeFigureOut">
              <a:rPr lang="en-US" smtClean="0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87F7-4FBF-45F8-B945-751E50BD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90D2C-E982-41E0-A3F9-E8A66B198024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A03C4-79AC-45B6-9FB0-D8090D09B6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9F0BA-F427-4B00-87F5-CE5733CFDE3C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B0F2A-5117-4DFF-AE1D-49E0495662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8F2B-D1F7-4891-9B1B-D003662AA577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17B86-8A21-4961-9760-2EEC3C80DB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E1001-8F12-4BA3-9198-B61A8ED0316A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16484-2169-4588-B4D3-D25F5AD997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83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53332-539D-43A1-BB07-1E99F20653B6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51564-D7AC-48A4-9166-7AE7BFECD1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C10FE-F6BD-4AB7-BDA6-EF1AB54CD9EE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B83E-5747-477E-A498-353DF5895B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DD3E8-ED86-4614-86D1-FA3A63E0BC41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87F7-4FBF-45F8-B945-751E50BD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F8060-28C3-484C-B772-7DAE813C11A0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CC01-DF4B-452E-8C5E-CBDFDB05A4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DDF5-CAB3-481D-8395-B6DC2DAC5D09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1E4AC-8268-4FAE-ABD5-ECF533EDBC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7F388-8AD7-4BAD-8229-54943A75EC40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C755D-1CE9-4740-8698-29E00459B9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Rectangle 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860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11400-691E-4B03-8B70-BFDAF6A86F7E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BF2EF-37C3-4BF0-8B4C-BAA620EFF9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5" t="1540" r="26912" b="2026"/>
          <a:stretch/>
        </p:blipFill>
        <p:spPr>
          <a:xfrm>
            <a:off x="3345189" y="1"/>
            <a:ext cx="5815584" cy="68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085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BBB11-3EEF-41C5-91D6-CBE084E98297}" type="datetimeFigureOut">
              <a:rPr lang="en-US" smtClean="0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87F7-4FBF-45F8-B945-751E50BD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5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90D2C-E982-41E0-A3F9-E8A66B198024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A03C4-79AC-45B6-9FB0-D8090D09B6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9F0BA-F427-4B00-87F5-CE5733CFDE3C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B0F2A-5117-4DFF-AE1D-49E0495662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29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8F2B-D1F7-4891-9B1B-D003662AA577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17B86-8A21-4961-9760-2EEC3C80DB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E1001-8F12-4BA3-9198-B61A8ED0316A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16484-2169-4588-B4D3-D25F5AD997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8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6BE08-EC82-47C6-9D43-4177432D0C73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9039D-79A4-495E-95A5-2197D3DBC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53332-539D-43A1-BB07-1E99F20653B6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51564-D7AC-48A4-9166-7AE7BFECD1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C10FE-F6BD-4AB7-BDA6-EF1AB54CD9EE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B83E-5747-477E-A498-353DF5895B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9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F8060-28C3-484C-B772-7DAE813C11A0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CC01-DF4B-452E-8C5E-CBDFDB05A4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DDF5-CAB3-481D-8395-B6DC2DAC5D09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1E4AC-8268-4FAE-ABD5-ECF533EDBC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4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7F388-8AD7-4BAD-8229-54943A75EC40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C755D-1CE9-4740-8698-29E00459B9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7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BEE44-DF50-410D-955A-E845F387B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737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Rectangle 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860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420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610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1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20751-3A8C-44CB-9528-D63A3A159E7E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617A4-B870-4D77-B0E3-5CFD826AF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29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2EC66-7195-4836-BD64-16DE953EF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10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E1001-8F12-4BA3-9198-B61A8ED0316A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16484-2169-4588-B4D3-D25F5AD99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1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Rectangle 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860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BEE44-DF50-410D-955A-E845F387B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7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681B0-9113-44EE-BA6E-6575365C35D4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4FDB6-DE5F-4A66-A039-FF9741C89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896D1-6B35-4786-8CE0-FA2E99C06B47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4204-A3E4-41B5-A4CF-9BFFF9DD8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30AB8-6821-42CA-86E0-B03160494A16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9507D-CED1-4964-A7DB-A5EA9D80B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BC1C1-692D-417A-B8EE-548057758B46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F6A69-A699-407B-879F-969CEB4A0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F678-AA83-4D89-AEBA-38C0C74CAE75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D6C00-D848-4E33-85C3-1C03FDC64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5A6D35-785B-4D83-8C81-3B44401C6A67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07E0E0-E6D3-4306-93EF-EA40808A0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B5658E-2FC6-4275-AFD0-F081B6D4E36F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6463E5-CB4F-45FD-B08E-79966E5CC3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6" r:id="rId1"/>
    <p:sldLayoutId id="2147484837" r:id="rId2"/>
    <p:sldLayoutId id="2147484838" r:id="rId3"/>
    <p:sldLayoutId id="2147484839" r:id="rId4"/>
    <p:sldLayoutId id="2147484840" r:id="rId5"/>
    <p:sldLayoutId id="2147484841" r:id="rId6"/>
    <p:sldLayoutId id="2147484842" r:id="rId7"/>
    <p:sldLayoutId id="2147484843" r:id="rId8"/>
    <p:sldLayoutId id="2147484844" r:id="rId9"/>
    <p:sldLayoutId id="2147484845" r:id="rId10"/>
    <p:sldLayoutId id="2147484846" r:id="rId11"/>
    <p:sldLayoutId id="2147484834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B5658E-2FC6-4275-AFD0-F081B6D4E36F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6463E5-CB4F-45FD-B08E-79966E5CC3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8" r:id="rId1"/>
    <p:sldLayoutId id="2147484849" r:id="rId2"/>
    <p:sldLayoutId id="2147484850" r:id="rId3"/>
    <p:sldLayoutId id="2147484851" r:id="rId4"/>
    <p:sldLayoutId id="2147484852" r:id="rId5"/>
    <p:sldLayoutId id="2147484853" r:id="rId6"/>
    <p:sldLayoutId id="2147484854" r:id="rId7"/>
    <p:sldLayoutId id="2147484855" r:id="rId8"/>
    <p:sldLayoutId id="2147484856" r:id="rId9"/>
    <p:sldLayoutId id="2147484857" r:id="rId10"/>
    <p:sldLayoutId id="2147484858" r:id="rId11"/>
    <p:sldLayoutId id="2147484859" r:id="rId12"/>
    <p:sldLayoutId id="2147484860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gray">
          <a:xfrm>
            <a:off x="-1588" y="6408738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27" name="Picture 19" descr="Pearson_Bound_Whit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640080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4982010" y="6494236"/>
            <a:ext cx="426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Author: B.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Verdana" pitchFamily="34" charset="0"/>
              </a:rPr>
              <a:t>Mahadevan</a:t>
            </a:r>
            <a:endParaRPr lang="en-US" altLang="en-US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152400" y="6489700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Verdana" pitchFamily="34" charset="0"/>
              </a:rPr>
              <a:t>Operations </a:t>
            </a: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Management: Theory</a:t>
            </a:r>
            <a:r>
              <a:rPr lang="en-US" altLang="en-US" sz="1200" b="1" baseline="0" dirty="0" smtClean="0">
                <a:solidFill>
                  <a:schemeClr val="bg1"/>
                </a:solidFill>
                <a:latin typeface="Verdana" pitchFamily="34" charset="0"/>
              </a:rPr>
              <a:t> and Practice</a:t>
            </a: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, 3e</a:t>
            </a:r>
            <a:endParaRPr lang="en-US" altLang="en-US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0" name="Rectangle 10"/>
          <p:cNvSpPr>
            <a:spLocks noChangeArrowheads="1"/>
          </p:cNvSpPr>
          <p:nvPr/>
        </p:nvSpPr>
        <p:spPr bwMode="auto">
          <a:xfrm rot="-5400000">
            <a:off x="6816725" y="3460750"/>
            <a:ext cx="41195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000">
                <a:latin typeface="Verdana" pitchFamily="34" charset="0"/>
              </a:rPr>
              <a:t>Copyright © 2016 Pearson India Education Services Pvt. Ltd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2" r:id="rId1"/>
    <p:sldLayoutId id="2147484863" r:id="rId2"/>
    <p:sldLayoutId id="2147484864" r:id="rId3"/>
    <p:sldLayoutId id="2147484865" r:id="rId4"/>
    <p:sldLayoutId id="2147484866" r:id="rId5"/>
    <p:sldLayoutId id="2147484867" r:id="rId6"/>
    <p:sldLayoutId id="2147484868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i.in/uploads/SMB899.pdf" TargetMode="External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639097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Chapter 12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94872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4400" b="1" dirty="0" smtClean="0">
                <a:solidFill>
                  <a:srgbClr val="0000FF"/>
                </a:solidFill>
              </a:rPr>
              <a:t>Total Quality Management</a:t>
            </a:r>
            <a:endParaRPr lang="en-US" altLang="en-US" sz="4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561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Garvin’s Dimensions of Quality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8944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000" i="1" u="sng" dirty="0" smtClean="0"/>
              <a:t>Performance</a:t>
            </a:r>
            <a:r>
              <a:rPr lang="en-US" altLang="en-US" sz="2000" i="1" dirty="0" smtClean="0"/>
              <a:t>: C</a:t>
            </a:r>
            <a:r>
              <a:rPr lang="en-US" altLang="en-US" sz="2000" dirty="0" smtClean="0"/>
              <a:t>ustomer expects a certain level of performance from a product. </a:t>
            </a:r>
          </a:p>
          <a:p>
            <a:pPr eaLnBrk="1" hangingPunct="1"/>
            <a:r>
              <a:rPr lang="en-US" altLang="en-US" sz="2000" i="1" u="sng" dirty="0" smtClean="0"/>
              <a:t>Features</a:t>
            </a:r>
            <a:r>
              <a:rPr lang="en-US" altLang="en-US" sz="2000" i="1" dirty="0" smtClean="0"/>
              <a:t>: </a:t>
            </a:r>
            <a:r>
              <a:rPr lang="en-US" altLang="en-US" sz="2000" dirty="0" smtClean="0"/>
              <a:t>Features provide additional attributes of enhancing the quality. </a:t>
            </a:r>
            <a:endParaRPr lang="en-US" altLang="en-US" sz="2000" i="1" dirty="0" smtClean="0"/>
          </a:p>
          <a:p>
            <a:pPr eaLnBrk="1" hangingPunct="1"/>
            <a:r>
              <a:rPr lang="en-US" altLang="en-US" sz="2000" i="1" u="sng" dirty="0" smtClean="0"/>
              <a:t>Reliability</a:t>
            </a:r>
            <a:r>
              <a:rPr lang="en-US" altLang="en-US" sz="2000" i="1" dirty="0" smtClean="0"/>
              <a:t>:</a:t>
            </a:r>
            <a:r>
              <a:rPr lang="en-US" altLang="en-US" sz="2000" dirty="0" smtClean="0"/>
              <a:t> Denotes the expectation that the product performs satisfactorily for a period of time. </a:t>
            </a:r>
          </a:p>
          <a:p>
            <a:pPr eaLnBrk="1" hangingPunct="1"/>
            <a:r>
              <a:rPr lang="en-US" altLang="en-US" sz="2000" i="1" u="sng" dirty="0" smtClean="0"/>
              <a:t>Conformance</a:t>
            </a:r>
            <a:r>
              <a:rPr lang="en-US" altLang="en-US" sz="2000" i="1" dirty="0" smtClean="0"/>
              <a:t>:</a:t>
            </a:r>
            <a:r>
              <a:rPr lang="en-US" altLang="en-US" sz="2000" dirty="0" smtClean="0"/>
              <a:t> Meeting the specifications and standards of design</a:t>
            </a:r>
            <a:endParaRPr lang="en-US" altLang="en-US" sz="2000" i="1" dirty="0" smtClean="0"/>
          </a:p>
          <a:p>
            <a:pPr eaLnBrk="1" hangingPunct="1"/>
            <a:r>
              <a:rPr lang="en-US" altLang="en-US" sz="2000" i="1" u="sng" dirty="0" smtClean="0"/>
              <a:t>Durability</a:t>
            </a:r>
            <a:r>
              <a:rPr lang="en-US" altLang="en-US" sz="2000" i="1" dirty="0" smtClean="0"/>
              <a:t>:</a:t>
            </a:r>
            <a:r>
              <a:rPr lang="en-US" altLang="en-US" sz="2000" dirty="0" smtClean="0"/>
              <a:t> How long does the product lasts before it requires a replacement. </a:t>
            </a:r>
            <a:endParaRPr lang="en-US" altLang="en-US" sz="2000" i="1" dirty="0" smtClean="0"/>
          </a:p>
          <a:p>
            <a:pPr eaLnBrk="1" hangingPunct="1"/>
            <a:r>
              <a:rPr lang="en-US" altLang="en-US" sz="2000" i="1" u="sng" dirty="0" smtClean="0"/>
              <a:t>Serviceability</a:t>
            </a:r>
            <a:r>
              <a:rPr lang="en-US" altLang="en-US" sz="2000" i="1" dirty="0" smtClean="0"/>
              <a:t>:</a:t>
            </a:r>
            <a:r>
              <a:rPr lang="en-US" altLang="en-US" sz="2000" dirty="0" smtClean="0"/>
              <a:t> The ease with which the product can be serviced.</a:t>
            </a:r>
            <a:endParaRPr lang="en-US" altLang="en-US" sz="2000" i="1" dirty="0" smtClean="0"/>
          </a:p>
          <a:p>
            <a:pPr eaLnBrk="1" hangingPunct="1"/>
            <a:r>
              <a:rPr lang="en-US" altLang="en-US" sz="2000" i="1" u="sng" dirty="0" smtClean="0"/>
              <a:t>Aesthetics</a:t>
            </a:r>
            <a:r>
              <a:rPr lang="en-US" altLang="en-US" sz="2000" i="1" dirty="0" smtClean="0"/>
              <a:t>:</a:t>
            </a:r>
            <a:r>
              <a:rPr lang="en-US" altLang="en-US" sz="2000" dirty="0" smtClean="0"/>
              <a:t> Customers also value the aesthetics of the product. </a:t>
            </a:r>
          </a:p>
          <a:p>
            <a:pPr eaLnBrk="1" hangingPunct="1"/>
            <a:r>
              <a:rPr lang="en-US" altLang="en-US" sz="2000" i="1" dirty="0" smtClean="0"/>
              <a:t>Safety:</a:t>
            </a:r>
            <a:r>
              <a:rPr lang="en-US" altLang="en-US" sz="2000" dirty="0" smtClean="0"/>
              <a:t> Safety aspects denote the assurance to the customer that there are no hazards in using the product</a:t>
            </a:r>
            <a:endParaRPr lang="en-US" altLang="en-US" sz="2000" i="1" dirty="0" smtClean="0"/>
          </a:p>
          <a:p>
            <a:pPr eaLnBrk="1" hangingPunct="1"/>
            <a:r>
              <a:rPr lang="en-US" altLang="en-US" sz="2000" i="1" u="sng" dirty="0" smtClean="0"/>
              <a:t>Other perceptions</a:t>
            </a:r>
            <a:r>
              <a:rPr lang="en-US" altLang="en-US" sz="2000" i="1" dirty="0" smtClean="0"/>
              <a:t>:</a:t>
            </a:r>
            <a:r>
              <a:rPr lang="en-US" altLang="en-US" sz="2000" dirty="0" smtClean="0"/>
              <a:t> Customers may also have a host of subjective perceptions such as brand name, image, impact of advertising etc. in his/her assessment of quality.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50825" y="5992594"/>
            <a:ext cx="82454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100" i="1" dirty="0"/>
              <a:t>Source: Garvin, D.A. (1984), “What does quality really mean?” Sloan Management Review, </a:t>
            </a:r>
            <a:r>
              <a:rPr lang="en-US" altLang="en-US" sz="1100" b="1" i="1" dirty="0"/>
              <a:t>26</a:t>
            </a:r>
            <a:r>
              <a:rPr lang="en-US" altLang="en-US" sz="1100" i="1" dirty="0"/>
              <a:t> (1), pp. 25 – 43 </a:t>
            </a:r>
          </a:p>
        </p:txBody>
      </p:sp>
    </p:spTree>
    <p:extLst>
      <p:ext uri="{BB962C8B-B14F-4D97-AF65-F5344CB8AC3E}">
        <p14:creationId xmlns:p14="http://schemas.microsoft.com/office/powerpoint/2010/main" val="13263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32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Alternative definitions of Quality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98101"/>
            <a:ext cx="7620000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6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Total Quality Management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Elements</a:t>
            </a:r>
          </a:p>
        </p:txBody>
      </p:sp>
      <p:sp>
        <p:nvSpPr>
          <p:cNvPr id="15363" name="AutoShape 4"/>
          <p:cNvSpPr>
            <a:spLocks noChangeArrowheads="1"/>
          </p:cNvSpPr>
          <p:nvPr/>
        </p:nvSpPr>
        <p:spPr bwMode="auto">
          <a:xfrm>
            <a:off x="2819400" y="2438400"/>
            <a:ext cx="3581400" cy="29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3657600" y="3441700"/>
            <a:ext cx="1919288" cy="1919288"/>
          </a:xfrm>
          <a:prstGeom prst="ellipse">
            <a:avLst/>
          </a:prstGeom>
          <a:solidFill>
            <a:srgbClr val="FFD85D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Quality</a:t>
            </a:r>
          </a:p>
          <a:p>
            <a:pPr algn="ctr">
              <a:defRPr/>
            </a:pPr>
            <a:r>
              <a:rPr 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System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3505200" y="1733550"/>
            <a:ext cx="21701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Role of</a:t>
            </a:r>
          </a:p>
          <a:p>
            <a:pPr algn="ctr"/>
            <a:r>
              <a:rPr lang="en-US" altLang="en-US"/>
              <a:t>Top Management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5207000" y="5518150"/>
            <a:ext cx="2405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Tools &amp; Techniques</a:t>
            </a: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1384300" y="5467350"/>
            <a:ext cx="28273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Employee Involvement</a:t>
            </a:r>
          </a:p>
          <a:p>
            <a:r>
              <a:rPr lang="en-US" altLang="en-US"/>
              <a:t>Training &amp; Team Work</a:t>
            </a:r>
          </a:p>
        </p:txBody>
      </p:sp>
    </p:spTree>
    <p:extLst>
      <p:ext uri="{BB962C8B-B14F-4D97-AF65-F5344CB8AC3E}">
        <p14:creationId xmlns:p14="http://schemas.microsoft.com/office/powerpoint/2010/main" val="17368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709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Quality Management Tools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 classification</a:t>
            </a:r>
          </a:p>
        </p:txBody>
      </p:sp>
      <p:sp>
        <p:nvSpPr>
          <p:cNvPr id="16387" name="Rectangle 1249"/>
          <p:cNvSpPr>
            <a:spLocks noChangeArrowheads="1"/>
          </p:cNvSpPr>
          <p:nvPr/>
        </p:nvSpPr>
        <p:spPr bwMode="auto">
          <a:xfrm>
            <a:off x="1079500" y="3802484"/>
            <a:ext cx="11113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88" name="Rectangle 1250"/>
          <p:cNvSpPr>
            <a:spLocks noChangeArrowheads="1"/>
          </p:cNvSpPr>
          <p:nvPr/>
        </p:nvSpPr>
        <p:spPr bwMode="auto">
          <a:xfrm>
            <a:off x="1090613" y="3802484"/>
            <a:ext cx="2308225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89" name="Rectangle 1251"/>
          <p:cNvSpPr>
            <a:spLocks noChangeArrowheads="1"/>
          </p:cNvSpPr>
          <p:nvPr/>
        </p:nvSpPr>
        <p:spPr bwMode="auto">
          <a:xfrm>
            <a:off x="3398838" y="3802484"/>
            <a:ext cx="11112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0" name="Rectangle 1252"/>
          <p:cNvSpPr>
            <a:spLocks noChangeArrowheads="1"/>
          </p:cNvSpPr>
          <p:nvPr/>
        </p:nvSpPr>
        <p:spPr bwMode="auto">
          <a:xfrm>
            <a:off x="3409950" y="3802484"/>
            <a:ext cx="2312988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1" name="Rectangle 1253"/>
          <p:cNvSpPr>
            <a:spLocks noChangeArrowheads="1"/>
          </p:cNvSpPr>
          <p:nvPr/>
        </p:nvSpPr>
        <p:spPr bwMode="auto">
          <a:xfrm>
            <a:off x="5722938" y="3802484"/>
            <a:ext cx="11112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2" name="Rectangle 1254"/>
          <p:cNvSpPr>
            <a:spLocks noChangeArrowheads="1"/>
          </p:cNvSpPr>
          <p:nvPr/>
        </p:nvSpPr>
        <p:spPr bwMode="auto">
          <a:xfrm>
            <a:off x="5734050" y="3802484"/>
            <a:ext cx="2325688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3" name="Rectangle 1255"/>
          <p:cNvSpPr>
            <a:spLocks noChangeArrowheads="1"/>
          </p:cNvSpPr>
          <p:nvPr/>
        </p:nvSpPr>
        <p:spPr bwMode="auto">
          <a:xfrm>
            <a:off x="8059738" y="3802484"/>
            <a:ext cx="11112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6394" name="Group 1321"/>
          <p:cNvGrpSpPr>
            <a:grpSpLocks/>
          </p:cNvGrpSpPr>
          <p:nvPr/>
        </p:nvGrpSpPr>
        <p:grpSpPr bwMode="auto">
          <a:xfrm>
            <a:off x="863600" y="1308521"/>
            <a:ext cx="7232650" cy="4854575"/>
            <a:chOff x="680" y="1056"/>
            <a:chExt cx="4404" cy="3209"/>
          </a:xfrm>
        </p:grpSpPr>
        <p:grpSp>
          <p:nvGrpSpPr>
            <p:cNvPr id="16411" name="Group 1228"/>
            <p:cNvGrpSpPr>
              <a:grpSpLocks/>
            </p:cNvGrpSpPr>
            <p:nvPr/>
          </p:nvGrpSpPr>
          <p:grpSpPr bwMode="auto">
            <a:xfrm>
              <a:off x="680" y="1056"/>
              <a:ext cx="4404" cy="2776"/>
              <a:chOff x="680" y="1056"/>
              <a:chExt cx="4404" cy="2776"/>
            </a:xfrm>
          </p:grpSpPr>
          <p:sp>
            <p:nvSpPr>
              <p:cNvPr id="16481" name="Rectangle 1028"/>
              <p:cNvSpPr>
                <a:spLocks noChangeArrowheads="1"/>
              </p:cNvSpPr>
              <p:nvPr/>
            </p:nvSpPr>
            <p:spPr bwMode="auto">
              <a:xfrm>
                <a:off x="737" y="1063"/>
                <a:ext cx="1354" cy="13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82" name="Rectangle 1029"/>
              <p:cNvSpPr>
                <a:spLocks noChangeArrowheads="1"/>
              </p:cNvSpPr>
              <p:nvPr/>
            </p:nvSpPr>
            <p:spPr bwMode="auto">
              <a:xfrm>
                <a:off x="742" y="1063"/>
                <a:ext cx="474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000000"/>
                    </a:solidFill>
                    <a:latin typeface="Times New Roman" pitchFamily="18" charset="0"/>
                  </a:rPr>
                  <a:t>Purpose f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483" name="Rectangle 1030"/>
              <p:cNvSpPr>
                <a:spLocks noChangeArrowheads="1"/>
              </p:cNvSpPr>
              <p:nvPr/>
            </p:nvSpPr>
            <p:spPr bwMode="auto">
              <a:xfrm>
                <a:off x="1228" y="1063"/>
                <a:ext cx="863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000000"/>
                    </a:solidFill>
                    <a:latin typeface="Times New Roman" pitchFamily="18" charset="0"/>
                  </a:rPr>
                  <a:t>or which the tool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484" name="Rectangle 1031"/>
              <p:cNvSpPr>
                <a:spLocks noChangeArrowheads="1"/>
              </p:cNvSpPr>
              <p:nvPr/>
            </p:nvSpPr>
            <p:spPr bwMode="auto">
              <a:xfrm>
                <a:off x="737" y="1200"/>
                <a:ext cx="1354" cy="13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85" name="Rectangle 1032"/>
              <p:cNvSpPr>
                <a:spLocks noChangeArrowheads="1"/>
              </p:cNvSpPr>
              <p:nvPr/>
            </p:nvSpPr>
            <p:spPr bwMode="auto">
              <a:xfrm>
                <a:off x="1242" y="1200"/>
                <a:ext cx="332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010000"/>
                    </a:solidFill>
                    <a:latin typeface="Times New Roman" pitchFamily="18" charset="0"/>
                  </a:rPr>
                  <a:t>is used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486" name="Rectangle 1033"/>
              <p:cNvSpPr>
                <a:spLocks noChangeArrowheads="1"/>
              </p:cNvSpPr>
              <p:nvPr/>
            </p:nvSpPr>
            <p:spPr bwMode="auto">
              <a:xfrm>
                <a:off x="1584" y="1200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487" name="Rectangle 1034"/>
              <p:cNvSpPr>
                <a:spLocks noChangeArrowheads="1"/>
              </p:cNvSpPr>
              <p:nvPr/>
            </p:nvSpPr>
            <p:spPr bwMode="auto">
              <a:xfrm>
                <a:off x="687" y="1063"/>
                <a:ext cx="50" cy="27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88" name="Rectangle 1035"/>
              <p:cNvSpPr>
                <a:spLocks noChangeArrowheads="1"/>
              </p:cNvSpPr>
              <p:nvPr/>
            </p:nvSpPr>
            <p:spPr bwMode="auto">
              <a:xfrm>
                <a:off x="2091" y="1063"/>
                <a:ext cx="50" cy="27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89" name="Rectangle 1036"/>
              <p:cNvSpPr>
                <a:spLocks noChangeArrowheads="1"/>
              </p:cNvSpPr>
              <p:nvPr/>
            </p:nvSpPr>
            <p:spPr bwMode="auto">
              <a:xfrm>
                <a:off x="2198" y="1131"/>
                <a:ext cx="1357" cy="13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90" name="Rectangle 1037"/>
              <p:cNvSpPr>
                <a:spLocks noChangeArrowheads="1"/>
              </p:cNvSpPr>
              <p:nvPr/>
            </p:nvSpPr>
            <p:spPr bwMode="auto">
              <a:xfrm>
                <a:off x="2286" y="1131"/>
                <a:ext cx="1088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010000"/>
                    </a:solidFill>
                    <a:latin typeface="Times New Roman" pitchFamily="18" charset="0"/>
                  </a:rPr>
                  <a:t>Quality Control Tools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491" name="Rectangle 1038"/>
              <p:cNvSpPr>
                <a:spLocks noChangeArrowheads="1"/>
              </p:cNvSpPr>
              <p:nvPr/>
            </p:nvSpPr>
            <p:spPr bwMode="auto">
              <a:xfrm>
                <a:off x="3406" y="1131"/>
                <a:ext cx="1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492" name="Rectangle 1039"/>
              <p:cNvSpPr>
                <a:spLocks noChangeArrowheads="1"/>
              </p:cNvSpPr>
              <p:nvPr/>
            </p:nvSpPr>
            <p:spPr bwMode="auto">
              <a:xfrm>
                <a:off x="3466" y="1131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493" name="Rectangle 1040"/>
              <p:cNvSpPr>
                <a:spLocks noChangeArrowheads="1"/>
              </p:cNvSpPr>
              <p:nvPr/>
            </p:nvSpPr>
            <p:spPr bwMode="auto">
              <a:xfrm>
                <a:off x="2148" y="1063"/>
                <a:ext cx="1457" cy="6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94" name="Rectangle 1041"/>
              <p:cNvSpPr>
                <a:spLocks noChangeArrowheads="1"/>
              </p:cNvSpPr>
              <p:nvPr/>
            </p:nvSpPr>
            <p:spPr bwMode="auto">
              <a:xfrm>
                <a:off x="2148" y="1131"/>
                <a:ext cx="50" cy="13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95" name="Rectangle 1042"/>
              <p:cNvSpPr>
                <a:spLocks noChangeArrowheads="1"/>
              </p:cNvSpPr>
              <p:nvPr/>
            </p:nvSpPr>
            <p:spPr bwMode="auto">
              <a:xfrm>
                <a:off x="3555" y="1131"/>
                <a:ext cx="50" cy="13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96" name="Rectangle 1043"/>
              <p:cNvSpPr>
                <a:spLocks noChangeArrowheads="1"/>
              </p:cNvSpPr>
              <p:nvPr/>
            </p:nvSpPr>
            <p:spPr bwMode="auto">
              <a:xfrm>
                <a:off x="2148" y="1268"/>
                <a:ext cx="1457" cy="69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97" name="Rectangle 1044"/>
              <p:cNvSpPr>
                <a:spLocks noChangeArrowheads="1"/>
              </p:cNvSpPr>
              <p:nvPr/>
            </p:nvSpPr>
            <p:spPr bwMode="auto">
              <a:xfrm>
                <a:off x="3662" y="1131"/>
                <a:ext cx="1365" cy="13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98" name="Rectangle 1045"/>
              <p:cNvSpPr>
                <a:spLocks noChangeArrowheads="1"/>
              </p:cNvSpPr>
              <p:nvPr/>
            </p:nvSpPr>
            <p:spPr bwMode="auto">
              <a:xfrm>
                <a:off x="3877" y="1131"/>
                <a:ext cx="911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010000"/>
                    </a:solidFill>
                    <a:latin typeface="Times New Roman" pitchFamily="18" charset="0"/>
                  </a:rPr>
                  <a:t>Management tools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499" name="Rectangle 1046"/>
              <p:cNvSpPr>
                <a:spLocks noChangeArrowheads="1"/>
              </p:cNvSpPr>
              <p:nvPr/>
            </p:nvSpPr>
            <p:spPr bwMode="auto">
              <a:xfrm>
                <a:off x="4811" y="1131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00" name="Rectangle 1047"/>
              <p:cNvSpPr>
                <a:spLocks noChangeArrowheads="1"/>
              </p:cNvSpPr>
              <p:nvPr/>
            </p:nvSpPr>
            <p:spPr bwMode="auto">
              <a:xfrm>
                <a:off x="3612" y="1063"/>
                <a:ext cx="1465" cy="6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01" name="Rectangle 1048"/>
              <p:cNvSpPr>
                <a:spLocks noChangeArrowheads="1"/>
              </p:cNvSpPr>
              <p:nvPr/>
            </p:nvSpPr>
            <p:spPr bwMode="auto">
              <a:xfrm>
                <a:off x="3612" y="1131"/>
                <a:ext cx="50" cy="13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02" name="Rectangle 1049"/>
              <p:cNvSpPr>
                <a:spLocks noChangeArrowheads="1"/>
              </p:cNvSpPr>
              <p:nvPr/>
            </p:nvSpPr>
            <p:spPr bwMode="auto">
              <a:xfrm>
                <a:off x="5027" y="1131"/>
                <a:ext cx="50" cy="13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03" name="Rectangle 1050"/>
              <p:cNvSpPr>
                <a:spLocks noChangeArrowheads="1"/>
              </p:cNvSpPr>
              <p:nvPr/>
            </p:nvSpPr>
            <p:spPr bwMode="auto">
              <a:xfrm>
                <a:off x="3612" y="1268"/>
                <a:ext cx="1465" cy="69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04" name="Rectangle 1051"/>
              <p:cNvSpPr>
                <a:spLocks noChangeArrowheads="1"/>
              </p:cNvSpPr>
              <p:nvPr/>
            </p:nvSpPr>
            <p:spPr bwMode="auto">
              <a:xfrm>
                <a:off x="680" y="1056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05" name="Rectangle 1052"/>
              <p:cNvSpPr>
                <a:spLocks noChangeArrowheads="1"/>
              </p:cNvSpPr>
              <p:nvPr/>
            </p:nvSpPr>
            <p:spPr bwMode="auto">
              <a:xfrm>
                <a:off x="680" y="1056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06" name="Rectangle 1053"/>
              <p:cNvSpPr>
                <a:spLocks noChangeArrowheads="1"/>
              </p:cNvSpPr>
              <p:nvPr/>
            </p:nvSpPr>
            <p:spPr bwMode="auto">
              <a:xfrm>
                <a:off x="687" y="1056"/>
                <a:ext cx="145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07" name="Rectangle 1054"/>
              <p:cNvSpPr>
                <a:spLocks noChangeArrowheads="1"/>
              </p:cNvSpPr>
              <p:nvPr/>
            </p:nvSpPr>
            <p:spPr bwMode="auto">
              <a:xfrm>
                <a:off x="2141" y="1056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08" name="Rectangle 1055"/>
              <p:cNvSpPr>
                <a:spLocks noChangeArrowheads="1"/>
              </p:cNvSpPr>
              <p:nvPr/>
            </p:nvSpPr>
            <p:spPr bwMode="auto">
              <a:xfrm>
                <a:off x="2148" y="1056"/>
                <a:ext cx="145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09" name="Rectangle 1056"/>
              <p:cNvSpPr>
                <a:spLocks noChangeArrowheads="1"/>
              </p:cNvSpPr>
              <p:nvPr/>
            </p:nvSpPr>
            <p:spPr bwMode="auto">
              <a:xfrm>
                <a:off x="3605" y="1056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10" name="Rectangle 1057"/>
              <p:cNvSpPr>
                <a:spLocks noChangeArrowheads="1"/>
              </p:cNvSpPr>
              <p:nvPr/>
            </p:nvSpPr>
            <p:spPr bwMode="auto">
              <a:xfrm>
                <a:off x="3612" y="1056"/>
                <a:ext cx="146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11" name="Rectangle 1058"/>
              <p:cNvSpPr>
                <a:spLocks noChangeArrowheads="1"/>
              </p:cNvSpPr>
              <p:nvPr/>
            </p:nvSpPr>
            <p:spPr bwMode="auto">
              <a:xfrm>
                <a:off x="5077" y="1056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12" name="Rectangle 1059"/>
              <p:cNvSpPr>
                <a:spLocks noChangeArrowheads="1"/>
              </p:cNvSpPr>
              <p:nvPr/>
            </p:nvSpPr>
            <p:spPr bwMode="auto">
              <a:xfrm>
                <a:off x="5077" y="1056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13" name="Rectangle 1060"/>
              <p:cNvSpPr>
                <a:spLocks noChangeArrowheads="1"/>
              </p:cNvSpPr>
              <p:nvPr/>
            </p:nvSpPr>
            <p:spPr bwMode="auto">
              <a:xfrm>
                <a:off x="680" y="1063"/>
                <a:ext cx="7" cy="27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14" name="Rectangle 1061"/>
              <p:cNvSpPr>
                <a:spLocks noChangeArrowheads="1"/>
              </p:cNvSpPr>
              <p:nvPr/>
            </p:nvSpPr>
            <p:spPr bwMode="auto">
              <a:xfrm>
                <a:off x="2141" y="1063"/>
                <a:ext cx="7" cy="27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15" name="Rectangle 1062"/>
              <p:cNvSpPr>
                <a:spLocks noChangeArrowheads="1"/>
              </p:cNvSpPr>
              <p:nvPr/>
            </p:nvSpPr>
            <p:spPr bwMode="auto">
              <a:xfrm>
                <a:off x="3605" y="1063"/>
                <a:ext cx="7" cy="27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16" name="Rectangle 1063"/>
              <p:cNvSpPr>
                <a:spLocks noChangeArrowheads="1"/>
              </p:cNvSpPr>
              <p:nvPr/>
            </p:nvSpPr>
            <p:spPr bwMode="auto">
              <a:xfrm>
                <a:off x="5077" y="1063"/>
                <a:ext cx="7" cy="27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17" name="Rectangle 1064"/>
              <p:cNvSpPr>
                <a:spLocks noChangeArrowheads="1"/>
              </p:cNvSpPr>
              <p:nvPr/>
            </p:nvSpPr>
            <p:spPr bwMode="auto">
              <a:xfrm>
                <a:off x="737" y="1344"/>
                <a:ext cx="1354" cy="13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18" name="Rectangle 1065"/>
              <p:cNvSpPr>
                <a:spLocks noChangeArrowheads="1"/>
              </p:cNvSpPr>
              <p:nvPr/>
            </p:nvSpPr>
            <p:spPr bwMode="auto">
              <a:xfrm>
                <a:off x="737" y="1344"/>
                <a:ext cx="1117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010000"/>
                    </a:solidFill>
                    <a:latin typeface="Times New Roman" pitchFamily="18" charset="0"/>
                  </a:rPr>
                  <a:t>Highlighting problems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19" name="Rectangle 1066"/>
              <p:cNvSpPr>
                <a:spLocks noChangeArrowheads="1"/>
              </p:cNvSpPr>
              <p:nvPr/>
            </p:nvSpPr>
            <p:spPr bwMode="auto">
              <a:xfrm>
                <a:off x="1887" y="1344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20" name="Rectangle 1067"/>
              <p:cNvSpPr>
                <a:spLocks noChangeArrowheads="1"/>
              </p:cNvSpPr>
              <p:nvPr/>
            </p:nvSpPr>
            <p:spPr bwMode="auto">
              <a:xfrm>
                <a:off x="687" y="1344"/>
                <a:ext cx="50" cy="13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21" name="Rectangle 1068"/>
              <p:cNvSpPr>
                <a:spLocks noChangeArrowheads="1"/>
              </p:cNvSpPr>
              <p:nvPr/>
            </p:nvSpPr>
            <p:spPr bwMode="auto">
              <a:xfrm>
                <a:off x="2091" y="1344"/>
                <a:ext cx="50" cy="13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22" name="Rectangle 1069"/>
              <p:cNvSpPr>
                <a:spLocks noChangeArrowheads="1"/>
              </p:cNvSpPr>
              <p:nvPr/>
            </p:nvSpPr>
            <p:spPr bwMode="auto">
              <a:xfrm>
                <a:off x="2198" y="1344"/>
                <a:ext cx="1357" cy="13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23" name="Rectangle 1070"/>
              <p:cNvSpPr>
                <a:spLocks noChangeArrowheads="1"/>
              </p:cNvSpPr>
              <p:nvPr/>
            </p:nvSpPr>
            <p:spPr bwMode="auto">
              <a:xfrm>
                <a:off x="2377" y="1344"/>
                <a:ext cx="1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(a)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24" name="Rectangle 1071"/>
              <p:cNvSpPr>
                <a:spLocks noChangeArrowheads="1"/>
              </p:cNvSpPr>
              <p:nvPr/>
            </p:nvSpPr>
            <p:spPr bwMode="auto">
              <a:xfrm>
                <a:off x="2509" y="1344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25" name="Rectangle 1072"/>
              <p:cNvSpPr>
                <a:spLocks noChangeArrowheads="1"/>
              </p:cNvSpPr>
              <p:nvPr/>
            </p:nvSpPr>
            <p:spPr bwMode="auto">
              <a:xfrm>
                <a:off x="2556" y="1344"/>
                <a:ext cx="686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Control Charts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26" name="Rectangle 1073"/>
              <p:cNvSpPr>
                <a:spLocks noChangeArrowheads="1"/>
              </p:cNvSpPr>
              <p:nvPr/>
            </p:nvSpPr>
            <p:spPr bwMode="auto">
              <a:xfrm>
                <a:off x="3261" y="1344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27" name="Rectangle 1074"/>
              <p:cNvSpPr>
                <a:spLocks noChangeArrowheads="1"/>
              </p:cNvSpPr>
              <p:nvPr/>
            </p:nvSpPr>
            <p:spPr bwMode="auto">
              <a:xfrm>
                <a:off x="2148" y="1344"/>
                <a:ext cx="50" cy="13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28" name="Rectangle 1075"/>
              <p:cNvSpPr>
                <a:spLocks noChangeArrowheads="1"/>
              </p:cNvSpPr>
              <p:nvPr/>
            </p:nvSpPr>
            <p:spPr bwMode="auto">
              <a:xfrm>
                <a:off x="3555" y="1344"/>
                <a:ext cx="50" cy="13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29" name="Rectangle 1076"/>
              <p:cNvSpPr>
                <a:spLocks noChangeArrowheads="1"/>
              </p:cNvSpPr>
              <p:nvPr/>
            </p:nvSpPr>
            <p:spPr bwMode="auto">
              <a:xfrm>
                <a:off x="3662" y="1344"/>
                <a:ext cx="1365" cy="13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30" name="Rectangle 1077"/>
              <p:cNvSpPr>
                <a:spLocks noChangeArrowheads="1"/>
              </p:cNvSpPr>
              <p:nvPr/>
            </p:nvSpPr>
            <p:spPr bwMode="auto">
              <a:xfrm>
                <a:off x="3662" y="1344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31" name="Rectangle 1078"/>
              <p:cNvSpPr>
                <a:spLocks noChangeArrowheads="1"/>
              </p:cNvSpPr>
              <p:nvPr/>
            </p:nvSpPr>
            <p:spPr bwMode="auto">
              <a:xfrm>
                <a:off x="3612" y="1344"/>
                <a:ext cx="50" cy="13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32" name="Rectangle 1079"/>
              <p:cNvSpPr>
                <a:spLocks noChangeArrowheads="1"/>
              </p:cNvSpPr>
              <p:nvPr/>
            </p:nvSpPr>
            <p:spPr bwMode="auto">
              <a:xfrm>
                <a:off x="5027" y="1344"/>
                <a:ext cx="50" cy="13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33" name="Rectangle 1080"/>
              <p:cNvSpPr>
                <a:spLocks noChangeArrowheads="1"/>
              </p:cNvSpPr>
              <p:nvPr/>
            </p:nvSpPr>
            <p:spPr bwMode="auto">
              <a:xfrm>
                <a:off x="680" y="1337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34" name="Rectangle 1081"/>
              <p:cNvSpPr>
                <a:spLocks noChangeArrowheads="1"/>
              </p:cNvSpPr>
              <p:nvPr/>
            </p:nvSpPr>
            <p:spPr bwMode="auto">
              <a:xfrm>
                <a:off x="687" y="1337"/>
                <a:ext cx="145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35" name="Rectangle 1082"/>
              <p:cNvSpPr>
                <a:spLocks noChangeArrowheads="1"/>
              </p:cNvSpPr>
              <p:nvPr/>
            </p:nvSpPr>
            <p:spPr bwMode="auto">
              <a:xfrm>
                <a:off x="2141" y="1337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36" name="Rectangle 1083"/>
              <p:cNvSpPr>
                <a:spLocks noChangeArrowheads="1"/>
              </p:cNvSpPr>
              <p:nvPr/>
            </p:nvSpPr>
            <p:spPr bwMode="auto">
              <a:xfrm>
                <a:off x="2148" y="1337"/>
                <a:ext cx="145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37" name="Rectangle 1084"/>
              <p:cNvSpPr>
                <a:spLocks noChangeArrowheads="1"/>
              </p:cNvSpPr>
              <p:nvPr/>
            </p:nvSpPr>
            <p:spPr bwMode="auto">
              <a:xfrm>
                <a:off x="3605" y="1337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38" name="Rectangle 1085"/>
              <p:cNvSpPr>
                <a:spLocks noChangeArrowheads="1"/>
              </p:cNvSpPr>
              <p:nvPr/>
            </p:nvSpPr>
            <p:spPr bwMode="auto">
              <a:xfrm>
                <a:off x="3612" y="1337"/>
                <a:ext cx="146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39" name="Rectangle 1086"/>
              <p:cNvSpPr>
                <a:spLocks noChangeArrowheads="1"/>
              </p:cNvSpPr>
              <p:nvPr/>
            </p:nvSpPr>
            <p:spPr bwMode="auto">
              <a:xfrm>
                <a:off x="5077" y="1337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40" name="Rectangle 1087"/>
              <p:cNvSpPr>
                <a:spLocks noChangeArrowheads="1"/>
              </p:cNvSpPr>
              <p:nvPr/>
            </p:nvSpPr>
            <p:spPr bwMode="auto">
              <a:xfrm>
                <a:off x="680" y="1344"/>
                <a:ext cx="7" cy="13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41" name="Rectangle 1088"/>
              <p:cNvSpPr>
                <a:spLocks noChangeArrowheads="1"/>
              </p:cNvSpPr>
              <p:nvPr/>
            </p:nvSpPr>
            <p:spPr bwMode="auto">
              <a:xfrm>
                <a:off x="2141" y="1344"/>
                <a:ext cx="7" cy="13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42" name="Rectangle 1089"/>
              <p:cNvSpPr>
                <a:spLocks noChangeArrowheads="1"/>
              </p:cNvSpPr>
              <p:nvPr/>
            </p:nvSpPr>
            <p:spPr bwMode="auto">
              <a:xfrm>
                <a:off x="3605" y="1344"/>
                <a:ext cx="7" cy="13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43" name="Rectangle 1090"/>
              <p:cNvSpPr>
                <a:spLocks noChangeArrowheads="1"/>
              </p:cNvSpPr>
              <p:nvPr/>
            </p:nvSpPr>
            <p:spPr bwMode="auto">
              <a:xfrm>
                <a:off x="5077" y="1344"/>
                <a:ext cx="7" cy="13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44" name="Rectangle 1091"/>
              <p:cNvSpPr>
                <a:spLocks noChangeArrowheads="1"/>
              </p:cNvSpPr>
              <p:nvPr/>
            </p:nvSpPr>
            <p:spPr bwMode="auto">
              <a:xfrm>
                <a:off x="737" y="1488"/>
                <a:ext cx="1354" cy="137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45" name="Rectangle 1092"/>
              <p:cNvSpPr>
                <a:spLocks noChangeArrowheads="1"/>
              </p:cNvSpPr>
              <p:nvPr/>
            </p:nvSpPr>
            <p:spPr bwMode="auto">
              <a:xfrm>
                <a:off x="737" y="1488"/>
                <a:ext cx="972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010000"/>
                    </a:solidFill>
                    <a:latin typeface="Times New Roman" pitchFamily="18" charset="0"/>
                  </a:rPr>
                  <a:t>Identifying specific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46" name="Rectangle 1093"/>
              <p:cNvSpPr>
                <a:spLocks noChangeArrowheads="1"/>
              </p:cNvSpPr>
              <p:nvPr/>
            </p:nvSpPr>
            <p:spPr bwMode="auto">
              <a:xfrm>
                <a:off x="737" y="1625"/>
                <a:ext cx="1354" cy="137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47" name="Rectangle 1094"/>
              <p:cNvSpPr>
                <a:spLocks noChangeArrowheads="1"/>
              </p:cNvSpPr>
              <p:nvPr/>
            </p:nvSpPr>
            <p:spPr bwMode="auto">
              <a:xfrm>
                <a:off x="737" y="1625"/>
                <a:ext cx="692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010000"/>
                    </a:solidFill>
                    <a:latin typeface="Times New Roman" pitchFamily="18" charset="0"/>
                  </a:rPr>
                  <a:t>improvement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48" name="Rectangle 1095"/>
              <p:cNvSpPr>
                <a:spLocks noChangeArrowheads="1"/>
              </p:cNvSpPr>
              <p:nvPr/>
            </p:nvSpPr>
            <p:spPr bwMode="auto">
              <a:xfrm>
                <a:off x="737" y="1762"/>
                <a:ext cx="1354" cy="137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49" name="Rectangle 1096"/>
              <p:cNvSpPr>
                <a:spLocks noChangeArrowheads="1"/>
              </p:cNvSpPr>
              <p:nvPr/>
            </p:nvSpPr>
            <p:spPr bwMode="auto">
              <a:xfrm>
                <a:off x="737" y="1762"/>
                <a:ext cx="664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010000"/>
                    </a:solidFill>
                    <a:latin typeface="Times New Roman" pitchFamily="18" charset="0"/>
                  </a:rPr>
                  <a:t>opportunities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50" name="Rectangle 1097"/>
              <p:cNvSpPr>
                <a:spLocks noChangeArrowheads="1"/>
              </p:cNvSpPr>
              <p:nvPr/>
            </p:nvSpPr>
            <p:spPr bwMode="auto">
              <a:xfrm>
                <a:off x="1420" y="1762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51" name="Rectangle 1098"/>
              <p:cNvSpPr>
                <a:spLocks noChangeArrowheads="1"/>
              </p:cNvSpPr>
              <p:nvPr/>
            </p:nvSpPr>
            <p:spPr bwMode="auto">
              <a:xfrm>
                <a:off x="737" y="1899"/>
                <a:ext cx="1354" cy="137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52" name="Rectangle 1099"/>
              <p:cNvSpPr>
                <a:spLocks noChangeArrowheads="1"/>
              </p:cNvSpPr>
              <p:nvPr/>
            </p:nvSpPr>
            <p:spPr bwMode="auto">
              <a:xfrm>
                <a:off x="737" y="1899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53" name="Rectangle 1100"/>
              <p:cNvSpPr>
                <a:spLocks noChangeArrowheads="1"/>
              </p:cNvSpPr>
              <p:nvPr/>
            </p:nvSpPr>
            <p:spPr bwMode="auto">
              <a:xfrm>
                <a:off x="687" y="1488"/>
                <a:ext cx="50" cy="54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54" name="Rectangle 1101"/>
              <p:cNvSpPr>
                <a:spLocks noChangeArrowheads="1"/>
              </p:cNvSpPr>
              <p:nvPr/>
            </p:nvSpPr>
            <p:spPr bwMode="auto">
              <a:xfrm>
                <a:off x="2091" y="1488"/>
                <a:ext cx="50" cy="54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55" name="Rectangle 1102"/>
              <p:cNvSpPr>
                <a:spLocks noChangeArrowheads="1"/>
              </p:cNvSpPr>
              <p:nvPr/>
            </p:nvSpPr>
            <p:spPr bwMode="auto">
              <a:xfrm>
                <a:off x="687" y="2036"/>
                <a:ext cx="1454" cy="137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56" name="Rectangle 1103"/>
              <p:cNvSpPr>
                <a:spLocks noChangeArrowheads="1"/>
              </p:cNvSpPr>
              <p:nvPr/>
            </p:nvSpPr>
            <p:spPr bwMode="auto">
              <a:xfrm>
                <a:off x="2198" y="1488"/>
                <a:ext cx="1357" cy="137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57" name="Rectangle 1104"/>
              <p:cNvSpPr>
                <a:spLocks noChangeArrowheads="1"/>
              </p:cNvSpPr>
              <p:nvPr/>
            </p:nvSpPr>
            <p:spPr bwMode="auto">
              <a:xfrm>
                <a:off x="2377" y="1488"/>
                <a:ext cx="136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(b)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58" name="Rectangle 1105"/>
              <p:cNvSpPr>
                <a:spLocks noChangeArrowheads="1"/>
              </p:cNvSpPr>
              <p:nvPr/>
            </p:nvSpPr>
            <p:spPr bwMode="auto">
              <a:xfrm>
                <a:off x="2516" y="1488"/>
                <a:ext cx="29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59" name="Rectangle 1106"/>
              <p:cNvSpPr>
                <a:spLocks noChangeArrowheads="1"/>
              </p:cNvSpPr>
              <p:nvPr/>
            </p:nvSpPr>
            <p:spPr bwMode="auto">
              <a:xfrm>
                <a:off x="2556" y="1488"/>
                <a:ext cx="535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Histograms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60" name="Rectangle 1107"/>
              <p:cNvSpPr>
                <a:spLocks noChangeArrowheads="1"/>
              </p:cNvSpPr>
              <p:nvPr/>
            </p:nvSpPr>
            <p:spPr bwMode="auto">
              <a:xfrm>
                <a:off x="3104" y="1488"/>
                <a:ext cx="29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61" name="Rectangle 1108"/>
              <p:cNvSpPr>
                <a:spLocks noChangeArrowheads="1"/>
              </p:cNvSpPr>
              <p:nvPr/>
            </p:nvSpPr>
            <p:spPr bwMode="auto">
              <a:xfrm>
                <a:off x="2198" y="1625"/>
                <a:ext cx="1357" cy="137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62" name="Rectangle 1109"/>
              <p:cNvSpPr>
                <a:spLocks noChangeArrowheads="1"/>
              </p:cNvSpPr>
              <p:nvPr/>
            </p:nvSpPr>
            <p:spPr bwMode="auto">
              <a:xfrm>
                <a:off x="2377" y="1625"/>
                <a:ext cx="1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(c)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63" name="Rectangle 1110"/>
              <p:cNvSpPr>
                <a:spLocks noChangeArrowheads="1"/>
              </p:cNvSpPr>
              <p:nvPr/>
            </p:nvSpPr>
            <p:spPr bwMode="auto">
              <a:xfrm>
                <a:off x="2509" y="1625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64" name="Rectangle 1111"/>
              <p:cNvSpPr>
                <a:spLocks noChangeArrowheads="1"/>
              </p:cNvSpPr>
              <p:nvPr/>
            </p:nvSpPr>
            <p:spPr bwMode="auto">
              <a:xfrm>
                <a:off x="2556" y="1625"/>
                <a:ext cx="628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Check Sheets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65" name="Rectangle 1112"/>
              <p:cNvSpPr>
                <a:spLocks noChangeArrowheads="1"/>
              </p:cNvSpPr>
              <p:nvPr/>
            </p:nvSpPr>
            <p:spPr bwMode="auto">
              <a:xfrm>
                <a:off x="3200" y="1625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66" name="Rectangle 1113"/>
              <p:cNvSpPr>
                <a:spLocks noChangeArrowheads="1"/>
              </p:cNvSpPr>
              <p:nvPr/>
            </p:nvSpPr>
            <p:spPr bwMode="auto">
              <a:xfrm>
                <a:off x="2198" y="1762"/>
                <a:ext cx="1357" cy="137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67" name="Rectangle 1114"/>
              <p:cNvSpPr>
                <a:spLocks noChangeArrowheads="1"/>
              </p:cNvSpPr>
              <p:nvPr/>
            </p:nvSpPr>
            <p:spPr bwMode="auto">
              <a:xfrm>
                <a:off x="2377" y="1762"/>
                <a:ext cx="136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(d)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68" name="Rectangle 1115"/>
              <p:cNvSpPr>
                <a:spLocks noChangeArrowheads="1"/>
              </p:cNvSpPr>
              <p:nvPr/>
            </p:nvSpPr>
            <p:spPr bwMode="auto">
              <a:xfrm>
                <a:off x="2516" y="1762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69" name="Rectangle 1116"/>
              <p:cNvSpPr>
                <a:spLocks noChangeArrowheads="1"/>
              </p:cNvSpPr>
              <p:nvPr/>
            </p:nvSpPr>
            <p:spPr bwMode="auto">
              <a:xfrm>
                <a:off x="2556" y="1762"/>
                <a:ext cx="77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Pareto Diagrams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70" name="Rectangle 1117"/>
              <p:cNvSpPr>
                <a:spLocks noChangeArrowheads="1"/>
              </p:cNvSpPr>
              <p:nvPr/>
            </p:nvSpPr>
            <p:spPr bwMode="auto">
              <a:xfrm>
                <a:off x="3350" y="1762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71" name="Rectangle 1118"/>
              <p:cNvSpPr>
                <a:spLocks noChangeArrowheads="1"/>
              </p:cNvSpPr>
              <p:nvPr/>
            </p:nvSpPr>
            <p:spPr bwMode="auto">
              <a:xfrm>
                <a:off x="2198" y="1899"/>
                <a:ext cx="1357" cy="137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72" name="Rectangle 1119"/>
              <p:cNvSpPr>
                <a:spLocks noChangeArrowheads="1"/>
              </p:cNvSpPr>
              <p:nvPr/>
            </p:nvSpPr>
            <p:spPr bwMode="auto">
              <a:xfrm>
                <a:off x="2377" y="1899"/>
                <a:ext cx="1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(e)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73" name="Rectangle 1120"/>
              <p:cNvSpPr>
                <a:spLocks noChangeArrowheads="1"/>
              </p:cNvSpPr>
              <p:nvPr/>
            </p:nvSpPr>
            <p:spPr bwMode="auto">
              <a:xfrm>
                <a:off x="2509" y="1899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74" name="Rectangle 1121"/>
              <p:cNvSpPr>
                <a:spLocks noChangeArrowheads="1"/>
              </p:cNvSpPr>
              <p:nvPr/>
            </p:nvSpPr>
            <p:spPr bwMode="auto">
              <a:xfrm>
                <a:off x="2556" y="1899"/>
                <a:ext cx="801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Scatter Diagrams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75" name="Rectangle 1122"/>
              <p:cNvSpPr>
                <a:spLocks noChangeArrowheads="1"/>
              </p:cNvSpPr>
              <p:nvPr/>
            </p:nvSpPr>
            <p:spPr bwMode="auto">
              <a:xfrm>
                <a:off x="3376" y="1899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76" name="Rectangle 1123"/>
              <p:cNvSpPr>
                <a:spLocks noChangeArrowheads="1"/>
              </p:cNvSpPr>
              <p:nvPr/>
            </p:nvSpPr>
            <p:spPr bwMode="auto">
              <a:xfrm>
                <a:off x="2198" y="2036"/>
                <a:ext cx="1357" cy="137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77" name="Rectangle 1124"/>
              <p:cNvSpPr>
                <a:spLocks noChangeArrowheads="1"/>
              </p:cNvSpPr>
              <p:nvPr/>
            </p:nvSpPr>
            <p:spPr bwMode="auto">
              <a:xfrm>
                <a:off x="2377" y="2036"/>
                <a:ext cx="116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(f)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78" name="Rectangle 1125"/>
              <p:cNvSpPr>
                <a:spLocks noChangeArrowheads="1"/>
              </p:cNvSpPr>
              <p:nvPr/>
            </p:nvSpPr>
            <p:spPr bwMode="auto">
              <a:xfrm>
                <a:off x="2496" y="2036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79" name="Rectangle 1126"/>
              <p:cNvSpPr>
                <a:spLocks noChangeArrowheads="1"/>
              </p:cNvSpPr>
              <p:nvPr/>
            </p:nvSpPr>
            <p:spPr bwMode="auto">
              <a:xfrm>
                <a:off x="2556" y="2036"/>
                <a:ext cx="336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Graphs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80" name="Rectangle 1127"/>
              <p:cNvSpPr>
                <a:spLocks noChangeArrowheads="1"/>
              </p:cNvSpPr>
              <p:nvPr/>
            </p:nvSpPr>
            <p:spPr bwMode="auto">
              <a:xfrm>
                <a:off x="2899" y="2036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81" name="Rectangle 1128"/>
              <p:cNvSpPr>
                <a:spLocks noChangeArrowheads="1"/>
              </p:cNvSpPr>
              <p:nvPr/>
            </p:nvSpPr>
            <p:spPr bwMode="auto">
              <a:xfrm>
                <a:off x="2148" y="1488"/>
                <a:ext cx="50" cy="68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82" name="Rectangle 1129"/>
              <p:cNvSpPr>
                <a:spLocks noChangeArrowheads="1"/>
              </p:cNvSpPr>
              <p:nvPr/>
            </p:nvSpPr>
            <p:spPr bwMode="auto">
              <a:xfrm>
                <a:off x="3555" y="1488"/>
                <a:ext cx="50" cy="68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83" name="Rectangle 1130"/>
              <p:cNvSpPr>
                <a:spLocks noChangeArrowheads="1"/>
              </p:cNvSpPr>
              <p:nvPr/>
            </p:nvSpPr>
            <p:spPr bwMode="auto">
              <a:xfrm>
                <a:off x="3662" y="1488"/>
                <a:ext cx="1365" cy="137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84" name="Rectangle 1131"/>
              <p:cNvSpPr>
                <a:spLocks noChangeArrowheads="1"/>
              </p:cNvSpPr>
              <p:nvPr/>
            </p:nvSpPr>
            <p:spPr bwMode="auto">
              <a:xfrm>
                <a:off x="3662" y="1488"/>
                <a:ext cx="29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585" name="Rectangle 1132"/>
              <p:cNvSpPr>
                <a:spLocks noChangeArrowheads="1"/>
              </p:cNvSpPr>
              <p:nvPr/>
            </p:nvSpPr>
            <p:spPr bwMode="auto">
              <a:xfrm>
                <a:off x="3612" y="1488"/>
                <a:ext cx="50" cy="137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86" name="Rectangle 1133"/>
              <p:cNvSpPr>
                <a:spLocks noChangeArrowheads="1"/>
              </p:cNvSpPr>
              <p:nvPr/>
            </p:nvSpPr>
            <p:spPr bwMode="auto">
              <a:xfrm>
                <a:off x="5027" y="1488"/>
                <a:ext cx="50" cy="137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87" name="Rectangle 1134"/>
              <p:cNvSpPr>
                <a:spLocks noChangeArrowheads="1"/>
              </p:cNvSpPr>
              <p:nvPr/>
            </p:nvSpPr>
            <p:spPr bwMode="auto">
              <a:xfrm>
                <a:off x="3612" y="1625"/>
                <a:ext cx="1465" cy="54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88" name="Rectangle 1135"/>
              <p:cNvSpPr>
                <a:spLocks noChangeArrowheads="1"/>
              </p:cNvSpPr>
              <p:nvPr/>
            </p:nvSpPr>
            <p:spPr bwMode="auto">
              <a:xfrm>
                <a:off x="680" y="1481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89" name="Rectangle 1136"/>
              <p:cNvSpPr>
                <a:spLocks noChangeArrowheads="1"/>
              </p:cNvSpPr>
              <p:nvPr/>
            </p:nvSpPr>
            <p:spPr bwMode="auto">
              <a:xfrm>
                <a:off x="687" y="1481"/>
                <a:ext cx="145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90" name="Rectangle 1137"/>
              <p:cNvSpPr>
                <a:spLocks noChangeArrowheads="1"/>
              </p:cNvSpPr>
              <p:nvPr/>
            </p:nvSpPr>
            <p:spPr bwMode="auto">
              <a:xfrm>
                <a:off x="2141" y="1481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91" name="Rectangle 1138"/>
              <p:cNvSpPr>
                <a:spLocks noChangeArrowheads="1"/>
              </p:cNvSpPr>
              <p:nvPr/>
            </p:nvSpPr>
            <p:spPr bwMode="auto">
              <a:xfrm>
                <a:off x="2148" y="1481"/>
                <a:ext cx="145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92" name="Rectangle 1139"/>
              <p:cNvSpPr>
                <a:spLocks noChangeArrowheads="1"/>
              </p:cNvSpPr>
              <p:nvPr/>
            </p:nvSpPr>
            <p:spPr bwMode="auto">
              <a:xfrm>
                <a:off x="3605" y="1481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93" name="Rectangle 1140"/>
              <p:cNvSpPr>
                <a:spLocks noChangeArrowheads="1"/>
              </p:cNvSpPr>
              <p:nvPr/>
            </p:nvSpPr>
            <p:spPr bwMode="auto">
              <a:xfrm>
                <a:off x="3612" y="1481"/>
                <a:ext cx="146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94" name="Rectangle 1141"/>
              <p:cNvSpPr>
                <a:spLocks noChangeArrowheads="1"/>
              </p:cNvSpPr>
              <p:nvPr/>
            </p:nvSpPr>
            <p:spPr bwMode="auto">
              <a:xfrm>
                <a:off x="5077" y="1481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95" name="Rectangle 1142"/>
              <p:cNvSpPr>
                <a:spLocks noChangeArrowheads="1"/>
              </p:cNvSpPr>
              <p:nvPr/>
            </p:nvSpPr>
            <p:spPr bwMode="auto">
              <a:xfrm>
                <a:off x="680" y="1488"/>
                <a:ext cx="7" cy="68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96" name="Rectangle 1143"/>
              <p:cNvSpPr>
                <a:spLocks noChangeArrowheads="1"/>
              </p:cNvSpPr>
              <p:nvPr/>
            </p:nvSpPr>
            <p:spPr bwMode="auto">
              <a:xfrm>
                <a:off x="2141" y="1488"/>
                <a:ext cx="7" cy="68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97" name="Rectangle 1144"/>
              <p:cNvSpPr>
                <a:spLocks noChangeArrowheads="1"/>
              </p:cNvSpPr>
              <p:nvPr/>
            </p:nvSpPr>
            <p:spPr bwMode="auto">
              <a:xfrm>
                <a:off x="3605" y="1488"/>
                <a:ext cx="7" cy="68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98" name="Rectangle 1145"/>
              <p:cNvSpPr>
                <a:spLocks noChangeArrowheads="1"/>
              </p:cNvSpPr>
              <p:nvPr/>
            </p:nvSpPr>
            <p:spPr bwMode="auto">
              <a:xfrm>
                <a:off x="5077" y="1488"/>
                <a:ext cx="7" cy="68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99" name="Rectangle 1146"/>
              <p:cNvSpPr>
                <a:spLocks noChangeArrowheads="1"/>
              </p:cNvSpPr>
              <p:nvPr/>
            </p:nvSpPr>
            <p:spPr bwMode="auto">
              <a:xfrm>
                <a:off x="737" y="2182"/>
                <a:ext cx="1354" cy="137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00" name="Rectangle 1147"/>
              <p:cNvSpPr>
                <a:spLocks noChangeArrowheads="1"/>
              </p:cNvSpPr>
              <p:nvPr/>
            </p:nvSpPr>
            <p:spPr bwMode="auto">
              <a:xfrm>
                <a:off x="737" y="2182"/>
                <a:ext cx="114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010000"/>
                    </a:solidFill>
                    <a:latin typeface="Times New Roman" pitchFamily="18" charset="0"/>
                  </a:rPr>
                  <a:t>Analysing problems &amp;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01" name="Rectangle 1148"/>
              <p:cNvSpPr>
                <a:spLocks noChangeArrowheads="1"/>
              </p:cNvSpPr>
              <p:nvPr/>
            </p:nvSpPr>
            <p:spPr bwMode="auto">
              <a:xfrm>
                <a:off x="737" y="2319"/>
                <a:ext cx="1354" cy="137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02" name="Rectangle 1149"/>
              <p:cNvSpPr>
                <a:spLocks noChangeArrowheads="1"/>
              </p:cNvSpPr>
              <p:nvPr/>
            </p:nvSpPr>
            <p:spPr bwMode="auto">
              <a:xfrm>
                <a:off x="737" y="2319"/>
                <a:ext cx="721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010000"/>
                    </a:solidFill>
                    <a:latin typeface="Times New Roman" pitchFamily="18" charset="0"/>
                  </a:rPr>
                  <a:t>their root caus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03" name="Rectangle 1150"/>
              <p:cNvSpPr>
                <a:spLocks noChangeArrowheads="1"/>
              </p:cNvSpPr>
              <p:nvPr/>
            </p:nvSpPr>
            <p:spPr bwMode="auto">
              <a:xfrm>
                <a:off x="1477" y="2319"/>
                <a:ext cx="97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010000"/>
                    </a:solidFill>
                    <a:latin typeface="Times New Roman" pitchFamily="18" charset="0"/>
                  </a:rPr>
                  <a:t>es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04" name="Rectangle 1151"/>
              <p:cNvSpPr>
                <a:spLocks noChangeArrowheads="1"/>
              </p:cNvSpPr>
              <p:nvPr/>
            </p:nvSpPr>
            <p:spPr bwMode="auto">
              <a:xfrm>
                <a:off x="1576" y="2319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05" name="Rectangle 1152"/>
              <p:cNvSpPr>
                <a:spLocks noChangeArrowheads="1"/>
              </p:cNvSpPr>
              <p:nvPr/>
            </p:nvSpPr>
            <p:spPr bwMode="auto">
              <a:xfrm>
                <a:off x="687" y="2182"/>
                <a:ext cx="50" cy="274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06" name="Rectangle 1153"/>
              <p:cNvSpPr>
                <a:spLocks noChangeArrowheads="1"/>
              </p:cNvSpPr>
              <p:nvPr/>
            </p:nvSpPr>
            <p:spPr bwMode="auto">
              <a:xfrm>
                <a:off x="2091" y="2182"/>
                <a:ext cx="50" cy="274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07" name="Rectangle 1154"/>
              <p:cNvSpPr>
                <a:spLocks noChangeArrowheads="1"/>
              </p:cNvSpPr>
              <p:nvPr/>
            </p:nvSpPr>
            <p:spPr bwMode="auto">
              <a:xfrm>
                <a:off x="687" y="2456"/>
                <a:ext cx="1454" cy="137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08" name="Rectangle 1155"/>
              <p:cNvSpPr>
                <a:spLocks noChangeArrowheads="1"/>
              </p:cNvSpPr>
              <p:nvPr/>
            </p:nvSpPr>
            <p:spPr bwMode="auto">
              <a:xfrm>
                <a:off x="2198" y="2182"/>
                <a:ext cx="1357" cy="137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09" name="Rectangle 1156"/>
              <p:cNvSpPr>
                <a:spLocks noChangeArrowheads="1"/>
              </p:cNvSpPr>
              <p:nvPr/>
            </p:nvSpPr>
            <p:spPr bwMode="auto">
              <a:xfrm>
                <a:off x="2377" y="2182"/>
                <a:ext cx="136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(g)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10" name="Rectangle 1157"/>
              <p:cNvSpPr>
                <a:spLocks noChangeArrowheads="1"/>
              </p:cNvSpPr>
              <p:nvPr/>
            </p:nvSpPr>
            <p:spPr bwMode="auto">
              <a:xfrm>
                <a:off x="2516" y="2182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11" name="Rectangle 1158"/>
              <p:cNvSpPr>
                <a:spLocks noChangeArrowheads="1"/>
              </p:cNvSpPr>
              <p:nvPr/>
            </p:nvSpPr>
            <p:spPr bwMode="auto">
              <a:xfrm>
                <a:off x="2556" y="2182"/>
                <a:ext cx="820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Cause and Effect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12" name="Rectangle 1159"/>
              <p:cNvSpPr>
                <a:spLocks noChangeArrowheads="1"/>
              </p:cNvSpPr>
              <p:nvPr/>
            </p:nvSpPr>
            <p:spPr bwMode="auto">
              <a:xfrm>
                <a:off x="2198" y="2319"/>
                <a:ext cx="1357" cy="137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13" name="Rectangle 1160"/>
              <p:cNvSpPr>
                <a:spLocks noChangeArrowheads="1"/>
              </p:cNvSpPr>
              <p:nvPr/>
            </p:nvSpPr>
            <p:spPr bwMode="auto">
              <a:xfrm>
                <a:off x="2556" y="2319"/>
                <a:ext cx="966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(Fish bone) Diagram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14" name="Rectangle 1161"/>
              <p:cNvSpPr>
                <a:spLocks noChangeArrowheads="1"/>
              </p:cNvSpPr>
              <p:nvPr/>
            </p:nvSpPr>
            <p:spPr bwMode="auto">
              <a:xfrm>
                <a:off x="3545" y="2319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15" name="Rectangle 1162"/>
              <p:cNvSpPr>
                <a:spLocks noChangeArrowheads="1"/>
              </p:cNvSpPr>
              <p:nvPr/>
            </p:nvSpPr>
            <p:spPr bwMode="auto">
              <a:xfrm>
                <a:off x="2198" y="2456"/>
                <a:ext cx="1357" cy="137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16" name="Rectangle 1163"/>
              <p:cNvSpPr>
                <a:spLocks noChangeArrowheads="1"/>
              </p:cNvSpPr>
              <p:nvPr/>
            </p:nvSpPr>
            <p:spPr bwMode="auto">
              <a:xfrm>
                <a:off x="2377" y="2456"/>
                <a:ext cx="136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(h)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17" name="Rectangle 1164"/>
              <p:cNvSpPr>
                <a:spLocks noChangeArrowheads="1"/>
              </p:cNvSpPr>
              <p:nvPr/>
            </p:nvSpPr>
            <p:spPr bwMode="auto">
              <a:xfrm>
                <a:off x="2516" y="2456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18" name="Rectangle 1165"/>
              <p:cNvSpPr>
                <a:spLocks noChangeArrowheads="1"/>
              </p:cNvSpPr>
              <p:nvPr/>
            </p:nvSpPr>
            <p:spPr bwMode="auto">
              <a:xfrm>
                <a:off x="2556" y="2456"/>
                <a:ext cx="394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CEDAC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19" name="Rectangle 1166"/>
              <p:cNvSpPr>
                <a:spLocks noChangeArrowheads="1"/>
              </p:cNvSpPr>
              <p:nvPr/>
            </p:nvSpPr>
            <p:spPr bwMode="auto">
              <a:xfrm>
                <a:off x="2959" y="2456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20" name="Rectangle 1167"/>
              <p:cNvSpPr>
                <a:spLocks noChangeArrowheads="1"/>
              </p:cNvSpPr>
              <p:nvPr/>
            </p:nvSpPr>
            <p:spPr bwMode="auto">
              <a:xfrm>
                <a:off x="2148" y="2182"/>
                <a:ext cx="50" cy="411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21" name="Rectangle 1168"/>
              <p:cNvSpPr>
                <a:spLocks noChangeArrowheads="1"/>
              </p:cNvSpPr>
              <p:nvPr/>
            </p:nvSpPr>
            <p:spPr bwMode="auto">
              <a:xfrm>
                <a:off x="3555" y="2182"/>
                <a:ext cx="50" cy="411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22" name="Rectangle 1169"/>
              <p:cNvSpPr>
                <a:spLocks noChangeArrowheads="1"/>
              </p:cNvSpPr>
              <p:nvPr/>
            </p:nvSpPr>
            <p:spPr bwMode="auto">
              <a:xfrm>
                <a:off x="3662" y="2182"/>
                <a:ext cx="1365" cy="137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23" name="Rectangle 1170"/>
              <p:cNvSpPr>
                <a:spLocks noChangeArrowheads="1"/>
              </p:cNvSpPr>
              <p:nvPr/>
            </p:nvSpPr>
            <p:spPr bwMode="auto">
              <a:xfrm>
                <a:off x="3841" y="2182"/>
                <a:ext cx="10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(i)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24" name="Rectangle 1171"/>
              <p:cNvSpPr>
                <a:spLocks noChangeArrowheads="1"/>
              </p:cNvSpPr>
              <p:nvPr/>
            </p:nvSpPr>
            <p:spPr bwMode="auto">
              <a:xfrm>
                <a:off x="3953" y="2182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25" name="Rectangle 1172"/>
              <p:cNvSpPr>
                <a:spLocks noChangeArrowheads="1"/>
              </p:cNvSpPr>
              <p:nvPr/>
            </p:nvSpPr>
            <p:spPr bwMode="auto">
              <a:xfrm>
                <a:off x="4020" y="2182"/>
                <a:ext cx="807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Affinity Diagram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26" name="Rectangle 1173"/>
              <p:cNvSpPr>
                <a:spLocks noChangeArrowheads="1"/>
              </p:cNvSpPr>
              <p:nvPr/>
            </p:nvSpPr>
            <p:spPr bwMode="auto">
              <a:xfrm>
                <a:off x="4844" y="2182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27" name="Rectangle 1174"/>
              <p:cNvSpPr>
                <a:spLocks noChangeArrowheads="1"/>
              </p:cNvSpPr>
              <p:nvPr/>
            </p:nvSpPr>
            <p:spPr bwMode="auto">
              <a:xfrm>
                <a:off x="3662" y="2319"/>
                <a:ext cx="1365" cy="137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28" name="Rectangle 1175"/>
              <p:cNvSpPr>
                <a:spLocks noChangeArrowheads="1"/>
              </p:cNvSpPr>
              <p:nvPr/>
            </p:nvSpPr>
            <p:spPr bwMode="auto">
              <a:xfrm>
                <a:off x="3841" y="2319"/>
                <a:ext cx="10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(j)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29" name="Rectangle 1176"/>
              <p:cNvSpPr>
                <a:spLocks noChangeArrowheads="1"/>
              </p:cNvSpPr>
              <p:nvPr/>
            </p:nvSpPr>
            <p:spPr bwMode="auto">
              <a:xfrm>
                <a:off x="3953" y="2319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30" name="Rectangle 1177"/>
              <p:cNvSpPr>
                <a:spLocks noChangeArrowheads="1"/>
              </p:cNvSpPr>
              <p:nvPr/>
            </p:nvSpPr>
            <p:spPr bwMode="auto">
              <a:xfrm>
                <a:off x="4020" y="2319"/>
                <a:ext cx="614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Relationship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31" name="Rectangle 1178"/>
              <p:cNvSpPr>
                <a:spLocks noChangeArrowheads="1"/>
              </p:cNvSpPr>
              <p:nvPr/>
            </p:nvSpPr>
            <p:spPr bwMode="auto">
              <a:xfrm>
                <a:off x="3662" y="2456"/>
                <a:ext cx="1365" cy="137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32" name="Rectangle 1179"/>
              <p:cNvSpPr>
                <a:spLocks noChangeArrowheads="1"/>
              </p:cNvSpPr>
              <p:nvPr/>
            </p:nvSpPr>
            <p:spPr bwMode="auto">
              <a:xfrm>
                <a:off x="4020" y="2456"/>
                <a:ext cx="40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Diagram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33" name="Rectangle 1180"/>
              <p:cNvSpPr>
                <a:spLocks noChangeArrowheads="1"/>
              </p:cNvSpPr>
              <p:nvPr/>
            </p:nvSpPr>
            <p:spPr bwMode="auto">
              <a:xfrm>
                <a:off x="4435" y="2456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34" name="Rectangle 1181"/>
              <p:cNvSpPr>
                <a:spLocks noChangeArrowheads="1"/>
              </p:cNvSpPr>
              <p:nvPr/>
            </p:nvSpPr>
            <p:spPr bwMode="auto">
              <a:xfrm>
                <a:off x="3612" y="2182"/>
                <a:ext cx="50" cy="411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35" name="Rectangle 1182"/>
              <p:cNvSpPr>
                <a:spLocks noChangeArrowheads="1"/>
              </p:cNvSpPr>
              <p:nvPr/>
            </p:nvSpPr>
            <p:spPr bwMode="auto">
              <a:xfrm>
                <a:off x="5027" y="2182"/>
                <a:ext cx="50" cy="411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36" name="Rectangle 1183"/>
              <p:cNvSpPr>
                <a:spLocks noChangeArrowheads="1"/>
              </p:cNvSpPr>
              <p:nvPr/>
            </p:nvSpPr>
            <p:spPr bwMode="auto">
              <a:xfrm>
                <a:off x="680" y="2174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37" name="Rectangle 1184"/>
              <p:cNvSpPr>
                <a:spLocks noChangeArrowheads="1"/>
              </p:cNvSpPr>
              <p:nvPr/>
            </p:nvSpPr>
            <p:spPr bwMode="auto">
              <a:xfrm>
                <a:off x="687" y="2174"/>
                <a:ext cx="145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38" name="Rectangle 1185"/>
              <p:cNvSpPr>
                <a:spLocks noChangeArrowheads="1"/>
              </p:cNvSpPr>
              <p:nvPr/>
            </p:nvSpPr>
            <p:spPr bwMode="auto">
              <a:xfrm>
                <a:off x="2141" y="2174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39" name="Rectangle 1186"/>
              <p:cNvSpPr>
                <a:spLocks noChangeArrowheads="1"/>
              </p:cNvSpPr>
              <p:nvPr/>
            </p:nvSpPr>
            <p:spPr bwMode="auto">
              <a:xfrm>
                <a:off x="2148" y="2174"/>
                <a:ext cx="145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40" name="Rectangle 1187"/>
              <p:cNvSpPr>
                <a:spLocks noChangeArrowheads="1"/>
              </p:cNvSpPr>
              <p:nvPr/>
            </p:nvSpPr>
            <p:spPr bwMode="auto">
              <a:xfrm>
                <a:off x="3605" y="2174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41" name="Rectangle 1188"/>
              <p:cNvSpPr>
                <a:spLocks noChangeArrowheads="1"/>
              </p:cNvSpPr>
              <p:nvPr/>
            </p:nvSpPr>
            <p:spPr bwMode="auto">
              <a:xfrm>
                <a:off x="3612" y="2174"/>
                <a:ext cx="146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42" name="Rectangle 1189"/>
              <p:cNvSpPr>
                <a:spLocks noChangeArrowheads="1"/>
              </p:cNvSpPr>
              <p:nvPr/>
            </p:nvSpPr>
            <p:spPr bwMode="auto">
              <a:xfrm>
                <a:off x="5077" y="2174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43" name="Rectangle 1190"/>
              <p:cNvSpPr>
                <a:spLocks noChangeArrowheads="1"/>
              </p:cNvSpPr>
              <p:nvPr/>
            </p:nvSpPr>
            <p:spPr bwMode="auto">
              <a:xfrm>
                <a:off x="680" y="2182"/>
                <a:ext cx="7" cy="4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44" name="Rectangle 1191"/>
              <p:cNvSpPr>
                <a:spLocks noChangeArrowheads="1"/>
              </p:cNvSpPr>
              <p:nvPr/>
            </p:nvSpPr>
            <p:spPr bwMode="auto">
              <a:xfrm>
                <a:off x="2141" y="2182"/>
                <a:ext cx="7" cy="4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45" name="Rectangle 1192"/>
              <p:cNvSpPr>
                <a:spLocks noChangeArrowheads="1"/>
              </p:cNvSpPr>
              <p:nvPr/>
            </p:nvSpPr>
            <p:spPr bwMode="auto">
              <a:xfrm>
                <a:off x="3605" y="2182"/>
                <a:ext cx="7" cy="4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46" name="Rectangle 1193"/>
              <p:cNvSpPr>
                <a:spLocks noChangeArrowheads="1"/>
              </p:cNvSpPr>
              <p:nvPr/>
            </p:nvSpPr>
            <p:spPr bwMode="auto">
              <a:xfrm>
                <a:off x="5077" y="2182"/>
                <a:ext cx="7" cy="4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47" name="Rectangle 1194"/>
              <p:cNvSpPr>
                <a:spLocks noChangeArrowheads="1"/>
              </p:cNvSpPr>
              <p:nvPr/>
            </p:nvSpPr>
            <p:spPr bwMode="auto">
              <a:xfrm>
                <a:off x="737" y="2600"/>
                <a:ext cx="1354" cy="137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48" name="Rectangle 1195"/>
              <p:cNvSpPr>
                <a:spLocks noChangeArrowheads="1"/>
              </p:cNvSpPr>
              <p:nvPr/>
            </p:nvSpPr>
            <p:spPr bwMode="auto">
              <a:xfrm>
                <a:off x="737" y="2600"/>
                <a:ext cx="1272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010000"/>
                    </a:solidFill>
                    <a:latin typeface="Times New Roman" pitchFamily="18" charset="0"/>
                  </a:rPr>
                  <a:t>Operational planning for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49" name="Rectangle 1196"/>
              <p:cNvSpPr>
                <a:spLocks noChangeArrowheads="1"/>
              </p:cNvSpPr>
              <p:nvPr/>
            </p:nvSpPr>
            <p:spPr bwMode="auto">
              <a:xfrm>
                <a:off x="737" y="2737"/>
                <a:ext cx="1354" cy="137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50" name="Rectangle 1197"/>
              <p:cNvSpPr>
                <a:spLocks noChangeArrowheads="1"/>
              </p:cNvSpPr>
              <p:nvPr/>
            </p:nvSpPr>
            <p:spPr bwMode="auto">
              <a:xfrm>
                <a:off x="737" y="2737"/>
                <a:ext cx="1041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010000"/>
                    </a:solidFill>
                    <a:latin typeface="Times New Roman" pitchFamily="18" charset="0"/>
                  </a:rPr>
                  <a:t>building quality into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51" name="Rectangle 1198"/>
              <p:cNvSpPr>
                <a:spLocks noChangeArrowheads="1"/>
              </p:cNvSpPr>
              <p:nvPr/>
            </p:nvSpPr>
            <p:spPr bwMode="auto">
              <a:xfrm>
                <a:off x="737" y="2874"/>
                <a:ext cx="1354" cy="137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52" name="Rectangle 1199"/>
              <p:cNvSpPr>
                <a:spLocks noChangeArrowheads="1"/>
              </p:cNvSpPr>
              <p:nvPr/>
            </p:nvSpPr>
            <p:spPr bwMode="auto">
              <a:xfrm>
                <a:off x="737" y="2874"/>
                <a:ext cx="856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010000"/>
                    </a:solidFill>
                    <a:latin typeface="Times New Roman" pitchFamily="18" charset="0"/>
                  </a:rPr>
                  <a:t>products/services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53" name="Rectangle 1200"/>
              <p:cNvSpPr>
                <a:spLocks noChangeArrowheads="1"/>
              </p:cNvSpPr>
              <p:nvPr/>
            </p:nvSpPr>
            <p:spPr bwMode="auto">
              <a:xfrm>
                <a:off x="1617" y="2874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54" name="Rectangle 1201"/>
              <p:cNvSpPr>
                <a:spLocks noChangeArrowheads="1"/>
              </p:cNvSpPr>
              <p:nvPr/>
            </p:nvSpPr>
            <p:spPr bwMode="auto">
              <a:xfrm>
                <a:off x="687" y="2600"/>
                <a:ext cx="50" cy="411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55" name="Rectangle 1202"/>
              <p:cNvSpPr>
                <a:spLocks noChangeArrowheads="1"/>
              </p:cNvSpPr>
              <p:nvPr/>
            </p:nvSpPr>
            <p:spPr bwMode="auto">
              <a:xfrm>
                <a:off x="2091" y="2600"/>
                <a:ext cx="50" cy="411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56" name="Rectangle 1203"/>
              <p:cNvSpPr>
                <a:spLocks noChangeArrowheads="1"/>
              </p:cNvSpPr>
              <p:nvPr/>
            </p:nvSpPr>
            <p:spPr bwMode="auto">
              <a:xfrm>
                <a:off x="687" y="3011"/>
                <a:ext cx="1454" cy="821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57" name="Rectangle 1204"/>
              <p:cNvSpPr>
                <a:spLocks noChangeArrowheads="1"/>
              </p:cNvSpPr>
              <p:nvPr/>
            </p:nvSpPr>
            <p:spPr bwMode="auto">
              <a:xfrm>
                <a:off x="2198" y="2600"/>
                <a:ext cx="1357" cy="137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58" name="Rectangle 1205"/>
              <p:cNvSpPr>
                <a:spLocks noChangeArrowheads="1"/>
              </p:cNvSpPr>
              <p:nvPr/>
            </p:nvSpPr>
            <p:spPr bwMode="auto">
              <a:xfrm>
                <a:off x="2198" y="2600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59" name="Rectangle 1206"/>
              <p:cNvSpPr>
                <a:spLocks noChangeArrowheads="1"/>
              </p:cNvSpPr>
              <p:nvPr/>
            </p:nvSpPr>
            <p:spPr bwMode="auto">
              <a:xfrm>
                <a:off x="2148" y="2600"/>
                <a:ext cx="50" cy="137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60" name="Rectangle 1207"/>
              <p:cNvSpPr>
                <a:spLocks noChangeArrowheads="1"/>
              </p:cNvSpPr>
              <p:nvPr/>
            </p:nvSpPr>
            <p:spPr bwMode="auto">
              <a:xfrm>
                <a:off x="3555" y="2600"/>
                <a:ext cx="50" cy="137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61" name="Rectangle 1208"/>
              <p:cNvSpPr>
                <a:spLocks noChangeArrowheads="1"/>
              </p:cNvSpPr>
              <p:nvPr/>
            </p:nvSpPr>
            <p:spPr bwMode="auto">
              <a:xfrm>
                <a:off x="2148" y="2737"/>
                <a:ext cx="1457" cy="1095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62" name="Rectangle 1209"/>
              <p:cNvSpPr>
                <a:spLocks noChangeArrowheads="1"/>
              </p:cNvSpPr>
              <p:nvPr/>
            </p:nvSpPr>
            <p:spPr bwMode="auto">
              <a:xfrm>
                <a:off x="3662" y="2600"/>
                <a:ext cx="1365" cy="137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63" name="Rectangle 1210"/>
              <p:cNvSpPr>
                <a:spLocks noChangeArrowheads="1"/>
              </p:cNvSpPr>
              <p:nvPr/>
            </p:nvSpPr>
            <p:spPr bwMode="auto">
              <a:xfrm>
                <a:off x="3841" y="2600"/>
                <a:ext cx="13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(k)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64" name="Rectangle 1211"/>
              <p:cNvSpPr>
                <a:spLocks noChangeArrowheads="1"/>
              </p:cNvSpPr>
              <p:nvPr/>
            </p:nvSpPr>
            <p:spPr bwMode="auto">
              <a:xfrm>
                <a:off x="3981" y="2600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65" name="Rectangle 1212"/>
              <p:cNvSpPr>
                <a:spLocks noChangeArrowheads="1"/>
              </p:cNvSpPr>
              <p:nvPr/>
            </p:nvSpPr>
            <p:spPr bwMode="auto">
              <a:xfrm>
                <a:off x="4020" y="2600"/>
                <a:ext cx="64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Tree Diagram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66" name="Rectangle 1213"/>
              <p:cNvSpPr>
                <a:spLocks noChangeArrowheads="1"/>
              </p:cNvSpPr>
              <p:nvPr/>
            </p:nvSpPr>
            <p:spPr bwMode="auto">
              <a:xfrm>
                <a:off x="4681" y="2600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67" name="Rectangle 1214"/>
              <p:cNvSpPr>
                <a:spLocks noChangeArrowheads="1"/>
              </p:cNvSpPr>
              <p:nvPr/>
            </p:nvSpPr>
            <p:spPr bwMode="auto">
              <a:xfrm>
                <a:off x="3662" y="2737"/>
                <a:ext cx="1365" cy="137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68" name="Rectangle 1215"/>
              <p:cNvSpPr>
                <a:spLocks noChangeArrowheads="1"/>
              </p:cNvSpPr>
              <p:nvPr/>
            </p:nvSpPr>
            <p:spPr bwMode="auto">
              <a:xfrm>
                <a:off x="3841" y="2737"/>
                <a:ext cx="10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(l)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69" name="Rectangle 1216"/>
              <p:cNvSpPr>
                <a:spLocks noChangeArrowheads="1"/>
              </p:cNvSpPr>
              <p:nvPr/>
            </p:nvSpPr>
            <p:spPr bwMode="auto">
              <a:xfrm>
                <a:off x="3953" y="2737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70" name="Rectangle 1217"/>
              <p:cNvSpPr>
                <a:spLocks noChangeArrowheads="1"/>
              </p:cNvSpPr>
              <p:nvPr/>
            </p:nvSpPr>
            <p:spPr bwMode="auto">
              <a:xfrm>
                <a:off x="4020" y="2737"/>
                <a:ext cx="74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Matrix Diagram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71" name="Rectangle 1218"/>
              <p:cNvSpPr>
                <a:spLocks noChangeArrowheads="1"/>
              </p:cNvSpPr>
              <p:nvPr/>
            </p:nvSpPr>
            <p:spPr bwMode="auto">
              <a:xfrm>
                <a:off x="4790" y="2737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72" name="Rectangle 1219"/>
              <p:cNvSpPr>
                <a:spLocks noChangeArrowheads="1"/>
              </p:cNvSpPr>
              <p:nvPr/>
            </p:nvSpPr>
            <p:spPr bwMode="auto">
              <a:xfrm>
                <a:off x="3662" y="2874"/>
                <a:ext cx="1365" cy="137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73" name="Rectangle 1220"/>
              <p:cNvSpPr>
                <a:spLocks noChangeArrowheads="1"/>
              </p:cNvSpPr>
              <p:nvPr/>
            </p:nvSpPr>
            <p:spPr bwMode="auto">
              <a:xfrm>
                <a:off x="3841" y="2874"/>
                <a:ext cx="167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(m)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74" name="Rectangle 1221"/>
              <p:cNvSpPr>
                <a:spLocks noChangeArrowheads="1"/>
              </p:cNvSpPr>
              <p:nvPr/>
            </p:nvSpPr>
            <p:spPr bwMode="auto">
              <a:xfrm>
                <a:off x="4013" y="2874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75" name="Rectangle 1222"/>
              <p:cNvSpPr>
                <a:spLocks noChangeArrowheads="1"/>
              </p:cNvSpPr>
              <p:nvPr/>
            </p:nvSpPr>
            <p:spPr bwMode="auto">
              <a:xfrm>
                <a:off x="4020" y="2874"/>
                <a:ext cx="591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Matrix Data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76" name="Rectangle 1223"/>
              <p:cNvSpPr>
                <a:spLocks noChangeArrowheads="1"/>
              </p:cNvSpPr>
              <p:nvPr/>
            </p:nvSpPr>
            <p:spPr bwMode="auto">
              <a:xfrm>
                <a:off x="3662" y="3011"/>
                <a:ext cx="1365" cy="137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77" name="Rectangle 1224"/>
              <p:cNvSpPr>
                <a:spLocks noChangeArrowheads="1"/>
              </p:cNvSpPr>
              <p:nvPr/>
            </p:nvSpPr>
            <p:spPr bwMode="auto">
              <a:xfrm>
                <a:off x="4020" y="3011"/>
                <a:ext cx="406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Analysis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78" name="Rectangle 1225"/>
              <p:cNvSpPr>
                <a:spLocks noChangeArrowheads="1"/>
              </p:cNvSpPr>
              <p:nvPr/>
            </p:nvSpPr>
            <p:spPr bwMode="auto">
              <a:xfrm>
                <a:off x="4433" y="3011"/>
                <a:ext cx="2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679" name="Rectangle 1226"/>
              <p:cNvSpPr>
                <a:spLocks noChangeArrowheads="1"/>
              </p:cNvSpPr>
              <p:nvPr/>
            </p:nvSpPr>
            <p:spPr bwMode="auto">
              <a:xfrm>
                <a:off x="3662" y="3148"/>
                <a:ext cx="1365" cy="137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680" name="Rectangle 1227"/>
              <p:cNvSpPr>
                <a:spLocks noChangeArrowheads="1"/>
              </p:cNvSpPr>
              <p:nvPr/>
            </p:nvSpPr>
            <p:spPr bwMode="auto">
              <a:xfrm>
                <a:off x="3841" y="3148"/>
                <a:ext cx="13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10000"/>
                    </a:solidFill>
                    <a:latin typeface="Times New Roman" pitchFamily="18" charset="0"/>
                  </a:rPr>
                  <a:t>(n)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16412" name="Rectangle 1229"/>
            <p:cNvSpPr>
              <a:spLocks noChangeArrowheads="1"/>
            </p:cNvSpPr>
            <p:nvPr/>
          </p:nvSpPr>
          <p:spPr bwMode="auto">
            <a:xfrm>
              <a:off x="3981" y="3148"/>
              <a:ext cx="29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6413" name="Rectangle 1230"/>
            <p:cNvSpPr>
              <a:spLocks noChangeArrowheads="1"/>
            </p:cNvSpPr>
            <p:nvPr/>
          </p:nvSpPr>
          <p:spPr bwMode="auto">
            <a:xfrm>
              <a:off x="4020" y="3148"/>
              <a:ext cx="824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10000"/>
                  </a:solidFill>
                  <a:latin typeface="Times New Roman" pitchFamily="18" charset="0"/>
                </a:rPr>
                <a:t>Process Decision 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6414" name="Rectangle 1231"/>
            <p:cNvSpPr>
              <a:spLocks noChangeArrowheads="1"/>
            </p:cNvSpPr>
            <p:nvPr/>
          </p:nvSpPr>
          <p:spPr bwMode="auto">
            <a:xfrm>
              <a:off x="3662" y="3285"/>
              <a:ext cx="1365" cy="13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15" name="Rectangle 1232"/>
            <p:cNvSpPr>
              <a:spLocks noChangeArrowheads="1"/>
            </p:cNvSpPr>
            <p:nvPr/>
          </p:nvSpPr>
          <p:spPr bwMode="auto">
            <a:xfrm>
              <a:off x="4020" y="3285"/>
              <a:ext cx="714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10000"/>
                  </a:solidFill>
                  <a:latin typeface="Times New Roman" pitchFamily="18" charset="0"/>
                </a:rPr>
                <a:t>Program Chart 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6416" name="Rectangle 1233"/>
            <p:cNvSpPr>
              <a:spLocks noChangeArrowheads="1"/>
            </p:cNvSpPr>
            <p:nvPr/>
          </p:nvSpPr>
          <p:spPr bwMode="auto">
            <a:xfrm>
              <a:off x="3662" y="3422"/>
              <a:ext cx="1365" cy="13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17" name="Rectangle 1234"/>
            <p:cNvSpPr>
              <a:spLocks noChangeArrowheads="1"/>
            </p:cNvSpPr>
            <p:nvPr/>
          </p:nvSpPr>
          <p:spPr bwMode="auto">
            <a:xfrm>
              <a:off x="4020" y="3422"/>
              <a:ext cx="368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10000"/>
                  </a:solidFill>
                  <a:latin typeface="Times New Roman" pitchFamily="18" charset="0"/>
                </a:rPr>
                <a:t>(PDPC)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6418" name="Rectangle 1235"/>
            <p:cNvSpPr>
              <a:spLocks noChangeArrowheads="1"/>
            </p:cNvSpPr>
            <p:nvPr/>
          </p:nvSpPr>
          <p:spPr bwMode="auto">
            <a:xfrm>
              <a:off x="4398" y="3422"/>
              <a:ext cx="29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6419" name="Rectangle 1236"/>
            <p:cNvSpPr>
              <a:spLocks noChangeArrowheads="1"/>
            </p:cNvSpPr>
            <p:nvPr/>
          </p:nvSpPr>
          <p:spPr bwMode="auto">
            <a:xfrm>
              <a:off x="3662" y="3559"/>
              <a:ext cx="1365" cy="13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20" name="Rectangle 1237"/>
            <p:cNvSpPr>
              <a:spLocks noChangeArrowheads="1"/>
            </p:cNvSpPr>
            <p:nvPr/>
          </p:nvSpPr>
          <p:spPr bwMode="auto">
            <a:xfrm>
              <a:off x="3841" y="3559"/>
              <a:ext cx="13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10000"/>
                  </a:solidFill>
                  <a:latin typeface="Times New Roman" pitchFamily="18" charset="0"/>
                </a:rPr>
                <a:t>(o)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6421" name="Rectangle 1238"/>
            <p:cNvSpPr>
              <a:spLocks noChangeArrowheads="1"/>
            </p:cNvSpPr>
            <p:nvPr/>
          </p:nvSpPr>
          <p:spPr bwMode="auto">
            <a:xfrm>
              <a:off x="3981" y="3559"/>
              <a:ext cx="29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6422" name="Rectangle 1239"/>
            <p:cNvSpPr>
              <a:spLocks noChangeArrowheads="1"/>
            </p:cNvSpPr>
            <p:nvPr/>
          </p:nvSpPr>
          <p:spPr bwMode="auto">
            <a:xfrm>
              <a:off x="4020" y="3559"/>
              <a:ext cx="766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10000"/>
                  </a:solidFill>
                  <a:latin typeface="Times New Roman" pitchFamily="18" charset="0"/>
                </a:rPr>
                <a:t>Arrow Diagram 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6423" name="Rectangle 1240"/>
            <p:cNvSpPr>
              <a:spLocks noChangeArrowheads="1"/>
            </p:cNvSpPr>
            <p:nvPr/>
          </p:nvSpPr>
          <p:spPr bwMode="auto">
            <a:xfrm>
              <a:off x="4804" y="3559"/>
              <a:ext cx="29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6424" name="Rectangle 1241"/>
            <p:cNvSpPr>
              <a:spLocks noChangeArrowheads="1"/>
            </p:cNvSpPr>
            <p:nvPr/>
          </p:nvSpPr>
          <p:spPr bwMode="auto">
            <a:xfrm>
              <a:off x="3662" y="3696"/>
              <a:ext cx="1365" cy="13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25" name="Rectangle 1242"/>
            <p:cNvSpPr>
              <a:spLocks noChangeArrowheads="1"/>
            </p:cNvSpPr>
            <p:nvPr/>
          </p:nvSpPr>
          <p:spPr bwMode="auto">
            <a:xfrm>
              <a:off x="3841" y="3696"/>
              <a:ext cx="13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10000"/>
                  </a:solidFill>
                  <a:latin typeface="Times New Roman" pitchFamily="18" charset="0"/>
                </a:rPr>
                <a:t>(p)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6426" name="Rectangle 1243"/>
            <p:cNvSpPr>
              <a:spLocks noChangeArrowheads="1"/>
            </p:cNvSpPr>
            <p:nvPr/>
          </p:nvSpPr>
          <p:spPr bwMode="auto">
            <a:xfrm>
              <a:off x="3981" y="3696"/>
              <a:ext cx="29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6427" name="Rectangle 1244"/>
            <p:cNvSpPr>
              <a:spLocks noChangeArrowheads="1"/>
            </p:cNvSpPr>
            <p:nvPr/>
          </p:nvSpPr>
          <p:spPr bwMode="auto">
            <a:xfrm>
              <a:off x="4020" y="3696"/>
              <a:ext cx="180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10000"/>
                  </a:solidFill>
                  <a:latin typeface="Times New Roman" pitchFamily="18" charset="0"/>
                </a:rPr>
                <a:t>Pok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6428" name="Rectangle 1245"/>
            <p:cNvSpPr>
              <a:spLocks noChangeArrowheads="1"/>
            </p:cNvSpPr>
            <p:nvPr/>
          </p:nvSpPr>
          <p:spPr bwMode="auto">
            <a:xfrm>
              <a:off x="4206" y="3696"/>
              <a:ext cx="33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10000"/>
                  </a:solidFill>
                  <a:latin typeface="Times New Roman" pitchFamily="18" charset="0"/>
                </a:rPr>
                <a:t>a Yoke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6429" name="Rectangle 1246"/>
            <p:cNvSpPr>
              <a:spLocks noChangeArrowheads="1"/>
            </p:cNvSpPr>
            <p:nvPr/>
          </p:nvSpPr>
          <p:spPr bwMode="auto">
            <a:xfrm>
              <a:off x="4545" y="3696"/>
              <a:ext cx="29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6430" name="Rectangle 1247"/>
            <p:cNvSpPr>
              <a:spLocks noChangeArrowheads="1"/>
            </p:cNvSpPr>
            <p:nvPr/>
          </p:nvSpPr>
          <p:spPr bwMode="auto">
            <a:xfrm>
              <a:off x="3612" y="2600"/>
              <a:ext cx="50" cy="123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31" name="Rectangle 1248"/>
            <p:cNvSpPr>
              <a:spLocks noChangeArrowheads="1"/>
            </p:cNvSpPr>
            <p:nvPr/>
          </p:nvSpPr>
          <p:spPr bwMode="auto">
            <a:xfrm>
              <a:off x="5027" y="2600"/>
              <a:ext cx="50" cy="123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32" name="Rectangle 1256"/>
            <p:cNvSpPr>
              <a:spLocks noChangeArrowheads="1"/>
            </p:cNvSpPr>
            <p:nvPr/>
          </p:nvSpPr>
          <p:spPr bwMode="auto">
            <a:xfrm>
              <a:off x="680" y="2600"/>
              <a:ext cx="7" cy="12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33" name="Rectangle 1257"/>
            <p:cNvSpPr>
              <a:spLocks noChangeArrowheads="1"/>
            </p:cNvSpPr>
            <p:nvPr/>
          </p:nvSpPr>
          <p:spPr bwMode="auto">
            <a:xfrm>
              <a:off x="2141" y="2600"/>
              <a:ext cx="7" cy="12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34" name="Rectangle 1258"/>
            <p:cNvSpPr>
              <a:spLocks noChangeArrowheads="1"/>
            </p:cNvSpPr>
            <p:nvPr/>
          </p:nvSpPr>
          <p:spPr bwMode="auto">
            <a:xfrm>
              <a:off x="3605" y="2600"/>
              <a:ext cx="7" cy="12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35" name="Rectangle 1259"/>
            <p:cNvSpPr>
              <a:spLocks noChangeArrowheads="1"/>
            </p:cNvSpPr>
            <p:nvPr/>
          </p:nvSpPr>
          <p:spPr bwMode="auto">
            <a:xfrm>
              <a:off x="5077" y="2600"/>
              <a:ext cx="7" cy="12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36" name="Rectangle 1260"/>
            <p:cNvSpPr>
              <a:spLocks noChangeArrowheads="1"/>
            </p:cNvSpPr>
            <p:nvPr/>
          </p:nvSpPr>
          <p:spPr bwMode="auto">
            <a:xfrm>
              <a:off x="737" y="3840"/>
              <a:ext cx="1354" cy="13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37" name="Rectangle 1261"/>
            <p:cNvSpPr>
              <a:spLocks noChangeArrowheads="1"/>
            </p:cNvSpPr>
            <p:nvPr/>
          </p:nvSpPr>
          <p:spPr bwMode="auto">
            <a:xfrm>
              <a:off x="737" y="3840"/>
              <a:ext cx="91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10000"/>
                  </a:solidFill>
                  <a:latin typeface="Times New Roman" pitchFamily="18" charset="0"/>
                </a:rPr>
                <a:t>Strategic Planning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6438" name="Rectangle 1262"/>
            <p:cNvSpPr>
              <a:spLocks noChangeArrowheads="1"/>
            </p:cNvSpPr>
            <p:nvPr/>
          </p:nvSpPr>
          <p:spPr bwMode="auto">
            <a:xfrm>
              <a:off x="1680" y="3840"/>
              <a:ext cx="29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6439" name="Rectangle 1263"/>
            <p:cNvSpPr>
              <a:spLocks noChangeArrowheads="1"/>
            </p:cNvSpPr>
            <p:nvPr/>
          </p:nvSpPr>
          <p:spPr bwMode="auto">
            <a:xfrm>
              <a:off x="687" y="3840"/>
              <a:ext cx="50" cy="13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40" name="Rectangle 1264"/>
            <p:cNvSpPr>
              <a:spLocks noChangeArrowheads="1"/>
            </p:cNvSpPr>
            <p:nvPr/>
          </p:nvSpPr>
          <p:spPr bwMode="auto">
            <a:xfrm>
              <a:off x="2091" y="3840"/>
              <a:ext cx="50" cy="13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41" name="Rectangle 1265"/>
            <p:cNvSpPr>
              <a:spLocks noChangeArrowheads="1"/>
            </p:cNvSpPr>
            <p:nvPr/>
          </p:nvSpPr>
          <p:spPr bwMode="auto">
            <a:xfrm>
              <a:off x="687" y="3977"/>
              <a:ext cx="1454" cy="27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42" name="Rectangle 1266"/>
            <p:cNvSpPr>
              <a:spLocks noChangeArrowheads="1"/>
            </p:cNvSpPr>
            <p:nvPr/>
          </p:nvSpPr>
          <p:spPr bwMode="auto">
            <a:xfrm>
              <a:off x="2198" y="3840"/>
              <a:ext cx="1357" cy="13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43" name="Rectangle 1267"/>
            <p:cNvSpPr>
              <a:spLocks noChangeArrowheads="1"/>
            </p:cNvSpPr>
            <p:nvPr/>
          </p:nvSpPr>
          <p:spPr bwMode="auto">
            <a:xfrm>
              <a:off x="2198" y="3840"/>
              <a:ext cx="29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6444" name="Rectangle 1268"/>
            <p:cNvSpPr>
              <a:spLocks noChangeArrowheads="1"/>
            </p:cNvSpPr>
            <p:nvPr/>
          </p:nvSpPr>
          <p:spPr bwMode="auto">
            <a:xfrm>
              <a:off x="2148" y="3840"/>
              <a:ext cx="50" cy="13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45" name="Rectangle 1269"/>
            <p:cNvSpPr>
              <a:spLocks noChangeArrowheads="1"/>
            </p:cNvSpPr>
            <p:nvPr/>
          </p:nvSpPr>
          <p:spPr bwMode="auto">
            <a:xfrm>
              <a:off x="3555" y="3840"/>
              <a:ext cx="50" cy="13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46" name="Rectangle 1270"/>
            <p:cNvSpPr>
              <a:spLocks noChangeArrowheads="1"/>
            </p:cNvSpPr>
            <p:nvPr/>
          </p:nvSpPr>
          <p:spPr bwMode="auto">
            <a:xfrm>
              <a:off x="2148" y="3977"/>
              <a:ext cx="1457" cy="27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47" name="Rectangle 1271"/>
            <p:cNvSpPr>
              <a:spLocks noChangeArrowheads="1"/>
            </p:cNvSpPr>
            <p:nvPr/>
          </p:nvSpPr>
          <p:spPr bwMode="auto">
            <a:xfrm>
              <a:off x="3662" y="3840"/>
              <a:ext cx="1365" cy="13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48" name="Rectangle 1272"/>
            <p:cNvSpPr>
              <a:spLocks noChangeArrowheads="1"/>
            </p:cNvSpPr>
            <p:nvPr/>
          </p:nvSpPr>
          <p:spPr bwMode="auto">
            <a:xfrm>
              <a:off x="3841" y="3840"/>
              <a:ext cx="13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10000"/>
                  </a:solidFill>
                  <a:latin typeface="Times New Roman" pitchFamily="18" charset="0"/>
                </a:rPr>
                <a:t>(q)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6449" name="Rectangle 1273"/>
            <p:cNvSpPr>
              <a:spLocks noChangeArrowheads="1"/>
            </p:cNvSpPr>
            <p:nvPr/>
          </p:nvSpPr>
          <p:spPr bwMode="auto">
            <a:xfrm>
              <a:off x="3981" y="3840"/>
              <a:ext cx="29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6450" name="Rectangle 1274"/>
            <p:cNvSpPr>
              <a:spLocks noChangeArrowheads="1"/>
            </p:cNvSpPr>
            <p:nvPr/>
          </p:nvSpPr>
          <p:spPr bwMode="auto">
            <a:xfrm>
              <a:off x="4020" y="3840"/>
              <a:ext cx="81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10000"/>
                  </a:solidFill>
                  <a:latin typeface="Times New Roman" pitchFamily="18" charset="0"/>
                </a:rPr>
                <a:t>Quality Function 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6451" name="Rectangle 1275"/>
            <p:cNvSpPr>
              <a:spLocks noChangeArrowheads="1"/>
            </p:cNvSpPr>
            <p:nvPr/>
          </p:nvSpPr>
          <p:spPr bwMode="auto">
            <a:xfrm>
              <a:off x="3662" y="3977"/>
              <a:ext cx="1365" cy="13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52" name="Rectangle 1276"/>
            <p:cNvSpPr>
              <a:spLocks noChangeArrowheads="1"/>
            </p:cNvSpPr>
            <p:nvPr/>
          </p:nvSpPr>
          <p:spPr bwMode="auto">
            <a:xfrm>
              <a:off x="4020" y="3977"/>
              <a:ext cx="911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10000"/>
                  </a:solidFill>
                  <a:latin typeface="Times New Roman" pitchFamily="18" charset="0"/>
                </a:rPr>
                <a:t>Deployment (QFD)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6453" name="Rectangle 1277"/>
            <p:cNvSpPr>
              <a:spLocks noChangeArrowheads="1"/>
            </p:cNvSpPr>
            <p:nvPr/>
          </p:nvSpPr>
          <p:spPr bwMode="auto">
            <a:xfrm>
              <a:off x="4951" y="3977"/>
              <a:ext cx="29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6454" name="Rectangle 1278"/>
            <p:cNvSpPr>
              <a:spLocks noChangeArrowheads="1"/>
            </p:cNvSpPr>
            <p:nvPr/>
          </p:nvSpPr>
          <p:spPr bwMode="auto">
            <a:xfrm>
              <a:off x="3662" y="4114"/>
              <a:ext cx="1365" cy="13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55" name="Rectangle 1279"/>
            <p:cNvSpPr>
              <a:spLocks noChangeArrowheads="1"/>
            </p:cNvSpPr>
            <p:nvPr/>
          </p:nvSpPr>
          <p:spPr bwMode="auto">
            <a:xfrm>
              <a:off x="3841" y="4114"/>
              <a:ext cx="116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10000"/>
                  </a:solidFill>
                  <a:latin typeface="Times New Roman" pitchFamily="18" charset="0"/>
                </a:rPr>
                <a:t>(r)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6456" name="Rectangle 1280"/>
            <p:cNvSpPr>
              <a:spLocks noChangeArrowheads="1"/>
            </p:cNvSpPr>
            <p:nvPr/>
          </p:nvSpPr>
          <p:spPr bwMode="auto">
            <a:xfrm>
              <a:off x="3960" y="4114"/>
              <a:ext cx="29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6457" name="Rectangle 1281"/>
            <p:cNvSpPr>
              <a:spLocks noChangeArrowheads="1"/>
            </p:cNvSpPr>
            <p:nvPr/>
          </p:nvSpPr>
          <p:spPr bwMode="auto">
            <a:xfrm>
              <a:off x="4020" y="4114"/>
              <a:ext cx="736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10000"/>
                  </a:solidFill>
                  <a:latin typeface="Times New Roman" pitchFamily="18" charset="0"/>
                </a:rPr>
                <a:t>Quality Costing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6458" name="Rectangle 1282"/>
            <p:cNvSpPr>
              <a:spLocks noChangeArrowheads="1"/>
            </p:cNvSpPr>
            <p:nvPr/>
          </p:nvSpPr>
          <p:spPr bwMode="auto">
            <a:xfrm>
              <a:off x="4774" y="4114"/>
              <a:ext cx="29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6459" name="Rectangle 1283"/>
            <p:cNvSpPr>
              <a:spLocks noChangeArrowheads="1"/>
            </p:cNvSpPr>
            <p:nvPr/>
          </p:nvSpPr>
          <p:spPr bwMode="auto">
            <a:xfrm>
              <a:off x="3612" y="3840"/>
              <a:ext cx="50" cy="41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60" name="Rectangle 1284"/>
            <p:cNvSpPr>
              <a:spLocks noChangeArrowheads="1"/>
            </p:cNvSpPr>
            <p:nvPr/>
          </p:nvSpPr>
          <p:spPr bwMode="auto">
            <a:xfrm>
              <a:off x="5027" y="3840"/>
              <a:ext cx="50" cy="41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61" name="Rectangle 1285"/>
            <p:cNvSpPr>
              <a:spLocks noChangeArrowheads="1"/>
            </p:cNvSpPr>
            <p:nvPr/>
          </p:nvSpPr>
          <p:spPr bwMode="auto">
            <a:xfrm>
              <a:off x="680" y="3832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62" name="Rectangle 1286"/>
            <p:cNvSpPr>
              <a:spLocks noChangeArrowheads="1"/>
            </p:cNvSpPr>
            <p:nvPr/>
          </p:nvSpPr>
          <p:spPr bwMode="auto">
            <a:xfrm>
              <a:off x="687" y="3832"/>
              <a:ext cx="145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63" name="Rectangle 1287"/>
            <p:cNvSpPr>
              <a:spLocks noChangeArrowheads="1"/>
            </p:cNvSpPr>
            <p:nvPr/>
          </p:nvSpPr>
          <p:spPr bwMode="auto">
            <a:xfrm>
              <a:off x="2141" y="3832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64" name="Rectangle 1288"/>
            <p:cNvSpPr>
              <a:spLocks noChangeArrowheads="1"/>
            </p:cNvSpPr>
            <p:nvPr/>
          </p:nvSpPr>
          <p:spPr bwMode="auto">
            <a:xfrm>
              <a:off x="2148" y="3832"/>
              <a:ext cx="145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65" name="Rectangle 1289"/>
            <p:cNvSpPr>
              <a:spLocks noChangeArrowheads="1"/>
            </p:cNvSpPr>
            <p:nvPr/>
          </p:nvSpPr>
          <p:spPr bwMode="auto">
            <a:xfrm>
              <a:off x="3605" y="3832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66" name="Rectangle 1290"/>
            <p:cNvSpPr>
              <a:spLocks noChangeArrowheads="1"/>
            </p:cNvSpPr>
            <p:nvPr/>
          </p:nvSpPr>
          <p:spPr bwMode="auto">
            <a:xfrm>
              <a:off x="3612" y="3832"/>
              <a:ext cx="146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67" name="Rectangle 1291"/>
            <p:cNvSpPr>
              <a:spLocks noChangeArrowheads="1"/>
            </p:cNvSpPr>
            <p:nvPr/>
          </p:nvSpPr>
          <p:spPr bwMode="auto">
            <a:xfrm>
              <a:off x="5077" y="3832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68" name="Rectangle 1292"/>
            <p:cNvSpPr>
              <a:spLocks noChangeArrowheads="1"/>
            </p:cNvSpPr>
            <p:nvPr/>
          </p:nvSpPr>
          <p:spPr bwMode="auto">
            <a:xfrm>
              <a:off x="680" y="3840"/>
              <a:ext cx="7" cy="4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69" name="Rectangle 1293"/>
            <p:cNvSpPr>
              <a:spLocks noChangeArrowheads="1"/>
            </p:cNvSpPr>
            <p:nvPr/>
          </p:nvSpPr>
          <p:spPr bwMode="auto">
            <a:xfrm>
              <a:off x="680" y="4252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70" name="Rectangle 1294"/>
            <p:cNvSpPr>
              <a:spLocks noChangeArrowheads="1"/>
            </p:cNvSpPr>
            <p:nvPr/>
          </p:nvSpPr>
          <p:spPr bwMode="auto">
            <a:xfrm>
              <a:off x="680" y="4252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71" name="Rectangle 1295"/>
            <p:cNvSpPr>
              <a:spLocks noChangeArrowheads="1"/>
            </p:cNvSpPr>
            <p:nvPr/>
          </p:nvSpPr>
          <p:spPr bwMode="auto">
            <a:xfrm>
              <a:off x="687" y="4252"/>
              <a:ext cx="145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72" name="Rectangle 1296"/>
            <p:cNvSpPr>
              <a:spLocks noChangeArrowheads="1"/>
            </p:cNvSpPr>
            <p:nvPr/>
          </p:nvSpPr>
          <p:spPr bwMode="auto">
            <a:xfrm>
              <a:off x="2141" y="3840"/>
              <a:ext cx="7" cy="4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73" name="Rectangle 1297"/>
            <p:cNvSpPr>
              <a:spLocks noChangeArrowheads="1"/>
            </p:cNvSpPr>
            <p:nvPr/>
          </p:nvSpPr>
          <p:spPr bwMode="auto">
            <a:xfrm>
              <a:off x="2141" y="4252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74" name="Rectangle 1298"/>
            <p:cNvSpPr>
              <a:spLocks noChangeArrowheads="1"/>
            </p:cNvSpPr>
            <p:nvPr/>
          </p:nvSpPr>
          <p:spPr bwMode="auto">
            <a:xfrm>
              <a:off x="2148" y="4252"/>
              <a:ext cx="145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75" name="Rectangle 1299"/>
            <p:cNvSpPr>
              <a:spLocks noChangeArrowheads="1"/>
            </p:cNvSpPr>
            <p:nvPr/>
          </p:nvSpPr>
          <p:spPr bwMode="auto">
            <a:xfrm>
              <a:off x="3605" y="3840"/>
              <a:ext cx="7" cy="4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76" name="Rectangle 1300"/>
            <p:cNvSpPr>
              <a:spLocks noChangeArrowheads="1"/>
            </p:cNvSpPr>
            <p:nvPr/>
          </p:nvSpPr>
          <p:spPr bwMode="auto">
            <a:xfrm>
              <a:off x="3605" y="4252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77" name="Rectangle 1301"/>
            <p:cNvSpPr>
              <a:spLocks noChangeArrowheads="1"/>
            </p:cNvSpPr>
            <p:nvPr/>
          </p:nvSpPr>
          <p:spPr bwMode="auto">
            <a:xfrm>
              <a:off x="3612" y="4252"/>
              <a:ext cx="146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78" name="Rectangle 1302"/>
            <p:cNvSpPr>
              <a:spLocks noChangeArrowheads="1"/>
            </p:cNvSpPr>
            <p:nvPr/>
          </p:nvSpPr>
          <p:spPr bwMode="auto">
            <a:xfrm>
              <a:off x="5077" y="3840"/>
              <a:ext cx="7" cy="4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79" name="Rectangle 1303"/>
            <p:cNvSpPr>
              <a:spLocks noChangeArrowheads="1"/>
            </p:cNvSpPr>
            <p:nvPr/>
          </p:nvSpPr>
          <p:spPr bwMode="auto">
            <a:xfrm>
              <a:off x="5077" y="4252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80" name="Rectangle 1304"/>
            <p:cNvSpPr>
              <a:spLocks noChangeArrowheads="1"/>
            </p:cNvSpPr>
            <p:nvPr/>
          </p:nvSpPr>
          <p:spPr bwMode="auto">
            <a:xfrm>
              <a:off x="5077" y="4252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6395" name="Rectangle 1305"/>
          <p:cNvSpPr>
            <a:spLocks noChangeArrowheads="1"/>
          </p:cNvSpPr>
          <p:nvPr/>
        </p:nvSpPr>
        <p:spPr bwMode="auto">
          <a:xfrm>
            <a:off x="1169988" y="6447259"/>
            <a:ext cx="12223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10000"/>
                </a:solidFill>
                <a:latin typeface="Times New Roman" pitchFamily="18" charset="0"/>
              </a:rPr>
              <a:t>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6396" name="Rectangle 1306"/>
          <p:cNvSpPr>
            <a:spLocks noChangeArrowheads="1"/>
          </p:cNvSpPr>
          <p:nvPr/>
        </p:nvSpPr>
        <p:spPr bwMode="auto">
          <a:xfrm>
            <a:off x="1169988" y="9833396"/>
            <a:ext cx="149383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10000"/>
                </a:solidFill>
                <a:latin typeface="Times New Roman" pitchFamily="18" charset="0"/>
              </a:rPr>
              <a:t>                             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6397" name="Rectangle 1307"/>
          <p:cNvSpPr>
            <a:spLocks noChangeArrowheads="1"/>
          </p:cNvSpPr>
          <p:nvPr/>
        </p:nvSpPr>
        <p:spPr bwMode="auto">
          <a:xfrm>
            <a:off x="2589213" y="9833396"/>
            <a:ext cx="9271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10000"/>
                </a:solidFill>
                <a:latin typeface="Times New Roman" pitchFamily="18" charset="0"/>
              </a:rPr>
              <a:t>                 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6398" name="Rectangle 1308"/>
          <p:cNvSpPr>
            <a:spLocks noChangeArrowheads="1"/>
          </p:cNvSpPr>
          <p:nvPr/>
        </p:nvSpPr>
        <p:spPr bwMode="auto">
          <a:xfrm>
            <a:off x="1169988" y="9954046"/>
            <a:ext cx="22701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9" name="Rectangle 1309"/>
          <p:cNvSpPr>
            <a:spLocks noChangeArrowheads="1"/>
          </p:cNvSpPr>
          <p:nvPr/>
        </p:nvSpPr>
        <p:spPr bwMode="auto">
          <a:xfrm>
            <a:off x="3440113" y="9833396"/>
            <a:ext cx="12223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10000"/>
                </a:solidFill>
                <a:latin typeface="Times New Roman" pitchFamily="18" charset="0"/>
              </a:rPr>
              <a:t>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6400" name="Rectangle 1310"/>
          <p:cNvSpPr>
            <a:spLocks noChangeArrowheads="1"/>
          </p:cNvSpPr>
          <p:nvPr/>
        </p:nvSpPr>
        <p:spPr bwMode="auto">
          <a:xfrm>
            <a:off x="1169988" y="10050884"/>
            <a:ext cx="17145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10000"/>
                </a:solidFill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6401" name="Rectangle 1311"/>
          <p:cNvSpPr>
            <a:spLocks noChangeArrowheads="1"/>
          </p:cNvSpPr>
          <p:nvPr/>
        </p:nvSpPr>
        <p:spPr bwMode="auto">
          <a:xfrm>
            <a:off x="1265238" y="10050884"/>
            <a:ext cx="677068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10000"/>
                </a:solidFill>
                <a:latin typeface="Times New Roman" pitchFamily="18" charset="0"/>
              </a:rPr>
              <a:t>  In this chapter, we do not cover all the QC tools in detail. This is partly because some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6402" name="Rectangle 1312"/>
          <p:cNvSpPr>
            <a:spLocks noChangeArrowheads="1"/>
          </p:cNvSpPr>
          <p:nvPr/>
        </p:nvSpPr>
        <p:spPr bwMode="auto">
          <a:xfrm>
            <a:off x="1312863" y="10268371"/>
            <a:ext cx="334962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10000"/>
                </a:solidFill>
                <a:latin typeface="Times New Roman" pitchFamily="18" charset="0"/>
              </a:rPr>
              <a:t>of t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6403" name="Rectangle 1313"/>
          <p:cNvSpPr>
            <a:spLocks noChangeArrowheads="1"/>
          </p:cNvSpPr>
          <p:nvPr/>
        </p:nvSpPr>
        <p:spPr bwMode="auto">
          <a:xfrm>
            <a:off x="1628775" y="10268371"/>
            <a:ext cx="586263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10000"/>
                </a:solidFill>
                <a:latin typeface="Times New Roman" pitchFamily="18" charset="0"/>
              </a:rPr>
              <a:t>hem are fairly simple and straightforward to use. Moreover, there is a wide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6404" name="Rectangle 1314"/>
          <p:cNvSpPr>
            <a:spLocks noChangeArrowheads="1"/>
          </p:cNvSpPr>
          <p:nvPr/>
        </p:nvSpPr>
        <p:spPr bwMode="auto">
          <a:xfrm>
            <a:off x="1312863" y="10485859"/>
            <a:ext cx="6208712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10000"/>
                </a:solidFill>
                <a:latin typeface="Times New Roman" pitchFamily="18" charset="0"/>
              </a:rPr>
              <a:t>published literature available on this topic. For a sample, readers are referred to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6405" name="Rectangle 1315"/>
          <p:cNvSpPr>
            <a:spLocks noChangeArrowheads="1"/>
          </p:cNvSpPr>
          <p:nvPr/>
        </p:nvSpPr>
        <p:spPr bwMode="auto">
          <a:xfrm>
            <a:off x="1312863" y="10703346"/>
            <a:ext cx="6308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10000"/>
                </a:solidFill>
                <a:latin typeface="Times New Roman" pitchFamily="18" charset="0"/>
              </a:rPr>
              <a:t>Ishikawa, K., (1991), “Guide to quality control”, Asian Productivity Organisation,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6406" name="Rectangle 1316"/>
          <p:cNvSpPr>
            <a:spLocks noChangeArrowheads="1"/>
          </p:cNvSpPr>
          <p:nvPr/>
        </p:nvSpPr>
        <p:spPr bwMode="auto">
          <a:xfrm>
            <a:off x="1312863" y="10920834"/>
            <a:ext cx="114617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10000"/>
                </a:solidFill>
                <a:latin typeface="Times New Roman" pitchFamily="18" charset="0"/>
              </a:rPr>
              <a:t>Second revise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6407" name="Rectangle 1317"/>
          <p:cNvSpPr>
            <a:spLocks noChangeArrowheads="1"/>
          </p:cNvSpPr>
          <p:nvPr/>
        </p:nvSpPr>
        <p:spPr bwMode="auto">
          <a:xfrm>
            <a:off x="2393950" y="10920834"/>
            <a:ext cx="53609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10000"/>
                </a:solidFill>
                <a:latin typeface="Times New Roman" pitchFamily="18" charset="0"/>
              </a:rPr>
              <a:t>d edition. Another useful source is Suzaki, K. (1993), “The New shop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6408" name="Rectangle 1318"/>
          <p:cNvSpPr>
            <a:spLocks noChangeArrowheads="1"/>
          </p:cNvSpPr>
          <p:nvPr/>
        </p:nvSpPr>
        <p:spPr bwMode="auto">
          <a:xfrm>
            <a:off x="1312863" y="11138321"/>
            <a:ext cx="626745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10000"/>
                </a:solidFill>
                <a:latin typeface="Times New Roman" pitchFamily="18" charset="0"/>
              </a:rPr>
              <a:t>floor management”, Free Press. Control charts are discussed in detail in the next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6409" name="Rectangle 1319"/>
          <p:cNvSpPr>
            <a:spLocks noChangeArrowheads="1"/>
          </p:cNvSpPr>
          <p:nvPr/>
        </p:nvSpPr>
        <p:spPr bwMode="auto">
          <a:xfrm>
            <a:off x="1312863" y="11355809"/>
            <a:ext cx="68897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10000"/>
                </a:solidFill>
                <a:latin typeface="Times New Roman" pitchFamily="18" charset="0"/>
              </a:rPr>
              <a:t>chapter.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6410" name="Rectangle 1320"/>
          <p:cNvSpPr>
            <a:spLocks noChangeArrowheads="1"/>
          </p:cNvSpPr>
          <p:nvPr/>
        </p:nvSpPr>
        <p:spPr bwMode="auto">
          <a:xfrm>
            <a:off x="1912938" y="11355809"/>
            <a:ext cx="12223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10000"/>
                </a:solidFill>
                <a:latin typeface="Times New Roman" pitchFamily="18" charset="0"/>
              </a:rPr>
              <a:t> </a:t>
            </a:r>
            <a:endParaRPr lang="en-US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9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1664" y="1532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Histogram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example</a:t>
            </a:r>
          </a:p>
        </p:txBody>
      </p:sp>
      <p:pic>
        <p:nvPicPr>
          <p:cNvPr id="17411" name="Picture 5" descr="Imag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64" y="1264688"/>
            <a:ext cx="620553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6" descr="Imag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739" y="4007888"/>
            <a:ext cx="60039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23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43552" y="11086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Pareto Diagram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example</a:t>
            </a:r>
          </a:p>
        </p:txBody>
      </p:sp>
      <p:pic>
        <p:nvPicPr>
          <p:cNvPr id="18435" name="Picture 5" descr="Imag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48" y="1284024"/>
            <a:ext cx="4781550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6" descr="Imag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104" y="3563674"/>
            <a:ext cx="47244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41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Cause and Effect Diagram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 generic representation</a:t>
            </a:r>
          </a:p>
        </p:txBody>
      </p:sp>
      <p:sp>
        <p:nvSpPr>
          <p:cNvPr id="19459" name="Rectangle 21"/>
          <p:cNvSpPr>
            <a:spLocks noChangeArrowheads="1"/>
          </p:cNvSpPr>
          <p:nvPr/>
        </p:nvSpPr>
        <p:spPr bwMode="auto">
          <a:xfrm>
            <a:off x="457200" y="2243138"/>
            <a:ext cx="6178550" cy="39417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0" name="Rectangle 22"/>
          <p:cNvSpPr>
            <a:spLocks noChangeArrowheads="1"/>
          </p:cNvSpPr>
          <p:nvPr/>
        </p:nvSpPr>
        <p:spPr bwMode="auto">
          <a:xfrm>
            <a:off x="6811963" y="2243138"/>
            <a:ext cx="1951037" cy="3941762"/>
          </a:xfrm>
          <a:prstGeom prst="rect">
            <a:avLst/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1" name="Rectangle 23"/>
          <p:cNvSpPr>
            <a:spLocks noChangeArrowheads="1"/>
          </p:cNvSpPr>
          <p:nvPr/>
        </p:nvSpPr>
        <p:spPr bwMode="auto">
          <a:xfrm>
            <a:off x="457200" y="2106613"/>
            <a:ext cx="53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 sz="2400">
              <a:latin typeface="Times New Roman" pitchFamily="18" charset="0"/>
            </a:endParaRPr>
          </a:p>
        </p:txBody>
      </p:sp>
      <p:grpSp>
        <p:nvGrpSpPr>
          <p:cNvPr id="19462" name="Group 26"/>
          <p:cNvGrpSpPr>
            <a:grpSpLocks/>
          </p:cNvGrpSpPr>
          <p:nvPr/>
        </p:nvGrpSpPr>
        <p:grpSpPr bwMode="auto">
          <a:xfrm>
            <a:off x="1987550" y="3502025"/>
            <a:ext cx="5203825" cy="141288"/>
            <a:chOff x="1300" y="2122"/>
            <a:chExt cx="3278" cy="89"/>
          </a:xfrm>
        </p:grpSpPr>
        <p:sp>
          <p:nvSpPr>
            <p:cNvPr id="19577" name="Line 24"/>
            <p:cNvSpPr>
              <a:spLocks noChangeShapeType="1"/>
            </p:cNvSpPr>
            <p:nvPr/>
          </p:nvSpPr>
          <p:spPr bwMode="auto">
            <a:xfrm>
              <a:off x="1300" y="2166"/>
              <a:ext cx="31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8" name="Freeform 25"/>
            <p:cNvSpPr>
              <a:spLocks/>
            </p:cNvSpPr>
            <p:nvPr/>
          </p:nvSpPr>
          <p:spPr bwMode="auto">
            <a:xfrm>
              <a:off x="4489" y="2122"/>
              <a:ext cx="89" cy="89"/>
            </a:xfrm>
            <a:custGeom>
              <a:avLst/>
              <a:gdLst>
                <a:gd name="T0" fmla="*/ 0 w 89"/>
                <a:gd name="T1" fmla="*/ 89 h 89"/>
                <a:gd name="T2" fmla="*/ 89 w 89"/>
                <a:gd name="T3" fmla="*/ 44 h 89"/>
                <a:gd name="T4" fmla="*/ 0 w 89"/>
                <a:gd name="T5" fmla="*/ 0 h 89"/>
                <a:gd name="T6" fmla="*/ 0 w 89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89"/>
                <a:gd name="T14" fmla="*/ 89 w 89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89">
                  <a:moveTo>
                    <a:pt x="0" y="89"/>
                  </a:moveTo>
                  <a:lnTo>
                    <a:pt x="89" y="44"/>
                  </a:lnTo>
                  <a:lnTo>
                    <a:pt x="0" y="0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63" name="Group 29"/>
          <p:cNvGrpSpPr>
            <a:grpSpLocks/>
          </p:cNvGrpSpPr>
          <p:nvPr/>
        </p:nvGrpSpPr>
        <p:grpSpPr bwMode="auto">
          <a:xfrm>
            <a:off x="1792288" y="3563938"/>
            <a:ext cx="1612900" cy="1014412"/>
            <a:chOff x="1177" y="2161"/>
            <a:chExt cx="1016" cy="639"/>
          </a:xfrm>
        </p:grpSpPr>
        <p:sp>
          <p:nvSpPr>
            <p:cNvPr id="19575" name="Line 27"/>
            <p:cNvSpPr>
              <a:spLocks noChangeShapeType="1"/>
            </p:cNvSpPr>
            <p:nvPr/>
          </p:nvSpPr>
          <p:spPr bwMode="auto">
            <a:xfrm flipV="1">
              <a:off x="1177" y="2206"/>
              <a:ext cx="943" cy="5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6" name="Freeform 28"/>
            <p:cNvSpPr>
              <a:spLocks/>
            </p:cNvSpPr>
            <p:nvPr/>
          </p:nvSpPr>
          <p:spPr bwMode="auto">
            <a:xfrm>
              <a:off x="2094" y="2161"/>
              <a:ext cx="99" cy="86"/>
            </a:xfrm>
            <a:custGeom>
              <a:avLst/>
              <a:gdLst>
                <a:gd name="T0" fmla="*/ 47 w 99"/>
                <a:gd name="T1" fmla="*/ 86 h 86"/>
                <a:gd name="T2" fmla="*/ 99 w 99"/>
                <a:gd name="T3" fmla="*/ 0 h 86"/>
                <a:gd name="T4" fmla="*/ 0 w 99"/>
                <a:gd name="T5" fmla="*/ 11 h 86"/>
                <a:gd name="T6" fmla="*/ 47 w 99"/>
                <a:gd name="T7" fmla="*/ 86 h 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"/>
                <a:gd name="T13" fmla="*/ 0 h 86"/>
                <a:gd name="T14" fmla="*/ 99 w 99"/>
                <a:gd name="T15" fmla="*/ 86 h 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" h="86">
                  <a:moveTo>
                    <a:pt x="47" y="86"/>
                  </a:moveTo>
                  <a:lnTo>
                    <a:pt x="99" y="0"/>
                  </a:lnTo>
                  <a:lnTo>
                    <a:pt x="0" y="11"/>
                  </a:lnTo>
                  <a:lnTo>
                    <a:pt x="47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64" name="Group 32"/>
          <p:cNvGrpSpPr>
            <a:grpSpLocks/>
          </p:cNvGrpSpPr>
          <p:nvPr/>
        </p:nvGrpSpPr>
        <p:grpSpPr bwMode="auto">
          <a:xfrm>
            <a:off x="3125788" y="3571875"/>
            <a:ext cx="2114550" cy="1138238"/>
            <a:chOff x="2017" y="2166"/>
            <a:chExt cx="1332" cy="717"/>
          </a:xfrm>
        </p:grpSpPr>
        <p:sp>
          <p:nvSpPr>
            <p:cNvPr id="19573" name="Line 30"/>
            <p:cNvSpPr>
              <a:spLocks noChangeShapeType="1"/>
            </p:cNvSpPr>
            <p:nvPr/>
          </p:nvSpPr>
          <p:spPr bwMode="auto">
            <a:xfrm flipV="1">
              <a:off x="2017" y="2206"/>
              <a:ext cx="1257" cy="6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4" name="Freeform 31"/>
            <p:cNvSpPr>
              <a:spLocks/>
            </p:cNvSpPr>
            <p:nvPr/>
          </p:nvSpPr>
          <p:spPr bwMode="auto">
            <a:xfrm>
              <a:off x="3249" y="2166"/>
              <a:ext cx="100" cy="83"/>
            </a:xfrm>
            <a:custGeom>
              <a:avLst/>
              <a:gdLst>
                <a:gd name="T0" fmla="*/ 44 w 100"/>
                <a:gd name="T1" fmla="*/ 83 h 83"/>
                <a:gd name="T2" fmla="*/ 100 w 100"/>
                <a:gd name="T3" fmla="*/ 0 h 83"/>
                <a:gd name="T4" fmla="*/ 0 w 100"/>
                <a:gd name="T5" fmla="*/ 4 h 83"/>
                <a:gd name="T6" fmla="*/ 44 w 10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83"/>
                <a:gd name="T14" fmla="*/ 100 w 10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83">
                  <a:moveTo>
                    <a:pt x="44" y="83"/>
                  </a:moveTo>
                  <a:lnTo>
                    <a:pt x="100" y="0"/>
                  </a:lnTo>
                  <a:lnTo>
                    <a:pt x="0" y="4"/>
                  </a:lnTo>
                  <a:lnTo>
                    <a:pt x="44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65" name="Group 35"/>
          <p:cNvGrpSpPr>
            <a:grpSpLocks/>
          </p:cNvGrpSpPr>
          <p:nvPr/>
        </p:nvGrpSpPr>
        <p:grpSpPr bwMode="auto">
          <a:xfrm>
            <a:off x="2312988" y="2759075"/>
            <a:ext cx="2116137" cy="830263"/>
            <a:chOff x="1505" y="1654"/>
            <a:chExt cx="1333" cy="523"/>
          </a:xfrm>
        </p:grpSpPr>
        <p:sp>
          <p:nvSpPr>
            <p:cNvPr id="19571" name="Line 33"/>
            <p:cNvSpPr>
              <a:spLocks noChangeShapeType="1"/>
            </p:cNvSpPr>
            <p:nvPr/>
          </p:nvSpPr>
          <p:spPr bwMode="auto">
            <a:xfrm>
              <a:off x="1505" y="1654"/>
              <a:ext cx="1251" cy="4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2" name="Freeform 34"/>
            <p:cNvSpPr>
              <a:spLocks/>
            </p:cNvSpPr>
            <p:nvPr/>
          </p:nvSpPr>
          <p:spPr bwMode="auto">
            <a:xfrm>
              <a:off x="2738" y="2094"/>
              <a:ext cx="100" cy="83"/>
            </a:xfrm>
            <a:custGeom>
              <a:avLst/>
              <a:gdLst>
                <a:gd name="T0" fmla="*/ 0 w 100"/>
                <a:gd name="T1" fmla="*/ 83 h 83"/>
                <a:gd name="T2" fmla="*/ 100 w 100"/>
                <a:gd name="T3" fmla="*/ 72 h 83"/>
                <a:gd name="T4" fmla="*/ 32 w 100"/>
                <a:gd name="T5" fmla="*/ 0 h 83"/>
                <a:gd name="T6" fmla="*/ 0 w 10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83"/>
                <a:gd name="T14" fmla="*/ 100 w 10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83">
                  <a:moveTo>
                    <a:pt x="0" y="83"/>
                  </a:moveTo>
                  <a:lnTo>
                    <a:pt x="100" y="72"/>
                  </a:lnTo>
                  <a:lnTo>
                    <a:pt x="32" y="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66" name="Group 38"/>
          <p:cNvGrpSpPr>
            <a:grpSpLocks/>
          </p:cNvGrpSpPr>
          <p:nvPr/>
        </p:nvGrpSpPr>
        <p:grpSpPr bwMode="auto">
          <a:xfrm>
            <a:off x="4102100" y="2733675"/>
            <a:ext cx="1627188" cy="812800"/>
            <a:chOff x="2632" y="1638"/>
            <a:chExt cx="1025" cy="512"/>
          </a:xfrm>
        </p:grpSpPr>
        <p:sp>
          <p:nvSpPr>
            <p:cNvPr id="19569" name="Line 36"/>
            <p:cNvSpPr>
              <a:spLocks noChangeShapeType="1"/>
            </p:cNvSpPr>
            <p:nvPr/>
          </p:nvSpPr>
          <p:spPr bwMode="auto">
            <a:xfrm>
              <a:off x="2632" y="1638"/>
              <a:ext cx="948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0" name="Freeform 37"/>
            <p:cNvSpPr>
              <a:spLocks/>
            </p:cNvSpPr>
            <p:nvPr/>
          </p:nvSpPr>
          <p:spPr bwMode="auto">
            <a:xfrm>
              <a:off x="3556" y="2070"/>
              <a:ext cx="101" cy="80"/>
            </a:xfrm>
            <a:custGeom>
              <a:avLst/>
              <a:gdLst>
                <a:gd name="T0" fmla="*/ 0 w 101"/>
                <a:gd name="T1" fmla="*/ 80 h 80"/>
                <a:gd name="T2" fmla="*/ 101 w 101"/>
                <a:gd name="T3" fmla="*/ 80 h 80"/>
                <a:gd name="T4" fmla="*/ 40 w 101"/>
                <a:gd name="T5" fmla="*/ 0 h 80"/>
                <a:gd name="T6" fmla="*/ 0 w 101"/>
                <a:gd name="T7" fmla="*/ 8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80"/>
                <a:gd name="T14" fmla="*/ 101 w 101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80">
                  <a:moveTo>
                    <a:pt x="0" y="80"/>
                  </a:moveTo>
                  <a:lnTo>
                    <a:pt x="101" y="80"/>
                  </a:lnTo>
                  <a:lnTo>
                    <a:pt x="4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67" name="Group 118"/>
          <p:cNvGrpSpPr>
            <a:grpSpLocks/>
          </p:cNvGrpSpPr>
          <p:nvPr/>
        </p:nvGrpSpPr>
        <p:grpSpPr bwMode="auto">
          <a:xfrm>
            <a:off x="6689725" y="2185988"/>
            <a:ext cx="26988" cy="4062412"/>
            <a:chOff x="4262" y="1261"/>
            <a:chExt cx="17" cy="2559"/>
          </a:xfrm>
        </p:grpSpPr>
        <p:sp>
          <p:nvSpPr>
            <p:cNvPr id="19490" name="Rectangle 39"/>
            <p:cNvSpPr>
              <a:spLocks noChangeArrowheads="1"/>
            </p:cNvSpPr>
            <p:nvPr/>
          </p:nvSpPr>
          <p:spPr bwMode="auto">
            <a:xfrm>
              <a:off x="4262" y="1261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91" name="Rectangle 40"/>
            <p:cNvSpPr>
              <a:spLocks noChangeArrowheads="1"/>
            </p:cNvSpPr>
            <p:nvPr/>
          </p:nvSpPr>
          <p:spPr bwMode="auto">
            <a:xfrm>
              <a:off x="4262" y="1293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92" name="Rectangle 41"/>
            <p:cNvSpPr>
              <a:spLocks noChangeArrowheads="1"/>
            </p:cNvSpPr>
            <p:nvPr/>
          </p:nvSpPr>
          <p:spPr bwMode="auto">
            <a:xfrm>
              <a:off x="4262" y="1326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93" name="Rectangle 42"/>
            <p:cNvSpPr>
              <a:spLocks noChangeArrowheads="1"/>
            </p:cNvSpPr>
            <p:nvPr/>
          </p:nvSpPr>
          <p:spPr bwMode="auto">
            <a:xfrm>
              <a:off x="4262" y="1359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94" name="Rectangle 43"/>
            <p:cNvSpPr>
              <a:spLocks noChangeArrowheads="1"/>
            </p:cNvSpPr>
            <p:nvPr/>
          </p:nvSpPr>
          <p:spPr bwMode="auto">
            <a:xfrm>
              <a:off x="4262" y="1392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95" name="Rectangle 44"/>
            <p:cNvSpPr>
              <a:spLocks noChangeArrowheads="1"/>
            </p:cNvSpPr>
            <p:nvPr/>
          </p:nvSpPr>
          <p:spPr bwMode="auto">
            <a:xfrm>
              <a:off x="4262" y="1424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96" name="Rectangle 45"/>
            <p:cNvSpPr>
              <a:spLocks noChangeArrowheads="1"/>
            </p:cNvSpPr>
            <p:nvPr/>
          </p:nvSpPr>
          <p:spPr bwMode="auto">
            <a:xfrm>
              <a:off x="4262" y="1457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97" name="Rectangle 46"/>
            <p:cNvSpPr>
              <a:spLocks noChangeArrowheads="1"/>
            </p:cNvSpPr>
            <p:nvPr/>
          </p:nvSpPr>
          <p:spPr bwMode="auto">
            <a:xfrm>
              <a:off x="4262" y="1490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98" name="Rectangle 47"/>
            <p:cNvSpPr>
              <a:spLocks noChangeArrowheads="1"/>
            </p:cNvSpPr>
            <p:nvPr/>
          </p:nvSpPr>
          <p:spPr bwMode="auto">
            <a:xfrm>
              <a:off x="4262" y="1523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99" name="Rectangle 48"/>
            <p:cNvSpPr>
              <a:spLocks noChangeArrowheads="1"/>
            </p:cNvSpPr>
            <p:nvPr/>
          </p:nvSpPr>
          <p:spPr bwMode="auto">
            <a:xfrm>
              <a:off x="4262" y="1556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00" name="Rectangle 49"/>
            <p:cNvSpPr>
              <a:spLocks noChangeArrowheads="1"/>
            </p:cNvSpPr>
            <p:nvPr/>
          </p:nvSpPr>
          <p:spPr bwMode="auto">
            <a:xfrm>
              <a:off x="4262" y="1588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01" name="Rectangle 50"/>
            <p:cNvSpPr>
              <a:spLocks noChangeArrowheads="1"/>
            </p:cNvSpPr>
            <p:nvPr/>
          </p:nvSpPr>
          <p:spPr bwMode="auto">
            <a:xfrm>
              <a:off x="4262" y="1621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02" name="Rectangle 51"/>
            <p:cNvSpPr>
              <a:spLocks noChangeArrowheads="1"/>
            </p:cNvSpPr>
            <p:nvPr/>
          </p:nvSpPr>
          <p:spPr bwMode="auto">
            <a:xfrm>
              <a:off x="4262" y="1654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03" name="Rectangle 52"/>
            <p:cNvSpPr>
              <a:spLocks noChangeArrowheads="1"/>
            </p:cNvSpPr>
            <p:nvPr/>
          </p:nvSpPr>
          <p:spPr bwMode="auto">
            <a:xfrm>
              <a:off x="4262" y="1687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04" name="Rectangle 53"/>
            <p:cNvSpPr>
              <a:spLocks noChangeArrowheads="1"/>
            </p:cNvSpPr>
            <p:nvPr/>
          </p:nvSpPr>
          <p:spPr bwMode="auto">
            <a:xfrm>
              <a:off x="4262" y="1719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05" name="Rectangle 54"/>
            <p:cNvSpPr>
              <a:spLocks noChangeArrowheads="1"/>
            </p:cNvSpPr>
            <p:nvPr/>
          </p:nvSpPr>
          <p:spPr bwMode="auto">
            <a:xfrm>
              <a:off x="4262" y="1752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06" name="Rectangle 55"/>
            <p:cNvSpPr>
              <a:spLocks noChangeArrowheads="1"/>
            </p:cNvSpPr>
            <p:nvPr/>
          </p:nvSpPr>
          <p:spPr bwMode="auto">
            <a:xfrm>
              <a:off x="4262" y="1785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07" name="Rectangle 56"/>
            <p:cNvSpPr>
              <a:spLocks noChangeArrowheads="1"/>
            </p:cNvSpPr>
            <p:nvPr/>
          </p:nvSpPr>
          <p:spPr bwMode="auto">
            <a:xfrm>
              <a:off x="4262" y="1818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08" name="Rectangle 57"/>
            <p:cNvSpPr>
              <a:spLocks noChangeArrowheads="1"/>
            </p:cNvSpPr>
            <p:nvPr/>
          </p:nvSpPr>
          <p:spPr bwMode="auto">
            <a:xfrm>
              <a:off x="4262" y="1851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09" name="Rectangle 58"/>
            <p:cNvSpPr>
              <a:spLocks noChangeArrowheads="1"/>
            </p:cNvSpPr>
            <p:nvPr/>
          </p:nvSpPr>
          <p:spPr bwMode="auto">
            <a:xfrm>
              <a:off x="4262" y="1883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10" name="Rectangle 59"/>
            <p:cNvSpPr>
              <a:spLocks noChangeArrowheads="1"/>
            </p:cNvSpPr>
            <p:nvPr/>
          </p:nvSpPr>
          <p:spPr bwMode="auto">
            <a:xfrm>
              <a:off x="4262" y="1916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11" name="Rectangle 60"/>
            <p:cNvSpPr>
              <a:spLocks noChangeArrowheads="1"/>
            </p:cNvSpPr>
            <p:nvPr/>
          </p:nvSpPr>
          <p:spPr bwMode="auto">
            <a:xfrm>
              <a:off x="4262" y="1949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12" name="Rectangle 61"/>
            <p:cNvSpPr>
              <a:spLocks noChangeArrowheads="1"/>
            </p:cNvSpPr>
            <p:nvPr/>
          </p:nvSpPr>
          <p:spPr bwMode="auto">
            <a:xfrm>
              <a:off x="4262" y="1982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13" name="Rectangle 62"/>
            <p:cNvSpPr>
              <a:spLocks noChangeArrowheads="1"/>
            </p:cNvSpPr>
            <p:nvPr/>
          </p:nvSpPr>
          <p:spPr bwMode="auto">
            <a:xfrm>
              <a:off x="4262" y="2014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14" name="Rectangle 63"/>
            <p:cNvSpPr>
              <a:spLocks noChangeArrowheads="1"/>
            </p:cNvSpPr>
            <p:nvPr/>
          </p:nvSpPr>
          <p:spPr bwMode="auto">
            <a:xfrm>
              <a:off x="4262" y="2047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15" name="Rectangle 64"/>
            <p:cNvSpPr>
              <a:spLocks noChangeArrowheads="1"/>
            </p:cNvSpPr>
            <p:nvPr/>
          </p:nvSpPr>
          <p:spPr bwMode="auto">
            <a:xfrm>
              <a:off x="4262" y="2080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16" name="Rectangle 65"/>
            <p:cNvSpPr>
              <a:spLocks noChangeArrowheads="1"/>
            </p:cNvSpPr>
            <p:nvPr/>
          </p:nvSpPr>
          <p:spPr bwMode="auto">
            <a:xfrm>
              <a:off x="4262" y="2113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17" name="Rectangle 66"/>
            <p:cNvSpPr>
              <a:spLocks noChangeArrowheads="1"/>
            </p:cNvSpPr>
            <p:nvPr/>
          </p:nvSpPr>
          <p:spPr bwMode="auto">
            <a:xfrm>
              <a:off x="4262" y="2146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18" name="Rectangle 67"/>
            <p:cNvSpPr>
              <a:spLocks noChangeArrowheads="1"/>
            </p:cNvSpPr>
            <p:nvPr/>
          </p:nvSpPr>
          <p:spPr bwMode="auto">
            <a:xfrm>
              <a:off x="4262" y="2178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19" name="Rectangle 68"/>
            <p:cNvSpPr>
              <a:spLocks noChangeArrowheads="1"/>
            </p:cNvSpPr>
            <p:nvPr/>
          </p:nvSpPr>
          <p:spPr bwMode="auto">
            <a:xfrm>
              <a:off x="4262" y="2211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0" name="Rectangle 69"/>
            <p:cNvSpPr>
              <a:spLocks noChangeArrowheads="1"/>
            </p:cNvSpPr>
            <p:nvPr/>
          </p:nvSpPr>
          <p:spPr bwMode="auto">
            <a:xfrm>
              <a:off x="4262" y="2244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1" name="Rectangle 70"/>
            <p:cNvSpPr>
              <a:spLocks noChangeArrowheads="1"/>
            </p:cNvSpPr>
            <p:nvPr/>
          </p:nvSpPr>
          <p:spPr bwMode="auto">
            <a:xfrm>
              <a:off x="4262" y="2277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2" name="Rectangle 71"/>
            <p:cNvSpPr>
              <a:spLocks noChangeArrowheads="1"/>
            </p:cNvSpPr>
            <p:nvPr/>
          </p:nvSpPr>
          <p:spPr bwMode="auto">
            <a:xfrm>
              <a:off x="4262" y="2309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3" name="Rectangle 72"/>
            <p:cNvSpPr>
              <a:spLocks noChangeArrowheads="1"/>
            </p:cNvSpPr>
            <p:nvPr/>
          </p:nvSpPr>
          <p:spPr bwMode="auto">
            <a:xfrm>
              <a:off x="4262" y="2342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4" name="Rectangle 73"/>
            <p:cNvSpPr>
              <a:spLocks noChangeArrowheads="1"/>
            </p:cNvSpPr>
            <p:nvPr/>
          </p:nvSpPr>
          <p:spPr bwMode="auto">
            <a:xfrm>
              <a:off x="4262" y="2375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5" name="Rectangle 74"/>
            <p:cNvSpPr>
              <a:spLocks noChangeArrowheads="1"/>
            </p:cNvSpPr>
            <p:nvPr/>
          </p:nvSpPr>
          <p:spPr bwMode="auto">
            <a:xfrm>
              <a:off x="4262" y="2408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6" name="Rectangle 75"/>
            <p:cNvSpPr>
              <a:spLocks noChangeArrowheads="1"/>
            </p:cNvSpPr>
            <p:nvPr/>
          </p:nvSpPr>
          <p:spPr bwMode="auto">
            <a:xfrm>
              <a:off x="4262" y="2441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7" name="Rectangle 76"/>
            <p:cNvSpPr>
              <a:spLocks noChangeArrowheads="1"/>
            </p:cNvSpPr>
            <p:nvPr/>
          </p:nvSpPr>
          <p:spPr bwMode="auto">
            <a:xfrm>
              <a:off x="4262" y="2473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8" name="Rectangle 77"/>
            <p:cNvSpPr>
              <a:spLocks noChangeArrowheads="1"/>
            </p:cNvSpPr>
            <p:nvPr/>
          </p:nvSpPr>
          <p:spPr bwMode="auto">
            <a:xfrm>
              <a:off x="4262" y="2506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9" name="Rectangle 78"/>
            <p:cNvSpPr>
              <a:spLocks noChangeArrowheads="1"/>
            </p:cNvSpPr>
            <p:nvPr/>
          </p:nvSpPr>
          <p:spPr bwMode="auto">
            <a:xfrm>
              <a:off x="4262" y="2539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30" name="Rectangle 79"/>
            <p:cNvSpPr>
              <a:spLocks noChangeArrowheads="1"/>
            </p:cNvSpPr>
            <p:nvPr/>
          </p:nvSpPr>
          <p:spPr bwMode="auto">
            <a:xfrm>
              <a:off x="4262" y="2572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31" name="Rectangle 80"/>
            <p:cNvSpPr>
              <a:spLocks noChangeArrowheads="1"/>
            </p:cNvSpPr>
            <p:nvPr/>
          </p:nvSpPr>
          <p:spPr bwMode="auto">
            <a:xfrm>
              <a:off x="4262" y="2605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32" name="Rectangle 81"/>
            <p:cNvSpPr>
              <a:spLocks noChangeArrowheads="1"/>
            </p:cNvSpPr>
            <p:nvPr/>
          </p:nvSpPr>
          <p:spPr bwMode="auto">
            <a:xfrm>
              <a:off x="4262" y="2637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33" name="Rectangle 82"/>
            <p:cNvSpPr>
              <a:spLocks noChangeArrowheads="1"/>
            </p:cNvSpPr>
            <p:nvPr/>
          </p:nvSpPr>
          <p:spPr bwMode="auto">
            <a:xfrm>
              <a:off x="4262" y="2670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34" name="Rectangle 83"/>
            <p:cNvSpPr>
              <a:spLocks noChangeArrowheads="1"/>
            </p:cNvSpPr>
            <p:nvPr/>
          </p:nvSpPr>
          <p:spPr bwMode="auto">
            <a:xfrm>
              <a:off x="4262" y="2703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35" name="Rectangle 84"/>
            <p:cNvSpPr>
              <a:spLocks noChangeArrowheads="1"/>
            </p:cNvSpPr>
            <p:nvPr/>
          </p:nvSpPr>
          <p:spPr bwMode="auto">
            <a:xfrm>
              <a:off x="4262" y="2736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36" name="Rectangle 85"/>
            <p:cNvSpPr>
              <a:spLocks noChangeArrowheads="1"/>
            </p:cNvSpPr>
            <p:nvPr/>
          </p:nvSpPr>
          <p:spPr bwMode="auto">
            <a:xfrm>
              <a:off x="4262" y="2768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37" name="Rectangle 86"/>
            <p:cNvSpPr>
              <a:spLocks noChangeArrowheads="1"/>
            </p:cNvSpPr>
            <p:nvPr/>
          </p:nvSpPr>
          <p:spPr bwMode="auto">
            <a:xfrm>
              <a:off x="4262" y="2801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38" name="Rectangle 87"/>
            <p:cNvSpPr>
              <a:spLocks noChangeArrowheads="1"/>
            </p:cNvSpPr>
            <p:nvPr/>
          </p:nvSpPr>
          <p:spPr bwMode="auto">
            <a:xfrm>
              <a:off x="4262" y="2834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39" name="Rectangle 88"/>
            <p:cNvSpPr>
              <a:spLocks noChangeArrowheads="1"/>
            </p:cNvSpPr>
            <p:nvPr/>
          </p:nvSpPr>
          <p:spPr bwMode="auto">
            <a:xfrm>
              <a:off x="4262" y="2867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40" name="Rectangle 89"/>
            <p:cNvSpPr>
              <a:spLocks noChangeArrowheads="1"/>
            </p:cNvSpPr>
            <p:nvPr/>
          </p:nvSpPr>
          <p:spPr bwMode="auto">
            <a:xfrm>
              <a:off x="4262" y="2900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41" name="Rectangle 90"/>
            <p:cNvSpPr>
              <a:spLocks noChangeArrowheads="1"/>
            </p:cNvSpPr>
            <p:nvPr/>
          </p:nvSpPr>
          <p:spPr bwMode="auto">
            <a:xfrm>
              <a:off x="4262" y="2932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42" name="Rectangle 91"/>
            <p:cNvSpPr>
              <a:spLocks noChangeArrowheads="1"/>
            </p:cNvSpPr>
            <p:nvPr/>
          </p:nvSpPr>
          <p:spPr bwMode="auto">
            <a:xfrm>
              <a:off x="4262" y="2965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43" name="Rectangle 92"/>
            <p:cNvSpPr>
              <a:spLocks noChangeArrowheads="1"/>
            </p:cNvSpPr>
            <p:nvPr/>
          </p:nvSpPr>
          <p:spPr bwMode="auto">
            <a:xfrm>
              <a:off x="4262" y="2998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44" name="Rectangle 93"/>
            <p:cNvSpPr>
              <a:spLocks noChangeArrowheads="1"/>
            </p:cNvSpPr>
            <p:nvPr/>
          </p:nvSpPr>
          <p:spPr bwMode="auto">
            <a:xfrm>
              <a:off x="4262" y="3031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45" name="Rectangle 94"/>
            <p:cNvSpPr>
              <a:spLocks noChangeArrowheads="1"/>
            </p:cNvSpPr>
            <p:nvPr/>
          </p:nvSpPr>
          <p:spPr bwMode="auto">
            <a:xfrm>
              <a:off x="4262" y="3063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46" name="Rectangle 95"/>
            <p:cNvSpPr>
              <a:spLocks noChangeArrowheads="1"/>
            </p:cNvSpPr>
            <p:nvPr/>
          </p:nvSpPr>
          <p:spPr bwMode="auto">
            <a:xfrm>
              <a:off x="4262" y="3096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47" name="Rectangle 96"/>
            <p:cNvSpPr>
              <a:spLocks noChangeArrowheads="1"/>
            </p:cNvSpPr>
            <p:nvPr/>
          </p:nvSpPr>
          <p:spPr bwMode="auto">
            <a:xfrm>
              <a:off x="4262" y="3129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48" name="Rectangle 97"/>
            <p:cNvSpPr>
              <a:spLocks noChangeArrowheads="1"/>
            </p:cNvSpPr>
            <p:nvPr/>
          </p:nvSpPr>
          <p:spPr bwMode="auto">
            <a:xfrm>
              <a:off x="4262" y="3162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49" name="Rectangle 98"/>
            <p:cNvSpPr>
              <a:spLocks noChangeArrowheads="1"/>
            </p:cNvSpPr>
            <p:nvPr/>
          </p:nvSpPr>
          <p:spPr bwMode="auto">
            <a:xfrm>
              <a:off x="4262" y="3195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50" name="Rectangle 99"/>
            <p:cNvSpPr>
              <a:spLocks noChangeArrowheads="1"/>
            </p:cNvSpPr>
            <p:nvPr/>
          </p:nvSpPr>
          <p:spPr bwMode="auto">
            <a:xfrm>
              <a:off x="4262" y="3227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51" name="Rectangle 100"/>
            <p:cNvSpPr>
              <a:spLocks noChangeArrowheads="1"/>
            </p:cNvSpPr>
            <p:nvPr/>
          </p:nvSpPr>
          <p:spPr bwMode="auto">
            <a:xfrm>
              <a:off x="4262" y="3260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52" name="Rectangle 101"/>
            <p:cNvSpPr>
              <a:spLocks noChangeArrowheads="1"/>
            </p:cNvSpPr>
            <p:nvPr/>
          </p:nvSpPr>
          <p:spPr bwMode="auto">
            <a:xfrm>
              <a:off x="4262" y="3293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53" name="Rectangle 102"/>
            <p:cNvSpPr>
              <a:spLocks noChangeArrowheads="1"/>
            </p:cNvSpPr>
            <p:nvPr/>
          </p:nvSpPr>
          <p:spPr bwMode="auto">
            <a:xfrm>
              <a:off x="4262" y="3326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54" name="Rectangle 103"/>
            <p:cNvSpPr>
              <a:spLocks noChangeArrowheads="1"/>
            </p:cNvSpPr>
            <p:nvPr/>
          </p:nvSpPr>
          <p:spPr bwMode="auto">
            <a:xfrm>
              <a:off x="4262" y="3358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55" name="Rectangle 104"/>
            <p:cNvSpPr>
              <a:spLocks noChangeArrowheads="1"/>
            </p:cNvSpPr>
            <p:nvPr/>
          </p:nvSpPr>
          <p:spPr bwMode="auto">
            <a:xfrm>
              <a:off x="4262" y="3391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56" name="Rectangle 105"/>
            <p:cNvSpPr>
              <a:spLocks noChangeArrowheads="1"/>
            </p:cNvSpPr>
            <p:nvPr/>
          </p:nvSpPr>
          <p:spPr bwMode="auto">
            <a:xfrm>
              <a:off x="4262" y="3424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57" name="Rectangle 106"/>
            <p:cNvSpPr>
              <a:spLocks noChangeArrowheads="1"/>
            </p:cNvSpPr>
            <p:nvPr/>
          </p:nvSpPr>
          <p:spPr bwMode="auto">
            <a:xfrm>
              <a:off x="4262" y="3457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58" name="Rectangle 107"/>
            <p:cNvSpPr>
              <a:spLocks noChangeArrowheads="1"/>
            </p:cNvSpPr>
            <p:nvPr/>
          </p:nvSpPr>
          <p:spPr bwMode="auto">
            <a:xfrm>
              <a:off x="4262" y="3490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59" name="Rectangle 108"/>
            <p:cNvSpPr>
              <a:spLocks noChangeArrowheads="1"/>
            </p:cNvSpPr>
            <p:nvPr/>
          </p:nvSpPr>
          <p:spPr bwMode="auto">
            <a:xfrm>
              <a:off x="4262" y="3522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60" name="Rectangle 109"/>
            <p:cNvSpPr>
              <a:spLocks noChangeArrowheads="1"/>
            </p:cNvSpPr>
            <p:nvPr/>
          </p:nvSpPr>
          <p:spPr bwMode="auto">
            <a:xfrm>
              <a:off x="4262" y="3555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61" name="Rectangle 110"/>
            <p:cNvSpPr>
              <a:spLocks noChangeArrowheads="1"/>
            </p:cNvSpPr>
            <p:nvPr/>
          </p:nvSpPr>
          <p:spPr bwMode="auto">
            <a:xfrm>
              <a:off x="4262" y="3588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62" name="Rectangle 111"/>
            <p:cNvSpPr>
              <a:spLocks noChangeArrowheads="1"/>
            </p:cNvSpPr>
            <p:nvPr/>
          </p:nvSpPr>
          <p:spPr bwMode="auto">
            <a:xfrm>
              <a:off x="4262" y="3621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63" name="Rectangle 112"/>
            <p:cNvSpPr>
              <a:spLocks noChangeArrowheads="1"/>
            </p:cNvSpPr>
            <p:nvPr/>
          </p:nvSpPr>
          <p:spPr bwMode="auto">
            <a:xfrm>
              <a:off x="4262" y="3653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64" name="Rectangle 113"/>
            <p:cNvSpPr>
              <a:spLocks noChangeArrowheads="1"/>
            </p:cNvSpPr>
            <p:nvPr/>
          </p:nvSpPr>
          <p:spPr bwMode="auto">
            <a:xfrm>
              <a:off x="4262" y="3686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65" name="Rectangle 114"/>
            <p:cNvSpPr>
              <a:spLocks noChangeArrowheads="1"/>
            </p:cNvSpPr>
            <p:nvPr/>
          </p:nvSpPr>
          <p:spPr bwMode="auto">
            <a:xfrm>
              <a:off x="4262" y="3719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66" name="Rectangle 115"/>
            <p:cNvSpPr>
              <a:spLocks noChangeArrowheads="1"/>
            </p:cNvSpPr>
            <p:nvPr/>
          </p:nvSpPr>
          <p:spPr bwMode="auto">
            <a:xfrm>
              <a:off x="4262" y="3752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67" name="Rectangle 116"/>
            <p:cNvSpPr>
              <a:spLocks noChangeArrowheads="1"/>
            </p:cNvSpPr>
            <p:nvPr/>
          </p:nvSpPr>
          <p:spPr bwMode="auto">
            <a:xfrm>
              <a:off x="4262" y="3785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68" name="Rectangle 117"/>
            <p:cNvSpPr>
              <a:spLocks noChangeArrowheads="1"/>
            </p:cNvSpPr>
            <p:nvPr/>
          </p:nvSpPr>
          <p:spPr bwMode="auto">
            <a:xfrm>
              <a:off x="4262" y="3817"/>
              <a:ext cx="17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3671" name="Rectangle 119"/>
          <p:cNvSpPr>
            <a:spLocks noChangeArrowheads="1"/>
          </p:cNvSpPr>
          <p:nvPr/>
        </p:nvSpPr>
        <p:spPr bwMode="auto">
          <a:xfrm>
            <a:off x="1336675" y="2336800"/>
            <a:ext cx="1303338" cy="488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469" name="Rectangle 120"/>
          <p:cNvSpPr>
            <a:spLocks noChangeArrowheads="1"/>
          </p:cNvSpPr>
          <p:nvPr/>
        </p:nvSpPr>
        <p:spPr bwMode="auto">
          <a:xfrm>
            <a:off x="1546225" y="2414588"/>
            <a:ext cx="8858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700" b="1">
                <a:solidFill>
                  <a:srgbClr val="000000"/>
                </a:solidFill>
                <a:latin typeface="Times New Roman" pitchFamily="18" charset="0"/>
              </a:rPr>
              <a:t>Materials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9470" name="Rectangle 121"/>
          <p:cNvSpPr>
            <a:spLocks noChangeArrowheads="1"/>
          </p:cNvSpPr>
          <p:nvPr/>
        </p:nvSpPr>
        <p:spPr bwMode="auto">
          <a:xfrm>
            <a:off x="2435225" y="2414588"/>
            <a:ext cx="53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7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3674" name="Rectangle 122"/>
          <p:cNvSpPr>
            <a:spLocks noChangeArrowheads="1"/>
          </p:cNvSpPr>
          <p:nvPr/>
        </p:nvSpPr>
        <p:spPr bwMode="auto">
          <a:xfrm>
            <a:off x="3492500" y="2336800"/>
            <a:ext cx="1749425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472" name="Rectangle 123"/>
          <p:cNvSpPr>
            <a:spLocks noChangeArrowheads="1"/>
          </p:cNvSpPr>
          <p:nvPr/>
        </p:nvSpPr>
        <p:spPr bwMode="auto">
          <a:xfrm>
            <a:off x="3676650" y="2408238"/>
            <a:ext cx="137318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700" b="1">
                <a:solidFill>
                  <a:srgbClr val="000000"/>
                </a:solidFill>
                <a:latin typeface="Times New Roman" pitchFamily="18" charset="0"/>
              </a:rPr>
              <a:t>Work methods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9473" name="Rectangle 124"/>
          <p:cNvSpPr>
            <a:spLocks noChangeArrowheads="1"/>
          </p:cNvSpPr>
          <p:nvPr/>
        </p:nvSpPr>
        <p:spPr bwMode="auto">
          <a:xfrm>
            <a:off x="5053013" y="2408238"/>
            <a:ext cx="53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7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3677" name="Rectangle 125"/>
          <p:cNvSpPr>
            <a:spLocks noChangeArrowheads="1"/>
          </p:cNvSpPr>
          <p:nvPr/>
        </p:nvSpPr>
        <p:spPr bwMode="auto">
          <a:xfrm>
            <a:off x="1012825" y="4532313"/>
            <a:ext cx="1465263" cy="4905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475" name="Rectangle 126"/>
          <p:cNvSpPr>
            <a:spLocks noChangeArrowheads="1"/>
          </p:cNvSpPr>
          <p:nvPr/>
        </p:nvSpPr>
        <p:spPr bwMode="auto">
          <a:xfrm>
            <a:off x="1227138" y="4610100"/>
            <a:ext cx="103346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700" b="1">
                <a:solidFill>
                  <a:srgbClr val="000000"/>
                </a:solidFill>
                <a:latin typeface="Times New Roman" pitchFamily="18" charset="0"/>
              </a:rPr>
              <a:t>Equipment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9476" name="Rectangle 127"/>
          <p:cNvSpPr>
            <a:spLocks noChangeArrowheads="1"/>
          </p:cNvSpPr>
          <p:nvPr/>
        </p:nvSpPr>
        <p:spPr bwMode="auto">
          <a:xfrm>
            <a:off x="2263775" y="4610100"/>
            <a:ext cx="53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7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3680" name="Rectangle 128"/>
          <p:cNvSpPr>
            <a:spLocks noChangeArrowheads="1"/>
          </p:cNvSpPr>
          <p:nvPr/>
        </p:nvSpPr>
        <p:spPr bwMode="auto">
          <a:xfrm>
            <a:off x="2800350" y="4708525"/>
            <a:ext cx="1303338" cy="393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478" name="Rectangle 129"/>
          <p:cNvSpPr>
            <a:spLocks noChangeArrowheads="1"/>
          </p:cNvSpPr>
          <p:nvPr/>
        </p:nvSpPr>
        <p:spPr bwMode="auto">
          <a:xfrm>
            <a:off x="3101975" y="4779963"/>
            <a:ext cx="6969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700" b="1">
                <a:solidFill>
                  <a:srgbClr val="000000"/>
                </a:solidFill>
                <a:latin typeface="Times New Roman" pitchFamily="18" charset="0"/>
              </a:rPr>
              <a:t>Labour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9479" name="Rectangle 130"/>
          <p:cNvSpPr>
            <a:spLocks noChangeArrowheads="1"/>
          </p:cNvSpPr>
          <p:nvPr/>
        </p:nvSpPr>
        <p:spPr bwMode="auto">
          <a:xfrm>
            <a:off x="3802063" y="4779963"/>
            <a:ext cx="53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7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9480" name="Rectangle 131"/>
          <p:cNvSpPr>
            <a:spLocks noChangeArrowheads="1"/>
          </p:cNvSpPr>
          <p:nvPr/>
        </p:nvSpPr>
        <p:spPr bwMode="auto">
          <a:xfrm>
            <a:off x="7191375" y="3406775"/>
            <a:ext cx="1303338" cy="395288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81" name="Rectangle 132"/>
          <p:cNvSpPr>
            <a:spLocks noChangeArrowheads="1"/>
          </p:cNvSpPr>
          <p:nvPr/>
        </p:nvSpPr>
        <p:spPr bwMode="auto">
          <a:xfrm>
            <a:off x="7493000" y="3478213"/>
            <a:ext cx="6969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700" b="1">
                <a:solidFill>
                  <a:srgbClr val="000000"/>
                </a:solidFill>
                <a:latin typeface="Times New Roman" pitchFamily="18" charset="0"/>
              </a:rPr>
              <a:t>Quality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9482" name="Rectangle 133"/>
          <p:cNvSpPr>
            <a:spLocks noChangeArrowheads="1"/>
          </p:cNvSpPr>
          <p:nvPr/>
        </p:nvSpPr>
        <p:spPr bwMode="auto">
          <a:xfrm>
            <a:off x="8193088" y="3478213"/>
            <a:ext cx="53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7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3686" name="Rectangle 134"/>
          <p:cNvSpPr>
            <a:spLocks noChangeArrowheads="1"/>
          </p:cNvSpPr>
          <p:nvPr/>
        </p:nvSpPr>
        <p:spPr bwMode="auto">
          <a:xfrm>
            <a:off x="3125788" y="5588000"/>
            <a:ext cx="1301750" cy="488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687" name="Rectangle 135"/>
          <p:cNvSpPr>
            <a:spLocks noChangeArrowheads="1"/>
          </p:cNvSpPr>
          <p:nvPr/>
        </p:nvSpPr>
        <p:spPr bwMode="auto">
          <a:xfrm>
            <a:off x="3444875" y="5662613"/>
            <a:ext cx="3111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Ca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3688" name="Rectangle 136"/>
          <p:cNvSpPr>
            <a:spLocks noChangeArrowheads="1"/>
          </p:cNvSpPr>
          <p:nvPr/>
        </p:nvSpPr>
        <p:spPr bwMode="auto">
          <a:xfrm>
            <a:off x="3754438" y="5662613"/>
            <a:ext cx="35242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use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486" name="Rectangle 137"/>
          <p:cNvSpPr>
            <a:spLocks noChangeArrowheads="1"/>
          </p:cNvSpPr>
          <p:nvPr/>
        </p:nvSpPr>
        <p:spPr bwMode="auto">
          <a:xfrm>
            <a:off x="4108450" y="5662613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9487" name="Rectangle 138"/>
          <p:cNvSpPr>
            <a:spLocks noChangeArrowheads="1"/>
          </p:cNvSpPr>
          <p:nvPr/>
        </p:nvSpPr>
        <p:spPr bwMode="auto">
          <a:xfrm>
            <a:off x="7191375" y="5608638"/>
            <a:ext cx="1300163" cy="4873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88" name="Rectangle 139"/>
          <p:cNvSpPr>
            <a:spLocks noChangeArrowheads="1"/>
          </p:cNvSpPr>
          <p:nvPr/>
        </p:nvSpPr>
        <p:spPr bwMode="auto">
          <a:xfrm>
            <a:off x="7516813" y="5700713"/>
            <a:ext cx="647700" cy="3048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Effect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9489" name="Rectangle 140"/>
          <p:cNvSpPr>
            <a:spLocks noChangeArrowheads="1"/>
          </p:cNvSpPr>
          <p:nvPr/>
        </p:nvSpPr>
        <p:spPr bwMode="auto">
          <a:xfrm>
            <a:off x="8164513" y="5173663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7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51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CEDAC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example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" t="8653"/>
          <a:stretch>
            <a:fillRect/>
          </a:stretch>
        </p:blipFill>
        <p:spPr bwMode="auto">
          <a:xfrm>
            <a:off x="1390650" y="1450072"/>
            <a:ext cx="6362700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9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086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Matrix Diagram: An Example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1035N Dumper</a:t>
            </a:r>
            <a:endParaRPr lang="en-US" altLang="en-US" sz="3000" dirty="0" smtClean="0">
              <a:solidFill>
                <a:srgbClr val="0000FF"/>
              </a:solidFill>
            </a:endParaRPr>
          </a:p>
        </p:txBody>
      </p:sp>
      <p:grpSp>
        <p:nvGrpSpPr>
          <p:cNvPr id="21507" name="Group 17"/>
          <p:cNvGrpSpPr>
            <a:grpSpLocks/>
          </p:cNvGrpSpPr>
          <p:nvPr/>
        </p:nvGrpSpPr>
        <p:grpSpPr bwMode="auto">
          <a:xfrm>
            <a:off x="533400" y="1538024"/>
            <a:ext cx="8077200" cy="4724400"/>
            <a:chOff x="336" y="1200"/>
            <a:chExt cx="5088" cy="2976"/>
          </a:xfrm>
        </p:grpSpPr>
        <p:pic>
          <p:nvPicPr>
            <p:cNvPr id="21508" name="Picture 18" descr="auto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72" t="18103" b="37543"/>
            <a:stretch>
              <a:fillRect/>
            </a:stretch>
          </p:blipFill>
          <p:spPr bwMode="auto">
            <a:xfrm>
              <a:off x="780" y="1200"/>
              <a:ext cx="3013" cy="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509" name="Group 19"/>
            <p:cNvGrpSpPr>
              <a:grpSpLocks/>
            </p:cNvGrpSpPr>
            <p:nvPr/>
          </p:nvGrpSpPr>
          <p:grpSpPr bwMode="auto">
            <a:xfrm>
              <a:off x="336" y="1440"/>
              <a:ext cx="5088" cy="2736"/>
              <a:chOff x="336" y="1440"/>
              <a:chExt cx="5088" cy="2736"/>
            </a:xfrm>
          </p:grpSpPr>
          <p:grpSp>
            <p:nvGrpSpPr>
              <p:cNvPr id="21510" name="Group 20"/>
              <p:cNvGrpSpPr>
                <a:grpSpLocks/>
              </p:cNvGrpSpPr>
              <p:nvPr/>
            </p:nvGrpSpPr>
            <p:grpSpPr bwMode="auto">
              <a:xfrm>
                <a:off x="3838" y="1728"/>
                <a:ext cx="1586" cy="1266"/>
                <a:chOff x="4044" y="1728"/>
                <a:chExt cx="1586" cy="1266"/>
              </a:xfrm>
            </p:grpSpPr>
            <p:pic>
              <p:nvPicPr>
                <p:cNvPr id="21519" name="Picture 21" descr="auto0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405" t="73923" r="12617" b="14587"/>
                <a:stretch>
                  <a:fillRect/>
                </a:stretch>
              </p:blipFill>
              <p:spPr bwMode="auto">
                <a:xfrm>
                  <a:off x="4046" y="2326"/>
                  <a:ext cx="1584" cy="6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520" name="Picture 22" descr="auto0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823" t="73956" r="53468" b="14545"/>
                <a:stretch>
                  <a:fillRect/>
                </a:stretch>
              </p:blipFill>
              <p:spPr bwMode="auto">
                <a:xfrm>
                  <a:off x="4044" y="1728"/>
                  <a:ext cx="1584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1511" name="Group 23"/>
              <p:cNvGrpSpPr>
                <a:grpSpLocks/>
              </p:cNvGrpSpPr>
              <p:nvPr/>
            </p:nvGrpSpPr>
            <p:grpSpPr bwMode="auto">
              <a:xfrm>
                <a:off x="1284" y="3792"/>
                <a:ext cx="2520" cy="384"/>
                <a:chOff x="1284" y="3792"/>
                <a:chExt cx="2520" cy="384"/>
              </a:xfrm>
            </p:grpSpPr>
            <p:sp>
              <p:nvSpPr>
                <p:cNvPr id="21516" name="Rectangle 24"/>
                <p:cNvSpPr>
                  <a:spLocks noChangeArrowheads="1"/>
                </p:cNvSpPr>
                <p:nvPr/>
              </p:nvSpPr>
              <p:spPr bwMode="auto">
                <a:xfrm>
                  <a:off x="2940" y="3792"/>
                  <a:ext cx="864" cy="384"/>
                </a:xfrm>
                <a:prstGeom prst="rect">
                  <a:avLst/>
                </a:prstGeom>
                <a:solidFill>
                  <a:srgbClr val="FF99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altLang="en-US" sz="2000" b="1">
                      <a:latin typeface="Times New Roman" pitchFamily="18" charset="0"/>
                    </a:rPr>
                    <a:t>Order </a:t>
                  </a:r>
                </a:p>
                <a:p>
                  <a:pPr algn="ctr"/>
                  <a:r>
                    <a:rPr lang="en-US" altLang="en-US" sz="2000" b="1">
                      <a:latin typeface="Times New Roman" pitchFamily="18" charset="0"/>
                    </a:rPr>
                    <a:t>Winning</a:t>
                  </a:r>
                </a:p>
              </p:txBody>
            </p:sp>
            <p:sp>
              <p:nvSpPr>
                <p:cNvPr id="21517" name="Rectangle 25"/>
                <p:cNvSpPr>
                  <a:spLocks noChangeArrowheads="1"/>
                </p:cNvSpPr>
                <p:nvPr/>
              </p:nvSpPr>
              <p:spPr bwMode="auto">
                <a:xfrm>
                  <a:off x="2076" y="3792"/>
                  <a:ext cx="864" cy="384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altLang="en-US" sz="2000" b="1">
                      <a:latin typeface="Times New Roman" pitchFamily="18" charset="0"/>
                    </a:rPr>
                    <a:t>Qualifying</a:t>
                  </a:r>
                </a:p>
              </p:txBody>
            </p:sp>
            <p:sp>
              <p:nvSpPr>
                <p:cNvPr id="21518" name="Rectangle 26"/>
                <p:cNvSpPr>
                  <a:spLocks noChangeArrowheads="1"/>
                </p:cNvSpPr>
                <p:nvPr/>
              </p:nvSpPr>
              <p:spPr bwMode="auto">
                <a:xfrm>
                  <a:off x="1284" y="3792"/>
                  <a:ext cx="864" cy="384"/>
                </a:xfrm>
                <a:prstGeom prst="rect">
                  <a:avLst/>
                </a:prstGeom>
                <a:solidFill>
                  <a:srgbClr val="66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altLang="en-US" sz="2000" b="1">
                      <a:latin typeface="Times New Roman" pitchFamily="18" charset="0"/>
                    </a:rPr>
                    <a:t>Less</a:t>
                  </a:r>
                </a:p>
                <a:p>
                  <a:pPr algn="ctr"/>
                  <a:r>
                    <a:rPr lang="en-US" altLang="en-US" sz="2000" b="1">
                      <a:latin typeface="Times New Roman" pitchFamily="18" charset="0"/>
                    </a:rPr>
                    <a:t>important</a:t>
                  </a:r>
                </a:p>
              </p:txBody>
            </p:sp>
          </p:grpSp>
          <p:grpSp>
            <p:nvGrpSpPr>
              <p:cNvPr id="21512" name="Group 27"/>
              <p:cNvGrpSpPr>
                <a:grpSpLocks/>
              </p:cNvGrpSpPr>
              <p:nvPr/>
            </p:nvGrpSpPr>
            <p:grpSpPr bwMode="auto">
              <a:xfrm>
                <a:off x="336" y="1440"/>
                <a:ext cx="396" cy="2064"/>
                <a:chOff x="336" y="1440"/>
                <a:chExt cx="396" cy="2064"/>
              </a:xfrm>
            </p:grpSpPr>
            <p:sp>
              <p:nvSpPr>
                <p:cNvPr id="21513" name="Rectangle 28"/>
                <p:cNvSpPr>
                  <a:spLocks noChangeArrowheads="1"/>
                </p:cNvSpPr>
                <p:nvPr/>
              </p:nvSpPr>
              <p:spPr bwMode="auto">
                <a:xfrm rot="-5400000">
                  <a:off x="144" y="1632"/>
                  <a:ext cx="768" cy="384"/>
                </a:xfrm>
                <a:prstGeom prst="rect">
                  <a:avLst/>
                </a:prstGeom>
                <a:solidFill>
                  <a:srgbClr val="FF99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altLang="en-US" sz="2400" b="1">
                      <a:latin typeface="Times New Roman" pitchFamily="18" charset="0"/>
                    </a:rPr>
                    <a:t>Better</a:t>
                  </a:r>
                </a:p>
              </p:txBody>
            </p:sp>
            <p:sp>
              <p:nvSpPr>
                <p:cNvPr id="21514" name="Rectangle 29"/>
                <p:cNvSpPr>
                  <a:spLocks noChangeArrowheads="1"/>
                </p:cNvSpPr>
                <p:nvPr/>
              </p:nvSpPr>
              <p:spPr bwMode="auto">
                <a:xfrm rot="-5400000">
                  <a:off x="168" y="2376"/>
                  <a:ext cx="720" cy="384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altLang="en-US" sz="2400" b="1">
                      <a:latin typeface="Times New Roman" pitchFamily="18" charset="0"/>
                    </a:rPr>
                    <a:t>Same</a:t>
                  </a:r>
                </a:p>
              </p:txBody>
            </p:sp>
            <p:sp>
              <p:nvSpPr>
                <p:cNvPr id="21515" name="Rectangle 30"/>
                <p:cNvSpPr>
                  <a:spLocks noChangeArrowheads="1"/>
                </p:cNvSpPr>
                <p:nvPr/>
              </p:nvSpPr>
              <p:spPr bwMode="auto">
                <a:xfrm rot="-5400000">
                  <a:off x="252" y="3024"/>
                  <a:ext cx="576" cy="384"/>
                </a:xfrm>
                <a:prstGeom prst="rect">
                  <a:avLst/>
                </a:prstGeom>
                <a:solidFill>
                  <a:srgbClr val="66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altLang="en-US" sz="2400" b="1">
                      <a:latin typeface="Times New Roman" pitchFamily="18" charset="0"/>
                    </a:rPr>
                    <a:t>Worst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7308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51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POKA YOKE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example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627872"/>
            <a:ext cx="3327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Line 5"/>
          <p:cNvSpPr>
            <a:spLocks noChangeShapeType="1"/>
          </p:cNvSpPr>
          <p:nvPr/>
        </p:nvSpPr>
        <p:spPr bwMode="auto">
          <a:xfrm>
            <a:off x="2997200" y="2664510"/>
            <a:ext cx="3038475" cy="825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 flipV="1">
            <a:off x="2922588" y="2747060"/>
            <a:ext cx="3113087" cy="2698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6057900" y="2362885"/>
            <a:ext cx="2400300" cy="992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A pair of sensors for fail proof through drilling</a:t>
            </a:r>
          </a:p>
        </p:txBody>
      </p:sp>
    </p:spTree>
    <p:extLst>
      <p:ext uri="{BB962C8B-B14F-4D97-AF65-F5344CB8AC3E}">
        <p14:creationId xmlns:p14="http://schemas.microsoft.com/office/powerpoint/2010/main" val="390606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Quality Revolution in the 1980’s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Salient features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Alternative ideas about what constitutes good quality </a:t>
            </a:r>
          </a:p>
          <a:p>
            <a:pPr eaLnBrk="1" hangingPunct="1"/>
            <a:r>
              <a:rPr lang="en-US" altLang="en-US" sz="2800" dirty="0" smtClean="0"/>
              <a:t>Newer methods to build quality in products and services </a:t>
            </a:r>
          </a:p>
          <a:p>
            <a:pPr eaLnBrk="1" hangingPunct="1"/>
            <a:r>
              <a:rPr lang="en-US" altLang="en-US" sz="2800" dirty="0" smtClean="0"/>
              <a:t>New tools to assess performance of an </a:t>
            </a:r>
            <a:r>
              <a:rPr lang="en-US" altLang="en-US" sz="2800" dirty="0" err="1" smtClean="0"/>
              <a:t>organisation</a:t>
            </a:r>
            <a:r>
              <a:rPr lang="en-US" altLang="en-US" sz="2800" dirty="0" smtClean="0"/>
              <a:t> with respect to quality </a:t>
            </a:r>
          </a:p>
          <a:p>
            <a:pPr eaLnBrk="1" hangingPunct="1"/>
            <a:r>
              <a:rPr lang="en-US" altLang="en-US" sz="2800" dirty="0" smtClean="0"/>
              <a:t>Changed roles of middle managers and supervisors from one of control to facilitation of the process of building quality into the products and services </a:t>
            </a:r>
          </a:p>
        </p:txBody>
      </p:sp>
    </p:spTree>
    <p:extLst>
      <p:ext uri="{BB962C8B-B14F-4D97-AF65-F5344CB8AC3E}">
        <p14:creationId xmlns:p14="http://schemas.microsoft.com/office/powerpoint/2010/main" val="386514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Quality Function Deployment (QFD)</a:t>
            </a:r>
            <a:br>
              <a:rPr lang="en-US" altLang="en-US" sz="4000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The four houses of quality</a:t>
            </a:r>
          </a:p>
        </p:txBody>
      </p:sp>
      <p:grpSp>
        <p:nvGrpSpPr>
          <p:cNvPr id="1031" name="Group 17"/>
          <p:cNvGrpSpPr>
            <a:grpSpLocks/>
          </p:cNvGrpSpPr>
          <p:nvPr/>
        </p:nvGrpSpPr>
        <p:grpSpPr bwMode="auto">
          <a:xfrm>
            <a:off x="768350" y="2133600"/>
            <a:ext cx="7683500" cy="3881438"/>
            <a:chOff x="484" y="1344"/>
            <a:chExt cx="4840" cy="2445"/>
          </a:xfrm>
        </p:grpSpPr>
        <p:grpSp>
          <p:nvGrpSpPr>
            <p:cNvPr id="1032" name="Group 18"/>
            <p:cNvGrpSpPr>
              <a:grpSpLocks/>
            </p:cNvGrpSpPr>
            <p:nvPr/>
          </p:nvGrpSpPr>
          <p:grpSpPr bwMode="auto">
            <a:xfrm>
              <a:off x="484" y="1344"/>
              <a:ext cx="4840" cy="2444"/>
              <a:chOff x="484" y="1344"/>
              <a:chExt cx="4840" cy="2444"/>
            </a:xfrm>
          </p:grpSpPr>
          <p:graphicFrame>
            <p:nvGraphicFramePr>
              <p:cNvPr id="1026" name="Object 19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545" y="1344"/>
              <a:ext cx="951" cy="7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38" name="Clip" r:id="rId3" imgW="6779880" imgH="4424040" progId="MS_ClipArt_Gallery.5">
                      <p:embed/>
                    </p:oleObj>
                  </mc:Choice>
                  <mc:Fallback>
                    <p:oleObj name="Clip" r:id="rId3" imgW="6779880" imgH="4424040" progId="MS_ClipArt_Gallery.5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5" y="1344"/>
                            <a:ext cx="951" cy="7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" name="Object 20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1841" y="1392"/>
              <a:ext cx="951" cy="7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39" name="Clip" r:id="rId5" imgW="6779880" imgH="4424040" progId="MS_ClipArt_Gallery.5">
                      <p:embed/>
                    </p:oleObj>
                  </mc:Choice>
                  <mc:Fallback>
                    <p:oleObj name="Clip" r:id="rId5" imgW="6779880" imgH="4424040" progId="MS_ClipArt_Gallery.5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1" y="1392"/>
                            <a:ext cx="951" cy="7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8" name="Object 21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089" y="1440"/>
              <a:ext cx="951" cy="7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40" name="Clip" r:id="rId6" imgW="6779880" imgH="4424040" progId="MS_ClipArt_Gallery.5">
                      <p:embed/>
                    </p:oleObj>
                  </mc:Choice>
                  <mc:Fallback>
                    <p:oleObj name="Clip" r:id="rId6" imgW="6779880" imgH="4424040" progId="MS_ClipArt_Gallery.5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89" y="1440"/>
                            <a:ext cx="951" cy="7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9" name="Object 22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289" y="1440"/>
              <a:ext cx="951" cy="7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41" name="Clip" r:id="rId7" imgW="6779880" imgH="4424040" progId="MS_ClipArt_Gallery.5">
                      <p:embed/>
                    </p:oleObj>
                  </mc:Choice>
                  <mc:Fallback>
                    <p:oleObj name="Clip" r:id="rId7" imgW="6779880" imgH="4424040" progId="MS_ClipArt_Gallery.5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9" y="1440"/>
                            <a:ext cx="951" cy="7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6" name="Rectangle 23"/>
              <p:cNvSpPr>
                <a:spLocks noChangeArrowheads="1"/>
              </p:cNvSpPr>
              <p:nvPr/>
            </p:nvSpPr>
            <p:spPr bwMode="auto">
              <a:xfrm>
                <a:off x="484" y="2404"/>
                <a:ext cx="1096" cy="1384"/>
              </a:xfrm>
              <a:prstGeom prst="rect">
                <a:avLst/>
              </a:prstGeom>
              <a:solidFill>
                <a:srgbClr val="33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2400" b="1">
                    <a:solidFill>
                      <a:srgbClr val="FFFF99"/>
                    </a:solidFill>
                    <a:latin typeface="Footlight MT Light" pitchFamily="18" charset="0"/>
                  </a:rPr>
                  <a:t>Links </a:t>
                </a:r>
              </a:p>
              <a:p>
                <a:pPr algn="ctr"/>
                <a:r>
                  <a:rPr lang="en-US" altLang="en-US" sz="2400" b="1">
                    <a:solidFill>
                      <a:srgbClr val="FFFF99"/>
                    </a:solidFill>
                    <a:latin typeface="Footlight MT Light" pitchFamily="18" charset="0"/>
                  </a:rPr>
                  <a:t>customer </a:t>
                </a:r>
              </a:p>
              <a:p>
                <a:pPr algn="ctr"/>
                <a:r>
                  <a:rPr lang="en-US" altLang="en-US" sz="2400" b="1">
                    <a:solidFill>
                      <a:srgbClr val="FFFF99"/>
                    </a:solidFill>
                    <a:latin typeface="Footlight MT Light" pitchFamily="18" charset="0"/>
                  </a:rPr>
                  <a:t>needs to </a:t>
                </a:r>
              </a:p>
              <a:p>
                <a:pPr algn="ctr"/>
                <a:r>
                  <a:rPr lang="en-US" altLang="en-US" sz="2400" b="1">
                    <a:solidFill>
                      <a:srgbClr val="FFFF99"/>
                    </a:solidFill>
                    <a:latin typeface="Footlight MT Light" pitchFamily="18" charset="0"/>
                  </a:rPr>
                  <a:t>design </a:t>
                </a:r>
              </a:p>
              <a:p>
                <a:pPr algn="ctr"/>
                <a:r>
                  <a:rPr lang="en-US" altLang="en-US" sz="2400" b="1">
                    <a:solidFill>
                      <a:srgbClr val="FFFF99"/>
                    </a:solidFill>
                    <a:latin typeface="Footlight MT Light" pitchFamily="18" charset="0"/>
                  </a:rPr>
                  <a:t>attributes</a:t>
                </a:r>
              </a:p>
            </p:txBody>
          </p:sp>
          <p:sp>
            <p:nvSpPr>
              <p:cNvPr id="1037" name="Rectangle 24"/>
              <p:cNvSpPr>
                <a:spLocks noChangeArrowheads="1"/>
              </p:cNvSpPr>
              <p:nvPr/>
            </p:nvSpPr>
            <p:spPr bwMode="auto">
              <a:xfrm>
                <a:off x="1732" y="2404"/>
                <a:ext cx="1096" cy="13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2400" b="1">
                    <a:latin typeface="Footlight MT Light" pitchFamily="18" charset="0"/>
                  </a:rPr>
                  <a:t>Links </a:t>
                </a:r>
              </a:p>
              <a:p>
                <a:pPr algn="ctr"/>
                <a:r>
                  <a:rPr lang="en-US" altLang="en-US" sz="2400" b="1">
                    <a:latin typeface="Footlight MT Light" pitchFamily="18" charset="0"/>
                  </a:rPr>
                  <a:t>design </a:t>
                </a:r>
              </a:p>
              <a:p>
                <a:pPr algn="ctr"/>
                <a:r>
                  <a:rPr lang="en-US" altLang="en-US" sz="2400" b="1">
                    <a:latin typeface="Footlight MT Light" pitchFamily="18" charset="0"/>
                  </a:rPr>
                  <a:t>attributes to</a:t>
                </a:r>
              </a:p>
              <a:p>
                <a:pPr algn="ctr"/>
                <a:r>
                  <a:rPr lang="en-US" altLang="en-US" sz="2400" b="1">
                    <a:latin typeface="Footlight MT Light" pitchFamily="18" charset="0"/>
                  </a:rPr>
                  <a:t>actions firms</a:t>
                </a:r>
              </a:p>
              <a:p>
                <a:pPr algn="ctr"/>
                <a:r>
                  <a:rPr lang="en-US" altLang="en-US" sz="2400" b="1">
                    <a:latin typeface="Footlight MT Light" pitchFamily="18" charset="0"/>
                  </a:rPr>
                  <a:t>can take</a:t>
                </a:r>
              </a:p>
            </p:txBody>
          </p:sp>
          <p:sp>
            <p:nvSpPr>
              <p:cNvPr id="1038" name="Rectangle 25"/>
              <p:cNvSpPr>
                <a:spLocks noChangeArrowheads="1"/>
              </p:cNvSpPr>
              <p:nvPr/>
            </p:nvSpPr>
            <p:spPr bwMode="auto">
              <a:xfrm>
                <a:off x="2980" y="2404"/>
                <a:ext cx="1096" cy="138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2400" b="1">
                    <a:latin typeface="Footlight MT Light" pitchFamily="18" charset="0"/>
                  </a:rPr>
                  <a:t>Links </a:t>
                </a:r>
              </a:p>
              <a:p>
                <a:pPr algn="ctr"/>
                <a:r>
                  <a:rPr lang="en-US" altLang="en-US" sz="2400" b="1">
                    <a:latin typeface="Footlight MT Light" pitchFamily="18" charset="0"/>
                  </a:rPr>
                  <a:t>actions to </a:t>
                </a:r>
              </a:p>
              <a:p>
                <a:pPr algn="ctr"/>
                <a:r>
                  <a:rPr lang="en-US" altLang="en-US" sz="2400" b="1">
                    <a:latin typeface="Footlight MT Light" pitchFamily="18" charset="0"/>
                  </a:rPr>
                  <a:t>implement-</a:t>
                </a:r>
              </a:p>
              <a:p>
                <a:pPr algn="ctr"/>
                <a:r>
                  <a:rPr lang="en-US" altLang="en-US" sz="2400" b="1">
                    <a:latin typeface="Footlight MT Light" pitchFamily="18" charset="0"/>
                  </a:rPr>
                  <a:t>ation </a:t>
                </a:r>
              </a:p>
              <a:p>
                <a:pPr algn="ctr"/>
                <a:r>
                  <a:rPr lang="en-US" altLang="en-US" sz="2400" b="1">
                    <a:latin typeface="Footlight MT Light" pitchFamily="18" charset="0"/>
                  </a:rPr>
                  <a:t>decisions</a:t>
                </a:r>
              </a:p>
            </p:txBody>
          </p:sp>
          <p:sp>
            <p:nvSpPr>
              <p:cNvPr id="1039" name="Rectangle 26"/>
              <p:cNvSpPr>
                <a:spLocks noChangeArrowheads="1"/>
              </p:cNvSpPr>
              <p:nvPr/>
            </p:nvSpPr>
            <p:spPr bwMode="auto">
              <a:xfrm>
                <a:off x="4228" y="2404"/>
                <a:ext cx="1096" cy="1384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2400" b="1">
                    <a:latin typeface="Footlight MT Light" pitchFamily="18" charset="0"/>
                  </a:rPr>
                  <a:t>Links </a:t>
                </a:r>
              </a:p>
              <a:p>
                <a:pPr algn="ctr"/>
                <a:r>
                  <a:rPr lang="en-US" altLang="en-US" sz="2400" b="1">
                    <a:latin typeface="Footlight MT Light" pitchFamily="18" charset="0"/>
                  </a:rPr>
                  <a:t>implement-</a:t>
                </a:r>
              </a:p>
              <a:p>
                <a:pPr algn="ctr"/>
                <a:r>
                  <a:rPr lang="en-US" altLang="en-US" sz="2400" b="1">
                    <a:latin typeface="Footlight MT Light" pitchFamily="18" charset="0"/>
                  </a:rPr>
                  <a:t>ation to </a:t>
                </a:r>
              </a:p>
              <a:p>
                <a:pPr algn="ctr"/>
                <a:r>
                  <a:rPr lang="en-US" altLang="en-US" sz="2400" b="1">
                    <a:latin typeface="Footlight MT Light" pitchFamily="18" charset="0"/>
                  </a:rPr>
                  <a:t>process </a:t>
                </a:r>
              </a:p>
              <a:p>
                <a:pPr algn="ctr"/>
                <a:r>
                  <a:rPr lang="en-US" altLang="en-US" sz="2400" b="1">
                    <a:latin typeface="Footlight MT Light" pitchFamily="18" charset="0"/>
                  </a:rPr>
                  <a:t>plans</a:t>
                </a:r>
              </a:p>
            </p:txBody>
          </p:sp>
        </p:grpSp>
        <p:cxnSp>
          <p:nvCxnSpPr>
            <p:cNvPr id="1033" name="AutoShape 27"/>
            <p:cNvCxnSpPr>
              <a:cxnSpLocks noChangeShapeType="1"/>
              <a:stCxn id="1036" idx="2"/>
              <a:endCxn id="1037" idx="2"/>
            </p:cNvCxnSpPr>
            <p:nvPr/>
          </p:nvCxnSpPr>
          <p:spPr bwMode="auto">
            <a:xfrm rot="16200000" flipH="1">
              <a:off x="1655" y="3165"/>
              <a:ext cx="1" cy="1248"/>
            </a:xfrm>
            <a:prstGeom prst="bentConnector3">
              <a:avLst>
                <a:gd name="adj1" fmla="val 14400005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" name="AutoShape 28"/>
            <p:cNvCxnSpPr>
              <a:cxnSpLocks noChangeShapeType="1"/>
              <a:stCxn id="1037" idx="0"/>
              <a:endCxn id="1038" idx="0"/>
            </p:cNvCxnSpPr>
            <p:nvPr/>
          </p:nvCxnSpPr>
          <p:spPr bwMode="auto">
            <a:xfrm rot="5400000" flipV="1">
              <a:off x="2903" y="1781"/>
              <a:ext cx="1" cy="1248"/>
            </a:xfrm>
            <a:prstGeom prst="bentConnector3">
              <a:avLst>
                <a:gd name="adj1" fmla="val -14400005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" name="AutoShape 29"/>
            <p:cNvCxnSpPr>
              <a:cxnSpLocks noChangeShapeType="1"/>
              <a:stCxn id="1038" idx="2"/>
              <a:endCxn id="1039" idx="2"/>
            </p:cNvCxnSpPr>
            <p:nvPr/>
          </p:nvCxnSpPr>
          <p:spPr bwMode="auto">
            <a:xfrm rot="16200000" flipH="1">
              <a:off x="4151" y="3165"/>
              <a:ext cx="1" cy="1248"/>
            </a:xfrm>
            <a:prstGeom prst="bentConnector3">
              <a:avLst>
                <a:gd name="adj1" fmla="val 14400005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44569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128" y="274638"/>
            <a:ext cx="82296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Quality Costing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Categories of Quality Costs</a:t>
            </a:r>
          </a:p>
        </p:txBody>
      </p:sp>
      <p:sp>
        <p:nvSpPr>
          <p:cNvPr id="23555" name="Text Box 10"/>
          <p:cNvSpPr txBox="1">
            <a:spLocks noChangeArrowheads="1"/>
          </p:cNvSpPr>
          <p:nvPr/>
        </p:nvSpPr>
        <p:spPr bwMode="auto">
          <a:xfrm>
            <a:off x="723328" y="3810000"/>
            <a:ext cx="2895600" cy="5318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latin typeface="Times New Roman" pitchFamily="18" charset="0"/>
              </a:rPr>
              <a:t>Control Costs</a:t>
            </a:r>
          </a:p>
        </p:txBody>
      </p:sp>
      <p:sp>
        <p:nvSpPr>
          <p:cNvPr id="23556" name="Text Box 11"/>
          <p:cNvSpPr txBox="1">
            <a:spLocks noChangeArrowheads="1"/>
          </p:cNvSpPr>
          <p:nvPr/>
        </p:nvSpPr>
        <p:spPr bwMode="auto">
          <a:xfrm>
            <a:off x="5295328" y="3810000"/>
            <a:ext cx="2895600" cy="531813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latin typeface="Times New Roman" pitchFamily="18" charset="0"/>
              </a:rPr>
              <a:t>Failure Costs</a:t>
            </a:r>
          </a:p>
        </p:txBody>
      </p:sp>
      <p:sp>
        <p:nvSpPr>
          <p:cNvPr id="23557" name="Text Box 12"/>
          <p:cNvSpPr txBox="1">
            <a:spLocks noChangeArrowheads="1"/>
          </p:cNvSpPr>
          <p:nvPr/>
        </p:nvSpPr>
        <p:spPr bwMode="auto">
          <a:xfrm>
            <a:off x="37528" y="5195888"/>
            <a:ext cx="1905000" cy="531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latin typeface="Times New Roman" pitchFamily="18" charset="0"/>
              </a:rPr>
              <a:t>Prevention</a:t>
            </a:r>
          </a:p>
        </p:txBody>
      </p:sp>
      <p:sp>
        <p:nvSpPr>
          <p:cNvPr id="23558" name="Text Box 14"/>
          <p:cNvSpPr txBox="1">
            <a:spLocks noChangeArrowheads="1"/>
          </p:cNvSpPr>
          <p:nvPr/>
        </p:nvSpPr>
        <p:spPr bwMode="auto">
          <a:xfrm>
            <a:off x="2323528" y="5194300"/>
            <a:ext cx="1905000" cy="5318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latin typeface="Times New Roman" pitchFamily="18" charset="0"/>
              </a:rPr>
              <a:t>Appraisal</a:t>
            </a:r>
          </a:p>
        </p:txBody>
      </p:sp>
      <p:sp>
        <p:nvSpPr>
          <p:cNvPr id="23559" name="Text Box 15"/>
          <p:cNvSpPr txBox="1">
            <a:spLocks noChangeArrowheads="1"/>
          </p:cNvSpPr>
          <p:nvPr/>
        </p:nvSpPr>
        <p:spPr bwMode="auto">
          <a:xfrm>
            <a:off x="4609528" y="5195888"/>
            <a:ext cx="1905000" cy="531812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latin typeface="Times New Roman" pitchFamily="18" charset="0"/>
              </a:rPr>
              <a:t>Internal</a:t>
            </a:r>
          </a:p>
        </p:txBody>
      </p:sp>
      <p:sp>
        <p:nvSpPr>
          <p:cNvPr id="23560" name="Text Box 16"/>
          <p:cNvSpPr txBox="1">
            <a:spLocks noChangeArrowheads="1"/>
          </p:cNvSpPr>
          <p:nvPr/>
        </p:nvSpPr>
        <p:spPr bwMode="auto">
          <a:xfrm>
            <a:off x="6895528" y="5194300"/>
            <a:ext cx="1905000" cy="531813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latin typeface="Times New Roman" pitchFamily="18" charset="0"/>
              </a:rPr>
              <a:t>External</a:t>
            </a:r>
          </a:p>
        </p:txBody>
      </p:sp>
      <p:cxnSp>
        <p:nvCxnSpPr>
          <p:cNvPr id="23561" name="AutoShape 17"/>
          <p:cNvCxnSpPr>
            <a:cxnSpLocks noChangeShapeType="1"/>
            <a:stCxn id="23555" idx="2"/>
            <a:endCxn id="23557" idx="0"/>
          </p:cNvCxnSpPr>
          <p:nvPr/>
        </p:nvCxnSpPr>
        <p:spPr bwMode="auto">
          <a:xfrm rot="5400000">
            <a:off x="1153540" y="4178301"/>
            <a:ext cx="854075" cy="11811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AutoShape 18"/>
          <p:cNvCxnSpPr>
            <a:cxnSpLocks noChangeShapeType="1"/>
            <a:stCxn id="23555" idx="2"/>
            <a:endCxn id="23558" idx="0"/>
          </p:cNvCxnSpPr>
          <p:nvPr/>
        </p:nvCxnSpPr>
        <p:spPr bwMode="auto">
          <a:xfrm rot="16200000" flipH="1">
            <a:off x="2297334" y="4215607"/>
            <a:ext cx="852487" cy="1104900"/>
          </a:xfrm>
          <a:prstGeom prst="bentConnector3">
            <a:avLst>
              <a:gd name="adj1" fmla="val 499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AutoShape 19"/>
          <p:cNvCxnSpPr>
            <a:cxnSpLocks noChangeShapeType="1"/>
            <a:stCxn id="23556" idx="2"/>
            <a:endCxn id="23559" idx="0"/>
          </p:cNvCxnSpPr>
          <p:nvPr/>
        </p:nvCxnSpPr>
        <p:spPr bwMode="auto">
          <a:xfrm rot="5400000">
            <a:off x="5725540" y="4178301"/>
            <a:ext cx="854075" cy="11811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AutoShape 20"/>
          <p:cNvCxnSpPr>
            <a:cxnSpLocks noChangeShapeType="1"/>
            <a:stCxn id="23556" idx="2"/>
            <a:endCxn id="23560" idx="0"/>
          </p:cNvCxnSpPr>
          <p:nvPr/>
        </p:nvCxnSpPr>
        <p:spPr bwMode="auto">
          <a:xfrm rot="16200000" flipH="1">
            <a:off x="6869334" y="4215607"/>
            <a:ext cx="852487" cy="1104900"/>
          </a:xfrm>
          <a:prstGeom prst="bentConnector3">
            <a:avLst>
              <a:gd name="adj1" fmla="val 499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5" name="Text Box 22"/>
          <p:cNvSpPr txBox="1">
            <a:spLocks noChangeArrowheads="1"/>
          </p:cNvSpPr>
          <p:nvPr/>
        </p:nvSpPr>
        <p:spPr bwMode="auto">
          <a:xfrm>
            <a:off x="3110928" y="2393950"/>
            <a:ext cx="2552700" cy="5889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9966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3200" b="1">
                <a:latin typeface="Times New Roman" pitchFamily="18" charset="0"/>
              </a:rPr>
              <a:t>Quality Costs</a:t>
            </a:r>
          </a:p>
        </p:txBody>
      </p:sp>
      <p:cxnSp>
        <p:nvCxnSpPr>
          <p:cNvPr id="23566" name="AutoShape 24"/>
          <p:cNvCxnSpPr>
            <a:cxnSpLocks noChangeShapeType="1"/>
            <a:stCxn id="23565" idx="2"/>
            <a:endCxn id="23556" idx="0"/>
          </p:cNvCxnSpPr>
          <p:nvPr/>
        </p:nvCxnSpPr>
        <p:spPr bwMode="auto">
          <a:xfrm rot="16200000" flipH="1">
            <a:off x="5151659" y="2218532"/>
            <a:ext cx="827087" cy="2355850"/>
          </a:xfrm>
          <a:prstGeom prst="bentConnector3">
            <a:avLst>
              <a:gd name="adj1" fmla="val 49903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25"/>
          <p:cNvCxnSpPr>
            <a:cxnSpLocks noChangeShapeType="1"/>
            <a:stCxn id="23565" idx="2"/>
            <a:endCxn id="23555" idx="0"/>
          </p:cNvCxnSpPr>
          <p:nvPr/>
        </p:nvCxnSpPr>
        <p:spPr bwMode="auto">
          <a:xfrm rot="5400000">
            <a:off x="2865659" y="2288382"/>
            <a:ext cx="827087" cy="2216150"/>
          </a:xfrm>
          <a:prstGeom prst="bentConnector3">
            <a:avLst>
              <a:gd name="adj1" fmla="val 49903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16476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-12189" y="460375"/>
            <a:ext cx="2778125" cy="121602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Quality Certifications &amp; Awards</a:t>
            </a: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011" y="38100"/>
            <a:ext cx="5193789" cy="644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0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72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The CII-EXIM Business Excellence Award Model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33064" y="2667000"/>
            <a:ext cx="1676400" cy="30969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Leadership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100 Points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(10%)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93624" y="2667000"/>
            <a:ext cx="1600200" cy="990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People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100 points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(10%)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3624" y="3720152"/>
            <a:ext cx="1600200" cy="990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Strategy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100 points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(10%)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93624" y="4773304"/>
            <a:ext cx="1600200" cy="990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Partnerships &amp; Resources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100 points (10%)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7984" y="2667000"/>
            <a:ext cx="1676400" cy="30969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Processes,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Products &amp;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Services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100 Points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(10%)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98824" y="2653352"/>
            <a:ext cx="1600200" cy="990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People Results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100 points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(10%)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98824" y="3706504"/>
            <a:ext cx="1600200" cy="990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Customer Results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150 points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(15%)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8824" y="4759656"/>
            <a:ext cx="1600200" cy="990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Society Results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100 points (10%)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88872" y="2653352"/>
            <a:ext cx="1676400" cy="30969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Key Results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150 Points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(15%)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064" y="2209800"/>
            <a:ext cx="512132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Enablers  (500 Points)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85176" y="2209800"/>
            <a:ext cx="3380096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 (500 Points)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0280" y="6172200"/>
            <a:ext cx="4285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Source: Adapted from </a:t>
            </a:r>
            <a:r>
              <a:rPr lang="en-US" sz="1200" i="1" dirty="0" smtClean="0">
                <a:hlinkClick r:id="rId2"/>
              </a:rPr>
              <a:t>http://www.cii.in/uploads/SMB899.pdf</a:t>
            </a:r>
            <a:r>
              <a:rPr lang="en-US" sz="1200" i="1" dirty="0" smtClean="0"/>
              <a:t> 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4172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Certification Programs in Software Industry</a:t>
            </a:r>
          </a:p>
        </p:txBody>
      </p:sp>
      <p:sp>
        <p:nvSpPr>
          <p:cNvPr id="2662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Capability Maturity Model Integration (CMMI)</a:t>
            </a:r>
          </a:p>
          <a:p>
            <a:pPr eaLnBrk="1" hangingPunct="1"/>
            <a:r>
              <a:rPr lang="en-US" altLang="en-US" sz="2800" dirty="0" smtClean="0"/>
              <a:t>People Capability Maturity Model (P-CMM)</a:t>
            </a:r>
          </a:p>
          <a:p>
            <a:pPr eaLnBrk="1" hangingPunct="1"/>
            <a:r>
              <a:rPr lang="en-US" altLang="en-US" sz="2800" dirty="0" smtClean="0"/>
              <a:t>Software Acquisition Capability Maturity Model (SA-CMM)</a:t>
            </a:r>
          </a:p>
          <a:p>
            <a:pPr eaLnBrk="1" hangingPunct="1"/>
            <a:r>
              <a:rPr lang="en-US" altLang="en-US" sz="2800" dirty="0" smtClean="0"/>
              <a:t>Capability Maturity Model for Software (SW-CMM)</a:t>
            </a:r>
          </a:p>
          <a:p>
            <a:pPr eaLnBrk="1" hangingPunct="1"/>
            <a:r>
              <a:rPr lang="en-US" altLang="en-US" sz="2800" dirty="0" smtClean="0"/>
              <a:t>Systems Engineering Capability Maturity Model (SE-CMM)</a:t>
            </a:r>
          </a:p>
          <a:p>
            <a:pPr eaLnBrk="1" hangingPunct="1"/>
            <a:r>
              <a:rPr lang="en-US" altLang="en-US" sz="2800" dirty="0" smtClean="0"/>
              <a:t>Integrated Product Development Capability Maturity Model (IPD-CMM)</a:t>
            </a:r>
          </a:p>
        </p:txBody>
      </p:sp>
    </p:spTree>
    <p:extLst>
      <p:ext uri="{BB962C8B-B14F-4D97-AF65-F5344CB8AC3E}">
        <p14:creationId xmlns:p14="http://schemas.microsoft.com/office/powerpoint/2010/main" val="25346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List of Deming Prize winners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68462"/>
              </p:ext>
            </p:extLst>
          </p:nvPr>
        </p:nvGraphicFramePr>
        <p:xfrm>
          <a:off x="542925" y="1187650"/>
          <a:ext cx="8077200" cy="51206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{8FD4443E-F989-4FC4-A0C8-D5A2AF1F390B}</a:tableStyleId>
              </a:tblPr>
              <a:tblGrid>
                <a:gridCol w="1165610"/>
                <a:gridCol w="6911590"/>
              </a:tblGrid>
              <a:tr h="967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spc="10" dirty="0">
                          <a:effectLst/>
                        </a:rPr>
                        <a:t>Year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492" marR="52492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spc="10">
                          <a:effectLst/>
                        </a:rPr>
                        <a:t>Name of the company</a:t>
                      </a:r>
                      <a:endParaRPr lang="en-US" sz="1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492" marR="52492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7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spc="10" dirty="0">
                          <a:effectLst/>
                        </a:rPr>
                        <a:t>1998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492" marR="52492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spc="10">
                          <a:effectLst/>
                        </a:rPr>
                        <a:t>Sundaram-Clayton Limited, Brakes Division</a:t>
                      </a:r>
                      <a:endParaRPr lang="en-US" sz="1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492" marR="52492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7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spc="10" dirty="0">
                          <a:effectLst/>
                        </a:rPr>
                        <a:t>2001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492" marR="52492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spc="10">
                          <a:effectLst/>
                        </a:rPr>
                        <a:t>Sundaram Brake Linings Ltd. (India)</a:t>
                      </a:r>
                      <a:endParaRPr lang="en-US" sz="1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492" marR="52492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7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spc="10" dirty="0">
                          <a:effectLst/>
                        </a:rPr>
                        <a:t>2002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492" marR="52492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spc="10" dirty="0">
                          <a:effectLst/>
                        </a:rPr>
                        <a:t>TVS Motor Company Ltd. (India)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492" marR="52492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spc="10" dirty="0">
                          <a:effectLst/>
                        </a:rPr>
                        <a:t>2003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492" marR="52492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spc="10">
                          <a:effectLst/>
                        </a:rPr>
                        <a:t>Brakes India Ltd., Foundry Division (India) </a:t>
                      </a:r>
                      <a:endParaRPr lang="en-US" sz="1400" b="0">
                        <a:effectLst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spc="10">
                          <a:effectLst/>
                        </a:rPr>
                        <a:t>Mahindra and Mahindra Ltd., Farm Equipment Sector (India)</a:t>
                      </a:r>
                      <a:endParaRPr lang="en-US" sz="1400" b="0">
                        <a:effectLst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spc="10">
                          <a:effectLst/>
                        </a:rPr>
                        <a:t>Rane Brake Linings Ltd. (India)</a:t>
                      </a:r>
                      <a:endParaRPr lang="en-US" sz="1400" b="0">
                        <a:effectLst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spc="10">
                          <a:effectLst/>
                        </a:rPr>
                        <a:t>Sona Koyo Steering Systems Ltd. (India)</a:t>
                      </a:r>
                      <a:endParaRPr lang="en-US" sz="1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492" marR="52492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spc="10" dirty="0">
                          <a:effectLst/>
                        </a:rPr>
                        <a:t>2004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492" marR="52492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spc="10" dirty="0">
                          <a:effectLst/>
                        </a:rPr>
                        <a:t>SRF Ltd - Industrial Synthetics Business Lucas-TVS</a:t>
                      </a:r>
                      <a:endParaRPr lang="en-US" sz="1400" b="0" dirty="0">
                        <a:effectLst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spc="10" dirty="0">
                          <a:effectLst/>
                        </a:rPr>
                        <a:t>Indo-Gulf </a:t>
                      </a:r>
                      <a:r>
                        <a:rPr lang="en-US" sz="1400" b="0" spc="10" dirty="0" err="1">
                          <a:effectLst/>
                        </a:rPr>
                        <a:t>Fertilisers</a:t>
                      </a:r>
                      <a:r>
                        <a:rPr lang="en-US" sz="1400" b="0" spc="10" dirty="0">
                          <a:effectLst/>
                        </a:rPr>
                        <a:t> Limited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492" marR="52492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5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2005</a:t>
                      </a:r>
                      <a:endParaRPr lang="en-US" sz="1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492" marR="52492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Krishna </a:t>
                      </a:r>
                      <a:r>
                        <a:rPr lang="en-US" sz="1400" b="0" dirty="0" err="1">
                          <a:effectLst/>
                        </a:rPr>
                        <a:t>Maruti</a:t>
                      </a:r>
                      <a:r>
                        <a:rPr lang="en-US" sz="1400" b="0" dirty="0">
                          <a:effectLst/>
                        </a:rPr>
                        <a:t> Limited, Seat Division</a:t>
                      </a:r>
                      <a:endParaRPr lang="en-US" sz="1100" b="0" dirty="0">
                        <a:effectLst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(India) </a:t>
                      </a:r>
                      <a:endParaRPr lang="en-US" sz="1100" b="0" dirty="0">
                        <a:effectLst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effectLst/>
                        </a:rPr>
                        <a:t>Rane</a:t>
                      </a:r>
                      <a:r>
                        <a:rPr lang="en-US" sz="1400" b="0" dirty="0">
                          <a:effectLst/>
                        </a:rPr>
                        <a:t> Engine Valves Limited (India)</a:t>
                      </a:r>
                      <a:endParaRPr lang="en-US" sz="1100" b="0" dirty="0">
                        <a:effectLst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effectLst/>
                        </a:rPr>
                        <a:t>Rane</a:t>
                      </a:r>
                      <a:r>
                        <a:rPr lang="en-US" sz="1400" b="0" dirty="0">
                          <a:effectLst/>
                        </a:rPr>
                        <a:t> TRW Steering Systems Limited, </a:t>
                      </a:r>
                      <a:endParaRPr lang="en-US" sz="1100" b="0" dirty="0">
                        <a:effectLst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Steering Gear Division (India)</a:t>
                      </a:r>
                      <a:endParaRPr lang="en-US" sz="1100" b="0" dirty="0">
                        <a:effectLst/>
                        <a:latin typeface="Osaka"/>
                        <a:ea typeface="Times New Roman"/>
                        <a:cs typeface="Times New Roman"/>
                      </a:endParaRPr>
                    </a:p>
                  </a:txBody>
                  <a:tcPr marL="52492" marR="52492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1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2007</a:t>
                      </a:r>
                      <a:endParaRPr lang="en-US" sz="1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492" marR="52492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889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Asahi India Glass Limited, Auto Glass Division (India)</a:t>
                      </a:r>
                      <a:endParaRPr lang="en-US" sz="1100" b="0" dirty="0">
                        <a:effectLst/>
                      </a:endParaRPr>
                    </a:p>
                    <a:p>
                      <a:pPr marL="0" marR="0" indent="-889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effectLst/>
                        </a:rPr>
                        <a:t>Rane</a:t>
                      </a:r>
                      <a:r>
                        <a:rPr lang="en-US" sz="1400" b="0" dirty="0">
                          <a:effectLst/>
                        </a:rPr>
                        <a:t> (Madras) Limited (India)</a:t>
                      </a:r>
                      <a:endParaRPr lang="en-US" sz="1100" b="0" dirty="0">
                        <a:effectLst/>
                      </a:endParaRPr>
                    </a:p>
                    <a:p>
                      <a:pPr marL="0" marR="0" indent="-889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Reliance Industries Limited, </a:t>
                      </a:r>
                      <a:r>
                        <a:rPr lang="en-US" sz="1400" b="0" dirty="0" err="1">
                          <a:effectLst/>
                        </a:rPr>
                        <a:t>Hazira</a:t>
                      </a:r>
                      <a:r>
                        <a:rPr lang="en-US" sz="1400" b="0" dirty="0">
                          <a:effectLst/>
                        </a:rPr>
                        <a:t> Manufacturing Division</a:t>
                      </a:r>
                      <a:endParaRPr lang="en-US" sz="1100" b="0" dirty="0">
                        <a:effectLst/>
                        <a:latin typeface="Osaka"/>
                        <a:ea typeface="Times New Roman"/>
                        <a:cs typeface="Times New Roman"/>
                      </a:endParaRPr>
                    </a:p>
                  </a:txBody>
                  <a:tcPr marL="52492" marR="52492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7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2008</a:t>
                      </a:r>
                      <a:endParaRPr lang="en-US" sz="1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492" marR="52492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889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Tata Steels Limited</a:t>
                      </a:r>
                      <a:endParaRPr lang="en-US" sz="1100" b="0" dirty="0">
                        <a:effectLst/>
                        <a:latin typeface="Osaka"/>
                        <a:ea typeface="Times New Roman"/>
                        <a:cs typeface="Times New Roman"/>
                      </a:endParaRPr>
                    </a:p>
                  </a:txBody>
                  <a:tcPr marL="52492" marR="52492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7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2010</a:t>
                      </a:r>
                      <a:endParaRPr lang="en-US" sz="1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492" marR="52492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889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National Engineering Industries Limited</a:t>
                      </a:r>
                      <a:endParaRPr lang="en-US" sz="1100" b="0" dirty="0">
                        <a:effectLst/>
                        <a:latin typeface="Osaka"/>
                        <a:ea typeface="Times New Roman"/>
                        <a:cs typeface="Times New Roman"/>
                      </a:endParaRPr>
                    </a:p>
                  </a:txBody>
                  <a:tcPr marL="52492" marR="52492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7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2011</a:t>
                      </a:r>
                      <a:endParaRPr lang="en-US" sz="1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492" marR="52492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889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effectLst/>
                        </a:rPr>
                        <a:t>Sandan</a:t>
                      </a:r>
                      <a:r>
                        <a:rPr lang="en-US" sz="1400" b="0" dirty="0">
                          <a:effectLst/>
                        </a:rPr>
                        <a:t> Vikas (India) Limited</a:t>
                      </a:r>
                      <a:endParaRPr lang="en-US" sz="1100" b="0" dirty="0">
                        <a:effectLst/>
                        <a:latin typeface="Osaka"/>
                        <a:ea typeface="Times New Roman"/>
                        <a:cs typeface="Times New Roman"/>
                      </a:endParaRPr>
                    </a:p>
                  </a:txBody>
                  <a:tcPr marL="52492" marR="52492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2012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492" marR="52492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889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SRF Limited, Chemicals Business</a:t>
                      </a:r>
                      <a:endParaRPr lang="en-US" sz="1100" b="0" dirty="0">
                        <a:effectLst/>
                      </a:endParaRPr>
                    </a:p>
                    <a:p>
                      <a:pPr marL="0" marR="0" indent="-889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Mahindra &amp; Mahindra Limited, Farm Equipment Sector, </a:t>
                      </a:r>
                      <a:r>
                        <a:rPr lang="en-US" sz="1400" b="0" dirty="0" err="1">
                          <a:effectLst/>
                        </a:rPr>
                        <a:t>Swaraj</a:t>
                      </a:r>
                      <a:r>
                        <a:rPr lang="en-US" sz="1400" b="0" dirty="0">
                          <a:effectLst/>
                        </a:rPr>
                        <a:t> Division</a:t>
                      </a:r>
                      <a:endParaRPr lang="en-US" sz="1100" b="0" dirty="0">
                        <a:effectLst/>
                        <a:latin typeface="Osaka"/>
                        <a:ea typeface="Times New Roman"/>
                        <a:cs typeface="Times New Roman"/>
                      </a:endParaRPr>
                    </a:p>
                  </a:txBody>
                  <a:tcPr marL="52492" marR="52492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1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2013</a:t>
                      </a:r>
                      <a:endParaRPr lang="en-US" sz="1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492" marR="52492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889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RSB Transmissions (India) Limited, Auto Division (Jamshedpur Unit 1, Pune, Pant Nagar Plants)</a:t>
                      </a:r>
                      <a:endParaRPr lang="en-US" sz="1100" b="0" dirty="0">
                        <a:effectLst/>
                        <a:latin typeface="Osaka"/>
                        <a:ea typeface="Times New Roman"/>
                        <a:cs typeface="Times New Roman"/>
                      </a:endParaRPr>
                    </a:p>
                  </a:txBody>
                  <a:tcPr marL="52492" marR="52492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87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9776" y="11086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Elements of a Quality Assurance System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127376" y="1620574"/>
            <a:ext cx="2819400" cy="156845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119063" indent="-119063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600"/>
              <a:t>Understand customer needs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Translate them to meaningful measures for the operating system</a:t>
            </a: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127376" y="3363649"/>
            <a:ext cx="2286000" cy="835025"/>
          </a:xfrm>
          <a:prstGeom prst="rect">
            <a:avLst/>
          </a:prstGeom>
          <a:solidFill>
            <a:srgbClr val="FFD85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Mechanisms for identifying quality problems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127376" y="4614599"/>
            <a:ext cx="2667000" cy="1568450"/>
          </a:xfrm>
          <a:prstGeom prst="rect">
            <a:avLst/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119063" indent="-119063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 u="sng" dirty="0"/>
              <a:t>Tools &amp; techniques for the employees </a:t>
            </a:r>
          </a:p>
          <a:p>
            <a:pPr eaLnBrk="1" hangingPunct="1">
              <a:buFontTx/>
              <a:buChar char="•"/>
            </a:pPr>
            <a:r>
              <a:rPr lang="en-US" altLang="en-US" sz="1600" dirty="0"/>
              <a:t>For tracking problems to their root causes</a:t>
            </a:r>
          </a:p>
          <a:p>
            <a:pPr eaLnBrk="1" hangingPunct="1">
              <a:buFontTx/>
              <a:buChar char="•"/>
            </a:pPr>
            <a:r>
              <a:rPr lang="en-US" altLang="en-US" sz="1600" dirty="0"/>
              <a:t>Identifying corrective measures</a:t>
            </a:r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6528176" y="5170224"/>
            <a:ext cx="2209800" cy="10795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Methods for preventing recurrence of problems</a:t>
            </a:r>
          </a:p>
        </p:txBody>
      </p:sp>
      <p:sp>
        <p:nvSpPr>
          <p:cNvPr id="28679" name="Text Box 8"/>
          <p:cNvSpPr txBox="1">
            <a:spLocks noChangeArrowheads="1"/>
          </p:cNvSpPr>
          <p:nvPr/>
        </p:nvSpPr>
        <p:spPr bwMode="auto">
          <a:xfrm>
            <a:off x="6223376" y="3198549"/>
            <a:ext cx="2540000" cy="13239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119063" indent="-119063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Documentation of all quality related initiatives for continuous learning &amp; improvement</a:t>
            </a:r>
          </a:p>
        </p:txBody>
      </p:sp>
      <p:sp>
        <p:nvSpPr>
          <p:cNvPr id="28680" name="Text Box 9"/>
          <p:cNvSpPr txBox="1">
            <a:spLocks noChangeArrowheads="1"/>
          </p:cNvSpPr>
          <p:nvPr/>
        </p:nvSpPr>
        <p:spPr bwMode="auto">
          <a:xfrm>
            <a:off x="3251576" y="5170224"/>
            <a:ext cx="2514600" cy="1079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119063" indent="-119063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Employee involvement for continuous focus on quality improvement</a:t>
            </a:r>
          </a:p>
        </p:txBody>
      </p:sp>
      <p:sp>
        <p:nvSpPr>
          <p:cNvPr id="28681" name="AutoShape 10"/>
          <p:cNvSpPr>
            <a:spLocks noChangeArrowheads="1"/>
          </p:cNvSpPr>
          <p:nvPr/>
        </p:nvSpPr>
        <p:spPr bwMode="auto">
          <a:xfrm>
            <a:off x="2756276" y="3058849"/>
            <a:ext cx="3276600" cy="1447800"/>
          </a:xfrm>
          <a:prstGeom prst="star32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Quality</a:t>
            </a:r>
          </a:p>
          <a:p>
            <a:pPr algn="ctr" eaLnBrk="1" hangingPunct="1"/>
            <a:r>
              <a:rPr lang="en-US" altLang="en-US" sz="2400"/>
              <a:t>Assurance</a:t>
            </a:r>
          </a:p>
          <a:p>
            <a:pPr algn="ctr" eaLnBrk="1" hangingPunct="1"/>
            <a:r>
              <a:rPr lang="en-US" altLang="en-US" sz="2400"/>
              <a:t>System</a:t>
            </a:r>
          </a:p>
        </p:txBody>
      </p:sp>
      <p:cxnSp>
        <p:nvCxnSpPr>
          <p:cNvPr id="28682" name="AutoShape 12"/>
          <p:cNvCxnSpPr>
            <a:cxnSpLocks noChangeShapeType="1"/>
            <a:stCxn id="28676" idx="3"/>
            <a:endCxn id="28681" idx="1"/>
          </p:cNvCxnSpPr>
          <p:nvPr/>
        </p:nvCxnSpPr>
        <p:spPr bwMode="auto">
          <a:xfrm>
            <a:off x="2413376" y="3781162"/>
            <a:ext cx="342900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3" name="Line 18"/>
          <p:cNvSpPr>
            <a:spLocks noChangeShapeType="1"/>
          </p:cNvSpPr>
          <p:nvPr/>
        </p:nvSpPr>
        <p:spPr bwMode="auto">
          <a:xfrm flipH="1" flipV="1">
            <a:off x="4546976" y="4430449"/>
            <a:ext cx="0" cy="739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9"/>
          <p:cNvSpPr>
            <a:spLocks noChangeShapeType="1"/>
          </p:cNvSpPr>
          <p:nvPr/>
        </p:nvSpPr>
        <p:spPr bwMode="auto">
          <a:xfrm>
            <a:off x="2946776" y="1992049"/>
            <a:ext cx="7620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20"/>
          <p:cNvSpPr>
            <a:spLocks noChangeShapeType="1"/>
          </p:cNvSpPr>
          <p:nvPr/>
        </p:nvSpPr>
        <p:spPr bwMode="auto">
          <a:xfrm flipH="1">
            <a:off x="4851776" y="2068249"/>
            <a:ext cx="16764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21"/>
          <p:cNvSpPr>
            <a:spLocks noChangeShapeType="1"/>
          </p:cNvSpPr>
          <p:nvPr/>
        </p:nvSpPr>
        <p:spPr bwMode="auto">
          <a:xfrm flipH="1" flipV="1">
            <a:off x="5461376" y="4354249"/>
            <a:ext cx="10668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22"/>
          <p:cNvSpPr>
            <a:spLocks noChangeShapeType="1"/>
          </p:cNvSpPr>
          <p:nvPr/>
        </p:nvSpPr>
        <p:spPr bwMode="auto">
          <a:xfrm flipH="1" flipV="1">
            <a:off x="5918576" y="3744649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Text Box 23"/>
          <p:cNvSpPr txBox="1">
            <a:spLocks noChangeArrowheads="1"/>
          </p:cNvSpPr>
          <p:nvPr/>
        </p:nvSpPr>
        <p:spPr bwMode="auto">
          <a:xfrm>
            <a:off x="6528176" y="1611049"/>
            <a:ext cx="2209800" cy="1079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119063" indent="-119063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Quality Certifications &amp; Benchmarking exercises</a:t>
            </a:r>
          </a:p>
        </p:txBody>
      </p:sp>
      <p:sp>
        <p:nvSpPr>
          <p:cNvPr id="28689" name="Text Box 24"/>
          <p:cNvSpPr txBox="1">
            <a:spLocks noChangeArrowheads="1"/>
          </p:cNvSpPr>
          <p:nvPr/>
        </p:nvSpPr>
        <p:spPr bwMode="auto">
          <a:xfrm>
            <a:off x="3429376" y="1614224"/>
            <a:ext cx="1930400" cy="1079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119063" indent="-119063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Top Management Commitment to Quality</a:t>
            </a:r>
          </a:p>
        </p:txBody>
      </p:sp>
      <p:sp>
        <p:nvSpPr>
          <p:cNvPr id="28690" name="Line 26"/>
          <p:cNvSpPr>
            <a:spLocks noChangeShapeType="1"/>
          </p:cNvSpPr>
          <p:nvPr/>
        </p:nvSpPr>
        <p:spPr bwMode="auto">
          <a:xfrm flipV="1">
            <a:off x="2794376" y="4278049"/>
            <a:ext cx="6858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8691" name="AutoShape 27"/>
          <p:cNvCxnSpPr>
            <a:cxnSpLocks noChangeShapeType="1"/>
            <a:stCxn id="28689" idx="2"/>
            <a:endCxn id="28681" idx="0"/>
          </p:cNvCxnSpPr>
          <p:nvPr/>
        </p:nvCxnSpPr>
        <p:spPr bwMode="auto">
          <a:xfrm>
            <a:off x="4394576" y="2693724"/>
            <a:ext cx="0" cy="365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4379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>
          <a:xfrm>
            <a:off x="443552" y="167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Total Quality Management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Chapter Highlights</a:t>
            </a:r>
            <a:endParaRPr lang="en-US" altLang="en-US" b="1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552" y="132724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The resounding success of Japanese manufacturing firms have invariably been linked to excellent practices in quality management in the last 30 years</a:t>
            </a:r>
          </a:p>
          <a:p>
            <a:pPr eaLnBrk="1" hangingPunct="1">
              <a:defRPr/>
            </a:pPr>
            <a:r>
              <a:rPr lang="en-US" sz="2800" dirty="0" smtClean="0"/>
              <a:t>Much of the progress that organizations made in quality and productivity management is attributed to the teachings of quality gurus such as Deming, </a:t>
            </a:r>
            <a:r>
              <a:rPr lang="en-US" sz="2800" dirty="0" err="1" smtClean="0"/>
              <a:t>Juran</a:t>
            </a:r>
            <a:r>
              <a:rPr lang="en-US" sz="2800" dirty="0" smtClean="0"/>
              <a:t>, Crosby, Taguchi, Shingo and Ishikawa</a:t>
            </a:r>
          </a:p>
          <a:p>
            <a:pPr eaLnBrk="1" hangingPunct="1">
              <a:defRPr/>
            </a:pPr>
            <a:r>
              <a:rPr lang="en-US" sz="2800" dirty="0" smtClean="0"/>
              <a:t>A good quality management system must </a:t>
            </a:r>
          </a:p>
          <a:p>
            <a:pPr lvl="1" eaLnBrk="1" hangingPunct="1">
              <a:defRPr/>
            </a:pPr>
            <a:r>
              <a:rPr lang="en-US" sz="2000" dirty="0" smtClean="0">
                <a:ea typeface="+mn-ea"/>
                <a:cs typeface="+mn-cs"/>
              </a:rPr>
              <a:t>enable a manager to understand the qualitative attributes that influence a customer and</a:t>
            </a:r>
          </a:p>
          <a:p>
            <a:pPr lvl="1" eaLnBrk="1" hangingPunct="1">
              <a:defRPr/>
            </a:pPr>
            <a:r>
              <a:rPr lang="en-US" sz="2000" dirty="0" smtClean="0">
                <a:ea typeface="+mn-ea"/>
                <a:cs typeface="+mn-cs"/>
              </a:rPr>
              <a:t>have a method of translating these into unambiguous quantifiable parameters for design and manufacturing</a:t>
            </a:r>
          </a:p>
        </p:txBody>
      </p:sp>
    </p:spTree>
    <p:extLst>
      <p:ext uri="{BB962C8B-B14F-4D97-AF65-F5344CB8AC3E}">
        <p14:creationId xmlns:p14="http://schemas.microsoft.com/office/powerpoint/2010/main" val="410055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-2561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Total Quality Management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Chapter Highlights…</a:t>
            </a:r>
            <a:endParaRPr lang="en-US" altLang="en-US" dirty="0" smtClean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5144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A TQM program consists of four components: </a:t>
            </a:r>
          </a:p>
          <a:p>
            <a:pPr lvl="1" eaLnBrk="1" hangingPunct="1">
              <a:defRPr/>
            </a:pPr>
            <a:r>
              <a:rPr lang="en-US" sz="2000" dirty="0" smtClean="0">
                <a:ea typeface="+mn-ea"/>
                <a:cs typeface="+mn-cs"/>
              </a:rPr>
              <a:t>top management commitment </a:t>
            </a:r>
          </a:p>
          <a:p>
            <a:pPr lvl="1" eaLnBrk="1" hangingPunct="1">
              <a:defRPr/>
            </a:pPr>
            <a:r>
              <a:rPr lang="en-US" sz="2000" dirty="0" smtClean="0">
                <a:ea typeface="+mn-ea"/>
                <a:cs typeface="+mn-cs"/>
              </a:rPr>
              <a:t>employee involvement in continuous improvement initiatives</a:t>
            </a:r>
          </a:p>
          <a:p>
            <a:pPr lvl="1" eaLnBrk="1" hangingPunct="1">
              <a:defRPr/>
            </a:pPr>
            <a:r>
              <a:rPr lang="en-US" sz="2000" dirty="0" smtClean="0">
                <a:ea typeface="+mn-ea"/>
                <a:cs typeface="+mn-cs"/>
              </a:rPr>
              <a:t>training and skill development </a:t>
            </a:r>
          </a:p>
          <a:p>
            <a:pPr lvl="1" eaLnBrk="1" hangingPunct="1">
              <a:defRPr/>
            </a:pPr>
            <a:r>
              <a:rPr lang="en-US" sz="2000" dirty="0" smtClean="0">
                <a:ea typeface="+mn-ea"/>
                <a:cs typeface="+mn-cs"/>
              </a:rPr>
              <a:t>investment in robust systems</a:t>
            </a:r>
          </a:p>
          <a:p>
            <a:pPr eaLnBrk="1" hangingPunct="1">
              <a:defRPr/>
            </a:pPr>
            <a:r>
              <a:rPr lang="en-US" sz="2400" dirty="0" smtClean="0"/>
              <a:t>Several tools and techniques are available that help in </a:t>
            </a:r>
          </a:p>
          <a:p>
            <a:pPr lvl="1" eaLnBrk="1" hangingPunct="1">
              <a:defRPr/>
            </a:pPr>
            <a:r>
              <a:rPr lang="en-US" sz="2000" dirty="0" smtClean="0">
                <a:ea typeface="+mn-ea"/>
                <a:cs typeface="+mn-cs"/>
              </a:rPr>
              <a:t>highlighting the problems </a:t>
            </a:r>
          </a:p>
          <a:p>
            <a:pPr lvl="1" eaLnBrk="1" hangingPunct="1">
              <a:defRPr/>
            </a:pPr>
            <a:r>
              <a:rPr lang="en-US" sz="2000" dirty="0" smtClean="0">
                <a:ea typeface="+mn-ea"/>
                <a:cs typeface="+mn-cs"/>
              </a:rPr>
              <a:t>identifying specific improvement opportunities </a:t>
            </a:r>
          </a:p>
          <a:p>
            <a:pPr lvl="1" eaLnBrk="1" hangingPunct="1">
              <a:defRPr/>
            </a:pPr>
            <a:r>
              <a:rPr lang="en-US" sz="2000" dirty="0" smtClean="0">
                <a:ea typeface="+mn-ea"/>
                <a:cs typeface="+mn-cs"/>
              </a:rPr>
              <a:t>analyzing problems and their root causes </a:t>
            </a:r>
          </a:p>
          <a:p>
            <a:pPr lvl="1" eaLnBrk="1" hangingPunct="1">
              <a:defRPr/>
            </a:pPr>
            <a:r>
              <a:rPr lang="en-US" sz="2000" dirty="0" smtClean="0">
                <a:ea typeface="+mn-ea"/>
                <a:cs typeface="+mn-cs"/>
              </a:rPr>
              <a:t>operation and strategic planning for building quality into products and services</a:t>
            </a:r>
          </a:p>
          <a:p>
            <a:pPr eaLnBrk="1" hangingPunct="1">
              <a:defRPr/>
            </a:pPr>
            <a:r>
              <a:rPr lang="en-US" sz="2400" dirty="0" smtClean="0"/>
              <a:t>Alternative certification procedures and award mechanisms are available to recognize excellent quality management systems in organizations</a:t>
            </a:r>
          </a:p>
        </p:txBody>
      </p:sp>
    </p:spTree>
    <p:extLst>
      <p:ext uri="{BB962C8B-B14F-4D97-AF65-F5344CB8AC3E}">
        <p14:creationId xmlns:p14="http://schemas.microsoft.com/office/powerpoint/2010/main" val="110741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Quality Management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Changing Perceptions…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81063" y="2360613"/>
            <a:ext cx="7081837" cy="13827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latin typeface="Tahoma" pitchFamily="34" charset="0"/>
              </a:rPr>
              <a:t>It is often uneconomical to make </a:t>
            </a:r>
          </a:p>
          <a:p>
            <a:pPr algn="ctr" eaLnBrk="1" hangingPunct="1"/>
            <a:r>
              <a:rPr lang="en-US" altLang="en-US" sz="2800">
                <a:latin typeface="Tahoma" pitchFamily="34" charset="0"/>
              </a:rPr>
              <a:t>quality improvements since it brings down </a:t>
            </a:r>
          </a:p>
          <a:p>
            <a:pPr algn="ctr" eaLnBrk="1" hangingPunct="1"/>
            <a:r>
              <a:rPr lang="en-US" altLang="en-US" sz="2800">
                <a:latin typeface="Tahoma" pitchFamily="34" charset="0"/>
              </a:rPr>
              <a:t>productivity, increases cost and investment.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414463" y="4951413"/>
            <a:ext cx="6030912" cy="1382712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latin typeface="Tahoma" pitchFamily="34" charset="0"/>
              </a:rPr>
              <a:t>Productivity goes up and cost comes</a:t>
            </a:r>
          </a:p>
          <a:p>
            <a:pPr algn="ctr" eaLnBrk="1" hangingPunct="1"/>
            <a:r>
              <a:rPr lang="en-US" altLang="en-US" sz="2800">
                <a:latin typeface="Tahoma" pitchFamily="34" charset="0"/>
              </a:rPr>
              <a:t>down  as quality goes up. This fact is</a:t>
            </a:r>
          </a:p>
          <a:p>
            <a:pPr algn="ctr" eaLnBrk="1" hangingPunct="1"/>
            <a:r>
              <a:rPr lang="en-US" altLang="en-US" sz="2800">
                <a:latin typeface="Tahoma" pitchFamily="34" charset="0"/>
              </a:rPr>
              <a:t>Known, but only to a selected few.</a:t>
            </a:r>
          </a:p>
        </p:txBody>
      </p:sp>
      <p:sp>
        <p:nvSpPr>
          <p:cNvPr id="6149" name="Freeform 5"/>
          <p:cNvSpPr>
            <a:spLocks/>
          </p:cNvSpPr>
          <p:nvPr/>
        </p:nvSpPr>
        <p:spPr bwMode="auto">
          <a:xfrm>
            <a:off x="1968500" y="3727450"/>
            <a:ext cx="1536700" cy="1219200"/>
          </a:xfrm>
          <a:custGeom>
            <a:avLst/>
            <a:gdLst>
              <a:gd name="T0" fmla="*/ 440 w 968"/>
              <a:gd name="T1" fmla="*/ 0 h 768"/>
              <a:gd name="T2" fmla="*/ 56 w 968"/>
              <a:gd name="T3" fmla="*/ 288 h 768"/>
              <a:gd name="T4" fmla="*/ 776 w 968"/>
              <a:gd name="T5" fmla="*/ 480 h 768"/>
              <a:gd name="T6" fmla="*/ 104 w 968"/>
              <a:gd name="T7" fmla="*/ 528 h 768"/>
              <a:gd name="T8" fmla="*/ 968 w 968"/>
              <a:gd name="T9" fmla="*/ 768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8"/>
              <a:gd name="T16" fmla="*/ 0 h 768"/>
              <a:gd name="T17" fmla="*/ 968 w 968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8" h="768">
                <a:moveTo>
                  <a:pt x="440" y="0"/>
                </a:moveTo>
                <a:cubicBezTo>
                  <a:pt x="220" y="104"/>
                  <a:pt x="0" y="208"/>
                  <a:pt x="56" y="288"/>
                </a:cubicBezTo>
                <a:cubicBezTo>
                  <a:pt x="112" y="368"/>
                  <a:pt x="768" y="440"/>
                  <a:pt x="776" y="480"/>
                </a:cubicBezTo>
                <a:cubicBezTo>
                  <a:pt x="784" y="520"/>
                  <a:pt x="72" y="480"/>
                  <a:pt x="104" y="528"/>
                </a:cubicBezTo>
                <a:cubicBezTo>
                  <a:pt x="136" y="576"/>
                  <a:pt x="816" y="728"/>
                  <a:pt x="968" y="76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0" name="Freeform 6"/>
          <p:cNvSpPr>
            <a:spLocks/>
          </p:cNvSpPr>
          <p:nvPr/>
        </p:nvSpPr>
        <p:spPr bwMode="auto">
          <a:xfrm>
            <a:off x="3721100" y="3733800"/>
            <a:ext cx="1536700" cy="1219200"/>
          </a:xfrm>
          <a:custGeom>
            <a:avLst/>
            <a:gdLst>
              <a:gd name="T0" fmla="*/ 440 w 968"/>
              <a:gd name="T1" fmla="*/ 0 h 768"/>
              <a:gd name="T2" fmla="*/ 56 w 968"/>
              <a:gd name="T3" fmla="*/ 288 h 768"/>
              <a:gd name="T4" fmla="*/ 776 w 968"/>
              <a:gd name="T5" fmla="*/ 480 h 768"/>
              <a:gd name="T6" fmla="*/ 104 w 968"/>
              <a:gd name="T7" fmla="*/ 528 h 768"/>
              <a:gd name="T8" fmla="*/ 968 w 968"/>
              <a:gd name="T9" fmla="*/ 768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8"/>
              <a:gd name="T16" fmla="*/ 0 h 768"/>
              <a:gd name="T17" fmla="*/ 968 w 968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8" h="768">
                <a:moveTo>
                  <a:pt x="440" y="0"/>
                </a:moveTo>
                <a:cubicBezTo>
                  <a:pt x="220" y="104"/>
                  <a:pt x="0" y="208"/>
                  <a:pt x="56" y="288"/>
                </a:cubicBezTo>
                <a:cubicBezTo>
                  <a:pt x="112" y="368"/>
                  <a:pt x="768" y="440"/>
                  <a:pt x="776" y="480"/>
                </a:cubicBezTo>
                <a:cubicBezTo>
                  <a:pt x="784" y="520"/>
                  <a:pt x="72" y="480"/>
                  <a:pt x="104" y="528"/>
                </a:cubicBezTo>
                <a:cubicBezTo>
                  <a:pt x="136" y="576"/>
                  <a:pt x="816" y="728"/>
                  <a:pt x="968" y="76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1" name="Freeform 7"/>
          <p:cNvSpPr>
            <a:spLocks/>
          </p:cNvSpPr>
          <p:nvPr/>
        </p:nvSpPr>
        <p:spPr bwMode="auto">
          <a:xfrm>
            <a:off x="5321300" y="3733800"/>
            <a:ext cx="1536700" cy="1219200"/>
          </a:xfrm>
          <a:custGeom>
            <a:avLst/>
            <a:gdLst>
              <a:gd name="T0" fmla="*/ 440 w 968"/>
              <a:gd name="T1" fmla="*/ 0 h 768"/>
              <a:gd name="T2" fmla="*/ 56 w 968"/>
              <a:gd name="T3" fmla="*/ 288 h 768"/>
              <a:gd name="T4" fmla="*/ 776 w 968"/>
              <a:gd name="T5" fmla="*/ 480 h 768"/>
              <a:gd name="T6" fmla="*/ 104 w 968"/>
              <a:gd name="T7" fmla="*/ 528 h 768"/>
              <a:gd name="T8" fmla="*/ 968 w 968"/>
              <a:gd name="T9" fmla="*/ 768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8"/>
              <a:gd name="T16" fmla="*/ 0 h 768"/>
              <a:gd name="T17" fmla="*/ 968 w 968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8" h="768">
                <a:moveTo>
                  <a:pt x="440" y="0"/>
                </a:moveTo>
                <a:cubicBezTo>
                  <a:pt x="220" y="104"/>
                  <a:pt x="0" y="208"/>
                  <a:pt x="56" y="288"/>
                </a:cubicBezTo>
                <a:cubicBezTo>
                  <a:pt x="112" y="368"/>
                  <a:pt x="768" y="440"/>
                  <a:pt x="776" y="480"/>
                </a:cubicBezTo>
                <a:cubicBezTo>
                  <a:pt x="784" y="520"/>
                  <a:pt x="72" y="480"/>
                  <a:pt x="104" y="528"/>
                </a:cubicBezTo>
                <a:cubicBezTo>
                  <a:pt x="136" y="576"/>
                  <a:pt x="816" y="728"/>
                  <a:pt x="968" y="76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1255713" y="1843088"/>
            <a:ext cx="2325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Yesterday…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818313" y="4343400"/>
            <a:ext cx="16176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Today…</a:t>
            </a:r>
          </a:p>
        </p:txBody>
      </p:sp>
    </p:spTree>
    <p:extLst>
      <p:ext uri="{BB962C8B-B14F-4D97-AF65-F5344CB8AC3E}">
        <p14:creationId xmlns:p14="http://schemas.microsoft.com/office/powerpoint/2010/main" val="329665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Quality Gurus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Willam Edwards Deming</a:t>
            </a:r>
          </a:p>
          <a:p>
            <a:pPr eaLnBrk="1" hangingPunct="1"/>
            <a:r>
              <a:rPr lang="en-US" altLang="en-US" smtClean="0"/>
              <a:t>Joseph M Juran</a:t>
            </a:r>
          </a:p>
          <a:p>
            <a:pPr eaLnBrk="1" hangingPunct="1"/>
            <a:r>
              <a:rPr lang="en-US" altLang="en-US" smtClean="0"/>
              <a:t>Philip B Crosby</a:t>
            </a:r>
          </a:p>
          <a:p>
            <a:pPr eaLnBrk="1" hangingPunct="1"/>
            <a:r>
              <a:rPr lang="en-US" altLang="en-US" smtClean="0"/>
              <a:t>Karou Ishikawa</a:t>
            </a:r>
          </a:p>
          <a:p>
            <a:pPr eaLnBrk="1" hangingPunct="1"/>
            <a:r>
              <a:rPr lang="en-US" altLang="en-US" smtClean="0"/>
              <a:t>Shigeo Shingo</a:t>
            </a:r>
          </a:p>
          <a:p>
            <a:pPr eaLnBrk="1" hangingPunct="1"/>
            <a:r>
              <a:rPr lang="en-US" altLang="en-US" smtClean="0"/>
              <a:t>Genichi Taguchi</a:t>
            </a:r>
          </a:p>
        </p:txBody>
      </p:sp>
    </p:spTree>
    <p:extLst>
      <p:ext uri="{BB962C8B-B14F-4D97-AF65-F5344CB8AC3E}">
        <p14:creationId xmlns:p14="http://schemas.microsoft.com/office/powerpoint/2010/main" val="4550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Deming’s contributions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New perceptions to quality management</a:t>
            </a:r>
          </a:p>
          <a:p>
            <a:pPr eaLnBrk="1" hangingPunct="1"/>
            <a:r>
              <a:rPr lang="en-US" altLang="en-US" smtClean="0"/>
              <a:t>Plan – Do – Check – Act (PDCA) Cycle</a:t>
            </a:r>
          </a:p>
          <a:p>
            <a:pPr eaLnBrk="1" hangingPunct="1"/>
            <a:r>
              <a:rPr lang="en-US" altLang="en-US" smtClean="0"/>
              <a:t>14 point agenda for quality improvement</a:t>
            </a:r>
          </a:p>
          <a:p>
            <a:pPr eaLnBrk="1" hangingPunct="1"/>
            <a:r>
              <a:rPr lang="en-US" altLang="en-US" smtClean="0"/>
              <a:t>Considered father of Japanese Quality Management Systems</a:t>
            </a:r>
          </a:p>
          <a:p>
            <a:pPr lvl="1" eaLnBrk="1" hangingPunct="1"/>
            <a:r>
              <a:rPr lang="en-US" altLang="en-US" smtClean="0"/>
              <a:t>Highest Award in Japan named after him</a:t>
            </a:r>
          </a:p>
        </p:txBody>
      </p:sp>
    </p:spTree>
    <p:extLst>
      <p:ext uri="{BB962C8B-B14F-4D97-AF65-F5344CB8AC3E}">
        <p14:creationId xmlns:p14="http://schemas.microsoft.com/office/powerpoint/2010/main" val="287053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Juran’s Quality Trilogy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 dirty="0" smtClean="0"/>
              <a:t>Quality planning</a:t>
            </a:r>
            <a:r>
              <a:rPr lang="en-US" altLang="en-US" dirty="0" smtClean="0"/>
              <a:t>: the process of preparing to meet quality goals</a:t>
            </a:r>
          </a:p>
          <a:p>
            <a:pPr eaLnBrk="1" hangingPunct="1"/>
            <a:r>
              <a:rPr lang="en-US" altLang="en-US" b="1" u="sng" dirty="0" smtClean="0"/>
              <a:t>Quality control</a:t>
            </a:r>
            <a:r>
              <a:rPr lang="en-US" altLang="en-US" dirty="0" smtClean="0"/>
              <a:t>: the process of making quality goals during operations</a:t>
            </a:r>
          </a:p>
          <a:p>
            <a:pPr eaLnBrk="1" hangingPunct="1"/>
            <a:r>
              <a:rPr lang="en-US" altLang="en-US" b="1" u="sng" dirty="0" smtClean="0"/>
              <a:t>Quality improvement</a:t>
            </a:r>
            <a:r>
              <a:rPr lang="en-US" altLang="en-US" dirty="0" smtClean="0"/>
              <a:t>: the process of breaking through to unprecedented levels of performance</a:t>
            </a:r>
          </a:p>
        </p:txBody>
      </p:sp>
    </p:spTree>
    <p:extLst>
      <p:ext uri="{BB962C8B-B14F-4D97-AF65-F5344CB8AC3E}">
        <p14:creationId xmlns:p14="http://schemas.microsoft.com/office/powerpoint/2010/main" val="7487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Philip Crosby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Absolutes of Quality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u="sng" dirty="0" smtClean="0"/>
              <a:t>I Absolute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Definition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of quality is conformance to standards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u="sng" dirty="0" smtClean="0"/>
              <a:t>II Absolute</a:t>
            </a:r>
            <a:r>
              <a:rPr lang="en-US" dirty="0" smtClean="0"/>
              <a:t>: The </a:t>
            </a:r>
            <a:r>
              <a:rPr 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system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of Quality is prevention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u="sng" dirty="0" smtClean="0"/>
              <a:t>III Absolute</a:t>
            </a:r>
            <a:r>
              <a:rPr lang="en-US" dirty="0" smtClean="0"/>
              <a:t>: The </a:t>
            </a:r>
            <a:r>
              <a:rPr 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performance standard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is zero defects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u="sng" dirty="0" smtClean="0"/>
              <a:t>IV Absolute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Measurement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of Quality is the price of non-conformance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u="sng" dirty="0" smtClean="0"/>
              <a:t>V Absolute</a:t>
            </a:r>
            <a:r>
              <a:rPr lang="en-US" dirty="0" smtClean="0"/>
              <a:t>: There is no such thing as </a:t>
            </a:r>
            <a:r>
              <a:rPr 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Quality Problem</a:t>
            </a:r>
          </a:p>
        </p:txBody>
      </p:sp>
    </p:spTree>
    <p:extLst>
      <p:ext uri="{BB962C8B-B14F-4D97-AF65-F5344CB8AC3E}">
        <p14:creationId xmlns:p14="http://schemas.microsoft.com/office/powerpoint/2010/main" val="243274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quality gurus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 smtClean="0">
                <a:solidFill>
                  <a:srgbClr val="0000FF"/>
                </a:solidFill>
              </a:rPr>
              <a:t>Karou</a:t>
            </a:r>
            <a:r>
              <a:rPr lang="en-US" altLang="en-US" b="1" dirty="0" smtClean="0">
                <a:solidFill>
                  <a:srgbClr val="0000FF"/>
                </a:solidFill>
              </a:rPr>
              <a:t> Ishikawa</a:t>
            </a:r>
          </a:p>
          <a:p>
            <a:pPr lvl="1" eaLnBrk="1" hangingPunct="1"/>
            <a:r>
              <a:rPr lang="en-US" altLang="en-US" dirty="0" smtClean="0"/>
              <a:t>Cause &amp; Effect (Fishbone) Diagram</a:t>
            </a:r>
          </a:p>
          <a:p>
            <a:pPr lvl="1" eaLnBrk="1" hangingPunct="1"/>
            <a:r>
              <a:rPr lang="en-US" altLang="en-US" dirty="0" smtClean="0"/>
              <a:t>Cause &amp; Effect Diagram with Action Card (CEDAC)</a:t>
            </a:r>
          </a:p>
          <a:p>
            <a:pPr eaLnBrk="1" hangingPunct="1"/>
            <a:r>
              <a:rPr lang="en-US" altLang="en-US" b="1" dirty="0" smtClean="0">
                <a:solidFill>
                  <a:srgbClr val="0000FF"/>
                </a:solidFill>
              </a:rPr>
              <a:t>Shigeo Shingo</a:t>
            </a:r>
          </a:p>
          <a:p>
            <a:pPr lvl="1" eaLnBrk="1" hangingPunct="1"/>
            <a:r>
              <a:rPr lang="en-US" altLang="en-US" dirty="0" err="1" smtClean="0"/>
              <a:t>Poka</a:t>
            </a:r>
            <a:r>
              <a:rPr lang="en-US" altLang="en-US" dirty="0" smtClean="0"/>
              <a:t> Yoke</a:t>
            </a:r>
          </a:p>
          <a:p>
            <a:pPr eaLnBrk="1" hangingPunct="1"/>
            <a:r>
              <a:rPr lang="en-US" altLang="en-US" b="1" dirty="0" err="1" smtClean="0">
                <a:solidFill>
                  <a:srgbClr val="0000FF"/>
                </a:solidFill>
              </a:rPr>
              <a:t>Genichi</a:t>
            </a:r>
            <a:r>
              <a:rPr lang="en-US" altLang="en-US" b="1" dirty="0" smtClean="0">
                <a:solidFill>
                  <a:srgbClr val="0000FF"/>
                </a:solidFill>
              </a:rPr>
              <a:t> Taguchi</a:t>
            </a:r>
          </a:p>
          <a:p>
            <a:pPr lvl="1" eaLnBrk="1" hangingPunct="1"/>
            <a:r>
              <a:rPr lang="en-US" altLang="en-US" dirty="0" smtClean="0"/>
              <a:t>Loss function</a:t>
            </a:r>
          </a:p>
          <a:p>
            <a:pPr lvl="1" eaLnBrk="1" hangingPunct="1"/>
            <a:r>
              <a:rPr lang="en-US" altLang="en-US" dirty="0" smtClean="0"/>
              <a:t>Design of experiments</a:t>
            </a:r>
          </a:p>
        </p:txBody>
      </p:sp>
    </p:spTree>
    <p:extLst>
      <p:ext uri="{BB962C8B-B14F-4D97-AF65-F5344CB8AC3E}">
        <p14:creationId xmlns:p14="http://schemas.microsoft.com/office/powerpoint/2010/main" val="40148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Taguchi’s Loss Function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-152399" y="3886200"/>
            <a:ext cx="38100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52600" y="5791200"/>
            <a:ext cx="5715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209800" y="2563813"/>
            <a:ext cx="4876800" cy="2922587"/>
          </a:xfrm>
          <a:custGeom>
            <a:avLst/>
            <a:gdLst>
              <a:gd name="connsiteX0" fmla="*/ 0 w 2743200"/>
              <a:gd name="connsiteY0" fmla="*/ 22860 h 2922270"/>
              <a:gd name="connsiteX1" fmla="*/ 274320 w 2743200"/>
              <a:gd name="connsiteY1" fmla="*/ 1440180 h 2922270"/>
              <a:gd name="connsiteX2" fmla="*/ 800100 w 2743200"/>
              <a:gd name="connsiteY2" fmla="*/ 2537460 h 2922270"/>
              <a:gd name="connsiteX3" fmla="*/ 1440180 w 2743200"/>
              <a:gd name="connsiteY3" fmla="*/ 2857500 h 2922270"/>
              <a:gd name="connsiteX4" fmla="*/ 2125980 w 2743200"/>
              <a:gd name="connsiteY4" fmla="*/ 2148840 h 2922270"/>
              <a:gd name="connsiteX5" fmla="*/ 2743200 w 2743200"/>
              <a:gd name="connsiteY5" fmla="*/ 0 h 292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3200" h="2922270">
                <a:moveTo>
                  <a:pt x="0" y="22860"/>
                </a:moveTo>
                <a:cubicBezTo>
                  <a:pt x="70485" y="521970"/>
                  <a:pt x="140970" y="1021080"/>
                  <a:pt x="274320" y="1440180"/>
                </a:cubicBezTo>
                <a:cubicBezTo>
                  <a:pt x="407670" y="1859280"/>
                  <a:pt x="605790" y="2301240"/>
                  <a:pt x="800100" y="2537460"/>
                </a:cubicBezTo>
                <a:cubicBezTo>
                  <a:pt x="994410" y="2773680"/>
                  <a:pt x="1219200" y="2922270"/>
                  <a:pt x="1440180" y="2857500"/>
                </a:cubicBezTo>
                <a:cubicBezTo>
                  <a:pt x="1661160" y="2792730"/>
                  <a:pt x="1908810" y="2625090"/>
                  <a:pt x="2125980" y="2148840"/>
                </a:cubicBezTo>
                <a:cubicBezTo>
                  <a:pt x="2343150" y="1672590"/>
                  <a:pt x="2543175" y="836295"/>
                  <a:pt x="2743200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16200000" flipV="1">
            <a:off x="5001419" y="4904581"/>
            <a:ext cx="1752600" cy="2063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2468563" y="4906962"/>
            <a:ext cx="1752600" cy="1587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752600" y="4800600"/>
            <a:ext cx="5486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752600" y="3733800"/>
            <a:ext cx="5486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1143794" y="4364831"/>
            <a:ext cx="28956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5134769" y="4396581"/>
            <a:ext cx="28956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67000" y="3352800"/>
            <a:ext cx="3886200" cy="1588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1" name="TextBox 27"/>
          <p:cNvSpPr txBox="1">
            <a:spLocks noChangeArrowheads="1"/>
          </p:cNvSpPr>
          <p:nvPr/>
        </p:nvSpPr>
        <p:spPr bwMode="auto">
          <a:xfrm>
            <a:off x="3429000" y="2982913"/>
            <a:ext cx="2360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Customer </a:t>
            </a:r>
            <a:r>
              <a:rPr lang="en-US" altLang="en-US" sz="1600"/>
              <a:t>Tolerance</a:t>
            </a:r>
            <a:endParaRPr lang="en-US" altLang="en-US"/>
          </a:p>
        </p:txBody>
      </p:sp>
      <p:sp>
        <p:nvSpPr>
          <p:cNvPr id="12302" name="TextBox 28"/>
          <p:cNvSpPr txBox="1">
            <a:spLocks noChangeArrowheads="1"/>
          </p:cNvSpPr>
          <p:nvPr/>
        </p:nvSpPr>
        <p:spPr bwMode="auto">
          <a:xfrm>
            <a:off x="3317875" y="3929063"/>
            <a:ext cx="25987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600"/>
              <a:t>Manufacturer Tolerance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398838" y="4267200"/>
            <a:ext cx="2438400" cy="1588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4" name="TextBox 38"/>
          <p:cNvSpPr txBox="1">
            <a:spLocks noChangeArrowheads="1"/>
          </p:cNvSpPr>
          <p:nvPr/>
        </p:nvSpPr>
        <p:spPr bwMode="auto">
          <a:xfrm>
            <a:off x="3221038" y="5951538"/>
            <a:ext cx="3646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2000"/>
              <a:t>Performance Characteristic</a:t>
            </a:r>
          </a:p>
        </p:txBody>
      </p:sp>
      <p:sp>
        <p:nvSpPr>
          <p:cNvPr id="12305" name="TextBox 39"/>
          <p:cNvSpPr txBox="1">
            <a:spLocks noChangeArrowheads="1"/>
          </p:cNvSpPr>
          <p:nvPr/>
        </p:nvSpPr>
        <p:spPr bwMode="auto">
          <a:xfrm rot="16200000" flipH="1">
            <a:off x="866776" y="3779837"/>
            <a:ext cx="1009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2400"/>
              <a:t>Loss</a:t>
            </a:r>
          </a:p>
        </p:txBody>
      </p:sp>
      <p:sp>
        <p:nvSpPr>
          <p:cNvPr id="12306" name="TextBox 27"/>
          <p:cNvSpPr txBox="1">
            <a:spLocks noChangeArrowheads="1"/>
          </p:cNvSpPr>
          <p:nvPr/>
        </p:nvSpPr>
        <p:spPr bwMode="auto">
          <a:xfrm>
            <a:off x="4154488" y="4937125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Target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5400000" flipH="1" flipV="1">
            <a:off x="4402932" y="5563394"/>
            <a:ext cx="457200" cy="158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23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erations Management, 3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perations Management, 3e_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perations Management, 3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3425</TotalTime>
  <Words>1468</Words>
  <Application>Microsoft Office PowerPoint</Application>
  <PresentationFormat>On-screen Show (4:3)</PresentationFormat>
  <Paragraphs>368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Custom Design</vt:lpstr>
      <vt:lpstr>Operations Management, 3e</vt:lpstr>
      <vt:lpstr>Operations Management, 3e_NEW</vt:lpstr>
      <vt:lpstr>1_Operations Management, 3e</vt:lpstr>
      <vt:lpstr>Clip</vt:lpstr>
      <vt:lpstr>Chapter 12</vt:lpstr>
      <vt:lpstr>Quality Revolution in the 1980’s Salient features</vt:lpstr>
      <vt:lpstr>Quality Management Changing Perceptions…</vt:lpstr>
      <vt:lpstr>Quality Gurus</vt:lpstr>
      <vt:lpstr>Deming’s contributions</vt:lpstr>
      <vt:lpstr>Juran’s Quality Trilogy</vt:lpstr>
      <vt:lpstr>Philip Crosby Absolutes of Quality</vt:lpstr>
      <vt:lpstr>Other quality gurus</vt:lpstr>
      <vt:lpstr>Taguchi’s Loss Function</vt:lpstr>
      <vt:lpstr>Garvin’s Dimensions of Quality</vt:lpstr>
      <vt:lpstr>Alternative definitions of Quality</vt:lpstr>
      <vt:lpstr>Total Quality Management Elements</vt:lpstr>
      <vt:lpstr>Quality Management Tools A classification</vt:lpstr>
      <vt:lpstr>Histogram An example</vt:lpstr>
      <vt:lpstr>Pareto Diagram An example</vt:lpstr>
      <vt:lpstr>Cause and Effect Diagram A generic representation</vt:lpstr>
      <vt:lpstr>CEDAC An example</vt:lpstr>
      <vt:lpstr>Matrix Diagram: An Example 1035N Dumper</vt:lpstr>
      <vt:lpstr>POKA YOKE An example</vt:lpstr>
      <vt:lpstr>Quality Function Deployment (QFD) The four houses of quality</vt:lpstr>
      <vt:lpstr>Quality Costing Categories of Quality Costs</vt:lpstr>
      <vt:lpstr>Quality Certifications &amp; Awards</vt:lpstr>
      <vt:lpstr>The CII-EXIM Business Excellence Award Model</vt:lpstr>
      <vt:lpstr>Certification Programs in Software Industry</vt:lpstr>
      <vt:lpstr>List of Deming Prize winners</vt:lpstr>
      <vt:lpstr>Elements of a Quality Assurance System</vt:lpstr>
      <vt:lpstr>Total Quality Management Chapter Highlights</vt:lpstr>
      <vt:lpstr>Total Quality Management Chapter Highlights…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shephali.tandon</dc:creator>
  <cp:lastModifiedBy>C, Purushothaman</cp:lastModifiedBy>
  <cp:revision>212</cp:revision>
  <dcterms:created xsi:type="dcterms:W3CDTF">2009-06-23T09:59:21Z</dcterms:created>
  <dcterms:modified xsi:type="dcterms:W3CDTF">2015-08-19T17:42:58Z</dcterms:modified>
</cp:coreProperties>
</file>