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 id="2147484835" r:id="rId2"/>
    <p:sldMasterId id="2147484847" r:id="rId3"/>
    <p:sldMasterId id="2147484861" r:id="rId4"/>
  </p:sldMasterIdLst>
  <p:notesMasterIdLst>
    <p:notesMasterId r:id="rId42"/>
  </p:notesMasterIdLst>
  <p:handoutMasterIdLst>
    <p:handoutMasterId r:id="rId43"/>
  </p:handoutMasterIdLst>
  <p:sldIdLst>
    <p:sldId id="428" r:id="rId5"/>
    <p:sldId id="800" r:id="rId6"/>
    <p:sldId id="801" r:id="rId7"/>
    <p:sldId id="802" r:id="rId8"/>
    <p:sldId id="803" r:id="rId9"/>
    <p:sldId id="804" r:id="rId10"/>
    <p:sldId id="805" r:id="rId11"/>
    <p:sldId id="806" r:id="rId12"/>
    <p:sldId id="807" r:id="rId13"/>
    <p:sldId id="808" r:id="rId14"/>
    <p:sldId id="841" r:id="rId15"/>
    <p:sldId id="809" r:id="rId16"/>
    <p:sldId id="810" r:id="rId17"/>
    <p:sldId id="811" r:id="rId18"/>
    <p:sldId id="812" r:id="rId19"/>
    <p:sldId id="813" r:id="rId20"/>
    <p:sldId id="814" r:id="rId21"/>
    <p:sldId id="815" r:id="rId22"/>
    <p:sldId id="816" r:id="rId23"/>
    <p:sldId id="817" r:id="rId24"/>
    <p:sldId id="818" r:id="rId25"/>
    <p:sldId id="819" r:id="rId26"/>
    <p:sldId id="820" r:id="rId27"/>
    <p:sldId id="821" r:id="rId28"/>
    <p:sldId id="822" r:id="rId29"/>
    <p:sldId id="823" r:id="rId30"/>
    <p:sldId id="824" r:id="rId31"/>
    <p:sldId id="827" r:id="rId32"/>
    <p:sldId id="828" r:id="rId33"/>
    <p:sldId id="829" r:id="rId34"/>
    <p:sldId id="840" r:id="rId35"/>
    <p:sldId id="830" r:id="rId36"/>
    <p:sldId id="831" r:id="rId37"/>
    <p:sldId id="834" r:id="rId38"/>
    <p:sldId id="835" r:id="rId39"/>
    <p:sldId id="836" r:id="rId40"/>
    <p:sldId id="837" r:id="rId4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D85D"/>
    <a:srgbClr val="DCB9FF"/>
    <a:srgbClr val="FFCE33"/>
    <a:srgbClr val="CC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showGuides="1">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FC474A88-C891-4F77-8540-E1FF48BD4EF5}" type="datetimeFigureOut">
              <a:rPr lang="en-US"/>
              <a:pPr>
                <a:defRPr/>
              </a:pPr>
              <a:t>8/19/2015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92D7414D-9604-4421-9627-2603E355C661}" type="slidenum">
              <a:rPr lang="en-US"/>
              <a:pPr>
                <a:defRPr/>
              </a:pPr>
              <a:t>‹#›</a:t>
            </a:fld>
            <a:endParaRPr lang="en-US"/>
          </a:p>
        </p:txBody>
      </p:sp>
    </p:spTree>
    <p:extLst>
      <p:ext uri="{BB962C8B-B14F-4D97-AF65-F5344CB8AC3E}">
        <p14:creationId xmlns:p14="http://schemas.microsoft.com/office/powerpoint/2010/main" val="2441041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17F5BC69-1838-44FE-ACC8-1BEC9B7AB1EF}" type="datetimeFigureOut">
              <a:rPr lang="en-US"/>
              <a:pPr>
                <a:defRPr/>
              </a:pPr>
              <a:t>8/19/2015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3646AA83-1A30-4439-936B-2945AE0ECFF3}" type="slidenum">
              <a:rPr lang="en-US"/>
              <a:pPr>
                <a:defRPr/>
              </a:pPr>
              <a:t>‹#›</a:t>
            </a:fld>
            <a:endParaRPr lang="en-US"/>
          </a:p>
        </p:txBody>
      </p:sp>
    </p:spTree>
    <p:extLst>
      <p:ext uri="{BB962C8B-B14F-4D97-AF65-F5344CB8AC3E}">
        <p14:creationId xmlns:p14="http://schemas.microsoft.com/office/powerpoint/2010/main" val="38133441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BE16295-8217-44E6-9E8A-FABA4AA39B56}"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8CA610-856E-4C7D-89A5-B9F666864842}" type="slidenum">
              <a:rPr lang="en-US"/>
              <a:pPr>
                <a:defRPr/>
              </a:pPr>
              <a:t>‹#›</a:t>
            </a:fld>
            <a:endParaRPr lang="en-US"/>
          </a:p>
        </p:txBody>
      </p:sp>
    </p:spTree>
    <p:extLst>
      <p:ext uri="{BB962C8B-B14F-4D97-AF65-F5344CB8AC3E}">
        <p14:creationId xmlns:p14="http://schemas.microsoft.com/office/powerpoint/2010/main" val="427840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C49A443-FD23-4066-96C5-19D516BAB5C3}"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A30D37-74F5-4910-8CC6-74C7988D3784}" type="slidenum">
              <a:rPr lang="en-US"/>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40C1038-E9C4-427E-BD7E-77A89D4E09EF}"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3E9163-BB2C-455B-A9CB-3914494FE0DB}" type="slidenum">
              <a:rPr lang="en-US"/>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8911400-691E-4B03-8B70-BFDAF6A86F7E}"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F3BF2EF-37C3-4BF0-8B4C-BAA620EFF9BD}" type="slidenum">
              <a:rPr lang="en-US" smtClean="0"/>
              <a:pPr>
                <a:defRPr/>
              </a:pPr>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7845" t="1540" r="26912" b="2026"/>
          <a:stretch/>
        </p:blipFill>
        <p:spPr>
          <a:xfrm>
            <a:off x="3345189" y="1"/>
            <a:ext cx="5815584" cy="6882343"/>
          </a:xfrm>
          <a:prstGeom prst="rect">
            <a:avLst/>
          </a:prstGeom>
        </p:spPr>
      </p:pic>
    </p:spTree>
    <p:extLst>
      <p:ext uri="{BB962C8B-B14F-4D97-AF65-F5344CB8AC3E}">
        <p14:creationId xmlns:p14="http://schemas.microsoft.com/office/powerpoint/2010/main" val="4278408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B4BBB11-3EEF-41C5-91D6-CBE084E98297}" type="datetimeFigureOut">
              <a:rPr lang="en-US" smtClean="0"/>
              <a:pPr>
                <a:defRPr/>
              </a:pPr>
              <a:t>8/19/2015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
        <p:nvSpPr>
          <p:cNvPr id="7" name="TextBox 6"/>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276025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3390D2C-E982-41E0-A3F9-E8A66B198024}"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2A03C4-79AC-45B6-9FB0-D8090D09B63B}" type="slidenum">
              <a:rPr lang="en-US" smtClean="0"/>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599F0BA-F427-4B00-87F5-CE5733CFDE3C}"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75B0F2A-5117-4DFF-AE1D-49E049566268}" type="slidenum">
              <a:rPr lang="en-US" smtClean="0"/>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5C8F2B-D1F7-4891-9B1B-D003662AA577}" type="datetimeFigureOut">
              <a:rPr lang="en-US" smtClean="0"/>
              <a:pPr>
                <a:defRPr/>
              </a:pPr>
              <a:t>8/19/2015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9C17B86-8A21-4961-9760-2EEC3C80DB97}" type="slidenum">
              <a:rPr lang="en-US" smtClean="0"/>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09E1001-8F12-4BA3-9198-B61A8ED0316A}" type="datetimeFigureOut">
              <a:rPr lang="en-US" smtClean="0"/>
              <a:pPr>
                <a:defRPr/>
              </a:pPr>
              <a:t>8/19/2015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6316484-2169-4588-B4D3-D25F5AD9979B}" type="slidenum">
              <a:rPr lang="en-US" smtClean="0"/>
              <a:pPr>
                <a:defRPr/>
              </a:pPr>
              <a:t>‹#›</a:t>
            </a:fld>
            <a:endParaRPr lang="en-US"/>
          </a:p>
        </p:txBody>
      </p:sp>
      <p:sp>
        <p:nvSpPr>
          <p:cNvPr id="6" name="TextBox 5"/>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Tree>
    <p:extLst>
      <p:ext uri="{BB962C8B-B14F-4D97-AF65-F5344CB8AC3E}">
        <p14:creationId xmlns:p14="http://schemas.microsoft.com/office/powerpoint/2010/main" val="25441831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553332-539D-43A1-BB07-1E99F20653B6}" type="datetimeFigureOut">
              <a:rPr lang="en-US" smtClean="0"/>
              <a:pPr>
                <a:defRPr/>
              </a:pPr>
              <a:t>8/19/2015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1E51564-D7AC-48A4-9166-7AE7BFECD13F}" type="slidenum">
              <a:rPr lang="en-US" smtClean="0"/>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17C10FE-F6BD-4AB7-BDA6-EF1AB54CD9EE}"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1DFB83E-5747-477E-A498-353DF5895BA9}" type="slidenum">
              <a:rPr lang="en-US" smtClean="0"/>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81DD3E8-ED86-4614-86D1-FA3A63E0BC41}"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Tree>
    <p:extLst>
      <p:ext uri="{BB962C8B-B14F-4D97-AF65-F5344CB8AC3E}">
        <p14:creationId xmlns:p14="http://schemas.microsoft.com/office/powerpoint/2010/main" val="276025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ACF8060-28C3-484C-B772-7DAE813C11A0}"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69CC01-DF4B-452E-8C5E-CBDFDB05A4A1}" type="slidenum">
              <a:rPr lang="en-US" smtClean="0"/>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F03DDF5-CAB3-481D-8395-B6DC2DAC5D09}"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11E4AC-8268-4FAE-ABD5-ECF533EDBC93}" type="slidenum">
              <a:rPr lang="en-US" smtClean="0"/>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A67F388-8AD7-4BAD-8229-54943A75EC40}"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9C755D-1CE9-4740-8698-29E00459B9B7}" type="slidenum">
              <a:rPr lang="en-US" smtClean="0"/>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8911400-691E-4B03-8B70-BFDAF6A86F7E}"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F3BF2EF-37C3-4BF0-8B4C-BAA620EFF9BD}" type="slidenum">
              <a:rPr lang="en-US" smtClean="0"/>
              <a:pPr>
                <a:defRPr/>
              </a:pPr>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7845" t="1540" r="26912" b="2026"/>
          <a:stretch/>
        </p:blipFill>
        <p:spPr>
          <a:xfrm>
            <a:off x="3345189" y="1"/>
            <a:ext cx="5815584" cy="6882343"/>
          </a:xfrm>
          <a:prstGeom prst="rect">
            <a:avLst/>
          </a:prstGeom>
        </p:spPr>
      </p:pic>
    </p:spTree>
    <p:extLst>
      <p:ext uri="{BB962C8B-B14F-4D97-AF65-F5344CB8AC3E}">
        <p14:creationId xmlns:p14="http://schemas.microsoft.com/office/powerpoint/2010/main" val="42784085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B4BBB11-3EEF-41C5-91D6-CBE084E98297}" type="datetimeFigureOut">
              <a:rPr lang="en-US" smtClean="0"/>
              <a:pPr>
                <a:defRPr/>
              </a:pPr>
              <a:t>8/19/2015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
        <p:nvSpPr>
          <p:cNvPr id="7" name="TextBox 6"/>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2760250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3390D2C-E982-41E0-A3F9-E8A66B198024}"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2A03C4-79AC-45B6-9FB0-D8090D09B63B}" type="slidenum">
              <a:rPr lang="en-US" smtClean="0"/>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599F0BA-F427-4B00-87F5-CE5733CFDE3C}"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75B0F2A-5117-4DFF-AE1D-49E049566268}" type="slidenum">
              <a:rPr lang="en-US" smtClean="0"/>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5C8F2B-D1F7-4891-9B1B-D003662AA577}" type="datetimeFigureOut">
              <a:rPr lang="en-US" smtClean="0"/>
              <a:pPr>
                <a:defRPr/>
              </a:pPr>
              <a:t>8/19/2015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9C17B86-8A21-4961-9760-2EEC3C80DB97}" type="slidenum">
              <a:rPr lang="en-US" smtClean="0"/>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09E1001-8F12-4BA3-9198-B61A8ED0316A}" type="datetimeFigureOut">
              <a:rPr lang="en-US" smtClean="0"/>
              <a:pPr>
                <a:defRPr/>
              </a:pPr>
              <a:t>8/19/2015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6316484-2169-4588-B4D3-D25F5AD9979B}" type="slidenum">
              <a:rPr lang="en-US" smtClean="0"/>
              <a:pPr>
                <a:defRPr/>
              </a:pPr>
              <a:t>‹#›</a:t>
            </a:fld>
            <a:endParaRPr lang="en-US"/>
          </a:p>
        </p:txBody>
      </p:sp>
      <p:sp>
        <p:nvSpPr>
          <p:cNvPr id="6" name="TextBox 5"/>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Tree>
    <p:extLst>
      <p:ext uri="{BB962C8B-B14F-4D97-AF65-F5344CB8AC3E}">
        <p14:creationId xmlns:p14="http://schemas.microsoft.com/office/powerpoint/2010/main" val="2544183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496BE08-EC82-47C6-9D43-4177432D0C73}"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99039D-79A4-495E-95A5-2197D3DBC40F}" type="slidenum">
              <a:rPr lang="en-US"/>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553332-539D-43A1-BB07-1E99F20653B6}" type="datetimeFigureOut">
              <a:rPr lang="en-US" smtClean="0"/>
              <a:pPr>
                <a:defRPr/>
              </a:pPr>
              <a:t>8/19/2015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1E51564-D7AC-48A4-9166-7AE7BFECD13F}" type="slidenum">
              <a:rPr lang="en-US" smtClean="0"/>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17C10FE-F6BD-4AB7-BDA6-EF1AB54CD9EE}"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1DFB83E-5747-477E-A498-353DF5895BA9}" type="slidenum">
              <a:rPr lang="en-US" smtClean="0"/>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ACF8060-28C3-484C-B772-7DAE813C11A0}"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69CC01-DF4B-452E-8C5E-CBDFDB05A4A1}" type="slidenum">
              <a:rPr lang="en-US" smtClean="0"/>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F03DDF5-CAB3-481D-8395-B6DC2DAC5D09}"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11E4AC-8268-4FAE-ABD5-ECF533EDBC93}" type="slidenum">
              <a:rPr lang="en-US" smtClean="0"/>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A67F388-8AD7-4BAD-8229-54943A75EC40}"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9C755D-1CE9-4740-8698-29E00459B9B7}" type="slidenum">
              <a:rPr lang="en-US" smtClean="0"/>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p:spPr>
        <p:txBody>
          <a:bodyPr/>
          <a:lstStyle/>
          <a:p>
            <a:pPr lvl="0"/>
            <a:r>
              <a:rPr lang="en-US" noProof="0" smtClean="0"/>
              <a:t>Click icon to add table</a:t>
            </a:r>
            <a:endParaRPr 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362BEE44-DF50-410D-955A-E845F387B4AA}" type="slidenum">
              <a:rPr lang="en-US"/>
              <a:pPr>
                <a:defRPr/>
              </a:pPr>
              <a:t>‹#›</a:t>
            </a:fld>
            <a:endParaRPr lang="en-US"/>
          </a:p>
        </p:txBody>
      </p:sp>
    </p:spTree>
    <p:extLst>
      <p:ext uri="{BB962C8B-B14F-4D97-AF65-F5344CB8AC3E}">
        <p14:creationId xmlns:p14="http://schemas.microsoft.com/office/powerpoint/2010/main" val="31551737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420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b="1">
                <a:solidFill>
                  <a:srgbClr val="0020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4724610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Box 3"/>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1651917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1420751-3A8C-44CB-9528-D63A3A159E7E}" type="datetimeFigureOut">
              <a:rPr lang="en-US"/>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4617A4-B870-4D77-B0E3-5CFD826AF6D0}" type="slidenum">
              <a:rPr lang="en-US"/>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09600" y="6245225"/>
            <a:ext cx="1981200" cy="47625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1981200" cy="476250"/>
          </a:xfrm>
          <a:prstGeom prst="rect">
            <a:avLst/>
          </a:prstGeom>
        </p:spPr>
        <p:txBody>
          <a:bodyPr/>
          <a:lstStyle>
            <a:lvl1pPr>
              <a:defRPr/>
            </a:lvl1pPr>
          </a:lstStyle>
          <a:p>
            <a:pPr>
              <a:defRPr/>
            </a:pPr>
            <a:fld id="{7BA2EC66-7195-4836-BD64-16DE953EFFA7}" type="slidenum">
              <a:rPr lang="en-US"/>
              <a:pPr>
                <a:defRPr/>
              </a:pPr>
              <a:t>‹#›</a:t>
            </a:fld>
            <a:endParaRPr lang="en-US"/>
          </a:p>
        </p:txBody>
      </p:sp>
    </p:spTree>
    <p:extLst>
      <p:ext uri="{BB962C8B-B14F-4D97-AF65-F5344CB8AC3E}">
        <p14:creationId xmlns:p14="http://schemas.microsoft.com/office/powerpoint/2010/main" val="12397910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09E1001-8F12-4BA3-9198-B61A8ED0316A}" type="datetimeFigureOut">
              <a:rPr lang="en-US"/>
              <a:pPr>
                <a:defRPr/>
              </a:pPr>
              <a:t>8/19/2015</a:t>
            </a:fld>
            <a:endParaRPr lang="en-US"/>
          </a:p>
        </p:txBody>
      </p:sp>
      <p:sp>
        <p:nvSpPr>
          <p:cNvPr id="5" name="Slide Number Placeholder 5"/>
          <p:cNvSpPr>
            <a:spLocks noGrp="1"/>
          </p:cNvSpPr>
          <p:nvPr>
            <p:ph type="sldNum" sz="quarter" idx="11"/>
          </p:nvPr>
        </p:nvSpPr>
        <p:spPr>
          <a:xfrm>
            <a:off x="6553200" y="6356350"/>
            <a:ext cx="2133600" cy="365125"/>
          </a:xfrm>
          <a:prstGeom prst="rect">
            <a:avLst/>
          </a:prstGeom>
        </p:spPr>
        <p:txBody>
          <a:bodyPr/>
          <a:lstStyle>
            <a:lvl1pPr>
              <a:defRPr/>
            </a:lvl1pPr>
          </a:lstStyle>
          <a:p>
            <a:pPr>
              <a:defRPr/>
            </a:pPr>
            <a:fld id="{86316484-2169-4588-B4D3-D25F5AD9979B}" type="slidenum">
              <a:rPr lang="en-US"/>
              <a:pPr>
                <a:defRPr/>
              </a:pPr>
              <a:t>‹#›</a:t>
            </a:fld>
            <a:endParaRPr lang="en-US"/>
          </a:p>
        </p:txBody>
      </p:sp>
    </p:spTree>
    <p:extLst>
      <p:ext uri="{BB962C8B-B14F-4D97-AF65-F5344CB8AC3E}">
        <p14:creationId xmlns:p14="http://schemas.microsoft.com/office/powerpoint/2010/main" val="291421432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a:prstGeom prst="rect">
            <a:avLst/>
          </a:prstGeom>
        </p:spPr>
        <p:txBody>
          <a:bodyPr/>
          <a:lstStyle/>
          <a:p>
            <a:pPr lvl="0"/>
            <a:r>
              <a:rPr lang="en-US" noProof="0" smtClean="0"/>
              <a:t>Click icon to add table</a:t>
            </a:r>
            <a:endParaRPr lang="en-US" noProof="0" smtClean="0"/>
          </a:p>
        </p:txBody>
      </p:sp>
      <p:sp>
        <p:nvSpPr>
          <p:cNvPr id="4" name="Rectangle 6"/>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endParaRPr lang="en-US"/>
          </a:p>
        </p:txBody>
      </p:sp>
      <p:sp>
        <p:nvSpPr>
          <p:cNvPr id="5" name="Rectangle 7"/>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362BEE44-DF50-410D-955A-E845F387B4AA}" type="slidenum">
              <a:rPr lang="en-US"/>
              <a:pPr>
                <a:defRPr/>
              </a:pPr>
              <a:t>‹#›</a:t>
            </a:fld>
            <a:endParaRPr lang="en-US"/>
          </a:p>
        </p:txBody>
      </p:sp>
    </p:spTree>
    <p:extLst>
      <p:ext uri="{BB962C8B-B14F-4D97-AF65-F5344CB8AC3E}">
        <p14:creationId xmlns:p14="http://schemas.microsoft.com/office/powerpoint/2010/main" val="315517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1D681B0-9113-44EE-BA6E-6575365C35D4}" type="datetimeFigureOut">
              <a:rPr lang="en-US"/>
              <a:pPr>
                <a:defRPr/>
              </a:pPr>
              <a:t>8/19/2015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804FDB6-DE5F-4A66-A039-FF9741C89532}" type="slidenum">
              <a:rPr lang="en-US"/>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CA896D1-6B35-4786-8CE0-FA2E99C06B47}" type="datetimeFigureOut">
              <a:rPr lang="en-US"/>
              <a:pPr>
                <a:defRPr/>
              </a:pPr>
              <a:t>8/19/2015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F44204-A3E4-41B5-A4CF-9BFFF9DD8ED0}" type="slidenum">
              <a:rPr lang="en-US"/>
              <a:pPr>
                <a:defRPr/>
              </a:pPr>
              <a:t>‹#›</a:t>
            </a:fld>
            <a:endParaRPr lang="en-US"/>
          </a:p>
        </p:txBody>
      </p:sp>
    </p:spTree>
    <p:extLst>
      <p:ext uri="{BB962C8B-B14F-4D97-AF65-F5344CB8AC3E}">
        <p14:creationId xmlns:p14="http://schemas.microsoft.com/office/powerpoint/2010/main" val="254418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630AB8-6821-42CA-86E0-B03160494A16}" type="datetimeFigureOut">
              <a:rPr lang="en-US"/>
              <a:pPr>
                <a:defRPr/>
              </a:pPr>
              <a:t>8/19/2015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F99507D-CED1-4964-A7DB-A5EA9D80B497}" type="slidenum">
              <a:rPr lang="en-US"/>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C5BC1C1-692D-417A-B8EE-548057758B46}" type="datetimeFigureOut">
              <a:rPr lang="en-US"/>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ECF6A69-A699-407B-879F-969CEB4A0717}" type="slidenum">
              <a:rPr lang="en-US"/>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8D7F678-AA83-4D89-AEBA-38C0C74CAE75}" type="datetimeFigureOut">
              <a:rPr lang="en-US"/>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0DD6C00-D848-4E33-85C3-1C03FDC646C7}" type="slidenum">
              <a:rPr lang="en-US"/>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85A6D35-785B-4D83-8C81-3B44401C6A67}" type="datetimeFigureOut">
              <a:rPr lang="en-US"/>
              <a:pPr>
                <a:defRPr/>
              </a:pPr>
              <a:t>8/19/2015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D07E0E0-E6D3-4306-93EF-EA40808A01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821" r:id="rId1"/>
    <p:sldLayoutId id="2147484822" r:id="rId2"/>
    <p:sldLayoutId id="2147484823" r:id="rId3"/>
    <p:sldLayoutId id="2147484824" r:id="rId4"/>
    <p:sldLayoutId id="2147484825" r:id="rId5"/>
    <p:sldLayoutId id="2147484826" r:id="rId6"/>
    <p:sldLayoutId id="2147484827" r:id="rId7"/>
    <p:sldLayoutId id="2147484828" r:id="rId8"/>
    <p:sldLayoutId id="2147484829" r:id="rId9"/>
    <p:sldLayoutId id="2147484830" r:id="rId10"/>
    <p:sldLayoutId id="2147484831"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4B5658E-2FC6-4275-AFD0-F081B6D4E36F}" type="datetimeFigureOut">
              <a:rPr lang="en-US" smtClean="0"/>
              <a:pPr>
                <a:defRPr/>
              </a:pPr>
              <a:t>8/19/2015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7B6463E5-CB4F-45FD-B08E-79966E5CC38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836"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 id="2147484834" r:id="rId12"/>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4B5658E-2FC6-4275-AFD0-F081B6D4E36F}" type="datetimeFigureOut">
              <a:rPr lang="en-US" smtClean="0"/>
              <a:pPr>
                <a:defRPr/>
              </a:pPr>
              <a:t>8/19/2015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7B6463E5-CB4F-45FD-B08E-79966E5CC38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848" r:id="rId1"/>
    <p:sldLayoutId id="2147484849" r:id="rId2"/>
    <p:sldLayoutId id="2147484850" r:id="rId3"/>
    <p:sldLayoutId id="2147484851" r:id="rId4"/>
    <p:sldLayoutId id="2147484852" r:id="rId5"/>
    <p:sldLayoutId id="2147484853" r:id="rId6"/>
    <p:sldLayoutId id="2147484854" r:id="rId7"/>
    <p:sldLayoutId id="2147484855" r:id="rId8"/>
    <p:sldLayoutId id="2147484856" r:id="rId9"/>
    <p:sldLayoutId id="2147484857" r:id="rId10"/>
    <p:sldLayoutId id="2147484858" r:id="rId11"/>
    <p:sldLayoutId id="2147484859" r:id="rId12"/>
    <p:sldLayoutId id="2147484860" r:id="rId13"/>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2"/>
          <p:cNvSpPr>
            <a:spLocks noChangeArrowheads="1"/>
          </p:cNvSpPr>
          <p:nvPr/>
        </p:nvSpPr>
        <p:spPr bwMode="gray">
          <a:xfrm>
            <a:off x="-1588" y="6408738"/>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solidFill>
                <a:srgbClr val="000000"/>
              </a:solidFill>
            </a:endParaRPr>
          </a:p>
        </p:txBody>
      </p:sp>
      <p:pic>
        <p:nvPicPr>
          <p:cNvPr id="1027" name="Picture 19" descr="Pearson_Bound_Whit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67613" y="640080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8"/>
          <p:cNvSpPr>
            <a:spLocks noChangeArrowheads="1"/>
          </p:cNvSpPr>
          <p:nvPr/>
        </p:nvSpPr>
        <p:spPr bwMode="auto">
          <a:xfrm>
            <a:off x="4982010" y="6494236"/>
            <a:ext cx="426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dirty="0" smtClean="0">
                <a:solidFill>
                  <a:schemeClr val="bg1"/>
                </a:solidFill>
                <a:latin typeface="Verdana" pitchFamily="34" charset="0"/>
              </a:rPr>
              <a:t>Author: B. </a:t>
            </a:r>
            <a:r>
              <a:rPr lang="en-US" altLang="en-US" sz="1200" b="1" dirty="0" err="1" smtClean="0">
                <a:solidFill>
                  <a:schemeClr val="bg1"/>
                </a:solidFill>
                <a:latin typeface="Verdana" pitchFamily="34" charset="0"/>
              </a:rPr>
              <a:t>Mahadevan</a:t>
            </a:r>
            <a:endParaRPr lang="en-US" altLang="en-US" sz="1200" b="1" dirty="0">
              <a:solidFill>
                <a:schemeClr val="bg1"/>
              </a:solidFill>
              <a:latin typeface="Verdana" pitchFamily="34" charset="0"/>
            </a:endParaRPr>
          </a:p>
        </p:txBody>
      </p:sp>
      <p:sp>
        <p:nvSpPr>
          <p:cNvPr id="1029" name="Rectangle 9"/>
          <p:cNvSpPr>
            <a:spLocks noChangeArrowheads="1"/>
          </p:cNvSpPr>
          <p:nvPr/>
        </p:nvSpPr>
        <p:spPr bwMode="auto">
          <a:xfrm>
            <a:off x="152400" y="6489700"/>
            <a:ext cx="457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dirty="0">
                <a:solidFill>
                  <a:schemeClr val="bg1"/>
                </a:solidFill>
                <a:latin typeface="Verdana" pitchFamily="34" charset="0"/>
              </a:rPr>
              <a:t>Operations </a:t>
            </a:r>
            <a:r>
              <a:rPr lang="en-US" altLang="en-US" sz="1200" b="1" dirty="0" smtClean="0">
                <a:solidFill>
                  <a:schemeClr val="bg1"/>
                </a:solidFill>
                <a:latin typeface="Verdana" pitchFamily="34" charset="0"/>
              </a:rPr>
              <a:t>Management: Theory</a:t>
            </a:r>
            <a:r>
              <a:rPr lang="en-US" altLang="en-US" sz="1200" b="1" baseline="0" dirty="0" smtClean="0">
                <a:solidFill>
                  <a:schemeClr val="bg1"/>
                </a:solidFill>
                <a:latin typeface="Verdana" pitchFamily="34" charset="0"/>
              </a:rPr>
              <a:t> and Practice</a:t>
            </a:r>
            <a:r>
              <a:rPr lang="en-US" altLang="en-US" sz="1200" b="1" dirty="0" smtClean="0">
                <a:solidFill>
                  <a:schemeClr val="bg1"/>
                </a:solidFill>
                <a:latin typeface="Verdana" pitchFamily="34" charset="0"/>
              </a:rPr>
              <a:t>, 3e</a:t>
            </a:r>
            <a:endParaRPr lang="en-US" altLang="en-US" sz="1200" b="1" dirty="0">
              <a:solidFill>
                <a:schemeClr val="bg1"/>
              </a:solidFill>
              <a:latin typeface="Verdana" pitchFamily="34" charset="0"/>
            </a:endParaRPr>
          </a:p>
        </p:txBody>
      </p:sp>
      <p:sp>
        <p:nvSpPr>
          <p:cNvPr id="1030" name="Rectangle 10"/>
          <p:cNvSpPr>
            <a:spLocks noChangeArrowheads="1"/>
          </p:cNvSpPr>
          <p:nvPr/>
        </p:nvSpPr>
        <p:spPr bwMode="auto">
          <a:xfrm rot="-5400000">
            <a:off x="6816725" y="3460750"/>
            <a:ext cx="41195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000">
                <a:latin typeface="Verdana" pitchFamily="34" charset="0"/>
              </a:rPr>
              <a:t>Copyright © 2016 Pearson India Education Services Pvt. Ltd</a:t>
            </a:r>
          </a:p>
        </p:txBody>
      </p:sp>
    </p:spTree>
  </p:cSld>
  <p:clrMap bg1="lt1" tx1="dk1" bg2="lt2" tx2="dk2" accent1="accent1" accent2="accent2" accent3="accent3" accent4="accent4" accent5="accent5" accent6="accent6" hlink="hlink" folHlink="folHlink"/>
  <p:sldLayoutIdLst>
    <p:sldLayoutId id="2147484862" r:id="rId1"/>
    <p:sldLayoutId id="2147484863" r:id="rId2"/>
    <p:sldLayoutId id="2147484864" r:id="rId3"/>
    <p:sldLayoutId id="2147484865" r:id="rId4"/>
    <p:sldLayoutId id="2147484866" r:id="rId5"/>
    <p:sldLayoutId id="2147484867" r:id="rId6"/>
    <p:sldLayoutId id="2147484868" r:id="rId7"/>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1.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hyperlink" Target="http://www.youtube.com/watch?v=9_9WyiPhoHA" TargetMode="Externa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41.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1.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41.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5.bin"/><Relationship Id="rId4" Type="http://schemas.openxmlformats.org/officeDocument/2006/relationships/image" Target="../media/image14.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2" Type="http://schemas.openxmlformats.org/officeDocument/2006/relationships/hyperlink" Target="https://www.youtube.com/watch?v=oZyTT9urRM0" TargetMode="External"/><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9.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385544" y="1611801"/>
            <a:ext cx="7772400" cy="1470025"/>
          </a:xfrm>
        </p:spPr>
        <p:txBody>
          <a:bodyPr/>
          <a:lstStyle/>
          <a:p>
            <a:pPr eaLnBrk="1" hangingPunct="1"/>
            <a:r>
              <a:rPr lang="en-US" altLang="en-US" dirty="0" smtClean="0"/>
              <a:t>Chapter 13</a:t>
            </a:r>
          </a:p>
        </p:txBody>
      </p:sp>
      <p:sp>
        <p:nvSpPr>
          <p:cNvPr id="3075" name="Rectangle 5"/>
          <p:cNvSpPr>
            <a:spLocks noGrp="1" noChangeArrowheads="1"/>
          </p:cNvSpPr>
          <p:nvPr>
            <p:ph type="subTitle" idx="1"/>
          </p:nvPr>
        </p:nvSpPr>
        <p:spPr>
          <a:xfrm>
            <a:off x="1071344" y="3367576"/>
            <a:ext cx="6400800" cy="1752600"/>
          </a:xfrm>
        </p:spPr>
        <p:txBody>
          <a:bodyPr/>
          <a:lstStyle/>
          <a:p>
            <a:pPr eaLnBrk="1" hangingPunct="1"/>
            <a:r>
              <a:rPr lang="en-US" altLang="en-US" sz="4400" b="1" dirty="0" smtClean="0">
                <a:solidFill>
                  <a:srgbClr val="0000FF"/>
                </a:solidFill>
              </a:rPr>
              <a:t>Lean </a:t>
            </a:r>
          </a:p>
          <a:p>
            <a:pPr eaLnBrk="1" hangingPunct="1"/>
            <a:r>
              <a:rPr lang="en-US" altLang="en-US" sz="4400" b="1" dirty="0" smtClean="0">
                <a:solidFill>
                  <a:srgbClr val="0000FF"/>
                </a:solidFill>
              </a:rPr>
              <a:t>Management</a:t>
            </a:r>
            <a:endParaRPr lang="en-US" altLang="en-US" sz="4400" b="1" dirty="0">
              <a:solidFill>
                <a:srgbClr val="0000FF"/>
              </a:solidFill>
            </a:endParaRPr>
          </a:p>
        </p:txBody>
      </p:sp>
    </p:spTree>
    <p:extLst>
      <p:ext uri="{BB962C8B-B14F-4D97-AF65-F5344CB8AC3E}">
        <p14:creationId xmlns:p14="http://schemas.microsoft.com/office/powerpoint/2010/main" val="1636783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en-US" dirty="0" smtClean="0"/>
              <a:t>JIT Philosophy </a:t>
            </a:r>
            <a:br>
              <a:rPr lang="en-US" altLang="en-US" dirty="0" smtClean="0"/>
            </a:br>
            <a:r>
              <a:rPr lang="en-US" altLang="en-US" sz="3200" b="1" dirty="0" smtClean="0">
                <a:solidFill>
                  <a:srgbClr val="0000FF"/>
                </a:solidFill>
                <a:latin typeface="Comic Sans MS" pitchFamily="66" charset="0"/>
              </a:rPr>
              <a:t>Overall Impact</a:t>
            </a:r>
          </a:p>
        </p:txBody>
      </p:sp>
      <p:graphicFrame>
        <p:nvGraphicFramePr>
          <p:cNvPr id="2050" name="Object 36"/>
          <p:cNvGraphicFramePr>
            <a:graphicFrameLocks noChangeAspect="1"/>
          </p:cNvGraphicFramePr>
          <p:nvPr/>
        </p:nvGraphicFramePr>
        <p:xfrm>
          <a:off x="431800" y="2613025"/>
          <a:ext cx="8280400" cy="2546350"/>
        </p:xfrm>
        <a:graphic>
          <a:graphicData uri="http://schemas.openxmlformats.org/presentationml/2006/ole">
            <mc:AlternateContent xmlns:mc="http://schemas.openxmlformats.org/markup-compatibility/2006">
              <mc:Choice xmlns:v="urn:schemas-microsoft-com:vml" Requires="v">
                <p:oleObj spid="_x0000_s40969" name="Document" r:id="rId3" imgW="5663471" imgH="1742331" progId="Word.Document.8">
                  <p:embed/>
                </p:oleObj>
              </mc:Choice>
              <mc:Fallback>
                <p:oleObj name="Document" r:id="rId3" imgW="5663471" imgH="1742331"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2613025"/>
                        <a:ext cx="8280400" cy="254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82135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lvl="0"/>
            <a:r>
              <a:rPr lang="en-US" dirty="0" smtClean="0"/>
              <a:t>Video Insight 13.1</a:t>
            </a:r>
            <a:br>
              <a:rPr lang="en-US" dirty="0" smtClean="0"/>
            </a:br>
            <a:r>
              <a:rPr lang="en-US" sz="3200" b="1" dirty="0">
                <a:solidFill>
                  <a:srgbClr val="0000FF"/>
                </a:solidFill>
              </a:rPr>
              <a:t>Lean manufacturing in Aerospace Industry</a:t>
            </a:r>
            <a:br>
              <a:rPr lang="en-US" sz="3200" b="1" dirty="0">
                <a:solidFill>
                  <a:srgbClr val="0000FF"/>
                </a:solidFill>
              </a:rPr>
            </a:br>
            <a:r>
              <a:rPr lang="en-US" sz="3200" b="1" dirty="0">
                <a:solidFill>
                  <a:srgbClr val="0000FF"/>
                </a:solidFill>
              </a:rPr>
              <a:t>Boeing manufacturing Line </a:t>
            </a:r>
          </a:p>
        </p:txBody>
      </p:sp>
      <p:sp>
        <p:nvSpPr>
          <p:cNvPr id="3" name="TextBox 2"/>
          <p:cNvSpPr txBox="1"/>
          <p:nvPr/>
        </p:nvSpPr>
        <p:spPr>
          <a:xfrm>
            <a:off x="704850" y="2581275"/>
            <a:ext cx="7734300" cy="861774"/>
          </a:xfrm>
          <a:prstGeom prst="rect">
            <a:avLst/>
          </a:prstGeom>
          <a:noFill/>
        </p:spPr>
        <p:txBody>
          <a:bodyPr wrap="square" rtlCol="0">
            <a:spAutoFit/>
          </a:bodyPr>
          <a:lstStyle/>
          <a:p>
            <a:pPr algn="ctr"/>
            <a:r>
              <a:rPr lang="en-US" sz="1600" i="1" dirty="0" smtClean="0"/>
              <a:t>Right click on the URL below to open the hyperlink in the web browser…</a:t>
            </a:r>
          </a:p>
          <a:p>
            <a:pPr algn="ctr"/>
            <a:endParaRPr lang="en-US" sz="1600" i="1" dirty="0" smtClean="0"/>
          </a:p>
          <a:p>
            <a:pPr algn="ctr"/>
            <a:r>
              <a:rPr lang="en-US" u="sng" dirty="0">
                <a:hlinkClick r:id="rId2"/>
              </a:rPr>
              <a:t>http://www.youtube.com/watch?v=9_9WyiPhoHA</a:t>
            </a:r>
            <a:r>
              <a:rPr lang="en-US" dirty="0"/>
              <a:t> </a:t>
            </a:r>
          </a:p>
        </p:txBody>
      </p:sp>
    </p:spTree>
    <p:extLst>
      <p:ext uri="{BB962C8B-B14F-4D97-AF65-F5344CB8AC3E}">
        <p14:creationId xmlns:p14="http://schemas.microsoft.com/office/powerpoint/2010/main" val="613184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smtClean="0"/>
              <a:t>JIT Manufacturing</a:t>
            </a:r>
            <a:br>
              <a:rPr lang="en-US" altLang="en-US" dirty="0" smtClean="0"/>
            </a:br>
            <a:r>
              <a:rPr lang="en-US" altLang="en-US" sz="3200" b="1" dirty="0" smtClean="0">
                <a:solidFill>
                  <a:srgbClr val="0000FF"/>
                </a:solidFill>
                <a:latin typeface="Comic Sans MS" pitchFamily="66" charset="0"/>
              </a:rPr>
              <a:t>Basic Elements</a:t>
            </a:r>
          </a:p>
        </p:txBody>
      </p:sp>
      <p:sp>
        <p:nvSpPr>
          <p:cNvPr id="16387" name="Rectangle 3"/>
          <p:cNvSpPr>
            <a:spLocks noGrp="1" noChangeArrowheads="1"/>
          </p:cNvSpPr>
          <p:nvPr>
            <p:ph idx="1"/>
          </p:nvPr>
        </p:nvSpPr>
        <p:spPr/>
        <p:txBody>
          <a:bodyPr/>
          <a:lstStyle/>
          <a:p>
            <a:pPr eaLnBrk="1" hangingPunct="1">
              <a:lnSpc>
                <a:spcPct val="90000"/>
              </a:lnSpc>
            </a:pPr>
            <a:r>
              <a:rPr lang="en-US" altLang="en-US" sz="2800" dirty="0" smtClean="0"/>
              <a:t>Manufacturing system should conform to a flow process</a:t>
            </a:r>
          </a:p>
          <a:p>
            <a:pPr eaLnBrk="1" hangingPunct="1">
              <a:lnSpc>
                <a:spcPct val="90000"/>
              </a:lnSpc>
            </a:pPr>
            <a:r>
              <a:rPr lang="en-US" altLang="en-US" sz="2800" dirty="0" smtClean="0"/>
              <a:t>Total Quality Management to be deployed</a:t>
            </a:r>
          </a:p>
          <a:p>
            <a:pPr eaLnBrk="1" hangingPunct="1">
              <a:lnSpc>
                <a:spcPct val="90000"/>
              </a:lnSpc>
            </a:pPr>
            <a:r>
              <a:rPr lang="en-US" altLang="en-US" sz="2800" dirty="0" smtClean="0"/>
              <a:t>Kanban based scheduling</a:t>
            </a:r>
          </a:p>
          <a:p>
            <a:pPr eaLnBrk="1" hangingPunct="1">
              <a:lnSpc>
                <a:spcPct val="90000"/>
              </a:lnSpc>
            </a:pPr>
            <a:r>
              <a:rPr lang="en-US" altLang="en-US" sz="2800" dirty="0" smtClean="0"/>
              <a:t>Standard Containers</a:t>
            </a:r>
          </a:p>
          <a:p>
            <a:pPr eaLnBrk="1" hangingPunct="1">
              <a:lnSpc>
                <a:spcPct val="90000"/>
              </a:lnSpc>
            </a:pPr>
            <a:r>
              <a:rPr lang="en-US" altLang="en-US" sz="2800" dirty="0" smtClean="0"/>
              <a:t>Constantly eliminate waste</a:t>
            </a:r>
          </a:p>
          <a:p>
            <a:pPr lvl="1" eaLnBrk="1" hangingPunct="1">
              <a:lnSpc>
                <a:spcPct val="90000"/>
              </a:lnSpc>
            </a:pPr>
            <a:r>
              <a:rPr lang="en-US" altLang="en-US" sz="2400" dirty="0" smtClean="0"/>
              <a:t>Setup time reduction – Lot size reduction </a:t>
            </a:r>
          </a:p>
          <a:p>
            <a:pPr lvl="1" eaLnBrk="1" hangingPunct="1">
              <a:lnSpc>
                <a:spcPct val="90000"/>
              </a:lnSpc>
            </a:pPr>
            <a:r>
              <a:rPr lang="en-US" altLang="en-US" sz="2400" dirty="0" smtClean="0"/>
              <a:t>Inventory reduction – Removing </a:t>
            </a:r>
            <a:r>
              <a:rPr lang="en-US" altLang="en-US" sz="2400" dirty="0" err="1" smtClean="0"/>
              <a:t>Kanbans</a:t>
            </a:r>
            <a:endParaRPr lang="en-US" altLang="en-US" sz="2400" dirty="0" smtClean="0"/>
          </a:p>
          <a:p>
            <a:pPr lvl="1" eaLnBrk="1" hangingPunct="1">
              <a:lnSpc>
                <a:spcPct val="90000"/>
              </a:lnSpc>
            </a:pPr>
            <a:r>
              <a:rPr lang="en-US" altLang="en-US" sz="2400" dirty="0" smtClean="0"/>
              <a:t>Quality improvement – Small group improvements</a:t>
            </a:r>
          </a:p>
          <a:p>
            <a:pPr lvl="1" eaLnBrk="1" hangingPunct="1">
              <a:lnSpc>
                <a:spcPct val="90000"/>
              </a:lnSpc>
            </a:pPr>
            <a:r>
              <a:rPr lang="en-US" altLang="en-US" sz="2400" dirty="0" smtClean="0"/>
              <a:t>Defect free supplies – Supplier collaborations</a:t>
            </a:r>
          </a:p>
        </p:txBody>
      </p:sp>
    </p:spTree>
    <p:extLst>
      <p:ext uri="{BB962C8B-B14F-4D97-AF65-F5344CB8AC3E}">
        <p14:creationId xmlns:p14="http://schemas.microsoft.com/office/powerpoint/2010/main" val="3081934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Manufacturing Architectural Changes</a:t>
            </a:r>
          </a:p>
        </p:txBody>
      </p:sp>
      <p:pic>
        <p:nvPicPr>
          <p:cNvPr id="1741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292350"/>
            <a:ext cx="76200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3943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smtClean="0"/>
              <a:t>Set up time reduction</a:t>
            </a:r>
            <a:br>
              <a:rPr lang="en-US" altLang="en-US" dirty="0" smtClean="0"/>
            </a:br>
            <a:r>
              <a:rPr lang="en-US" altLang="en-US" sz="3200" b="1" dirty="0" smtClean="0">
                <a:solidFill>
                  <a:srgbClr val="0000FF"/>
                </a:solidFill>
                <a:latin typeface="Comic Sans MS" pitchFamily="66" charset="0"/>
              </a:rPr>
              <a:t>An example</a:t>
            </a:r>
          </a:p>
        </p:txBody>
      </p:sp>
      <p:pic>
        <p:nvPicPr>
          <p:cNvPr id="1843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 y="2057400"/>
            <a:ext cx="7696200" cy="408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8785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dirty="0" smtClean="0"/>
              <a:t>Setup time reduction</a:t>
            </a:r>
            <a:br>
              <a:rPr lang="en-US" altLang="en-US" dirty="0" smtClean="0"/>
            </a:br>
            <a:r>
              <a:rPr lang="en-US" altLang="en-US" sz="3200" b="1" dirty="0" smtClean="0">
                <a:solidFill>
                  <a:srgbClr val="0000FF"/>
                </a:solidFill>
                <a:latin typeface="Comic Sans MS" pitchFamily="66" charset="0"/>
              </a:rPr>
              <a:t>Results</a:t>
            </a:r>
          </a:p>
        </p:txBody>
      </p:sp>
      <p:pic>
        <p:nvPicPr>
          <p:cNvPr id="1945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 y="1828800"/>
            <a:ext cx="8001000" cy="448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451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PUSH Scheduling Logic</a:t>
            </a:r>
          </a:p>
        </p:txBody>
      </p:sp>
      <p:pic>
        <p:nvPicPr>
          <p:cNvPr id="2048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800" y="1981200"/>
            <a:ext cx="8112125" cy="380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0101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PUSH Scheduling</a:t>
            </a:r>
          </a:p>
        </p:txBody>
      </p:sp>
      <p:pic>
        <p:nvPicPr>
          <p:cNvPr id="2150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 y="2146300"/>
            <a:ext cx="7543800" cy="422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0573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PULL Scheduling</a:t>
            </a:r>
          </a:p>
        </p:txBody>
      </p:sp>
      <p:pic>
        <p:nvPicPr>
          <p:cNvPr id="2253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228850"/>
            <a:ext cx="7620000" cy="415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8318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ltLang="en-US" dirty="0" smtClean="0"/>
              <a:t>PUSH – PULL</a:t>
            </a:r>
            <a:br>
              <a:rPr lang="en-US" altLang="en-US" dirty="0" smtClean="0"/>
            </a:br>
            <a:r>
              <a:rPr lang="en-US" altLang="en-US" sz="3200" b="1" dirty="0" smtClean="0">
                <a:solidFill>
                  <a:srgbClr val="0000FF"/>
                </a:solidFill>
                <a:latin typeface="Comic Sans MS" pitchFamily="66" charset="0"/>
              </a:rPr>
              <a:t>Impact on the system</a:t>
            </a:r>
          </a:p>
        </p:txBody>
      </p:sp>
      <p:graphicFrame>
        <p:nvGraphicFramePr>
          <p:cNvPr id="3074" name="Object 150"/>
          <p:cNvGraphicFramePr>
            <a:graphicFrameLocks noChangeAspect="1"/>
          </p:cNvGraphicFramePr>
          <p:nvPr>
            <p:extLst>
              <p:ext uri="{D42A27DB-BD31-4B8C-83A1-F6EECF244321}">
                <p14:modId xmlns:p14="http://schemas.microsoft.com/office/powerpoint/2010/main" val="1997797140"/>
              </p:ext>
            </p:extLst>
          </p:nvPr>
        </p:nvGraphicFramePr>
        <p:xfrm>
          <a:off x="520700" y="1600200"/>
          <a:ext cx="8216900" cy="5041900"/>
        </p:xfrm>
        <a:graphic>
          <a:graphicData uri="http://schemas.openxmlformats.org/presentationml/2006/ole">
            <mc:AlternateContent xmlns:mc="http://schemas.openxmlformats.org/markup-compatibility/2006">
              <mc:Choice xmlns:v="urn:schemas-microsoft-com:vml" Requires="v">
                <p:oleObj spid="_x0000_s41993" name="Document" r:id="rId3" imgW="5875111" imgH="3612160" progId="Word.Document.8">
                  <p:embed/>
                </p:oleObj>
              </mc:Choice>
              <mc:Fallback>
                <p:oleObj name="Document" r:id="rId3" imgW="5875111" imgH="3612160" progId="Word.Document.8">
                  <p:embed/>
                  <p:pic>
                    <p:nvPicPr>
                      <p:cNvPr id="0" name=""/>
                      <p:cNvPicPr>
                        <a:picLocks noChangeAspect="1" noChangeArrowheads="1"/>
                      </p:cNvPicPr>
                      <p:nvPr/>
                    </p:nvPicPr>
                    <p:blipFill>
                      <a:blip r:embed="rId4"/>
                      <a:srcRect/>
                      <a:stretch>
                        <a:fillRect/>
                      </a:stretch>
                    </p:blipFill>
                    <p:spPr bwMode="auto">
                      <a:xfrm>
                        <a:off x="520700" y="1600200"/>
                        <a:ext cx="8216900"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50747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mtClean="0"/>
              <a:t>Why Lean Management?</a:t>
            </a:r>
          </a:p>
        </p:txBody>
      </p:sp>
      <p:sp>
        <p:nvSpPr>
          <p:cNvPr id="3" name="Content Placeholder 2"/>
          <p:cNvSpPr>
            <a:spLocks noGrp="1"/>
          </p:cNvSpPr>
          <p:nvPr>
            <p:ph idx="1"/>
          </p:nvPr>
        </p:nvSpPr>
        <p:spPr/>
        <p:txBody>
          <a:bodyPr/>
          <a:lstStyle/>
          <a:p>
            <a:pPr eaLnBrk="1" hangingPunct="1">
              <a:defRPr/>
            </a:pPr>
            <a:r>
              <a:rPr lang="en-US" sz="2800" dirty="0" smtClean="0"/>
              <a:t>The emerging situation points to one of improving productivity and response time and cutting costs </a:t>
            </a:r>
          </a:p>
          <a:p>
            <a:pPr lvl="1" eaLnBrk="1" hangingPunct="1">
              <a:defRPr/>
            </a:pPr>
            <a:r>
              <a:rPr lang="en-US" sz="2400" dirty="0" smtClean="0"/>
              <a:t>The big three automobiles in the US and the global auto majors are facing severe problems due to economic slowdown</a:t>
            </a:r>
          </a:p>
          <a:p>
            <a:pPr lvl="1" eaLnBrk="1" hangingPunct="1">
              <a:defRPr/>
            </a:pPr>
            <a:r>
              <a:rPr lang="en-US" sz="2400" dirty="0" smtClean="0"/>
              <a:t>Due to mounting cost of crude and the competition in the civilian aerospace market, Boeing and Airbus are working with a central theme of enhancing efficiency and cost cutting</a:t>
            </a:r>
          </a:p>
          <a:p>
            <a:pPr lvl="1" eaLnBrk="1" hangingPunct="1">
              <a:defRPr/>
            </a:pPr>
            <a:r>
              <a:rPr lang="en-US" sz="2400" dirty="0" smtClean="0"/>
              <a:t>In textile sector Indian companies suffer from long lead time, low productivity and small sized plants compared to Chinese plants</a:t>
            </a:r>
          </a:p>
        </p:txBody>
      </p:sp>
    </p:spTree>
    <p:extLst>
      <p:ext uri="{BB962C8B-B14F-4D97-AF65-F5344CB8AC3E}">
        <p14:creationId xmlns:p14="http://schemas.microsoft.com/office/powerpoint/2010/main" val="331751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dirty="0" smtClean="0"/>
              <a:t>Kanban as Planning Tool</a:t>
            </a:r>
            <a:br>
              <a:rPr lang="en-US" altLang="en-US" dirty="0" smtClean="0"/>
            </a:br>
            <a:r>
              <a:rPr lang="en-US" altLang="en-US" sz="3200" b="1" dirty="0" smtClean="0">
                <a:solidFill>
                  <a:srgbClr val="0000FF"/>
                </a:solidFill>
                <a:latin typeface="Comic Sans MS" pitchFamily="66" charset="0"/>
              </a:rPr>
              <a:t>Terminologies</a:t>
            </a:r>
          </a:p>
        </p:txBody>
      </p:sp>
      <p:sp>
        <p:nvSpPr>
          <p:cNvPr id="23555" name="Rectangle 3"/>
          <p:cNvSpPr>
            <a:spLocks noGrp="1" noChangeArrowheads="1"/>
          </p:cNvSpPr>
          <p:nvPr>
            <p:ph idx="1"/>
          </p:nvPr>
        </p:nvSpPr>
        <p:spPr/>
        <p:txBody>
          <a:bodyPr/>
          <a:lstStyle/>
          <a:p>
            <a:pPr eaLnBrk="1" hangingPunct="1"/>
            <a:r>
              <a:rPr lang="en-US" altLang="en-US" smtClean="0"/>
              <a:t>Preceding &amp; Succeeding Processes</a:t>
            </a:r>
          </a:p>
          <a:p>
            <a:pPr eaLnBrk="1" hangingPunct="1"/>
            <a:r>
              <a:rPr lang="en-US" altLang="en-US" smtClean="0"/>
              <a:t>In-bound &amp; Outbound Buffers </a:t>
            </a:r>
          </a:p>
          <a:p>
            <a:pPr eaLnBrk="1" hangingPunct="1"/>
            <a:r>
              <a:rPr lang="en-US" altLang="en-US" smtClean="0"/>
              <a:t>Design of Kanban System</a:t>
            </a:r>
          </a:p>
          <a:p>
            <a:pPr lvl="1" eaLnBrk="1" hangingPunct="1"/>
            <a:r>
              <a:rPr lang="en-US" altLang="en-US" smtClean="0"/>
              <a:t>Types of Kanbans</a:t>
            </a:r>
          </a:p>
          <a:p>
            <a:pPr lvl="2" eaLnBrk="1" hangingPunct="1"/>
            <a:r>
              <a:rPr lang="en-US" altLang="en-US" smtClean="0"/>
              <a:t>Production Order Kanban (P-Kanban)</a:t>
            </a:r>
          </a:p>
          <a:p>
            <a:pPr lvl="2" eaLnBrk="1" hangingPunct="1"/>
            <a:r>
              <a:rPr lang="en-US" altLang="en-US" smtClean="0"/>
              <a:t>Conveyance Kanban (C-Kanban)</a:t>
            </a:r>
          </a:p>
          <a:p>
            <a:pPr lvl="1" eaLnBrk="1" hangingPunct="1"/>
            <a:r>
              <a:rPr lang="en-US" altLang="en-US" smtClean="0"/>
              <a:t>Standard Containers</a:t>
            </a:r>
          </a:p>
          <a:p>
            <a:pPr lvl="1" eaLnBrk="1" hangingPunct="1"/>
            <a:r>
              <a:rPr lang="en-US" altLang="en-US" smtClean="0"/>
              <a:t>Number of Kanbans</a:t>
            </a:r>
          </a:p>
          <a:p>
            <a:pPr eaLnBrk="1" hangingPunct="1"/>
            <a:r>
              <a:rPr lang="en-US" altLang="en-US" smtClean="0"/>
              <a:t>Kanban Post</a:t>
            </a:r>
          </a:p>
        </p:txBody>
      </p:sp>
    </p:spTree>
    <p:extLst>
      <p:ext uri="{BB962C8B-B14F-4D97-AF65-F5344CB8AC3E}">
        <p14:creationId xmlns:p14="http://schemas.microsoft.com/office/powerpoint/2010/main" val="406558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16256" y="83566"/>
            <a:ext cx="8229600" cy="1143000"/>
          </a:xfrm>
        </p:spPr>
        <p:txBody>
          <a:bodyPr/>
          <a:lstStyle/>
          <a:p>
            <a:pPr eaLnBrk="1" hangingPunct="1"/>
            <a:r>
              <a:rPr lang="en-US" altLang="en-US" dirty="0" smtClean="0"/>
              <a:t>Working of Dual Card Kanban</a:t>
            </a:r>
            <a:br>
              <a:rPr lang="en-US" altLang="en-US" dirty="0" smtClean="0"/>
            </a:br>
            <a:r>
              <a:rPr lang="en-US" altLang="en-US" sz="3200" b="1" dirty="0" smtClean="0">
                <a:solidFill>
                  <a:srgbClr val="0000FF"/>
                </a:solidFill>
                <a:latin typeface="Comic Sans MS" pitchFamily="66" charset="0"/>
              </a:rPr>
              <a:t>A schematic representation</a:t>
            </a:r>
          </a:p>
        </p:txBody>
      </p:sp>
      <p:sp>
        <p:nvSpPr>
          <p:cNvPr id="29699" name="Rectangle 3"/>
          <p:cNvSpPr>
            <a:spLocks noChangeArrowheads="1"/>
          </p:cNvSpPr>
          <p:nvPr/>
        </p:nvSpPr>
        <p:spPr bwMode="auto">
          <a:xfrm>
            <a:off x="1864056" y="3758628"/>
            <a:ext cx="1524000" cy="1066800"/>
          </a:xfrm>
          <a:prstGeom prst="rect">
            <a:avLst/>
          </a:prstGeom>
          <a:solidFill>
            <a:srgbClr val="FFCC66"/>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000" b="1">
                <a:latin typeface="Times New Roman" pitchFamily="18" charset="0"/>
              </a:rPr>
              <a:t>Preceding</a:t>
            </a:r>
          </a:p>
          <a:p>
            <a:pPr algn="ctr" eaLnBrk="1" hangingPunct="1"/>
            <a:r>
              <a:rPr lang="en-US" altLang="en-US" sz="2000" b="1">
                <a:latin typeface="Times New Roman" pitchFamily="18" charset="0"/>
              </a:rPr>
              <a:t>Process</a:t>
            </a:r>
          </a:p>
        </p:txBody>
      </p:sp>
      <p:sp>
        <p:nvSpPr>
          <p:cNvPr id="29700" name="Rectangle 4"/>
          <p:cNvSpPr>
            <a:spLocks noChangeArrowheads="1"/>
          </p:cNvSpPr>
          <p:nvPr/>
        </p:nvSpPr>
        <p:spPr bwMode="auto">
          <a:xfrm>
            <a:off x="6359856" y="3758628"/>
            <a:ext cx="1524000" cy="1066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000" b="1">
                <a:latin typeface="Times New Roman" pitchFamily="18" charset="0"/>
              </a:rPr>
              <a:t>Succeeding</a:t>
            </a:r>
          </a:p>
          <a:p>
            <a:pPr algn="ctr" eaLnBrk="1" hangingPunct="1"/>
            <a:r>
              <a:rPr lang="en-US" altLang="en-US" sz="2000" b="1">
                <a:latin typeface="Times New Roman" pitchFamily="18" charset="0"/>
              </a:rPr>
              <a:t>Process</a:t>
            </a:r>
          </a:p>
        </p:txBody>
      </p:sp>
      <p:grpSp>
        <p:nvGrpSpPr>
          <p:cNvPr id="2" name="Group 5"/>
          <p:cNvGrpSpPr>
            <a:grpSpLocks/>
          </p:cNvGrpSpPr>
          <p:nvPr/>
        </p:nvGrpSpPr>
        <p:grpSpPr bwMode="auto">
          <a:xfrm>
            <a:off x="2248231" y="1440878"/>
            <a:ext cx="1673225" cy="1771650"/>
            <a:chOff x="1442" y="1180"/>
            <a:chExt cx="1054" cy="1116"/>
          </a:xfrm>
        </p:grpSpPr>
        <p:sp>
          <p:nvSpPr>
            <p:cNvPr id="24716" name="Rectangle 6"/>
            <p:cNvSpPr>
              <a:spLocks noChangeArrowheads="1"/>
            </p:cNvSpPr>
            <p:nvPr/>
          </p:nvSpPr>
          <p:spPr bwMode="auto">
            <a:xfrm>
              <a:off x="1548" y="1821"/>
              <a:ext cx="869" cy="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endParaRPr>
            </a:p>
          </p:txBody>
        </p:sp>
        <p:sp>
          <p:nvSpPr>
            <p:cNvPr id="24717" name="Text Box 7"/>
            <p:cNvSpPr txBox="1">
              <a:spLocks noChangeArrowheads="1"/>
            </p:cNvSpPr>
            <p:nvPr/>
          </p:nvSpPr>
          <p:spPr bwMode="auto">
            <a:xfrm>
              <a:off x="1442" y="1180"/>
              <a:ext cx="10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b="1">
                  <a:latin typeface="Times New Roman" pitchFamily="18" charset="0"/>
                </a:rPr>
                <a:t>Outbound buffer</a:t>
              </a:r>
            </a:p>
          </p:txBody>
        </p:sp>
        <p:grpSp>
          <p:nvGrpSpPr>
            <p:cNvPr id="24718" name="Group 8"/>
            <p:cNvGrpSpPr>
              <a:grpSpLocks/>
            </p:cNvGrpSpPr>
            <p:nvPr/>
          </p:nvGrpSpPr>
          <p:grpSpPr bwMode="auto">
            <a:xfrm>
              <a:off x="1596" y="1853"/>
              <a:ext cx="241" cy="396"/>
              <a:chOff x="3024" y="3584"/>
              <a:chExt cx="240" cy="400"/>
            </a:xfrm>
          </p:grpSpPr>
          <p:sp>
            <p:nvSpPr>
              <p:cNvPr id="24729" name="Oval 9"/>
              <p:cNvSpPr>
                <a:spLocks noChangeArrowheads="1"/>
              </p:cNvSpPr>
              <p:nvPr/>
            </p:nvSpPr>
            <p:spPr bwMode="auto">
              <a:xfrm>
                <a:off x="3024" y="3744"/>
                <a:ext cx="240" cy="24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730" name="AutoShape 10"/>
              <p:cNvSpPr>
                <a:spLocks noChangeArrowheads="1"/>
              </p:cNvSpPr>
              <p:nvPr/>
            </p:nvSpPr>
            <p:spPr bwMode="auto">
              <a:xfrm>
                <a:off x="3024" y="3584"/>
                <a:ext cx="240" cy="144"/>
              </a:xfrm>
              <a:prstGeom prst="flowChartPunchedCard">
                <a:avLst/>
              </a:prstGeom>
              <a:solidFill>
                <a:srgbClr val="FFCC66"/>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P</a:t>
                </a:r>
              </a:p>
            </p:txBody>
          </p:sp>
        </p:grpSp>
        <p:grpSp>
          <p:nvGrpSpPr>
            <p:cNvPr id="24719" name="Group 11"/>
            <p:cNvGrpSpPr>
              <a:grpSpLocks/>
            </p:cNvGrpSpPr>
            <p:nvPr/>
          </p:nvGrpSpPr>
          <p:grpSpPr bwMode="auto">
            <a:xfrm>
              <a:off x="1861" y="1853"/>
              <a:ext cx="242" cy="396"/>
              <a:chOff x="3024" y="3584"/>
              <a:chExt cx="240" cy="400"/>
            </a:xfrm>
          </p:grpSpPr>
          <p:sp>
            <p:nvSpPr>
              <p:cNvPr id="24727" name="Oval 12"/>
              <p:cNvSpPr>
                <a:spLocks noChangeArrowheads="1"/>
              </p:cNvSpPr>
              <p:nvPr/>
            </p:nvSpPr>
            <p:spPr bwMode="auto">
              <a:xfrm>
                <a:off x="3024" y="3744"/>
                <a:ext cx="240" cy="24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728" name="AutoShape 13"/>
              <p:cNvSpPr>
                <a:spLocks noChangeArrowheads="1"/>
              </p:cNvSpPr>
              <p:nvPr/>
            </p:nvSpPr>
            <p:spPr bwMode="auto">
              <a:xfrm>
                <a:off x="3024" y="3584"/>
                <a:ext cx="240" cy="144"/>
              </a:xfrm>
              <a:prstGeom prst="flowChartPunchedCard">
                <a:avLst/>
              </a:prstGeom>
              <a:solidFill>
                <a:srgbClr val="FFCC66"/>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P</a:t>
                </a:r>
              </a:p>
            </p:txBody>
          </p:sp>
        </p:grpSp>
        <p:grpSp>
          <p:nvGrpSpPr>
            <p:cNvPr id="24720" name="Group 14"/>
            <p:cNvGrpSpPr>
              <a:grpSpLocks/>
            </p:cNvGrpSpPr>
            <p:nvPr/>
          </p:nvGrpSpPr>
          <p:grpSpPr bwMode="auto">
            <a:xfrm>
              <a:off x="2143" y="1853"/>
              <a:ext cx="241" cy="396"/>
              <a:chOff x="3024" y="3584"/>
              <a:chExt cx="240" cy="400"/>
            </a:xfrm>
          </p:grpSpPr>
          <p:sp>
            <p:nvSpPr>
              <p:cNvPr id="24725" name="Oval 15"/>
              <p:cNvSpPr>
                <a:spLocks noChangeArrowheads="1"/>
              </p:cNvSpPr>
              <p:nvPr/>
            </p:nvSpPr>
            <p:spPr bwMode="auto">
              <a:xfrm>
                <a:off x="3024" y="3744"/>
                <a:ext cx="240" cy="24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726" name="AutoShape 16"/>
              <p:cNvSpPr>
                <a:spLocks noChangeArrowheads="1"/>
              </p:cNvSpPr>
              <p:nvPr/>
            </p:nvSpPr>
            <p:spPr bwMode="auto">
              <a:xfrm>
                <a:off x="3024" y="3584"/>
                <a:ext cx="240" cy="144"/>
              </a:xfrm>
              <a:prstGeom prst="flowChartPunchedCard">
                <a:avLst/>
              </a:prstGeom>
              <a:solidFill>
                <a:srgbClr val="FFCC66"/>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P</a:t>
                </a:r>
              </a:p>
            </p:txBody>
          </p:sp>
        </p:grpSp>
        <p:sp>
          <p:nvSpPr>
            <p:cNvPr id="24721" name="Rectangle 17"/>
            <p:cNvSpPr>
              <a:spLocks noChangeArrowheads="1"/>
            </p:cNvSpPr>
            <p:nvPr/>
          </p:nvSpPr>
          <p:spPr bwMode="auto">
            <a:xfrm rot="-5400000">
              <a:off x="1794" y="1144"/>
              <a:ext cx="384" cy="8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722" name="AutoShape 18"/>
            <p:cNvSpPr>
              <a:spLocks noChangeArrowheads="1"/>
            </p:cNvSpPr>
            <p:nvPr/>
          </p:nvSpPr>
          <p:spPr bwMode="auto">
            <a:xfrm rot="-5400000">
              <a:off x="1881" y="1467"/>
              <a:ext cx="240" cy="240"/>
            </a:xfrm>
            <a:prstGeom prst="flowChartSummingJunction">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723" name="AutoShape 19"/>
            <p:cNvSpPr>
              <a:spLocks noChangeArrowheads="1"/>
            </p:cNvSpPr>
            <p:nvPr/>
          </p:nvSpPr>
          <p:spPr bwMode="auto">
            <a:xfrm rot="-5400000">
              <a:off x="2137" y="1467"/>
              <a:ext cx="240" cy="240"/>
            </a:xfrm>
            <a:prstGeom prst="flowChartSummingJunction">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724" name="AutoShape 20"/>
            <p:cNvSpPr>
              <a:spLocks noChangeArrowheads="1"/>
            </p:cNvSpPr>
            <p:nvPr/>
          </p:nvSpPr>
          <p:spPr bwMode="auto">
            <a:xfrm rot="-5400000">
              <a:off x="1593" y="1467"/>
              <a:ext cx="240" cy="240"/>
            </a:xfrm>
            <a:prstGeom prst="flowChartSummingJunction">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pSp>
      <p:grpSp>
        <p:nvGrpSpPr>
          <p:cNvPr id="6" name="Group 21"/>
          <p:cNvGrpSpPr>
            <a:grpSpLocks/>
          </p:cNvGrpSpPr>
          <p:nvPr/>
        </p:nvGrpSpPr>
        <p:grpSpPr bwMode="auto">
          <a:xfrm>
            <a:off x="4465969" y="4698428"/>
            <a:ext cx="1522412" cy="1727200"/>
            <a:chOff x="2839" y="3224"/>
            <a:chExt cx="959" cy="1088"/>
          </a:xfrm>
        </p:grpSpPr>
        <p:sp>
          <p:nvSpPr>
            <p:cNvPr id="24700" name="Rectangle 22"/>
            <p:cNvSpPr>
              <a:spLocks noChangeArrowheads="1"/>
            </p:cNvSpPr>
            <p:nvPr/>
          </p:nvSpPr>
          <p:spPr bwMode="auto">
            <a:xfrm>
              <a:off x="2890" y="3653"/>
              <a:ext cx="869" cy="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endParaRPr>
            </a:p>
          </p:txBody>
        </p:sp>
        <p:sp>
          <p:nvSpPr>
            <p:cNvPr id="24701" name="Text Box 23"/>
            <p:cNvSpPr txBox="1">
              <a:spLocks noChangeArrowheads="1"/>
            </p:cNvSpPr>
            <p:nvPr/>
          </p:nvSpPr>
          <p:spPr bwMode="auto">
            <a:xfrm>
              <a:off x="2839" y="4100"/>
              <a:ext cx="9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b="1">
                  <a:latin typeface="Times New Roman" pitchFamily="18" charset="0"/>
                </a:rPr>
                <a:t>Inbound buffer</a:t>
              </a:r>
            </a:p>
          </p:txBody>
        </p:sp>
        <p:grpSp>
          <p:nvGrpSpPr>
            <p:cNvPr id="24702" name="Group 24"/>
            <p:cNvGrpSpPr>
              <a:grpSpLocks/>
            </p:cNvGrpSpPr>
            <p:nvPr/>
          </p:nvGrpSpPr>
          <p:grpSpPr bwMode="auto">
            <a:xfrm>
              <a:off x="2938" y="3685"/>
              <a:ext cx="241" cy="396"/>
              <a:chOff x="3024" y="3584"/>
              <a:chExt cx="240" cy="400"/>
            </a:xfrm>
          </p:grpSpPr>
          <p:sp>
            <p:nvSpPr>
              <p:cNvPr id="24714" name="Oval 25"/>
              <p:cNvSpPr>
                <a:spLocks noChangeArrowheads="1"/>
              </p:cNvSpPr>
              <p:nvPr/>
            </p:nvSpPr>
            <p:spPr bwMode="auto">
              <a:xfrm>
                <a:off x="3024" y="3744"/>
                <a:ext cx="240" cy="24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715" name="AutoShape 26"/>
              <p:cNvSpPr>
                <a:spLocks noChangeArrowheads="1"/>
              </p:cNvSpPr>
              <p:nvPr/>
            </p:nvSpPr>
            <p:spPr bwMode="auto">
              <a:xfrm>
                <a:off x="3024" y="3584"/>
                <a:ext cx="240" cy="144"/>
              </a:xfrm>
              <a:prstGeom prst="flowChartPunchedCard">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C</a:t>
                </a:r>
              </a:p>
            </p:txBody>
          </p:sp>
        </p:grpSp>
        <p:grpSp>
          <p:nvGrpSpPr>
            <p:cNvPr id="24703" name="Group 27"/>
            <p:cNvGrpSpPr>
              <a:grpSpLocks/>
            </p:cNvGrpSpPr>
            <p:nvPr/>
          </p:nvGrpSpPr>
          <p:grpSpPr bwMode="auto">
            <a:xfrm>
              <a:off x="3203" y="3685"/>
              <a:ext cx="242" cy="396"/>
              <a:chOff x="3024" y="3584"/>
              <a:chExt cx="240" cy="400"/>
            </a:xfrm>
          </p:grpSpPr>
          <p:sp>
            <p:nvSpPr>
              <p:cNvPr id="24712" name="Oval 28"/>
              <p:cNvSpPr>
                <a:spLocks noChangeArrowheads="1"/>
              </p:cNvSpPr>
              <p:nvPr/>
            </p:nvSpPr>
            <p:spPr bwMode="auto">
              <a:xfrm>
                <a:off x="3024" y="3744"/>
                <a:ext cx="240" cy="24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713" name="AutoShape 29"/>
              <p:cNvSpPr>
                <a:spLocks noChangeArrowheads="1"/>
              </p:cNvSpPr>
              <p:nvPr/>
            </p:nvSpPr>
            <p:spPr bwMode="auto">
              <a:xfrm>
                <a:off x="3024" y="3584"/>
                <a:ext cx="240" cy="144"/>
              </a:xfrm>
              <a:prstGeom prst="flowChartPunchedCard">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C</a:t>
                </a:r>
              </a:p>
            </p:txBody>
          </p:sp>
        </p:grpSp>
        <p:grpSp>
          <p:nvGrpSpPr>
            <p:cNvPr id="24704" name="Group 30"/>
            <p:cNvGrpSpPr>
              <a:grpSpLocks/>
            </p:cNvGrpSpPr>
            <p:nvPr/>
          </p:nvGrpSpPr>
          <p:grpSpPr bwMode="auto">
            <a:xfrm>
              <a:off x="3485" y="3685"/>
              <a:ext cx="241" cy="396"/>
              <a:chOff x="3024" y="3584"/>
              <a:chExt cx="240" cy="400"/>
            </a:xfrm>
          </p:grpSpPr>
          <p:sp>
            <p:nvSpPr>
              <p:cNvPr id="24710" name="Oval 31"/>
              <p:cNvSpPr>
                <a:spLocks noChangeArrowheads="1"/>
              </p:cNvSpPr>
              <p:nvPr/>
            </p:nvSpPr>
            <p:spPr bwMode="auto">
              <a:xfrm>
                <a:off x="3024" y="3744"/>
                <a:ext cx="240" cy="24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711" name="AutoShape 32"/>
              <p:cNvSpPr>
                <a:spLocks noChangeArrowheads="1"/>
              </p:cNvSpPr>
              <p:nvPr/>
            </p:nvSpPr>
            <p:spPr bwMode="auto">
              <a:xfrm>
                <a:off x="3024" y="3584"/>
                <a:ext cx="240" cy="144"/>
              </a:xfrm>
              <a:prstGeom prst="flowChartPunchedCard">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C</a:t>
                </a:r>
              </a:p>
            </p:txBody>
          </p:sp>
        </p:grpSp>
        <p:grpSp>
          <p:nvGrpSpPr>
            <p:cNvPr id="24705" name="Group 33"/>
            <p:cNvGrpSpPr>
              <a:grpSpLocks/>
            </p:cNvGrpSpPr>
            <p:nvPr/>
          </p:nvGrpSpPr>
          <p:grpSpPr bwMode="auto">
            <a:xfrm>
              <a:off x="2888" y="3224"/>
              <a:ext cx="880" cy="384"/>
              <a:chOff x="1536" y="1920"/>
              <a:chExt cx="880" cy="384"/>
            </a:xfrm>
          </p:grpSpPr>
          <p:sp>
            <p:nvSpPr>
              <p:cNvPr id="24706" name="Rectangle 34"/>
              <p:cNvSpPr>
                <a:spLocks noChangeArrowheads="1"/>
              </p:cNvSpPr>
              <p:nvPr/>
            </p:nvSpPr>
            <p:spPr bwMode="auto">
              <a:xfrm rot="-5400000">
                <a:off x="1784" y="1672"/>
                <a:ext cx="384" cy="8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707" name="AutoShape 35"/>
              <p:cNvSpPr>
                <a:spLocks noChangeArrowheads="1"/>
              </p:cNvSpPr>
              <p:nvPr/>
            </p:nvSpPr>
            <p:spPr bwMode="auto">
              <a:xfrm rot="-5400000">
                <a:off x="1871" y="1995"/>
                <a:ext cx="240" cy="240"/>
              </a:xfrm>
              <a:prstGeom prst="flowChartSummingJunction">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708" name="AutoShape 36"/>
              <p:cNvSpPr>
                <a:spLocks noChangeArrowheads="1"/>
              </p:cNvSpPr>
              <p:nvPr/>
            </p:nvSpPr>
            <p:spPr bwMode="auto">
              <a:xfrm rot="-5400000">
                <a:off x="2127" y="1995"/>
                <a:ext cx="240" cy="240"/>
              </a:xfrm>
              <a:prstGeom prst="flowChartSummingJunction">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709" name="AutoShape 37"/>
              <p:cNvSpPr>
                <a:spLocks noChangeArrowheads="1"/>
              </p:cNvSpPr>
              <p:nvPr/>
            </p:nvSpPr>
            <p:spPr bwMode="auto">
              <a:xfrm rot="-5400000">
                <a:off x="1583" y="1995"/>
                <a:ext cx="240" cy="240"/>
              </a:xfrm>
              <a:prstGeom prst="flowChartSummingJunction">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pSp>
      </p:grpSp>
      <p:grpSp>
        <p:nvGrpSpPr>
          <p:cNvPr id="11" name="Group 38"/>
          <p:cNvGrpSpPr>
            <a:grpSpLocks/>
          </p:cNvGrpSpPr>
          <p:nvPr/>
        </p:nvGrpSpPr>
        <p:grpSpPr bwMode="auto">
          <a:xfrm>
            <a:off x="5216856" y="2475928"/>
            <a:ext cx="990600" cy="1587500"/>
            <a:chOff x="3312" y="1832"/>
            <a:chExt cx="624" cy="1000"/>
          </a:xfrm>
        </p:grpSpPr>
        <p:grpSp>
          <p:nvGrpSpPr>
            <p:cNvPr id="24691" name="Group 39"/>
            <p:cNvGrpSpPr>
              <a:grpSpLocks/>
            </p:cNvGrpSpPr>
            <p:nvPr/>
          </p:nvGrpSpPr>
          <p:grpSpPr bwMode="auto">
            <a:xfrm>
              <a:off x="3312" y="1832"/>
              <a:ext cx="624" cy="1000"/>
              <a:chOff x="3312" y="1832"/>
              <a:chExt cx="624" cy="1000"/>
            </a:xfrm>
          </p:grpSpPr>
          <p:sp>
            <p:nvSpPr>
              <p:cNvPr id="24695" name="AutoShape 40"/>
              <p:cNvSpPr>
                <a:spLocks noChangeArrowheads="1"/>
              </p:cNvSpPr>
              <p:nvPr/>
            </p:nvSpPr>
            <p:spPr bwMode="auto">
              <a:xfrm>
                <a:off x="3376" y="2256"/>
                <a:ext cx="240" cy="144"/>
              </a:xfrm>
              <a:prstGeom prst="flowChartPunchedCard">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C</a:t>
                </a:r>
              </a:p>
            </p:txBody>
          </p:sp>
          <p:sp>
            <p:nvSpPr>
              <p:cNvPr id="24696" name="AutoShape 41"/>
              <p:cNvSpPr>
                <a:spLocks noChangeArrowheads="1"/>
              </p:cNvSpPr>
              <p:nvPr/>
            </p:nvSpPr>
            <p:spPr bwMode="auto">
              <a:xfrm>
                <a:off x="3376" y="2448"/>
                <a:ext cx="240" cy="144"/>
              </a:xfrm>
              <a:prstGeom prst="flowChartPunchedCard">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C</a:t>
                </a:r>
              </a:p>
            </p:txBody>
          </p:sp>
          <p:sp>
            <p:nvSpPr>
              <p:cNvPr id="24697" name="AutoShape 42"/>
              <p:cNvSpPr>
                <a:spLocks noChangeArrowheads="1"/>
              </p:cNvSpPr>
              <p:nvPr/>
            </p:nvSpPr>
            <p:spPr bwMode="auto">
              <a:xfrm>
                <a:off x="3376" y="2640"/>
                <a:ext cx="240" cy="144"/>
              </a:xfrm>
              <a:prstGeom prst="flowChartPunchedCard">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C</a:t>
                </a:r>
              </a:p>
            </p:txBody>
          </p:sp>
          <p:sp>
            <p:nvSpPr>
              <p:cNvPr id="24698" name="Rectangle 43"/>
              <p:cNvSpPr>
                <a:spLocks noChangeArrowheads="1"/>
              </p:cNvSpPr>
              <p:nvPr/>
            </p:nvSpPr>
            <p:spPr bwMode="auto">
              <a:xfrm>
                <a:off x="3312" y="2160"/>
                <a:ext cx="624"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699" name="Text Box 44"/>
              <p:cNvSpPr txBox="1">
                <a:spLocks noChangeArrowheads="1"/>
              </p:cNvSpPr>
              <p:nvPr/>
            </p:nvSpPr>
            <p:spPr bwMode="auto">
              <a:xfrm>
                <a:off x="3328" y="1832"/>
                <a:ext cx="58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b="1">
                    <a:latin typeface="Times New Roman" pitchFamily="18" charset="0"/>
                  </a:rPr>
                  <a:t>Kanban </a:t>
                </a:r>
              </a:p>
              <a:p>
                <a:pPr algn="ctr" eaLnBrk="1" hangingPunct="1"/>
                <a:r>
                  <a:rPr lang="en-US" altLang="en-US" sz="1600" b="1">
                    <a:latin typeface="Times New Roman" pitchFamily="18" charset="0"/>
                  </a:rPr>
                  <a:t>Post</a:t>
                </a:r>
              </a:p>
            </p:txBody>
          </p:sp>
        </p:grpSp>
        <p:sp>
          <p:nvSpPr>
            <p:cNvPr id="24692" name="AutoShape 45"/>
            <p:cNvSpPr>
              <a:spLocks noChangeArrowheads="1"/>
            </p:cNvSpPr>
            <p:nvPr/>
          </p:nvSpPr>
          <p:spPr bwMode="auto">
            <a:xfrm>
              <a:off x="3656" y="2256"/>
              <a:ext cx="240" cy="144"/>
            </a:xfrm>
            <a:prstGeom prst="flowChartPunchedCard">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P</a:t>
              </a:r>
            </a:p>
          </p:txBody>
        </p:sp>
        <p:sp>
          <p:nvSpPr>
            <p:cNvPr id="24693" name="AutoShape 46"/>
            <p:cNvSpPr>
              <a:spLocks noChangeArrowheads="1"/>
            </p:cNvSpPr>
            <p:nvPr/>
          </p:nvSpPr>
          <p:spPr bwMode="auto">
            <a:xfrm>
              <a:off x="3656" y="2448"/>
              <a:ext cx="240" cy="144"/>
            </a:xfrm>
            <a:prstGeom prst="flowChartPunchedCard">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P</a:t>
              </a:r>
            </a:p>
          </p:txBody>
        </p:sp>
        <p:sp>
          <p:nvSpPr>
            <p:cNvPr id="24694" name="AutoShape 47"/>
            <p:cNvSpPr>
              <a:spLocks noChangeArrowheads="1"/>
            </p:cNvSpPr>
            <p:nvPr/>
          </p:nvSpPr>
          <p:spPr bwMode="auto">
            <a:xfrm>
              <a:off x="3656" y="2640"/>
              <a:ext cx="240" cy="144"/>
            </a:xfrm>
            <a:prstGeom prst="flowChartPunchedCard">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P</a:t>
              </a:r>
            </a:p>
          </p:txBody>
        </p:sp>
      </p:grpSp>
      <p:grpSp>
        <p:nvGrpSpPr>
          <p:cNvPr id="13" name="Group 48"/>
          <p:cNvGrpSpPr>
            <a:grpSpLocks/>
          </p:cNvGrpSpPr>
          <p:nvPr/>
        </p:nvGrpSpPr>
        <p:grpSpPr bwMode="auto">
          <a:xfrm>
            <a:off x="721056" y="2463228"/>
            <a:ext cx="990600" cy="1587500"/>
            <a:chOff x="3312" y="1832"/>
            <a:chExt cx="624" cy="1000"/>
          </a:xfrm>
        </p:grpSpPr>
        <p:grpSp>
          <p:nvGrpSpPr>
            <p:cNvPr id="24682" name="Group 49"/>
            <p:cNvGrpSpPr>
              <a:grpSpLocks/>
            </p:cNvGrpSpPr>
            <p:nvPr/>
          </p:nvGrpSpPr>
          <p:grpSpPr bwMode="auto">
            <a:xfrm>
              <a:off x="3312" y="1832"/>
              <a:ext cx="624" cy="1000"/>
              <a:chOff x="3312" y="1832"/>
              <a:chExt cx="624" cy="1000"/>
            </a:xfrm>
          </p:grpSpPr>
          <p:sp>
            <p:nvSpPr>
              <p:cNvPr id="24686" name="AutoShape 50"/>
              <p:cNvSpPr>
                <a:spLocks noChangeArrowheads="1"/>
              </p:cNvSpPr>
              <p:nvPr/>
            </p:nvSpPr>
            <p:spPr bwMode="auto">
              <a:xfrm>
                <a:off x="3376" y="2256"/>
                <a:ext cx="240" cy="144"/>
              </a:xfrm>
              <a:prstGeom prst="flowChartPunchedCard">
                <a:avLst/>
              </a:prstGeom>
              <a:solidFill>
                <a:srgbClr val="FFCC66"/>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C</a:t>
                </a:r>
              </a:p>
            </p:txBody>
          </p:sp>
          <p:sp>
            <p:nvSpPr>
              <p:cNvPr id="24687" name="AutoShape 51"/>
              <p:cNvSpPr>
                <a:spLocks noChangeArrowheads="1"/>
              </p:cNvSpPr>
              <p:nvPr/>
            </p:nvSpPr>
            <p:spPr bwMode="auto">
              <a:xfrm>
                <a:off x="3376" y="2448"/>
                <a:ext cx="240" cy="144"/>
              </a:xfrm>
              <a:prstGeom prst="flowChartPunchedCard">
                <a:avLst/>
              </a:prstGeom>
              <a:solidFill>
                <a:srgbClr val="FFCC66"/>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C</a:t>
                </a:r>
              </a:p>
            </p:txBody>
          </p:sp>
          <p:sp>
            <p:nvSpPr>
              <p:cNvPr id="24688" name="AutoShape 52"/>
              <p:cNvSpPr>
                <a:spLocks noChangeArrowheads="1"/>
              </p:cNvSpPr>
              <p:nvPr/>
            </p:nvSpPr>
            <p:spPr bwMode="auto">
              <a:xfrm>
                <a:off x="3376" y="2640"/>
                <a:ext cx="240" cy="144"/>
              </a:xfrm>
              <a:prstGeom prst="flowChartPunchedCard">
                <a:avLst/>
              </a:prstGeom>
              <a:solidFill>
                <a:srgbClr val="FFCC66"/>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C</a:t>
                </a:r>
              </a:p>
            </p:txBody>
          </p:sp>
          <p:sp>
            <p:nvSpPr>
              <p:cNvPr id="24689" name="Rectangle 53"/>
              <p:cNvSpPr>
                <a:spLocks noChangeArrowheads="1"/>
              </p:cNvSpPr>
              <p:nvPr/>
            </p:nvSpPr>
            <p:spPr bwMode="auto">
              <a:xfrm>
                <a:off x="3312" y="2160"/>
                <a:ext cx="624"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690" name="Text Box 54"/>
              <p:cNvSpPr txBox="1">
                <a:spLocks noChangeArrowheads="1"/>
              </p:cNvSpPr>
              <p:nvPr/>
            </p:nvSpPr>
            <p:spPr bwMode="auto">
              <a:xfrm>
                <a:off x="3328" y="1832"/>
                <a:ext cx="58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b="1">
                    <a:latin typeface="Times New Roman" pitchFamily="18" charset="0"/>
                  </a:rPr>
                  <a:t>Kanban </a:t>
                </a:r>
              </a:p>
              <a:p>
                <a:pPr algn="ctr" eaLnBrk="1" hangingPunct="1"/>
                <a:r>
                  <a:rPr lang="en-US" altLang="en-US" sz="1600" b="1">
                    <a:latin typeface="Times New Roman" pitchFamily="18" charset="0"/>
                  </a:rPr>
                  <a:t>Post</a:t>
                </a:r>
              </a:p>
            </p:txBody>
          </p:sp>
        </p:grpSp>
        <p:sp>
          <p:nvSpPr>
            <p:cNvPr id="24683" name="AutoShape 55"/>
            <p:cNvSpPr>
              <a:spLocks noChangeArrowheads="1"/>
            </p:cNvSpPr>
            <p:nvPr/>
          </p:nvSpPr>
          <p:spPr bwMode="auto">
            <a:xfrm>
              <a:off x="3656" y="2256"/>
              <a:ext cx="240" cy="144"/>
            </a:xfrm>
            <a:prstGeom prst="flowChartPunchedCard">
              <a:avLst/>
            </a:prstGeom>
            <a:solidFill>
              <a:srgbClr val="FFCC66"/>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P</a:t>
              </a:r>
            </a:p>
          </p:txBody>
        </p:sp>
        <p:sp>
          <p:nvSpPr>
            <p:cNvPr id="24684" name="AutoShape 56"/>
            <p:cNvSpPr>
              <a:spLocks noChangeArrowheads="1"/>
            </p:cNvSpPr>
            <p:nvPr/>
          </p:nvSpPr>
          <p:spPr bwMode="auto">
            <a:xfrm>
              <a:off x="3656" y="2448"/>
              <a:ext cx="240" cy="144"/>
            </a:xfrm>
            <a:prstGeom prst="flowChartPunchedCard">
              <a:avLst/>
            </a:prstGeom>
            <a:solidFill>
              <a:srgbClr val="FFCC66"/>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P</a:t>
              </a:r>
            </a:p>
          </p:txBody>
        </p:sp>
        <p:sp>
          <p:nvSpPr>
            <p:cNvPr id="24685" name="AutoShape 57"/>
            <p:cNvSpPr>
              <a:spLocks noChangeArrowheads="1"/>
            </p:cNvSpPr>
            <p:nvPr/>
          </p:nvSpPr>
          <p:spPr bwMode="auto">
            <a:xfrm>
              <a:off x="3656" y="2640"/>
              <a:ext cx="240" cy="144"/>
            </a:xfrm>
            <a:prstGeom prst="flowChartPunchedCard">
              <a:avLst/>
            </a:prstGeom>
            <a:solidFill>
              <a:srgbClr val="FFCC66"/>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P</a:t>
              </a:r>
            </a:p>
          </p:txBody>
        </p:sp>
      </p:grpSp>
      <p:grpSp>
        <p:nvGrpSpPr>
          <p:cNvPr id="15" name="Group 58"/>
          <p:cNvGrpSpPr>
            <a:grpSpLocks/>
          </p:cNvGrpSpPr>
          <p:nvPr/>
        </p:nvGrpSpPr>
        <p:grpSpPr bwMode="auto">
          <a:xfrm>
            <a:off x="7125031" y="1434528"/>
            <a:ext cx="1673225" cy="1771650"/>
            <a:chOff x="4514" y="1176"/>
            <a:chExt cx="1054" cy="1116"/>
          </a:xfrm>
        </p:grpSpPr>
        <p:sp>
          <p:nvSpPr>
            <p:cNvPr id="24660" name="Rectangle 59"/>
            <p:cNvSpPr>
              <a:spLocks noChangeArrowheads="1"/>
            </p:cNvSpPr>
            <p:nvPr/>
          </p:nvSpPr>
          <p:spPr bwMode="auto">
            <a:xfrm>
              <a:off x="4620" y="1817"/>
              <a:ext cx="869" cy="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endParaRPr>
            </a:p>
          </p:txBody>
        </p:sp>
        <p:grpSp>
          <p:nvGrpSpPr>
            <p:cNvPr id="24661" name="Group 60"/>
            <p:cNvGrpSpPr>
              <a:grpSpLocks/>
            </p:cNvGrpSpPr>
            <p:nvPr/>
          </p:nvGrpSpPr>
          <p:grpSpPr bwMode="auto">
            <a:xfrm>
              <a:off x="4514" y="1176"/>
              <a:ext cx="1054" cy="1085"/>
              <a:chOff x="4514" y="1176"/>
              <a:chExt cx="1054" cy="1085"/>
            </a:xfrm>
          </p:grpSpPr>
          <p:sp>
            <p:nvSpPr>
              <p:cNvPr id="24662" name="Text Box 61"/>
              <p:cNvSpPr txBox="1">
                <a:spLocks noChangeArrowheads="1"/>
              </p:cNvSpPr>
              <p:nvPr/>
            </p:nvSpPr>
            <p:spPr bwMode="auto">
              <a:xfrm>
                <a:off x="4514" y="1176"/>
                <a:ext cx="10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b="1">
                    <a:latin typeface="Times New Roman" pitchFamily="18" charset="0"/>
                  </a:rPr>
                  <a:t>Outbound buffer</a:t>
                </a:r>
              </a:p>
            </p:txBody>
          </p:sp>
          <p:sp>
            <p:nvSpPr>
              <p:cNvPr id="24663" name="AutoShape 62"/>
              <p:cNvSpPr>
                <a:spLocks noChangeArrowheads="1"/>
              </p:cNvSpPr>
              <p:nvPr/>
            </p:nvSpPr>
            <p:spPr bwMode="auto">
              <a:xfrm>
                <a:off x="4668" y="2023"/>
                <a:ext cx="241" cy="238"/>
              </a:xfrm>
              <a:prstGeom prst="roundRect">
                <a:avLst>
                  <a:gd name="adj" fmla="val 16667"/>
                </a:avLst>
              </a:prstGeom>
              <a:solidFill>
                <a:srgbClr val="CCFF99"/>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664" name="AutoShape 63"/>
              <p:cNvSpPr>
                <a:spLocks noChangeArrowheads="1"/>
              </p:cNvSpPr>
              <p:nvPr/>
            </p:nvSpPr>
            <p:spPr bwMode="auto">
              <a:xfrm>
                <a:off x="4668" y="1849"/>
                <a:ext cx="241" cy="143"/>
              </a:xfrm>
              <a:prstGeom prst="flowChartPunchedCard">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P</a:t>
                </a:r>
              </a:p>
            </p:txBody>
          </p:sp>
          <p:sp>
            <p:nvSpPr>
              <p:cNvPr id="24665" name="AutoShape 64"/>
              <p:cNvSpPr>
                <a:spLocks noChangeArrowheads="1"/>
              </p:cNvSpPr>
              <p:nvPr/>
            </p:nvSpPr>
            <p:spPr bwMode="auto">
              <a:xfrm>
                <a:off x="4933" y="2023"/>
                <a:ext cx="242" cy="238"/>
              </a:xfrm>
              <a:prstGeom prst="roundRect">
                <a:avLst>
                  <a:gd name="adj" fmla="val 16667"/>
                </a:avLst>
              </a:prstGeom>
              <a:solidFill>
                <a:srgbClr val="CCFF99"/>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666" name="AutoShape 65"/>
              <p:cNvSpPr>
                <a:spLocks noChangeArrowheads="1"/>
              </p:cNvSpPr>
              <p:nvPr/>
            </p:nvSpPr>
            <p:spPr bwMode="auto">
              <a:xfrm>
                <a:off x="4933" y="1849"/>
                <a:ext cx="242" cy="143"/>
              </a:xfrm>
              <a:prstGeom prst="flowChartPunchedCard">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P</a:t>
                </a:r>
              </a:p>
            </p:txBody>
          </p:sp>
          <p:sp>
            <p:nvSpPr>
              <p:cNvPr id="24667" name="AutoShape 66"/>
              <p:cNvSpPr>
                <a:spLocks noChangeArrowheads="1"/>
              </p:cNvSpPr>
              <p:nvPr/>
            </p:nvSpPr>
            <p:spPr bwMode="auto">
              <a:xfrm>
                <a:off x="5215" y="2023"/>
                <a:ext cx="241" cy="238"/>
              </a:xfrm>
              <a:prstGeom prst="roundRect">
                <a:avLst>
                  <a:gd name="adj" fmla="val 16667"/>
                </a:avLst>
              </a:prstGeom>
              <a:solidFill>
                <a:srgbClr val="CCFF99"/>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668" name="AutoShape 67"/>
              <p:cNvSpPr>
                <a:spLocks noChangeArrowheads="1"/>
              </p:cNvSpPr>
              <p:nvPr/>
            </p:nvSpPr>
            <p:spPr bwMode="auto">
              <a:xfrm>
                <a:off x="5215" y="1849"/>
                <a:ext cx="241" cy="143"/>
              </a:xfrm>
              <a:prstGeom prst="flowChartPunchedCard">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P</a:t>
                </a:r>
              </a:p>
            </p:txBody>
          </p:sp>
          <p:sp>
            <p:nvSpPr>
              <p:cNvPr id="24669" name="Rectangle 68"/>
              <p:cNvSpPr>
                <a:spLocks noChangeArrowheads="1"/>
              </p:cNvSpPr>
              <p:nvPr/>
            </p:nvSpPr>
            <p:spPr bwMode="auto">
              <a:xfrm rot="-5400000">
                <a:off x="4866" y="1140"/>
                <a:ext cx="384" cy="8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pSp>
            <p:nvGrpSpPr>
              <p:cNvPr id="24670" name="Group 69"/>
              <p:cNvGrpSpPr>
                <a:grpSpLocks/>
              </p:cNvGrpSpPr>
              <p:nvPr/>
            </p:nvGrpSpPr>
            <p:grpSpPr bwMode="auto">
              <a:xfrm>
                <a:off x="4665" y="1463"/>
                <a:ext cx="240" cy="240"/>
                <a:chOff x="4665" y="1463"/>
                <a:chExt cx="240" cy="240"/>
              </a:xfrm>
            </p:grpSpPr>
            <p:sp>
              <p:nvSpPr>
                <p:cNvPr id="24679" name="AutoShape 70"/>
                <p:cNvSpPr>
                  <a:spLocks noChangeArrowheads="1"/>
                </p:cNvSpPr>
                <p:nvPr/>
              </p:nvSpPr>
              <p:spPr bwMode="auto">
                <a:xfrm rot="-5400000">
                  <a:off x="4665" y="1463"/>
                  <a:ext cx="240" cy="240"/>
                </a:xfrm>
                <a:prstGeom prst="roundRect">
                  <a:avLst>
                    <a:gd name="adj" fmla="val 16667"/>
                  </a:avLst>
                </a:prstGeom>
                <a:solidFill>
                  <a:srgbClr val="CCFF99"/>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680" name="Line 71"/>
                <p:cNvSpPr>
                  <a:spLocks noChangeShapeType="1"/>
                </p:cNvSpPr>
                <p:nvPr/>
              </p:nvSpPr>
              <p:spPr bwMode="auto">
                <a:xfrm>
                  <a:off x="4704" y="148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81" name="Line 72"/>
                <p:cNvSpPr>
                  <a:spLocks noChangeShapeType="1"/>
                </p:cNvSpPr>
                <p:nvPr/>
              </p:nvSpPr>
              <p:spPr bwMode="auto">
                <a:xfrm flipH="1">
                  <a:off x="4704" y="148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671" name="Group 73"/>
              <p:cNvGrpSpPr>
                <a:grpSpLocks/>
              </p:cNvGrpSpPr>
              <p:nvPr/>
            </p:nvGrpSpPr>
            <p:grpSpPr bwMode="auto">
              <a:xfrm>
                <a:off x="4936" y="1464"/>
                <a:ext cx="240" cy="240"/>
                <a:chOff x="4665" y="1463"/>
                <a:chExt cx="240" cy="240"/>
              </a:xfrm>
            </p:grpSpPr>
            <p:sp>
              <p:nvSpPr>
                <p:cNvPr id="24676" name="AutoShape 74"/>
                <p:cNvSpPr>
                  <a:spLocks noChangeArrowheads="1"/>
                </p:cNvSpPr>
                <p:nvPr/>
              </p:nvSpPr>
              <p:spPr bwMode="auto">
                <a:xfrm rot="-5400000">
                  <a:off x="4665" y="1463"/>
                  <a:ext cx="240" cy="240"/>
                </a:xfrm>
                <a:prstGeom prst="roundRect">
                  <a:avLst>
                    <a:gd name="adj" fmla="val 16667"/>
                  </a:avLst>
                </a:prstGeom>
                <a:solidFill>
                  <a:srgbClr val="CCFF99"/>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677" name="Line 75"/>
                <p:cNvSpPr>
                  <a:spLocks noChangeShapeType="1"/>
                </p:cNvSpPr>
                <p:nvPr/>
              </p:nvSpPr>
              <p:spPr bwMode="auto">
                <a:xfrm>
                  <a:off x="4704" y="148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78" name="Line 76"/>
                <p:cNvSpPr>
                  <a:spLocks noChangeShapeType="1"/>
                </p:cNvSpPr>
                <p:nvPr/>
              </p:nvSpPr>
              <p:spPr bwMode="auto">
                <a:xfrm flipH="1">
                  <a:off x="4704" y="148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672" name="Group 77"/>
              <p:cNvGrpSpPr>
                <a:grpSpLocks/>
              </p:cNvGrpSpPr>
              <p:nvPr/>
            </p:nvGrpSpPr>
            <p:grpSpPr bwMode="auto">
              <a:xfrm>
                <a:off x="5208" y="1464"/>
                <a:ext cx="240" cy="240"/>
                <a:chOff x="4665" y="1463"/>
                <a:chExt cx="240" cy="240"/>
              </a:xfrm>
            </p:grpSpPr>
            <p:sp>
              <p:nvSpPr>
                <p:cNvPr id="24673" name="AutoShape 78"/>
                <p:cNvSpPr>
                  <a:spLocks noChangeArrowheads="1"/>
                </p:cNvSpPr>
                <p:nvPr/>
              </p:nvSpPr>
              <p:spPr bwMode="auto">
                <a:xfrm rot="-5400000">
                  <a:off x="4665" y="1463"/>
                  <a:ext cx="240" cy="240"/>
                </a:xfrm>
                <a:prstGeom prst="roundRect">
                  <a:avLst>
                    <a:gd name="adj" fmla="val 16667"/>
                  </a:avLst>
                </a:prstGeom>
                <a:solidFill>
                  <a:srgbClr val="CCFF99"/>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674" name="Line 79"/>
                <p:cNvSpPr>
                  <a:spLocks noChangeShapeType="1"/>
                </p:cNvSpPr>
                <p:nvPr/>
              </p:nvSpPr>
              <p:spPr bwMode="auto">
                <a:xfrm>
                  <a:off x="4704" y="148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75" name="Line 80"/>
                <p:cNvSpPr>
                  <a:spLocks noChangeShapeType="1"/>
                </p:cNvSpPr>
                <p:nvPr/>
              </p:nvSpPr>
              <p:spPr bwMode="auto">
                <a:xfrm flipH="1">
                  <a:off x="4704" y="148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nvGrpSpPr>
          <p:cNvPr id="20" name="Group 81"/>
          <p:cNvGrpSpPr>
            <a:grpSpLocks/>
          </p:cNvGrpSpPr>
          <p:nvPr/>
        </p:nvGrpSpPr>
        <p:grpSpPr bwMode="auto">
          <a:xfrm>
            <a:off x="5521656" y="3987228"/>
            <a:ext cx="1371600" cy="2286000"/>
            <a:chOff x="3504" y="2784"/>
            <a:chExt cx="864" cy="1440"/>
          </a:xfrm>
        </p:grpSpPr>
        <p:grpSp>
          <p:nvGrpSpPr>
            <p:cNvPr id="24654" name="Group 82"/>
            <p:cNvGrpSpPr>
              <a:grpSpLocks/>
            </p:cNvGrpSpPr>
            <p:nvPr/>
          </p:nvGrpSpPr>
          <p:grpSpPr bwMode="auto">
            <a:xfrm>
              <a:off x="3504" y="2784"/>
              <a:ext cx="864" cy="1200"/>
              <a:chOff x="3504" y="2784"/>
              <a:chExt cx="864" cy="1200"/>
            </a:xfrm>
          </p:grpSpPr>
          <p:sp>
            <p:nvSpPr>
              <p:cNvPr id="24656" name="Oval 83"/>
              <p:cNvSpPr>
                <a:spLocks noChangeArrowheads="1"/>
              </p:cNvSpPr>
              <p:nvPr/>
            </p:nvSpPr>
            <p:spPr bwMode="auto">
              <a:xfrm>
                <a:off x="4128" y="3568"/>
                <a:ext cx="240" cy="24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657" name="Freeform 84"/>
              <p:cNvSpPr>
                <a:spLocks/>
              </p:cNvSpPr>
              <p:nvPr/>
            </p:nvSpPr>
            <p:spPr bwMode="auto">
              <a:xfrm>
                <a:off x="3744" y="3840"/>
                <a:ext cx="432" cy="144"/>
              </a:xfrm>
              <a:custGeom>
                <a:avLst/>
                <a:gdLst>
                  <a:gd name="T0" fmla="*/ 0 w 288"/>
                  <a:gd name="T1" fmla="*/ 144 h 144"/>
                  <a:gd name="T2" fmla="*/ 192 w 288"/>
                  <a:gd name="T3" fmla="*/ 144 h 144"/>
                  <a:gd name="T4" fmla="*/ 288 w 288"/>
                  <a:gd name="T5" fmla="*/ 0 h 144"/>
                  <a:gd name="T6" fmla="*/ 0 60000 65536"/>
                  <a:gd name="T7" fmla="*/ 0 60000 65536"/>
                  <a:gd name="T8" fmla="*/ 0 60000 65536"/>
                  <a:gd name="T9" fmla="*/ 0 w 288"/>
                  <a:gd name="T10" fmla="*/ 0 h 144"/>
                  <a:gd name="T11" fmla="*/ 288 w 288"/>
                  <a:gd name="T12" fmla="*/ 144 h 144"/>
                </a:gdLst>
                <a:ahLst/>
                <a:cxnLst>
                  <a:cxn ang="T6">
                    <a:pos x="T0" y="T1"/>
                  </a:cxn>
                  <a:cxn ang="T7">
                    <a:pos x="T2" y="T3"/>
                  </a:cxn>
                  <a:cxn ang="T8">
                    <a:pos x="T4" y="T5"/>
                  </a:cxn>
                </a:cxnLst>
                <a:rect l="T9" t="T10" r="T11" b="T12"/>
                <a:pathLst>
                  <a:path w="288" h="144">
                    <a:moveTo>
                      <a:pt x="0" y="144"/>
                    </a:moveTo>
                    <a:lnTo>
                      <a:pt x="192" y="144"/>
                    </a:lnTo>
                    <a:lnTo>
                      <a:pt x="288" y="0"/>
                    </a:lnTo>
                  </a:path>
                </a:pathLst>
              </a:custGeom>
              <a:noFill/>
              <a:ln w="19050" cap="flat" cmpd="sng">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58" name="Line 85"/>
              <p:cNvSpPr>
                <a:spLocks noChangeShapeType="1"/>
              </p:cNvSpPr>
              <p:nvPr/>
            </p:nvSpPr>
            <p:spPr bwMode="auto">
              <a:xfrm flipH="1" flipV="1">
                <a:off x="3504" y="2784"/>
                <a:ext cx="528" cy="1152"/>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59" name="Line 86"/>
              <p:cNvSpPr>
                <a:spLocks noChangeShapeType="1"/>
              </p:cNvSpPr>
              <p:nvPr/>
            </p:nvSpPr>
            <p:spPr bwMode="auto">
              <a:xfrm flipV="1">
                <a:off x="4272" y="3312"/>
                <a:ext cx="96" cy="24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4655" name="Text Box 87"/>
            <p:cNvSpPr txBox="1">
              <a:spLocks noChangeArrowheads="1"/>
            </p:cNvSpPr>
            <p:nvPr/>
          </p:nvSpPr>
          <p:spPr bwMode="auto">
            <a:xfrm>
              <a:off x="3964" y="39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400">
                  <a:latin typeface="Times New Roman" pitchFamily="18" charset="0"/>
                </a:rPr>
                <a:t>2</a:t>
              </a:r>
            </a:p>
          </p:txBody>
        </p:sp>
      </p:grpSp>
      <p:grpSp>
        <p:nvGrpSpPr>
          <p:cNvPr id="22" name="Group 88"/>
          <p:cNvGrpSpPr>
            <a:grpSpLocks/>
          </p:cNvGrpSpPr>
          <p:nvPr/>
        </p:nvGrpSpPr>
        <p:grpSpPr bwMode="auto">
          <a:xfrm>
            <a:off x="6207456" y="2082228"/>
            <a:ext cx="1143000" cy="1524000"/>
            <a:chOff x="3936" y="1584"/>
            <a:chExt cx="720" cy="960"/>
          </a:xfrm>
        </p:grpSpPr>
        <p:sp>
          <p:nvSpPr>
            <p:cNvPr id="24651" name="Text Box 89"/>
            <p:cNvSpPr txBox="1">
              <a:spLocks noChangeArrowheads="1"/>
            </p:cNvSpPr>
            <p:nvPr/>
          </p:nvSpPr>
          <p:spPr bwMode="auto">
            <a:xfrm>
              <a:off x="4128" y="206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400">
                  <a:latin typeface="Times New Roman" pitchFamily="18" charset="0"/>
                </a:rPr>
                <a:t>1</a:t>
              </a:r>
            </a:p>
          </p:txBody>
        </p:sp>
        <p:sp>
          <p:nvSpPr>
            <p:cNvPr id="24652" name="Freeform 90"/>
            <p:cNvSpPr>
              <a:spLocks/>
            </p:cNvSpPr>
            <p:nvPr/>
          </p:nvSpPr>
          <p:spPr bwMode="auto">
            <a:xfrm>
              <a:off x="3936" y="2352"/>
              <a:ext cx="384" cy="192"/>
            </a:xfrm>
            <a:custGeom>
              <a:avLst/>
              <a:gdLst>
                <a:gd name="T0" fmla="*/ 0 w 384"/>
                <a:gd name="T1" fmla="*/ 0 h 192"/>
                <a:gd name="T2" fmla="*/ 192 w 384"/>
                <a:gd name="T3" fmla="*/ 0 h 192"/>
                <a:gd name="T4" fmla="*/ 384 w 384"/>
                <a:gd name="T5" fmla="*/ 192 h 192"/>
                <a:gd name="T6" fmla="*/ 0 60000 65536"/>
                <a:gd name="T7" fmla="*/ 0 60000 65536"/>
                <a:gd name="T8" fmla="*/ 0 60000 65536"/>
                <a:gd name="T9" fmla="*/ 0 w 384"/>
                <a:gd name="T10" fmla="*/ 0 h 192"/>
                <a:gd name="T11" fmla="*/ 384 w 384"/>
                <a:gd name="T12" fmla="*/ 192 h 192"/>
              </a:gdLst>
              <a:ahLst/>
              <a:cxnLst>
                <a:cxn ang="T6">
                  <a:pos x="T0" y="T1"/>
                </a:cxn>
                <a:cxn ang="T7">
                  <a:pos x="T2" y="T3"/>
                </a:cxn>
                <a:cxn ang="T8">
                  <a:pos x="T4" y="T5"/>
                </a:cxn>
              </a:cxnLst>
              <a:rect l="T9" t="T10" r="T11" b="T12"/>
              <a:pathLst>
                <a:path w="384" h="192">
                  <a:moveTo>
                    <a:pt x="0" y="0"/>
                  </a:moveTo>
                  <a:lnTo>
                    <a:pt x="192" y="0"/>
                  </a:lnTo>
                  <a:lnTo>
                    <a:pt x="384" y="192"/>
                  </a:lnTo>
                </a:path>
              </a:pathLst>
            </a:custGeom>
            <a:noFill/>
            <a:ln w="19050" cap="flat" cmpd="sng">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53" name="Freeform 91"/>
            <p:cNvSpPr>
              <a:spLocks/>
            </p:cNvSpPr>
            <p:nvPr/>
          </p:nvSpPr>
          <p:spPr bwMode="auto">
            <a:xfrm>
              <a:off x="4368" y="1584"/>
              <a:ext cx="288" cy="912"/>
            </a:xfrm>
            <a:custGeom>
              <a:avLst/>
              <a:gdLst>
                <a:gd name="T0" fmla="*/ 288 w 288"/>
                <a:gd name="T1" fmla="*/ 0 h 912"/>
                <a:gd name="T2" fmla="*/ 48 w 288"/>
                <a:gd name="T3" fmla="*/ 48 h 912"/>
                <a:gd name="T4" fmla="*/ 0 w 288"/>
                <a:gd name="T5" fmla="*/ 912 h 912"/>
                <a:gd name="T6" fmla="*/ 0 60000 65536"/>
                <a:gd name="T7" fmla="*/ 0 60000 65536"/>
                <a:gd name="T8" fmla="*/ 0 60000 65536"/>
                <a:gd name="T9" fmla="*/ 0 w 288"/>
                <a:gd name="T10" fmla="*/ 0 h 912"/>
                <a:gd name="T11" fmla="*/ 288 w 288"/>
                <a:gd name="T12" fmla="*/ 912 h 912"/>
              </a:gdLst>
              <a:ahLst/>
              <a:cxnLst>
                <a:cxn ang="T6">
                  <a:pos x="T0" y="T1"/>
                </a:cxn>
                <a:cxn ang="T7">
                  <a:pos x="T2" y="T3"/>
                </a:cxn>
                <a:cxn ang="T8">
                  <a:pos x="T4" y="T5"/>
                </a:cxn>
              </a:cxnLst>
              <a:rect l="T9" t="T10" r="T11" b="T12"/>
              <a:pathLst>
                <a:path w="288" h="912">
                  <a:moveTo>
                    <a:pt x="288" y="0"/>
                  </a:moveTo>
                  <a:lnTo>
                    <a:pt x="48" y="48"/>
                  </a:lnTo>
                  <a:lnTo>
                    <a:pt x="0" y="912"/>
                  </a:lnTo>
                </a:path>
              </a:pathLst>
            </a:custGeom>
            <a:noFill/>
            <a:ln w="19050" cap="flat" cmpd="sng">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 name="Group 92"/>
          <p:cNvGrpSpPr>
            <a:grpSpLocks/>
          </p:cNvGrpSpPr>
          <p:nvPr/>
        </p:nvGrpSpPr>
        <p:grpSpPr bwMode="auto">
          <a:xfrm>
            <a:off x="4912056" y="3161728"/>
            <a:ext cx="3733800" cy="1587500"/>
            <a:chOff x="3120" y="2264"/>
            <a:chExt cx="2352" cy="1000"/>
          </a:xfrm>
        </p:grpSpPr>
        <p:sp>
          <p:nvSpPr>
            <p:cNvPr id="24645" name="AutoShape 93"/>
            <p:cNvSpPr>
              <a:spLocks noChangeArrowheads="1"/>
            </p:cNvSpPr>
            <p:nvPr/>
          </p:nvSpPr>
          <p:spPr bwMode="auto">
            <a:xfrm>
              <a:off x="5232" y="2880"/>
              <a:ext cx="240" cy="240"/>
            </a:xfrm>
            <a:prstGeom prst="roundRect">
              <a:avLst>
                <a:gd name="adj" fmla="val 16667"/>
              </a:avLst>
            </a:prstGeom>
            <a:solidFill>
              <a:srgbClr val="CCFF99"/>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646" name="Line 94"/>
            <p:cNvSpPr>
              <a:spLocks noChangeShapeType="1"/>
            </p:cNvSpPr>
            <p:nvPr/>
          </p:nvSpPr>
          <p:spPr bwMode="auto">
            <a:xfrm flipH="1">
              <a:off x="3120" y="3024"/>
              <a:ext cx="864" cy="24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47" name="Line 95"/>
            <p:cNvSpPr>
              <a:spLocks noChangeShapeType="1"/>
            </p:cNvSpPr>
            <p:nvPr/>
          </p:nvSpPr>
          <p:spPr bwMode="auto">
            <a:xfrm flipH="1" flipV="1">
              <a:off x="4848" y="2264"/>
              <a:ext cx="432" cy="624"/>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48" name="Line 96"/>
            <p:cNvSpPr>
              <a:spLocks noChangeShapeType="1"/>
            </p:cNvSpPr>
            <p:nvPr/>
          </p:nvSpPr>
          <p:spPr bwMode="auto">
            <a:xfrm>
              <a:off x="4992" y="3024"/>
              <a:ext cx="240" cy="1"/>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49" name="Text Box 97"/>
            <p:cNvSpPr txBox="1">
              <a:spLocks noChangeArrowheads="1"/>
            </p:cNvSpPr>
            <p:nvPr/>
          </p:nvSpPr>
          <p:spPr bwMode="auto">
            <a:xfrm>
              <a:off x="5164" y="24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400">
                  <a:latin typeface="Times New Roman" pitchFamily="18" charset="0"/>
                </a:rPr>
                <a:t>3</a:t>
              </a:r>
            </a:p>
          </p:txBody>
        </p:sp>
        <p:sp>
          <p:nvSpPr>
            <p:cNvPr id="24650" name="Text Box 98"/>
            <p:cNvSpPr txBox="1">
              <a:spLocks noChangeArrowheads="1"/>
            </p:cNvSpPr>
            <p:nvPr/>
          </p:nvSpPr>
          <p:spPr bwMode="auto">
            <a:xfrm>
              <a:off x="3254" y="295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400">
                  <a:latin typeface="Times New Roman" pitchFamily="18" charset="0"/>
                </a:rPr>
                <a:t>3</a:t>
              </a:r>
            </a:p>
          </p:txBody>
        </p:sp>
      </p:grpSp>
      <p:grpSp>
        <p:nvGrpSpPr>
          <p:cNvPr id="24" name="Group 99"/>
          <p:cNvGrpSpPr>
            <a:grpSpLocks/>
          </p:cNvGrpSpPr>
          <p:nvPr/>
        </p:nvGrpSpPr>
        <p:grpSpPr bwMode="auto">
          <a:xfrm>
            <a:off x="4378656" y="3149028"/>
            <a:ext cx="914400" cy="1600200"/>
            <a:chOff x="2784" y="2256"/>
            <a:chExt cx="576" cy="1008"/>
          </a:xfrm>
        </p:grpSpPr>
        <p:sp>
          <p:nvSpPr>
            <p:cNvPr id="24642" name="Freeform 100"/>
            <p:cNvSpPr>
              <a:spLocks/>
            </p:cNvSpPr>
            <p:nvPr/>
          </p:nvSpPr>
          <p:spPr bwMode="auto">
            <a:xfrm>
              <a:off x="2784" y="2448"/>
              <a:ext cx="288" cy="816"/>
            </a:xfrm>
            <a:custGeom>
              <a:avLst/>
              <a:gdLst>
                <a:gd name="T0" fmla="*/ 288 w 288"/>
                <a:gd name="T1" fmla="*/ 1152 h 1152"/>
                <a:gd name="T2" fmla="*/ 288 w 288"/>
                <a:gd name="T3" fmla="*/ 288 h 1152"/>
                <a:gd name="T4" fmla="*/ 0 w 288"/>
                <a:gd name="T5" fmla="*/ 0 h 1152"/>
                <a:gd name="T6" fmla="*/ 0 60000 65536"/>
                <a:gd name="T7" fmla="*/ 0 60000 65536"/>
                <a:gd name="T8" fmla="*/ 0 60000 65536"/>
                <a:gd name="T9" fmla="*/ 0 w 288"/>
                <a:gd name="T10" fmla="*/ 0 h 1152"/>
                <a:gd name="T11" fmla="*/ 288 w 288"/>
                <a:gd name="T12" fmla="*/ 1152 h 1152"/>
              </a:gdLst>
              <a:ahLst/>
              <a:cxnLst>
                <a:cxn ang="T6">
                  <a:pos x="T0" y="T1"/>
                </a:cxn>
                <a:cxn ang="T7">
                  <a:pos x="T2" y="T3"/>
                </a:cxn>
                <a:cxn ang="T8">
                  <a:pos x="T4" y="T5"/>
                </a:cxn>
              </a:cxnLst>
              <a:rect l="T9" t="T10" r="T11" b="T12"/>
              <a:pathLst>
                <a:path w="288" h="1152">
                  <a:moveTo>
                    <a:pt x="288" y="1152"/>
                  </a:moveTo>
                  <a:lnTo>
                    <a:pt x="288" y="288"/>
                  </a:lnTo>
                  <a:lnTo>
                    <a:pt x="0" y="0"/>
                  </a:lnTo>
                </a:path>
              </a:pathLst>
            </a:custGeom>
            <a:noFill/>
            <a:ln w="19050" cap="flat" cmpd="sng">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43" name="Freeform 101"/>
            <p:cNvSpPr>
              <a:spLocks/>
            </p:cNvSpPr>
            <p:nvPr/>
          </p:nvSpPr>
          <p:spPr bwMode="auto">
            <a:xfrm>
              <a:off x="2832" y="2256"/>
              <a:ext cx="528" cy="144"/>
            </a:xfrm>
            <a:custGeom>
              <a:avLst/>
              <a:gdLst>
                <a:gd name="T0" fmla="*/ 528 w 528"/>
                <a:gd name="T1" fmla="*/ 96 h 144"/>
                <a:gd name="T2" fmla="*/ 240 w 528"/>
                <a:gd name="T3" fmla="*/ 0 h 144"/>
                <a:gd name="T4" fmla="*/ 0 w 528"/>
                <a:gd name="T5" fmla="*/ 144 h 144"/>
                <a:gd name="T6" fmla="*/ 0 60000 65536"/>
                <a:gd name="T7" fmla="*/ 0 60000 65536"/>
                <a:gd name="T8" fmla="*/ 0 60000 65536"/>
                <a:gd name="T9" fmla="*/ 0 w 528"/>
                <a:gd name="T10" fmla="*/ 0 h 144"/>
                <a:gd name="T11" fmla="*/ 528 w 528"/>
                <a:gd name="T12" fmla="*/ 144 h 144"/>
              </a:gdLst>
              <a:ahLst/>
              <a:cxnLst>
                <a:cxn ang="T6">
                  <a:pos x="T0" y="T1"/>
                </a:cxn>
                <a:cxn ang="T7">
                  <a:pos x="T2" y="T3"/>
                </a:cxn>
                <a:cxn ang="T8">
                  <a:pos x="T4" y="T5"/>
                </a:cxn>
              </a:cxnLst>
              <a:rect l="T9" t="T10" r="T11" b="T12"/>
              <a:pathLst>
                <a:path w="528" h="144">
                  <a:moveTo>
                    <a:pt x="528" y="96"/>
                  </a:moveTo>
                  <a:lnTo>
                    <a:pt x="240" y="0"/>
                  </a:lnTo>
                  <a:lnTo>
                    <a:pt x="0" y="144"/>
                  </a:lnTo>
                </a:path>
              </a:pathLst>
            </a:custGeom>
            <a:noFill/>
            <a:ln w="19050" cap="flat" cmpd="sng">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44" name="Text Box 102"/>
            <p:cNvSpPr txBox="1">
              <a:spLocks noChangeArrowheads="1"/>
            </p:cNvSpPr>
            <p:nvPr/>
          </p:nvSpPr>
          <p:spPr bwMode="auto">
            <a:xfrm>
              <a:off x="2880" y="23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400">
                  <a:latin typeface="Times New Roman" pitchFamily="18" charset="0"/>
                </a:rPr>
                <a:t>4</a:t>
              </a:r>
            </a:p>
          </p:txBody>
        </p:sp>
      </p:grpSp>
      <p:grpSp>
        <p:nvGrpSpPr>
          <p:cNvPr id="25" name="Group 103"/>
          <p:cNvGrpSpPr>
            <a:grpSpLocks/>
          </p:cNvGrpSpPr>
          <p:nvPr/>
        </p:nvGrpSpPr>
        <p:grpSpPr bwMode="auto">
          <a:xfrm>
            <a:off x="3295981" y="3088703"/>
            <a:ext cx="1008063" cy="898525"/>
            <a:chOff x="2102" y="2218"/>
            <a:chExt cx="635" cy="566"/>
          </a:xfrm>
        </p:grpSpPr>
        <p:grpSp>
          <p:nvGrpSpPr>
            <p:cNvPr id="24637" name="Group 104"/>
            <p:cNvGrpSpPr>
              <a:grpSpLocks/>
            </p:cNvGrpSpPr>
            <p:nvPr/>
          </p:nvGrpSpPr>
          <p:grpSpPr bwMode="auto">
            <a:xfrm>
              <a:off x="2496" y="2388"/>
              <a:ext cx="241" cy="396"/>
              <a:chOff x="3024" y="3584"/>
              <a:chExt cx="240" cy="400"/>
            </a:xfrm>
          </p:grpSpPr>
          <p:sp>
            <p:nvSpPr>
              <p:cNvPr id="24640" name="Oval 105"/>
              <p:cNvSpPr>
                <a:spLocks noChangeArrowheads="1"/>
              </p:cNvSpPr>
              <p:nvPr/>
            </p:nvSpPr>
            <p:spPr bwMode="auto">
              <a:xfrm>
                <a:off x="3024" y="3744"/>
                <a:ext cx="240" cy="24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641" name="AutoShape 106"/>
              <p:cNvSpPr>
                <a:spLocks noChangeArrowheads="1"/>
              </p:cNvSpPr>
              <p:nvPr/>
            </p:nvSpPr>
            <p:spPr bwMode="auto">
              <a:xfrm>
                <a:off x="3024" y="3584"/>
                <a:ext cx="240" cy="144"/>
              </a:xfrm>
              <a:prstGeom prst="flowChartPunchedCard">
                <a:avLst/>
              </a:prstGeom>
              <a:solidFill>
                <a:srgbClr val="FFCC66"/>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P</a:t>
                </a:r>
              </a:p>
            </p:txBody>
          </p:sp>
        </p:grpSp>
        <p:sp>
          <p:nvSpPr>
            <p:cNvPr id="24638" name="Freeform 107"/>
            <p:cNvSpPr>
              <a:spLocks/>
            </p:cNvSpPr>
            <p:nvPr/>
          </p:nvSpPr>
          <p:spPr bwMode="auto">
            <a:xfrm>
              <a:off x="2256" y="2256"/>
              <a:ext cx="192" cy="384"/>
            </a:xfrm>
            <a:custGeom>
              <a:avLst/>
              <a:gdLst>
                <a:gd name="T0" fmla="*/ 0 w 192"/>
                <a:gd name="T1" fmla="*/ 0 h 384"/>
                <a:gd name="T2" fmla="*/ 48 w 192"/>
                <a:gd name="T3" fmla="*/ 288 h 384"/>
                <a:gd name="T4" fmla="*/ 192 w 192"/>
                <a:gd name="T5" fmla="*/ 384 h 384"/>
                <a:gd name="T6" fmla="*/ 0 60000 65536"/>
                <a:gd name="T7" fmla="*/ 0 60000 65536"/>
                <a:gd name="T8" fmla="*/ 0 60000 65536"/>
                <a:gd name="T9" fmla="*/ 0 w 192"/>
                <a:gd name="T10" fmla="*/ 0 h 384"/>
                <a:gd name="T11" fmla="*/ 192 w 192"/>
                <a:gd name="T12" fmla="*/ 384 h 384"/>
              </a:gdLst>
              <a:ahLst/>
              <a:cxnLst>
                <a:cxn ang="T6">
                  <a:pos x="T0" y="T1"/>
                </a:cxn>
                <a:cxn ang="T7">
                  <a:pos x="T2" y="T3"/>
                </a:cxn>
                <a:cxn ang="T8">
                  <a:pos x="T4" y="T5"/>
                </a:cxn>
              </a:cxnLst>
              <a:rect l="T9" t="T10" r="T11" b="T12"/>
              <a:pathLst>
                <a:path w="192" h="384">
                  <a:moveTo>
                    <a:pt x="0" y="0"/>
                  </a:moveTo>
                  <a:lnTo>
                    <a:pt x="48" y="288"/>
                  </a:lnTo>
                  <a:lnTo>
                    <a:pt x="192" y="384"/>
                  </a:lnTo>
                </a:path>
              </a:pathLst>
            </a:custGeom>
            <a:noFill/>
            <a:ln w="19050" cap="flat" cmpd="sng">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39" name="Text Box 108"/>
            <p:cNvSpPr txBox="1">
              <a:spLocks noChangeArrowheads="1"/>
            </p:cNvSpPr>
            <p:nvPr/>
          </p:nvSpPr>
          <p:spPr bwMode="auto">
            <a:xfrm>
              <a:off x="2102" y="221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400">
                  <a:latin typeface="Times New Roman" pitchFamily="18" charset="0"/>
                </a:rPr>
                <a:t>5</a:t>
              </a:r>
            </a:p>
          </p:txBody>
        </p:sp>
      </p:grpSp>
      <p:grpSp>
        <p:nvGrpSpPr>
          <p:cNvPr id="27" name="Group 109"/>
          <p:cNvGrpSpPr>
            <a:grpSpLocks/>
          </p:cNvGrpSpPr>
          <p:nvPr/>
        </p:nvGrpSpPr>
        <p:grpSpPr bwMode="auto">
          <a:xfrm>
            <a:off x="3854781" y="4063428"/>
            <a:ext cx="676275" cy="1828800"/>
            <a:chOff x="2454" y="2832"/>
            <a:chExt cx="426" cy="1152"/>
          </a:xfrm>
        </p:grpSpPr>
        <p:sp>
          <p:nvSpPr>
            <p:cNvPr id="24630" name="Line 110"/>
            <p:cNvSpPr>
              <a:spLocks noChangeShapeType="1"/>
            </p:cNvSpPr>
            <p:nvPr/>
          </p:nvSpPr>
          <p:spPr bwMode="auto">
            <a:xfrm>
              <a:off x="2640" y="2832"/>
              <a:ext cx="1" cy="336"/>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4631" name="Group 111"/>
            <p:cNvGrpSpPr>
              <a:grpSpLocks/>
            </p:cNvGrpSpPr>
            <p:nvPr/>
          </p:nvGrpSpPr>
          <p:grpSpPr bwMode="auto">
            <a:xfrm>
              <a:off x="2454" y="2858"/>
              <a:ext cx="426" cy="1126"/>
              <a:chOff x="2454" y="2858"/>
              <a:chExt cx="426" cy="1126"/>
            </a:xfrm>
          </p:grpSpPr>
          <p:grpSp>
            <p:nvGrpSpPr>
              <p:cNvPr id="24632" name="Group 112"/>
              <p:cNvGrpSpPr>
                <a:grpSpLocks/>
              </p:cNvGrpSpPr>
              <p:nvPr/>
            </p:nvGrpSpPr>
            <p:grpSpPr bwMode="auto">
              <a:xfrm>
                <a:off x="2495" y="3216"/>
                <a:ext cx="241" cy="396"/>
                <a:chOff x="3024" y="3584"/>
                <a:chExt cx="240" cy="400"/>
              </a:xfrm>
            </p:grpSpPr>
            <p:sp>
              <p:nvSpPr>
                <p:cNvPr id="24635" name="Oval 113"/>
                <p:cNvSpPr>
                  <a:spLocks noChangeArrowheads="1"/>
                </p:cNvSpPr>
                <p:nvPr/>
              </p:nvSpPr>
              <p:spPr bwMode="auto">
                <a:xfrm>
                  <a:off x="3024" y="3744"/>
                  <a:ext cx="240" cy="24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636" name="AutoShape 114"/>
                <p:cNvSpPr>
                  <a:spLocks noChangeArrowheads="1"/>
                </p:cNvSpPr>
                <p:nvPr/>
              </p:nvSpPr>
              <p:spPr bwMode="auto">
                <a:xfrm>
                  <a:off x="3024" y="3584"/>
                  <a:ext cx="240" cy="144"/>
                </a:xfrm>
                <a:prstGeom prst="flowChartPunchedCard">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C</a:t>
                  </a:r>
                </a:p>
              </p:txBody>
            </p:sp>
          </p:grpSp>
          <p:sp>
            <p:nvSpPr>
              <p:cNvPr id="24633" name="Freeform 115"/>
              <p:cNvSpPr>
                <a:spLocks/>
              </p:cNvSpPr>
              <p:nvPr/>
            </p:nvSpPr>
            <p:spPr bwMode="auto">
              <a:xfrm>
                <a:off x="2584" y="3648"/>
                <a:ext cx="296" cy="336"/>
              </a:xfrm>
              <a:custGeom>
                <a:avLst/>
                <a:gdLst>
                  <a:gd name="T0" fmla="*/ 0 w 288"/>
                  <a:gd name="T1" fmla="*/ 0 h 336"/>
                  <a:gd name="T2" fmla="*/ 0 w 288"/>
                  <a:gd name="T3" fmla="*/ 240 h 336"/>
                  <a:gd name="T4" fmla="*/ 288 w 288"/>
                  <a:gd name="T5" fmla="*/ 336 h 336"/>
                  <a:gd name="T6" fmla="*/ 0 60000 65536"/>
                  <a:gd name="T7" fmla="*/ 0 60000 65536"/>
                  <a:gd name="T8" fmla="*/ 0 60000 65536"/>
                  <a:gd name="T9" fmla="*/ 0 w 288"/>
                  <a:gd name="T10" fmla="*/ 0 h 336"/>
                  <a:gd name="T11" fmla="*/ 288 w 288"/>
                  <a:gd name="T12" fmla="*/ 336 h 336"/>
                </a:gdLst>
                <a:ahLst/>
                <a:cxnLst>
                  <a:cxn ang="T6">
                    <a:pos x="T0" y="T1"/>
                  </a:cxn>
                  <a:cxn ang="T7">
                    <a:pos x="T2" y="T3"/>
                  </a:cxn>
                  <a:cxn ang="T8">
                    <a:pos x="T4" y="T5"/>
                  </a:cxn>
                </a:cxnLst>
                <a:rect l="T9" t="T10" r="T11" b="T12"/>
                <a:pathLst>
                  <a:path w="288" h="336">
                    <a:moveTo>
                      <a:pt x="0" y="0"/>
                    </a:moveTo>
                    <a:lnTo>
                      <a:pt x="0" y="240"/>
                    </a:lnTo>
                    <a:lnTo>
                      <a:pt x="288" y="336"/>
                    </a:lnTo>
                  </a:path>
                </a:pathLst>
              </a:custGeom>
              <a:noFill/>
              <a:ln w="19050" cap="flat" cmpd="sng">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34" name="Text Box 116"/>
              <p:cNvSpPr txBox="1">
                <a:spLocks noChangeArrowheads="1"/>
              </p:cNvSpPr>
              <p:nvPr/>
            </p:nvSpPr>
            <p:spPr bwMode="auto">
              <a:xfrm>
                <a:off x="2454" y="285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400">
                    <a:latin typeface="Times New Roman" pitchFamily="18" charset="0"/>
                  </a:rPr>
                  <a:t>6</a:t>
                </a:r>
              </a:p>
            </p:txBody>
          </p:sp>
        </p:grpSp>
      </p:grpSp>
      <p:grpSp>
        <p:nvGrpSpPr>
          <p:cNvPr id="30" name="Group 117"/>
          <p:cNvGrpSpPr>
            <a:grpSpLocks/>
          </p:cNvGrpSpPr>
          <p:nvPr/>
        </p:nvGrpSpPr>
        <p:grpSpPr bwMode="auto">
          <a:xfrm>
            <a:off x="1711656" y="1742503"/>
            <a:ext cx="2743200" cy="1787525"/>
            <a:chOff x="1104" y="1370"/>
            <a:chExt cx="1728" cy="1126"/>
          </a:xfrm>
        </p:grpSpPr>
        <p:sp>
          <p:nvSpPr>
            <p:cNvPr id="24624" name="AutoShape 118"/>
            <p:cNvSpPr>
              <a:spLocks noChangeArrowheads="1"/>
            </p:cNvSpPr>
            <p:nvPr/>
          </p:nvSpPr>
          <p:spPr bwMode="auto">
            <a:xfrm>
              <a:off x="2591" y="1838"/>
              <a:ext cx="241" cy="238"/>
            </a:xfrm>
            <a:prstGeom prst="flowChartSummingJunction">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625" name="Line 119"/>
            <p:cNvSpPr>
              <a:spLocks noChangeShapeType="1"/>
            </p:cNvSpPr>
            <p:nvPr/>
          </p:nvSpPr>
          <p:spPr bwMode="auto">
            <a:xfrm flipV="1">
              <a:off x="2688" y="2112"/>
              <a:ext cx="1" cy="24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26" name="Freeform 120"/>
            <p:cNvSpPr>
              <a:spLocks/>
            </p:cNvSpPr>
            <p:nvPr/>
          </p:nvSpPr>
          <p:spPr bwMode="auto">
            <a:xfrm>
              <a:off x="2448" y="1584"/>
              <a:ext cx="288" cy="240"/>
            </a:xfrm>
            <a:custGeom>
              <a:avLst/>
              <a:gdLst>
                <a:gd name="T0" fmla="*/ 288 w 288"/>
                <a:gd name="T1" fmla="*/ 240 h 240"/>
                <a:gd name="T2" fmla="*/ 240 w 288"/>
                <a:gd name="T3" fmla="*/ 48 h 240"/>
                <a:gd name="T4" fmla="*/ 0 w 288"/>
                <a:gd name="T5" fmla="*/ 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288" y="240"/>
                  </a:moveTo>
                  <a:lnTo>
                    <a:pt x="240" y="48"/>
                  </a:lnTo>
                  <a:lnTo>
                    <a:pt x="0" y="0"/>
                  </a:lnTo>
                </a:path>
              </a:pathLst>
            </a:custGeom>
            <a:noFill/>
            <a:ln w="19050" cap="flat" cmpd="sng">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27" name="Freeform 121"/>
            <p:cNvSpPr>
              <a:spLocks/>
            </p:cNvSpPr>
            <p:nvPr/>
          </p:nvSpPr>
          <p:spPr bwMode="auto">
            <a:xfrm>
              <a:off x="1104" y="2352"/>
              <a:ext cx="1392" cy="144"/>
            </a:xfrm>
            <a:custGeom>
              <a:avLst/>
              <a:gdLst>
                <a:gd name="T0" fmla="*/ 1392 w 1392"/>
                <a:gd name="T1" fmla="*/ 96 h 144"/>
                <a:gd name="T2" fmla="*/ 528 w 1392"/>
                <a:gd name="T3" fmla="*/ 144 h 144"/>
                <a:gd name="T4" fmla="*/ 0 w 1392"/>
                <a:gd name="T5" fmla="*/ 0 h 144"/>
                <a:gd name="T6" fmla="*/ 0 60000 65536"/>
                <a:gd name="T7" fmla="*/ 0 60000 65536"/>
                <a:gd name="T8" fmla="*/ 0 60000 65536"/>
                <a:gd name="T9" fmla="*/ 0 w 1392"/>
                <a:gd name="T10" fmla="*/ 0 h 144"/>
                <a:gd name="T11" fmla="*/ 1392 w 1392"/>
                <a:gd name="T12" fmla="*/ 144 h 144"/>
              </a:gdLst>
              <a:ahLst/>
              <a:cxnLst>
                <a:cxn ang="T6">
                  <a:pos x="T0" y="T1"/>
                </a:cxn>
                <a:cxn ang="T7">
                  <a:pos x="T2" y="T3"/>
                </a:cxn>
                <a:cxn ang="T8">
                  <a:pos x="T4" y="T5"/>
                </a:cxn>
              </a:cxnLst>
              <a:rect l="T9" t="T10" r="T11" b="T12"/>
              <a:pathLst>
                <a:path w="1392" h="144">
                  <a:moveTo>
                    <a:pt x="1392" y="96"/>
                  </a:moveTo>
                  <a:lnTo>
                    <a:pt x="528" y="144"/>
                  </a:lnTo>
                  <a:lnTo>
                    <a:pt x="0" y="0"/>
                  </a:lnTo>
                </a:path>
              </a:pathLst>
            </a:custGeom>
            <a:noFill/>
            <a:ln w="19050" cap="flat" cmpd="sng">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28" name="Text Box 122"/>
            <p:cNvSpPr txBox="1">
              <a:spLocks noChangeArrowheads="1"/>
            </p:cNvSpPr>
            <p:nvPr/>
          </p:nvSpPr>
          <p:spPr bwMode="auto">
            <a:xfrm>
              <a:off x="1190" y="213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400">
                  <a:latin typeface="Times New Roman" pitchFamily="18" charset="0"/>
                </a:rPr>
                <a:t>7</a:t>
              </a:r>
            </a:p>
          </p:txBody>
        </p:sp>
        <p:sp>
          <p:nvSpPr>
            <p:cNvPr id="24629" name="Text Box 123"/>
            <p:cNvSpPr txBox="1">
              <a:spLocks noChangeArrowheads="1"/>
            </p:cNvSpPr>
            <p:nvPr/>
          </p:nvSpPr>
          <p:spPr bwMode="auto">
            <a:xfrm>
              <a:off x="2534" y="137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400">
                  <a:latin typeface="Times New Roman" pitchFamily="18" charset="0"/>
                </a:rPr>
                <a:t>7</a:t>
              </a:r>
            </a:p>
          </p:txBody>
        </p:sp>
      </p:grpSp>
      <p:grpSp>
        <p:nvGrpSpPr>
          <p:cNvPr id="31" name="Group 124"/>
          <p:cNvGrpSpPr>
            <a:grpSpLocks/>
          </p:cNvGrpSpPr>
          <p:nvPr/>
        </p:nvGrpSpPr>
        <p:grpSpPr bwMode="auto">
          <a:xfrm>
            <a:off x="7731456" y="5282628"/>
            <a:ext cx="1136650" cy="838200"/>
            <a:chOff x="4896" y="3600"/>
            <a:chExt cx="716" cy="528"/>
          </a:xfrm>
        </p:grpSpPr>
        <p:sp>
          <p:nvSpPr>
            <p:cNvPr id="24617" name="AutoShape 125"/>
            <p:cNvSpPr>
              <a:spLocks noChangeArrowheads="1"/>
            </p:cNvSpPr>
            <p:nvPr/>
          </p:nvSpPr>
          <p:spPr bwMode="auto">
            <a:xfrm>
              <a:off x="4896" y="3600"/>
              <a:ext cx="240" cy="24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pSp>
          <p:nvGrpSpPr>
            <p:cNvPr id="24618" name="Group 126"/>
            <p:cNvGrpSpPr>
              <a:grpSpLocks/>
            </p:cNvGrpSpPr>
            <p:nvPr/>
          </p:nvGrpSpPr>
          <p:grpSpPr bwMode="auto">
            <a:xfrm>
              <a:off x="4896" y="3888"/>
              <a:ext cx="240" cy="240"/>
              <a:chOff x="4896" y="3888"/>
              <a:chExt cx="240" cy="240"/>
            </a:xfrm>
          </p:grpSpPr>
          <p:sp>
            <p:nvSpPr>
              <p:cNvPr id="24621" name="AutoShape 127"/>
              <p:cNvSpPr>
                <a:spLocks noChangeArrowheads="1"/>
              </p:cNvSpPr>
              <p:nvPr/>
            </p:nvSpPr>
            <p:spPr bwMode="auto">
              <a:xfrm>
                <a:off x="4896" y="3888"/>
                <a:ext cx="240" cy="24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622" name="Line 128"/>
              <p:cNvSpPr>
                <a:spLocks noChangeShapeType="1"/>
              </p:cNvSpPr>
              <p:nvPr/>
            </p:nvSpPr>
            <p:spPr bwMode="auto">
              <a:xfrm>
                <a:off x="4896" y="393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3" name="Line 129"/>
              <p:cNvSpPr>
                <a:spLocks noChangeShapeType="1"/>
              </p:cNvSpPr>
              <p:nvPr/>
            </p:nvSpPr>
            <p:spPr bwMode="auto">
              <a:xfrm flipH="1">
                <a:off x="4944" y="388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619" name="Text Box 130"/>
            <p:cNvSpPr txBox="1">
              <a:spLocks noChangeArrowheads="1"/>
            </p:cNvSpPr>
            <p:nvPr/>
          </p:nvSpPr>
          <p:spPr bwMode="auto">
            <a:xfrm>
              <a:off x="5126" y="3615"/>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600" b="1">
                  <a:latin typeface="Times New Roman" pitchFamily="18" charset="0"/>
                </a:rPr>
                <a:t>Full</a:t>
              </a:r>
            </a:p>
          </p:txBody>
        </p:sp>
        <p:sp>
          <p:nvSpPr>
            <p:cNvPr id="24620" name="Text Box 131"/>
            <p:cNvSpPr txBox="1">
              <a:spLocks noChangeArrowheads="1"/>
            </p:cNvSpPr>
            <p:nvPr/>
          </p:nvSpPr>
          <p:spPr bwMode="auto">
            <a:xfrm>
              <a:off x="5126" y="3903"/>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600" b="1">
                  <a:latin typeface="Times New Roman" pitchFamily="18" charset="0"/>
                </a:rPr>
                <a:t>Empty</a:t>
              </a:r>
            </a:p>
          </p:txBody>
        </p:sp>
      </p:grpSp>
      <p:grpSp>
        <p:nvGrpSpPr>
          <p:cNvPr id="29799" name="Group 132"/>
          <p:cNvGrpSpPr>
            <a:grpSpLocks/>
          </p:cNvGrpSpPr>
          <p:nvPr/>
        </p:nvGrpSpPr>
        <p:grpSpPr bwMode="auto">
          <a:xfrm>
            <a:off x="187656" y="4679378"/>
            <a:ext cx="1522413" cy="1727200"/>
            <a:chOff x="144" y="3220"/>
            <a:chExt cx="959" cy="1088"/>
          </a:xfrm>
        </p:grpSpPr>
        <p:sp>
          <p:nvSpPr>
            <p:cNvPr id="24595" name="Rectangle 133"/>
            <p:cNvSpPr>
              <a:spLocks noChangeArrowheads="1"/>
            </p:cNvSpPr>
            <p:nvPr/>
          </p:nvSpPr>
          <p:spPr bwMode="auto">
            <a:xfrm>
              <a:off x="195" y="3649"/>
              <a:ext cx="869" cy="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endParaRPr>
            </a:p>
          </p:txBody>
        </p:sp>
        <p:sp>
          <p:nvSpPr>
            <p:cNvPr id="24596" name="Text Box 134"/>
            <p:cNvSpPr txBox="1">
              <a:spLocks noChangeArrowheads="1"/>
            </p:cNvSpPr>
            <p:nvPr/>
          </p:nvSpPr>
          <p:spPr bwMode="auto">
            <a:xfrm>
              <a:off x="144" y="4096"/>
              <a:ext cx="9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b="1">
                  <a:latin typeface="Times New Roman" pitchFamily="18" charset="0"/>
                </a:rPr>
                <a:t>Inbound buffer</a:t>
              </a:r>
            </a:p>
          </p:txBody>
        </p:sp>
        <p:sp>
          <p:nvSpPr>
            <p:cNvPr id="24597" name="AutoShape 135"/>
            <p:cNvSpPr>
              <a:spLocks noChangeArrowheads="1"/>
            </p:cNvSpPr>
            <p:nvPr/>
          </p:nvSpPr>
          <p:spPr bwMode="auto">
            <a:xfrm>
              <a:off x="243" y="3839"/>
              <a:ext cx="241" cy="238"/>
            </a:xfrm>
            <a:prstGeom prst="triangle">
              <a:avLst>
                <a:gd name="adj" fmla="val 50000"/>
              </a:avLst>
            </a:prstGeom>
            <a:solidFill>
              <a:srgbClr val="FFCC66"/>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598" name="AutoShape 136"/>
            <p:cNvSpPr>
              <a:spLocks noChangeArrowheads="1"/>
            </p:cNvSpPr>
            <p:nvPr/>
          </p:nvSpPr>
          <p:spPr bwMode="auto">
            <a:xfrm>
              <a:off x="243" y="3681"/>
              <a:ext cx="241" cy="143"/>
            </a:xfrm>
            <a:prstGeom prst="flowChartPunchedCard">
              <a:avLst/>
            </a:prstGeom>
            <a:solidFill>
              <a:srgbClr val="FFCC66"/>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C</a:t>
              </a:r>
            </a:p>
          </p:txBody>
        </p:sp>
        <p:sp>
          <p:nvSpPr>
            <p:cNvPr id="24599" name="AutoShape 137"/>
            <p:cNvSpPr>
              <a:spLocks noChangeArrowheads="1"/>
            </p:cNvSpPr>
            <p:nvPr/>
          </p:nvSpPr>
          <p:spPr bwMode="auto">
            <a:xfrm>
              <a:off x="508" y="3839"/>
              <a:ext cx="242" cy="238"/>
            </a:xfrm>
            <a:prstGeom prst="triangle">
              <a:avLst>
                <a:gd name="adj" fmla="val 50000"/>
              </a:avLst>
            </a:prstGeom>
            <a:solidFill>
              <a:srgbClr val="FFCC66"/>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600" name="AutoShape 138"/>
            <p:cNvSpPr>
              <a:spLocks noChangeArrowheads="1"/>
            </p:cNvSpPr>
            <p:nvPr/>
          </p:nvSpPr>
          <p:spPr bwMode="auto">
            <a:xfrm>
              <a:off x="508" y="3681"/>
              <a:ext cx="242" cy="143"/>
            </a:xfrm>
            <a:prstGeom prst="flowChartPunchedCard">
              <a:avLst/>
            </a:prstGeom>
            <a:solidFill>
              <a:srgbClr val="FFCC66"/>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C</a:t>
              </a:r>
            </a:p>
          </p:txBody>
        </p:sp>
        <p:grpSp>
          <p:nvGrpSpPr>
            <p:cNvPr id="24601" name="Group 139"/>
            <p:cNvGrpSpPr>
              <a:grpSpLocks/>
            </p:cNvGrpSpPr>
            <p:nvPr/>
          </p:nvGrpSpPr>
          <p:grpSpPr bwMode="auto">
            <a:xfrm>
              <a:off x="790" y="3681"/>
              <a:ext cx="241" cy="396"/>
              <a:chOff x="790" y="3681"/>
              <a:chExt cx="241" cy="396"/>
            </a:xfrm>
          </p:grpSpPr>
          <p:sp>
            <p:nvSpPr>
              <p:cNvPr id="24615" name="AutoShape 140"/>
              <p:cNvSpPr>
                <a:spLocks noChangeArrowheads="1"/>
              </p:cNvSpPr>
              <p:nvPr/>
            </p:nvSpPr>
            <p:spPr bwMode="auto">
              <a:xfrm>
                <a:off x="790" y="3839"/>
                <a:ext cx="241" cy="238"/>
              </a:xfrm>
              <a:prstGeom prst="triangle">
                <a:avLst>
                  <a:gd name="adj" fmla="val 50000"/>
                </a:avLst>
              </a:prstGeom>
              <a:solidFill>
                <a:srgbClr val="FFCC66"/>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616" name="AutoShape 141"/>
              <p:cNvSpPr>
                <a:spLocks noChangeArrowheads="1"/>
              </p:cNvSpPr>
              <p:nvPr/>
            </p:nvSpPr>
            <p:spPr bwMode="auto">
              <a:xfrm>
                <a:off x="790" y="3681"/>
                <a:ext cx="241" cy="143"/>
              </a:xfrm>
              <a:prstGeom prst="flowChartPunchedCard">
                <a:avLst/>
              </a:prstGeom>
              <a:solidFill>
                <a:srgbClr val="FFCC66"/>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b="1">
                    <a:latin typeface="Times New Roman" pitchFamily="18" charset="0"/>
                  </a:rPr>
                  <a:t>C</a:t>
                </a:r>
              </a:p>
            </p:txBody>
          </p:sp>
        </p:grpSp>
        <p:sp>
          <p:nvSpPr>
            <p:cNvPr id="24602" name="Rectangle 142"/>
            <p:cNvSpPr>
              <a:spLocks noChangeArrowheads="1"/>
            </p:cNvSpPr>
            <p:nvPr/>
          </p:nvSpPr>
          <p:spPr bwMode="auto">
            <a:xfrm rot="-5400000">
              <a:off x="441" y="2972"/>
              <a:ext cx="384" cy="8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pSp>
          <p:nvGrpSpPr>
            <p:cNvPr id="24603" name="Group 143"/>
            <p:cNvGrpSpPr>
              <a:grpSpLocks/>
            </p:cNvGrpSpPr>
            <p:nvPr/>
          </p:nvGrpSpPr>
          <p:grpSpPr bwMode="auto">
            <a:xfrm>
              <a:off x="240" y="3295"/>
              <a:ext cx="240" cy="240"/>
              <a:chOff x="240" y="3295"/>
              <a:chExt cx="240" cy="240"/>
            </a:xfrm>
          </p:grpSpPr>
          <p:sp>
            <p:nvSpPr>
              <p:cNvPr id="24612" name="AutoShape 144"/>
              <p:cNvSpPr>
                <a:spLocks noChangeArrowheads="1"/>
              </p:cNvSpPr>
              <p:nvPr/>
            </p:nvSpPr>
            <p:spPr bwMode="auto">
              <a:xfrm>
                <a:off x="240" y="3295"/>
                <a:ext cx="240" cy="240"/>
              </a:xfrm>
              <a:prstGeom prst="triangle">
                <a:avLst>
                  <a:gd name="adj" fmla="val 50000"/>
                </a:avLst>
              </a:prstGeom>
              <a:solidFill>
                <a:srgbClr val="FFCC66"/>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613" name="Line 145"/>
              <p:cNvSpPr>
                <a:spLocks noChangeShapeType="1"/>
              </p:cNvSpPr>
              <p:nvPr/>
            </p:nvSpPr>
            <p:spPr bwMode="auto">
              <a:xfrm>
                <a:off x="288" y="3408"/>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4" name="Line 146"/>
              <p:cNvSpPr>
                <a:spLocks noChangeShapeType="1"/>
              </p:cNvSpPr>
              <p:nvPr/>
            </p:nvSpPr>
            <p:spPr bwMode="auto">
              <a:xfrm flipH="1">
                <a:off x="288" y="3408"/>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604" name="Group 147"/>
            <p:cNvGrpSpPr>
              <a:grpSpLocks/>
            </p:cNvGrpSpPr>
            <p:nvPr/>
          </p:nvGrpSpPr>
          <p:grpSpPr bwMode="auto">
            <a:xfrm>
              <a:off x="512" y="3288"/>
              <a:ext cx="240" cy="240"/>
              <a:chOff x="240" y="3295"/>
              <a:chExt cx="240" cy="240"/>
            </a:xfrm>
          </p:grpSpPr>
          <p:sp>
            <p:nvSpPr>
              <p:cNvPr id="24609" name="AutoShape 148"/>
              <p:cNvSpPr>
                <a:spLocks noChangeArrowheads="1"/>
              </p:cNvSpPr>
              <p:nvPr/>
            </p:nvSpPr>
            <p:spPr bwMode="auto">
              <a:xfrm>
                <a:off x="240" y="3295"/>
                <a:ext cx="240" cy="240"/>
              </a:xfrm>
              <a:prstGeom prst="triangle">
                <a:avLst>
                  <a:gd name="adj" fmla="val 50000"/>
                </a:avLst>
              </a:prstGeom>
              <a:solidFill>
                <a:srgbClr val="FFCC66"/>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610" name="Line 149"/>
              <p:cNvSpPr>
                <a:spLocks noChangeShapeType="1"/>
              </p:cNvSpPr>
              <p:nvPr/>
            </p:nvSpPr>
            <p:spPr bwMode="auto">
              <a:xfrm>
                <a:off x="288" y="3408"/>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1" name="Line 150"/>
              <p:cNvSpPr>
                <a:spLocks noChangeShapeType="1"/>
              </p:cNvSpPr>
              <p:nvPr/>
            </p:nvSpPr>
            <p:spPr bwMode="auto">
              <a:xfrm flipH="1">
                <a:off x="288" y="3408"/>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605" name="Group 151"/>
            <p:cNvGrpSpPr>
              <a:grpSpLocks/>
            </p:cNvGrpSpPr>
            <p:nvPr/>
          </p:nvGrpSpPr>
          <p:grpSpPr bwMode="auto">
            <a:xfrm>
              <a:off x="792" y="3296"/>
              <a:ext cx="240" cy="240"/>
              <a:chOff x="240" y="3295"/>
              <a:chExt cx="240" cy="240"/>
            </a:xfrm>
          </p:grpSpPr>
          <p:sp>
            <p:nvSpPr>
              <p:cNvPr id="24606" name="AutoShape 152"/>
              <p:cNvSpPr>
                <a:spLocks noChangeArrowheads="1"/>
              </p:cNvSpPr>
              <p:nvPr/>
            </p:nvSpPr>
            <p:spPr bwMode="auto">
              <a:xfrm>
                <a:off x="240" y="3295"/>
                <a:ext cx="240" cy="240"/>
              </a:xfrm>
              <a:prstGeom prst="triangle">
                <a:avLst>
                  <a:gd name="adj" fmla="val 50000"/>
                </a:avLst>
              </a:prstGeom>
              <a:solidFill>
                <a:srgbClr val="FFCC66"/>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4607" name="Line 153"/>
              <p:cNvSpPr>
                <a:spLocks noChangeShapeType="1"/>
              </p:cNvSpPr>
              <p:nvPr/>
            </p:nvSpPr>
            <p:spPr bwMode="auto">
              <a:xfrm>
                <a:off x="288" y="3408"/>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8" name="Line 154"/>
              <p:cNvSpPr>
                <a:spLocks noChangeShapeType="1"/>
              </p:cNvSpPr>
              <p:nvPr/>
            </p:nvSpPr>
            <p:spPr bwMode="auto">
              <a:xfrm flipH="1">
                <a:off x="288" y="3408"/>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385852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0-#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700"/>
                                        </p:tgtEl>
                                        <p:attrNameLst>
                                          <p:attrName>style.visibility</p:attrName>
                                        </p:attrNameLst>
                                      </p:cBhvr>
                                      <p:to>
                                        <p:strVal val="visible"/>
                                      </p:to>
                                    </p:set>
                                    <p:anim calcmode="lin" valueType="num">
                                      <p:cBhvr additive="base">
                                        <p:cTn id="13" dur="500" fill="hold"/>
                                        <p:tgtEl>
                                          <p:spTgt spid="29700"/>
                                        </p:tgtEl>
                                        <p:attrNameLst>
                                          <p:attrName>ppt_x</p:attrName>
                                        </p:attrNameLst>
                                      </p:cBhvr>
                                      <p:tavLst>
                                        <p:tav tm="0">
                                          <p:val>
                                            <p:strVal val="0-#ppt_w/2"/>
                                          </p:val>
                                        </p:tav>
                                        <p:tav tm="100000">
                                          <p:val>
                                            <p:strVal val="#ppt_x"/>
                                          </p:val>
                                        </p:tav>
                                      </p:tavLst>
                                    </p:anim>
                                    <p:anim calcmode="lin" valueType="num">
                                      <p:cBhvr additive="base">
                                        <p:cTn id="14" dur="500" fill="hold"/>
                                        <p:tgtEl>
                                          <p:spTgt spid="2970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9799"/>
                                        </p:tgtEl>
                                        <p:attrNameLst>
                                          <p:attrName>style.visibility</p:attrName>
                                        </p:attrNameLst>
                                      </p:cBhvr>
                                      <p:to>
                                        <p:strVal val="visible"/>
                                      </p:to>
                                    </p:set>
                                    <p:anim calcmode="lin" valueType="num">
                                      <p:cBhvr additive="base">
                                        <p:cTn id="19" dur="500" fill="hold"/>
                                        <p:tgtEl>
                                          <p:spTgt spid="29799"/>
                                        </p:tgtEl>
                                        <p:attrNameLst>
                                          <p:attrName>ppt_x</p:attrName>
                                        </p:attrNameLst>
                                      </p:cBhvr>
                                      <p:tavLst>
                                        <p:tav tm="0">
                                          <p:val>
                                            <p:strVal val="0-#ppt_w/2"/>
                                          </p:val>
                                        </p:tav>
                                        <p:tav tm="100000">
                                          <p:val>
                                            <p:strVal val="#ppt_x"/>
                                          </p:val>
                                        </p:tav>
                                      </p:tavLst>
                                    </p:anim>
                                    <p:anim calcmode="lin" valueType="num">
                                      <p:cBhvr additive="base">
                                        <p:cTn id="20" dur="500" fill="hold"/>
                                        <p:tgtEl>
                                          <p:spTgt spid="2979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0-#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0-#ppt_w/2"/>
                                          </p:val>
                                        </p:tav>
                                        <p:tav tm="100000">
                                          <p:val>
                                            <p:strVal val="#ppt_x"/>
                                          </p:val>
                                        </p:tav>
                                      </p:tavLst>
                                    </p:anim>
                                    <p:anim calcmode="lin" valueType="num">
                                      <p:cBhvr additive="base">
                                        <p:cTn id="4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0-#ppt_w/2"/>
                                          </p:val>
                                        </p:tav>
                                        <p:tav tm="100000">
                                          <p:val>
                                            <p:strVal val="#ppt_x"/>
                                          </p:val>
                                        </p:tav>
                                      </p:tavLst>
                                    </p:anim>
                                    <p:anim calcmode="lin" valueType="num">
                                      <p:cBhvr additive="base">
                                        <p:cTn id="5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0-#ppt_w/2"/>
                                          </p:val>
                                        </p:tav>
                                        <p:tav tm="100000">
                                          <p:val>
                                            <p:strVal val="#ppt_x"/>
                                          </p:val>
                                        </p:tav>
                                      </p:tavLst>
                                    </p:anim>
                                    <p:anim calcmode="lin" valueType="num">
                                      <p:cBhvr additive="base">
                                        <p:cTn id="5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additive="base">
                                        <p:cTn id="61" dur="500" fill="hold"/>
                                        <p:tgtEl>
                                          <p:spTgt spid="22"/>
                                        </p:tgtEl>
                                        <p:attrNameLst>
                                          <p:attrName>ppt_x</p:attrName>
                                        </p:attrNameLst>
                                      </p:cBhvr>
                                      <p:tavLst>
                                        <p:tav tm="0">
                                          <p:val>
                                            <p:strVal val="0-#ppt_w/2"/>
                                          </p:val>
                                        </p:tav>
                                        <p:tav tm="100000">
                                          <p:val>
                                            <p:strVal val="#ppt_x"/>
                                          </p:val>
                                        </p:tav>
                                      </p:tavLst>
                                    </p:anim>
                                    <p:anim calcmode="lin" valueType="num">
                                      <p:cBhvr additive="base">
                                        <p:cTn id="6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0-#ppt_w/2"/>
                                          </p:val>
                                        </p:tav>
                                        <p:tav tm="100000">
                                          <p:val>
                                            <p:strVal val="#ppt_x"/>
                                          </p:val>
                                        </p:tav>
                                      </p:tavLst>
                                    </p:anim>
                                    <p:anim calcmode="lin" valueType="num">
                                      <p:cBhvr additive="base">
                                        <p:cTn id="7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0-#ppt_w/2"/>
                                          </p:val>
                                        </p:tav>
                                        <p:tav tm="100000">
                                          <p:val>
                                            <p:strVal val="#ppt_x"/>
                                          </p:val>
                                        </p:tav>
                                      </p:tavLst>
                                    </p:anim>
                                    <p:anim calcmode="lin" valueType="num">
                                      <p:cBhvr additive="base">
                                        <p:cTn id="80"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additive="base">
                                        <p:cTn id="85" dur="500" fill="hold"/>
                                        <p:tgtEl>
                                          <p:spTgt spid="25"/>
                                        </p:tgtEl>
                                        <p:attrNameLst>
                                          <p:attrName>ppt_x</p:attrName>
                                        </p:attrNameLst>
                                      </p:cBhvr>
                                      <p:tavLst>
                                        <p:tav tm="0">
                                          <p:val>
                                            <p:strVal val="0-#ppt_w/2"/>
                                          </p:val>
                                        </p:tav>
                                        <p:tav tm="100000">
                                          <p:val>
                                            <p:strVal val="#ppt_x"/>
                                          </p:val>
                                        </p:tav>
                                      </p:tavLst>
                                    </p:anim>
                                    <p:anim calcmode="lin" valueType="num">
                                      <p:cBhvr additive="base">
                                        <p:cTn id="86"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nodeType="click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0-#ppt_w/2"/>
                                          </p:val>
                                        </p:tav>
                                        <p:tav tm="100000">
                                          <p:val>
                                            <p:strVal val="#ppt_x"/>
                                          </p:val>
                                        </p:tav>
                                      </p:tavLst>
                                    </p:anim>
                                    <p:anim calcmode="lin" valueType="num">
                                      <p:cBhvr additive="base">
                                        <p:cTn id="9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nodeType="clickEffect">
                                  <p:stCondLst>
                                    <p:cond delay="0"/>
                                  </p:stCondLst>
                                  <p:childTnLst>
                                    <p:set>
                                      <p:cBhvr>
                                        <p:cTn id="96" dur="1" fill="hold">
                                          <p:stCondLst>
                                            <p:cond delay="0"/>
                                          </p:stCondLst>
                                        </p:cTn>
                                        <p:tgtEl>
                                          <p:spTgt spid="30"/>
                                        </p:tgtEl>
                                        <p:attrNameLst>
                                          <p:attrName>style.visibility</p:attrName>
                                        </p:attrNameLst>
                                      </p:cBhvr>
                                      <p:to>
                                        <p:strVal val="visible"/>
                                      </p:to>
                                    </p:set>
                                    <p:anim calcmode="lin" valueType="num">
                                      <p:cBhvr additive="base">
                                        <p:cTn id="97" dur="500" fill="hold"/>
                                        <p:tgtEl>
                                          <p:spTgt spid="30"/>
                                        </p:tgtEl>
                                        <p:attrNameLst>
                                          <p:attrName>ppt_x</p:attrName>
                                        </p:attrNameLst>
                                      </p:cBhvr>
                                      <p:tavLst>
                                        <p:tav tm="0">
                                          <p:val>
                                            <p:strVal val="0-#ppt_w/2"/>
                                          </p:val>
                                        </p:tav>
                                        <p:tav tm="100000">
                                          <p:val>
                                            <p:strVal val="#ppt_x"/>
                                          </p:val>
                                        </p:tav>
                                      </p:tavLst>
                                    </p:anim>
                                    <p:anim calcmode="lin" valueType="num">
                                      <p:cBhvr additive="base">
                                        <p:cTn id="9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nimBg="1" autoUpdateAnimBg="0"/>
      <p:bldP spid="29700"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8"/>
          <p:cNvSpPr>
            <a:spLocks noChangeArrowheads="1"/>
          </p:cNvSpPr>
          <p:nvPr/>
        </p:nvSpPr>
        <p:spPr bwMode="auto">
          <a:xfrm>
            <a:off x="380052" y="1362496"/>
            <a:ext cx="8331200" cy="990600"/>
          </a:xfrm>
          <a:prstGeom prst="rect">
            <a:avLst/>
          </a:prstGeom>
          <a:solidFill>
            <a:srgbClr val="DCB9FF"/>
          </a:solidFill>
          <a:ln>
            <a:noFill/>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5603" name="Rectangle 7"/>
          <p:cNvSpPr>
            <a:spLocks noChangeArrowheads="1"/>
          </p:cNvSpPr>
          <p:nvPr/>
        </p:nvSpPr>
        <p:spPr bwMode="auto">
          <a:xfrm>
            <a:off x="367352" y="2572170"/>
            <a:ext cx="8331200" cy="1762125"/>
          </a:xfrm>
          <a:prstGeom prst="rect">
            <a:avLst/>
          </a:prstGeom>
          <a:solidFill>
            <a:srgbClr val="FFD85D"/>
          </a:solidFill>
          <a:ln>
            <a:noFill/>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5604" name="Rectangle 4"/>
          <p:cNvSpPr>
            <a:spLocks noChangeArrowheads="1"/>
          </p:cNvSpPr>
          <p:nvPr/>
        </p:nvSpPr>
        <p:spPr bwMode="auto">
          <a:xfrm>
            <a:off x="367352" y="4435896"/>
            <a:ext cx="8331200" cy="1765300"/>
          </a:xfrm>
          <a:prstGeom prst="rect">
            <a:avLst/>
          </a:prstGeom>
          <a:solidFill>
            <a:srgbClr val="DCB9FF"/>
          </a:solidFill>
          <a:ln>
            <a:noFill/>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5605" name="Rectangle 5"/>
          <p:cNvSpPr>
            <a:spLocks noGrp="1" noChangeArrowheads="1"/>
          </p:cNvSpPr>
          <p:nvPr>
            <p:ph type="title"/>
          </p:nvPr>
        </p:nvSpPr>
        <p:spPr>
          <a:xfrm>
            <a:off x="443552" y="-39266"/>
            <a:ext cx="8229600" cy="1143000"/>
          </a:xfrm>
        </p:spPr>
        <p:txBody>
          <a:bodyPr/>
          <a:lstStyle/>
          <a:p>
            <a:pPr eaLnBrk="1" hangingPunct="1"/>
            <a:r>
              <a:rPr lang="en-US" altLang="en-US" sz="3400" dirty="0" smtClean="0"/>
              <a:t>Production Planning using Kanban </a:t>
            </a:r>
            <a:br>
              <a:rPr lang="en-US" altLang="en-US" sz="3400" dirty="0" smtClean="0"/>
            </a:br>
            <a:r>
              <a:rPr lang="en-US" altLang="en-US" sz="3200" b="1" dirty="0" smtClean="0">
                <a:solidFill>
                  <a:srgbClr val="0000FF"/>
                </a:solidFill>
                <a:latin typeface="Comic Sans MS" pitchFamily="66" charset="0"/>
              </a:rPr>
              <a:t>Actions at a succeeding process</a:t>
            </a:r>
          </a:p>
        </p:txBody>
      </p:sp>
      <p:sp>
        <p:nvSpPr>
          <p:cNvPr id="25606" name="Rectangle 6"/>
          <p:cNvSpPr>
            <a:spLocks noGrp="1" noChangeArrowheads="1"/>
          </p:cNvSpPr>
          <p:nvPr>
            <p:ph idx="1"/>
          </p:nvPr>
        </p:nvSpPr>
        <p:spPr>
          <a:xfrm>
            <a:off x="443552" y="1286296"/>
            <a:ext cx="8229600" cy="4525963"/>
          </a:xfrm>
        </p:spPr>
        <p:txBody>
          <a:bodyPr/>
          <a:lstStyle/>
          <a:p>
            <a:pPr marL="860425" indent="-860425" eaLnBrk="1" hangingPunct="1">
              <a:buFont typeface="Wingdings" pitchFamily="2" charset="2"/>
              <a:buNone/>
            </a:pPr>
            <a:r>
              <a:rPr lang="en-US" altLang="en-US" sz="2400" dirty="0" smtClean="0"/>
              <a:t>Step 1:One P-Kanban is drawn from the Kanban post and an empty container is picked up from the outbound buffer area.</a:t>
            </a:r>
            <a:endParaRPr lang="en-GB" altLang="en-US" sz="2400" dirty="0" smtClean="0"/>
          </a:p>
          <a:p>
            <a:pPr marL="860425" indent="-860425" eaLnBrk="1" hangingPunct="1">
              <a:buFont typeface="Wingdings" pitchFamily="2" charset="2"/>
              <a:buNone/>
            </a:pPr>
            <a:r>
              <a:rPr lang="en-US" altLang="en-US" sz="2400" dirty="0" smtClean="0"/>
              <a:t>Step 2:In order to begin production, one full container with an attached C-Kanban is moved from the inbound buffer area to the processing area. The C-Kanban is detached from the container and displayed at the Kanban post. Production of components begins.</a:t>
            </a:r>
            <a:endParaRPr lang="en-GB" altLang="en-US" sz="2400" dirty="0" smtClean="0"/>
          </a:p>
          <a:p>
            <a:pPr marL="860425" indent="-860425" eaLnBrk="1" hangingPunct="1">
              <a:buFont typeface="Wingdings" pitchFamily="2" charset="2"/>
              <a:buNone/>
            </a:pPr>
            <a:r>
              <a:rPr lang="en-US" altLang="en-US" sz="2400" dirty="0" smtClean="0"/>
              <a:t>Step 3:As production is completed, the P-Kanban is attached to the full container of finished item and the container is moved to the outbound area. Similarly, the empty container (since all components are used up for manufacturing) is moved back to the inbound buffer area </a:t>
            </a:r>
          </a:p>
        </p:txBody>
      </p:sp>
    </p:spTree>
    <p:extLst>
      <p:ext uri="{BB962C8B-B14F-4D97-AF65-F5344CB8AC3E}">
        <p14:creationId xmlns:p14="http://schemas.microsoft.com/office/powerpoint/2010/main" val="2107054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1"/>
          <p:cNvSpPr>
            <a:spLocks noChangeArrowheads="1"/>
          </p:cNvSpPr>
          <p:nvPr/>
        </p:nvSpPr>
        <p:spPr bwMode="auto">
          <a:xfrm>
            <a:off x="146712" y="5171217"/>
            <a:ext cx="8610600" cy="1066800"/>
          </a:xfrm>
          <a:prstGeom prst="rect">
            <a:avLst/>
          </a:prstGeom>
          <a:solidFill>
            <a:srgbClr val="FFD85D"/>
          </a:solidFill>
          <a:ln>
            <a:noFill/>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6627" name="Rectangle 10"/>
          <p:cNvSpPr>
            <a:spLocks noChangeArrowheads="1"/>
          </p:cNvSpPr>
          <p:nvPr/>
        </p:nvSpPr>
        <p:spPr bwMode="auto">
          <a:xfrm>
            <a:off x="146712" y="3961541"/>
            <a:ext cx="8610600" cy="1133475"/>
          </a:xfrm>
          <a:prstGeom prst="rect">
            <a:avLst/>
          </a:prstGeom>
          <a:solidFill>
            <a:srgbClr val="DCB9FF"/>
          </a:solidFill>
          <a:ln>
            <a:noFill/>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6628" name="Rectangle 9"/>
          <p:cNvSpPr>
            <a:spLocks noChangeArrowheads="1"/>
          </p:cNvSpPr>
          <p:nvPr/>
        </p:nvSpPr>
        <p:spPr bwMode="auto">
          <a:xfrm>
            <a:off x="146712" y="2631217"/>
            <a:ext cx="8610600" cy="1308100"/>
          </a:xfrm>
          <a:prstGeom prst="rect">
            <a:avLst/>
          </a:prstGeom>
          <a:solidFill>
            <a:srgbClr val="FFD85D"/>
          </a:solidFill>
          <a:ln>
            <a:noFill/>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6629" name="Rectangle 8"/>
          <p:cNvSpPr>
            <a:spLocks noChangeArrowheads="1"/>
          </p:cNvSpPr>
          <p:nvPr/>
        </p:nvSpPr>
        <p:spPr bwMode="auto">
          <a:xfrm>
            <a:off x="146712" y="1104042"/>
            <a:ext cx="8610600" cy="1498600"/>
          </a:xfrm>
          <a:prstGeom prst="rect">
            <a:avLst/>
          </a:prstGeom>
          <a:solidFill>
            <a:srgbClr val="DCB9FF"/>
          </a:solidFill>
          <a:ln>
            <a:noFill/>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6630" name="Rectangle 5"/>
          <p:cNvSpPr>
            <a:spLocks noGrp="1" noChangeArrowheads="1"/>
          </p:cNvSpPr>
          <p:nvPr>
            <p:ph type="title"/>
          </p:nvPr>
        </p:nvSpPr>
        <p:spPr>
          <a:xfrm>
            <a:off x="375312" y="-11970"/>
            <a:ext cx="8229600" cy="1143000"/>
          </a:xfrm>
        </p:spPr>
        <p:txBody>
          <a:bodyPr/>
          <a:lstStyle/>
          <a:p>
            <a:pPr eaLnBrk="1" hangingPunct="1"/>
            <a:r>
              <a:rPr lang="en-US" altLang="en-US" sz="3400" dirty="0" smtClean="0"/>
              <a:t>Production Planning using Kanban</a:t>
            </a:r>
            <a:r>
              <a:rPr lang="en-US" altLang="en-US" dirty="0" smtClean="0"/>
              <a:t> </a:t>
            </a:r>
            <a:br>
              <a:rPr lang="en-US" altLang="en-US" dirty="0" smtClean="0"/>
            </a:br>
            <a:r>
              <a:rPr lang="en-US" altLang="en-US" sz="3200" b="1" dirty="0" smtClean="0">
                <a:solidFill>
                  <a:srgbClr val="0000FF"/>
                </a:solidFill>
                <a:latin typeface="Comic Sans MS" pitchFamily="66" charset="0"/>
              </a:rPr>
              <a:t>Actions at a preceding process</a:t>
            </a:r>
          </a:p>
        </p:txBody>
      </p:sp>
      <p:sp>
        <p:nvSpPr>
          <p:cNvPr id="26631" name="Rectangle 7"/>
          <p:cNvSpPr>
            <a:spLocks noGrp="1" noChangeArrowheads="1"/>
          </p:cNvSpPr>
          <p:nvPr>
            <p:ph idx="1"/>
          </p:nvPr>
        </p:nvSpPr>
        <p:spPr>
          <a:xfrm>
            <a:off x="273712" y="1056417"/>
            <a:ext cx="8458200" cy="4267200"/>
          </a:xfrm>
        </p:spPr>
        <p:txBody>
          <a:bodyPr/>
          <a:lstStyle/>
          <a:p>
            <a:pPr marL="912813" indent="-912813" eaLnBrk="1" hangingPunct="1">
              <a:buFont typeface="Wingdings" pitchFamily="2" charset="2"/>
              <a:buNone/>
            </a:pPr>
            <a:r>
              <a:rPr lang="en-US" altLang="en-US" sz="2300" dirty="0" smtClean="0"/>
              <a:t>Step 4:One empty container from the input buffer area of succeeding process and a C-Kanban from the Kanban post of the succeeding process will be taken to the outbound buffer area of preceding process for replenishment.</a:t>
            </a:r>
            <a:endParaRPr lang="en-GB" altLang="en-US" sz="2300" dirty="0" smtClean="0"/>
          </a:p>
          <a:p>
            <a:pPr marL="912813" indent="-912813" eaLnBrk="1" hangingPunct="1">
              <a:buFont typeface="Wingdings" pitchFamily="2" charset="2"/>
              <a:buNone/>
            </a:pPr>
            <a:r>
              <a:rPr lang="en-US" altLang="en-US" sz="2300" dirty="0" smtClean="0"/>
              <a:t>Step 5:Swapping of Kanban cards between the containers takes place at the outbound buffer area of the preceding process. What this means is that the P-Kanban attached to the full container will be replaced by C-Kanban. </a:t>
            </a:r>
            <a:endParaRPr lang="en-GB" altLang="en-US" sz="2300" dirty="0" smtClean="0"/>
          </a:p>
          <a:p>
            <a:pPr marL="912813" indent="-912813" eaLnBrk="1" hangingPunct="1">
              <a:buFont typeface="Wingdings" pitchFamily="2" charset="2"/>
              <a:buNone/>
            </a:pPr>
            <a:r>
              <a:rPr lang="en-US" altLang="en-US" sz="2300" dirty="0" smtClean="0"/>
              <a:t>Step 6:As a result of this swapping operation, the full container and C-Kanban will return to the inbound buffer area of the succeeding process. </a:t>
            </a:r>
            <a:endParaRPr lang="en-GB" altLang="en-US" sz="2300" dirty="0" smtClean="0"/>
          </a:p>
          <a:p>
            <a:pPr marL="912813" indent="-912813" eaLnBrk="1" hangingPunct="1">
              <a:buFont typeface="Wingdings" pitchFamily="2" charset="2"/>
              <a:buNone/>
            </a:pPr>
            <a:r>
              <a:rPr lang="en-US" altLang="en-US" sz="2300" dirty="0" smtClean="0"/>
              <a:t>Step 7:The empty container will be placed at the outbound buffer area of preceding process. The P-Kanban will be displayed at the Kanban post of the preceding process. </a:t>
            </a:r>
          </a:p>
        </p:txBody>
      </p:sp>
    </p:spTree>
    <p:extLst>
      <p:ext uri="{BB962C8B-B14F-4D97-AF65-F5344CB8AC3E}">
        <p14:creationId xmlns:p14="http://schemas.microsoft.com/office/powerpoint/2010/main" val="14339111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en-US" dirty="0" smtClean="0"/>
              <a:t>Kanban rules</a:t>
            </a:r>
            <a:br>
              <a:rPr lang="en-US" altLang="en-US" dirty="0" smtClean="0"/>
            </a:br>
            <a:r>
              <a:rPr lang="en-US" altLang="en-US" sz="3200" b="1" dirty="0" smtClean="0">
                <a:solidFill>
                  <a:srgbClr val="0000FF"/>
                </a:solidFill>
                <a:latin typeface="Comic Sans MS" pitchFamily="66" charset="0"/>
              </a:rPr>
              <a:t>Implications for PPC</a:t>
            </a:r>
          </a:p>
        </p:txBody>
      </p:sp>
      <p:graphicFrame>
        <p:nvGraphicFramePr>
          <p:cNvPr id="4098" name="Object 3"/>
          <p:cNvGraphicFramePr>
            <a:graphicFrameLocks noChangeAspect="1"/>
          </p:cNvGraphicFramePr>
          <p:nvPr/>
        </p:nvGraphicFramePr>
        <p:xfrm>
          <a:off x="404813" y="2052638"/>
          <a:ext cx="8359775" cy="4271962"/>
        </p:xfrm>
        <a:graphic>
          <a:graphicData uri="http://schemas.openxmlformats.org/presentationml/2006/ole">
            <mc:AlternateContent xmlns:mc="http://schemas.openxmlformats.org/markup-compatibility/2006">
              <mc:Choice xmlns:v="urn:schemas-microsoft-com:vml" Requires="v">
                <p:oleObj spid="_x0000_s43017" name="Document" r:id="rId3" imgW="6049117" imgH="3090200" progId="Word.Document.8">
                  <p:embed/>
                </p:oleObj>
              </mc:Choice>
              <mc:Fallback>
                <p:oleObj name="Document" r:id="rId3" imgW="6049117" imgH="30902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2052638"/>
                        <a:ext cx="8359775" cy="427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773153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457200" y="28974"/>
            <a:ext cx="8229600" cy="1143000"/>
          </a:xfrm>
        </p:spPr>
        <p:txBody>
          <a:bodyPr/>
          <a:lstStyle/>
          <a:p>
            <a:pPr eaLnBrk="1" hangingPunct="1"/>
            <a:r>
              <a:rPr lang="en-US" altLang="en-US" sz="3400" smtClean="0"/>
              <a:t>Determination of Number of Kanbans</a:t>
            </a:r>
          </a:p>
        </p:txBody>
      </p:sp>
      <p:sp>
        <p:nvSpPr>
          <p:cNvPr id="5126" name="Rectangle 5"/>
          <p:cNvSpPr>
            <a:spLocks noChangeArrowheads="1"/>
          </p:cNvSpPr>
          <p:nvPr/>
        </p:nvSpPr>
        <p:spPr bwMode="auto">
          <a:xfrm>
            <a:off x="622300" y="1468836"/>
            <a:ext cx="518477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dirty="0">
                <a:cs typeface="Times New Roman" pitchFamily="18" charset="0"/>
              </a:rPr>
              <a:t>Demand rate = </a:t>
            </a:r>
            <a:r>
              <a:rPr lang="en-US" altLang="en-US" sz="2000" i="1" dirty="0">
                <a:cs typeface="Times New Roman" pitchFamily="18" charset="0"/>
              </a:rPr>
              <a:t>D</a:t>
            </a:r>
            <a:endParaRPr lang="en-US" altLang="en-US" sz="2000" dirty="0"/>
          </a:p>
          <a:p>
            <a:r>
              <a:rPr lang="en-US" altLang="en-US" sz="2000" dirty="0">
                <a:cs typeface="Times New Roman" pitchFamily="18" charset="0"/>
              </a:rPr>
              <a:t>Number of </a:t>
            </a:r>
            <a:r>
              <a:rPr lang="en-US" altLang="en-US" sz="2000" dirty="0" err="1">
                <a:cs typeface="Times New Roman" pitchFamily="18" charset="0"/>
              </a:rPr>
              <a:t>Kanbans</a:t>
            </a:r>
            <a:r>
              <a:rPr lang="en-US" altLang="en-US" sz="2000" dirty="0">
                <a:cs typeface="Times New Roman" pitchFamily="18" charset="0"/>
              </a:rPr>
              <a:t> = </a:t>
            </a:r>
            <a:r>
              <a:rPr lang="en-US" altLang="en-US" sz="2000" i="1" dirty="0">
                <a:cs typeface="Times New Roman" pitchFamily="18" charset="0"/>
              </a:rPr>
              <a:t>K</a:t>
            </a:r>
            <a:endParaRPr lang="en-US" altLang="en-US" sz="2000" dirty="0"/>
          </a:p>
          <a:p>
            <a:r>
              <a:rPr lang="en-US" altLang="en-US" sz="2000" dirty="0">
                <a:cs typeface="Times New Roman" pitchFamily="18" charset="0"/>
              </a:rPr>
              <a:t>Production lead time = </a:t>
            </a:r>
            <a:r>
              <a:rPr lang="en-US" altLang="en-US" sz="2000" i="1" dirty="0">
                <a:cs typeface="Times New Roman" pitchFamily="18" charset="0"/>
              </a:rPr>
              <a:t>P</a:t>
            </a:r>
            <a:endParaRPr lang="en-US" altLang="en-US" sz="2000" dirty="0"/>
          </a:p>
          <a:p>
            <a:r>
              <a:rPr lang="en-US" altLang="en-US" sz="2000" dirty="0">
                <a:cs typeface="Times New Roman" pitchFamily="18" charset="0"/>
              </a:rPr>
              <a:t>Conveyance lead time = </a:t>
            </a:r>
            <a:r>
              <a:rPr lang="en-US" altLang="en-US" sz="2000" i="1" dirty="0">
                <a:cs typeface="Times New Roman" pitchFamily="18" charset="0"/>
              </a:rPr>
              <a:t>C</a:t>
            </a:r>
            <a:endParaRPr lang="en-US" altLang="en-US" sz="2000" dirty="0"/>
          </a:p>
          <a:p>
            <a:r>
              <a:rPr lang="en-US" altLang="en-US" sz="2000" dirty="0">
                <a:cs typeface="Times New Roman" pitchFamily="18" charset="0"/>
              </a:rPr>
              <a:t>Safety factor = </a:t>
            </a:r>
            <a:r>
              <a:rPr lang="en-US" altLang="en-US" sz="2000" dirty="0">
                <a:cs typeface="Times New Roman" pitchFamily="18" charset="0"/>
                <a:sym typeface="Symbol" pitchFamily="18" charset="2"/>
              </a:rPr>
              <a:t></a:t>
            </a:r>
            <a:endParaRPr lang="en-US" altLang="en-US" sz="2000" dirty="0"/>
          </a:p>
          <a:p>
            <a:r>
              <a:rPr lang="en-US" altLang="en-US" sz="2000" dirty="0">
                <a:cs typeface="Times New Roman" pitchFamily="18" charset="0"/>
                <a:sym typeface="Symbol" pitchFamily="18" charset="2"/>
              </a:rPr>
              <a:t>Container size = </a:t>
            </a:r>
            <a:r>
              <a:rPr lang="en-US" altLang="en-US" sz="2000" i="1" dirty="0">
                <a:cs typeface="Times New Roman" pitchFamily="18" charset="0"/>
                <a:sym typeface="Symbol" pitchFamily="18" charset="2"/>
              </a:rPr>
              <a:t>Q</a:t>
            </a:r>
            <a:endParaRPr lang="en-US" altLang="en-US" sz="2000" dirty="0">
              <a:sym typeface="Symbol" pitchFamily="18" charset="2"/>
            </a:endParaRPr>
          </a:p>
          <a:p>
            <a:r>
              <a:rPr lang="en-US" altLang="en-US" sz="2000" dirty="0">
                <a:cs typeface="Times New Roman" pitchFamily="18" charset="0"/>
                <a:sym typeface="Symbol" pitchFamily="18" charset="2"/>
              </a:rPr>
              <a:t>Since the total lead time is the sum of </a:t>
            </a:r>
          </a:p>
          <a:p>
            <a:r>
              <a:rPr lang="en-US" altLang="en-US" sz="2000" dirty="0">
                <a:cs typeface="Times New Roman" pitchFamily="18" charset="0"/>
                <a:sym typeface="Symbol" pitchFamily="18" charset="2"/>
              </a:rPr>
              <a:t>production and conveyance lead times,</a:t>
            </a:r>
          </a:p>
          <a:p>
            <a:r>
              <a:rPr lang="en-US" altLang="en-US" sz="2000" dirty="0">
                <a:cs typeface="Times New Roman" pitchFamily="18" charset="0"/>
                <a:sym typeface="Symbol" pitchFamily="18" charset="2"/>
              </a:rPr>
              <a:t> </a:t>
            </a:r>
          </a:p>
          <a:p>
            <a:r>
              <a:rPr lang="en-US" altLang="en-US" sz="2000" dirty="0">
                <a:ea typeface="Arial Unicode MS" pitchFamily="34" charset="-128"/>
                <a:cs typeface="Times New Roman" pitchFamily="18" charset="0"/>
                <a:sym typeface="Symbol" pitchFamily="18" charset="2"/>
              </a:rPr>
              <a:t>Number of </a:t>
            </a:r>
            <a:r>
              <a:rPr lang="en-US" altLang="en-US" sz="2000" dirty="0" err="1">
                <a:ea typeface="Arial Unicode MS" pitchFamily="34" charset="-128"/>
                <a:cs typeface="Times New Roman" pitchFamily="18" charset="0"/>
                <a:sym typeface="Symbol" pitchFamily="18" charset="2"/>
              </a:rPr>
              <a:t>Kanbans</a:t>
            </a:r>
            <a:r>
              <a:rPr lang="en-US" altLang="en-US" sz="2000" dirty="0">
                <a:ea typeface="Arial Unicode MS" pitchFamily="34" charset="-128"/>
                <a:cs typeface="Times New Roman" pitchFamily="18" charset="0"/>
                <a:sym typeface="Symbol" pitchFamily="18" charset="2"/>
              </a:rPr>
              <a:t>  </a:t>
            </a:r>
            <a:endParaRPr lang="en-US" altLang="en-US" sz="2000" dirty="0">
              <a:cs typeface="Times New Roman" pitchFamily="18" charset="0"/>
              <a:sym typeface="Symbol" pitchFamily="18" charset="2"/>
            </a:endParaRPr>
          </a:p>
        </p:txBody>
      </p:sp>
      <p:graphicFrame>
        <p:nvGraphicFramePr>
          <p:cNvPr id="5122" name="Object 4"/>
          <p:cNvGraphicFramePr>
            <a:graphicFrameLocks noChangeAspect="1"/>
          </p:cNvGraphicFramePr>
          <p:nvPr>
            <p:extLst>
              <p:ext uri="{D42A27DB-BD31-4B8C-83A1-F6EECF244321}">
                <p14:modId xmlns:p14="http://schemas.microsoft.com/office/powerpoint/2010/main" val="2566146026"/>
              </p:ext>
            </p:extLst>
          </p:nvPr>
        </p:nvGraphicFramePr>
        <p:xfrm>
          <a:off x="3378200" y="4018361"/>
          <a:ext cx="2882900" cy="906463"/>
        </p:xfrm>
        <a:graphic>
          <a:graphicData uri="http://schemas.openxmlformats.org/presentationml/2006/ole">
            <mc:AlternateContent xmlns:mc="http://schemas.openxmlformats.org/markup-compatibility/2006">
              <mc:Choice xmlns:v="urn:schemas-microsoft-com:vml" Requires="v">
                <p:oleObj spid="_x0000_s44055" name="Equation" r:id="rId3" imgW="1206500" imgH="381000" progId="Equation.3">
                  <p:embed/>
                </p:oleObj>
              </mc:Choice>
              <mc:Fallback>
                <p:oleObj name="Equation" r:id="rId3" imgW="1206500" imgH="381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8200" y="4018361"/>
                        <a:ext cx="2882900"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7" name="Rectangle 6"/>
          <p:cNvSpPr>
            <a:spLocks noChangeArrowheads="1"/>
          </p:cNvSpPr>
          <p:nvPr/>
        </p:nvSpPr>
        <p:spPr bwMode="auto">
          <a:xfrm>
            <a:off x="990600" y="4037411"/>
            <a:ext cx="2041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cs typeface="Times New Roman" pitchFamily="18" charset="0"/>
              </a:rPr>
              <a:t>		</a:t>
            </a:r>
            <a:r>
              <a:rPr lang="en-US" altLang="en-US" sz="900">
                <a:latin typeface="Times New Roman" pitchFamily="18" charset="0"/>
              </a:rPr>
              <a:t> </a:t>
            </a:r>
            <a:endParaRPr lang="en-US" altLang="en-US" sz="2400">
              <a:latin typeface="Times New Roman" pitchFamily="18" charset="0"/>
            </a:endParaRPr>
          </a:p>
        </p:txBody>
      </p:sp>
      <p:graphicFrame>
        <p:nvGraphicFramePr>
          <p:cNvPr id="5123" name="Object 8"/>
          <p:cNvGraphicFramePr>
            <a:graphicFrameLocks noChangeAspect="1"/>
          </p:cNvGraphicFramePr>
          <p:nvPr>
            <p:extLst>
              <p:ext uri="{D42A27DB-BD31-4B8C-83A1-F6EECF244321}">
                <p14:modId xmlns:p14="http://schemas.microsoft.com/office/powerpoint/2010/main" val="361971218"/>
              </p:ext>
            </p:extLst>
          </p:nvPr>
        </p:nvGraphicFramePr>
        <p:xfrm>
          <a:off x="3683000" y="4967686"/>
          <a:ext cx="2114550" cy="758825"/>
        </p:xfrm>
        <a:graphic>
          <a:graphicData uri="http://schemas.openxmlformats.org/presentationml/2006/ole">
            <mc:AlternateContent xmlns:mc="http://schemas.openxmlformats.org/markup-compatibility/2006">
              <mc:Choice xmlns:v="urn:schemas-microsoft-com:vml" Requires="v">
                <p:oleObj spid="_x0000_s44056" name="Equation" r:id="rId5" imgW="1066800" imgH="381000" progId="Equation.3">
                  <p:embed/>
                </p:oleObj>
              </mc:Choice>
              <mc:Fallback>
                <p:oleObj name="Equation" r:id="rId5" imgW="1066800" imgH="381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3000" y="4967686"/>
                        <a:ext cx="2114550"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7"/>
          <p:cNvGraphicFramePr>
            <a:graphicFrameLocks noChangeAspect="1"/>
          </p:cNvGraphicFramePr>
          <p:nvPr>
            <p:extLst>
              <p:ext uri="{D42A27DB-BD31-4B8C-83A1-F6EECF244321}">
                <p14:modId xmlns:p14="http://schemas.microsoft.com/office/powerpoint/2010/main" val="2045063385"/>
              </p:ext>
            </p:extLst>
          </p:nvPr>
        </p:nvGraphicFramePr>
        <p:xfrm>
          <a:off x="3657600" y="5669361"/>
          <a:ext cx="2133600" cy="752475"/>
        </p:xfrm>
        <a:graphic>
          <a:graphicData uri="http://schemas.openxmlformats.org/presentationml/2006/ole">
            <mc:AlternateContent xmlns:mc="http://schemas.openxmlformats.org/markup-compatibility/2006">
              <mc:Choice xmlns:v="urn:schemas-microsoft-com:vml" Requires="v">
                <p:oleObj spid="_x0000_s44057" name="Equation" r:id="rId7" imgW="1079032" imgH="380835" progId="Equation.3">
                  <p:embed/>
                </p:oleObj>
              </mc:Choice>
              <mc:Fallback>
                <p:oleObj name="Equation" r:id="rId7" imgW="1079032" imgH="38083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5669361"/>
                        <a:ext cx="213360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8" name="Rectangle 9"/>
          <p:cNvSpPr>
            <a:spLocks noChangeArrowheads="1"/>
          </p:cNvSpPr>
          <p:nvPr/>
        </p:nvSpPr>
        <p:spPr bwMode="auto">
          <a:xfrm>
            <a:off x="635000" y="5129611"/>
            <a:ext cx="3211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just" eaLnBrk="1" hangingPunct="1"/>
            <a:r>
              <a:rPr lang="en-US" altLang="en-US" sz="2000">
                <a:cs typeface="Times New Roman" pitchFamily="18" charset="0"/>
              </a:rPr>
              <a:t>Number of C-Kanbans: </a:t>
            </a:r>
            <a:endParaRPr lang="en-US" altLang="en-US" sz="2000"/>
          </a:p>
        </p:txBody>
      </p:sp>
      <p:sp>
        <p:nvSpPr>
          <p:cNvPr id="5129" name="Rectangle 10"/>
          <p:cNvSpPr>
            <a:spLocks noChangeArrowheads="1"/>
          </p:cNvSpPr>
          <p:nvPr/>
        </p:nvSpPr>
        <p:spPr bwMode="auto">
          <a:xfrm>
            <a:off x="635000" y="5804299"/>
            <a:ext cx="3275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just" eaLnBrk="1" hangingPunct="1"/>
            <a:r>
              <a:rPr lang="en-US" altLang="en-US" sz="2000">
                <a:cs typeface="Times New Roman" pitchFamily="18" charset="0"/>
              </a:rPr>
              <a:t>Number of P-Kanbans:  </a:t>
            </a:r>
            <a:endParaRPr lang="en-US" altLang="en-US" sz="2000"/>
          </a:p>
        </p:txBody>
      </p:sp>
    </p:spTree>
    <p:extLst>
      <p:ext uri="{BB962C8B-B14F-4D97-AF65-F5344CB8AC3E}">
        <p14:creationId xmlns:p14="http://schemas.microsoft.com/office/powerpoint/2010/main" val="36253637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3"/>
          <p:cNvSpPr>
            <a:spLocks noChangeArrowheads="1"/>
          </p:cNvSpPr>
          <p:nvPr/>
        </p:nvSpPr>
        <p:spPr bwMode="auto">
          <a:xfrm>
            <a:off x="3038520" y="1796854"/>
            <a:ext cx="2667000" cy="2590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7651" name="Rectangle 2"/>
          <p:cNvSpPr>
            <a:spLocks noGrp="1" noChangeArrowheads="1"/>
          </p:cNvSpPr>
          <p:nvPr>
            <p:ph type="title"/>
          </p:nvPr>
        </p:nvSpPr>
        <p:spPr>
          <a:xfrm>
            <a:off x="549320" y="12504"/>
            <a:ext cx="7772400" cy="1143000"/>
          </a:xfrm>
        </p:spPr>
        <p:txBody>
          <a:bodyPr/>
          <a:lstStyle/>
          <a:p>
            <a:pPr eaLnBrk="1" hangingPunct="1"/>
            <a:r>
              <a:rPr lang="en-US" altLang="en-US" dirty="0" smtClean="0"/>
              <a:t>JIT Process </a:t>
            </a:r>
            <a:br>
              <a:rPr lang="en-US" altLang="en-US" dirty="0" smtClean="0"/>
            </a:br>
            <a:r>
              <a:rPr lang="en-US" altLang="en-US" sz="3200" b="1" dirty="0" smtClean="0">
                <a:solidFill>
                  <a:srgbClr val="0000FF"/>
                </a:solidFill>
                <a:latin typeface="Comic Sans MS" pitchFamily="66" charset="0"/>
              </a:rPr>
              <a:t>LUCAS TVS</a:t>
            </a:r>
          </a:p>
        </p:txBody>
      </p:sp>
      <p:sp>
        <p:nvSpPr>
          <p:cNvPr id="27652" name="AutoShape 3"/>
          <p:cNvSpPr>
            <a:spLocks noChangeArrowheads="1"/>
          </p:cNvSpPr>
          <p:nvPr/>
        </p:nvSpPr>
        <p:spPr bwMode="auto">
          <a:xfrm>
            <a:off x="4054520" y="5543354"/>
            <a:ext cx="609600" cy="304800"/>
          </a:xfrm>
          <a:prstGeom prst="roundRect">
            <a:avLst>
              <a:gd name="adj" fmla="val 16667"/>
            </a:avLst>
          </a:prstGeom>
          <a:solidFill>
            <a:srgbClr val="FFD85D"/>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a:t>Step 1</a:t>
            </a:r>
          </a:p>
        </p:txBody>
      </p:sp>
      <p:sp>
        <p:nvSpPr>
          <p:cNvPr id="27653" name="Text Box 4"/>
          <p:cNvSpPr txBox="1">
            <a:spLocks noChangeArrowheads="1"/>
          </p:cNvSpPr>
          <p:nvPr/>
        </p:nvSpPr>
        <p:spPr bwMode="auto">
          <a:xfrm>
            <a:off x="2708320" y="5803704"/>
            <a:ext cx="3600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400"/>
              <a:t>Building awareness among employees</a:t>
            </a:r>
          </a:p>
        </p:txBody>
      </p:sp>
      <p:sp>
        <p:nvSpPr>
          <p:cNvPr id="27654" name="AutoShape 5"/>
          <p:cNvSpPr>
            <a:spLocks noChangeArrowheads="1"/>
          </p:cNvSpPr>
          <p:nvPr/>
        </p:nvSpPr>
        <p:spPr bwMode="auto">
          <a:xfrm>
            <a:off x="4054520" y="4679754"/>
            <a:ext cx="609600" cy="304800"/>
          </a:xfrm>
          <a:prstGeom prst="roundRect">
            <a:avLst>
              <a:gd name="adj" fmla="val 16667"/>
            </a:avLst>
          </a:prstGeom>
          <a:solidFill>
            <a:srgbClr val="FFD85D"/>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a:t>Step 2</a:t>
            </a:r>
          </a:p>
        </p:txBody>
      </p:sp>
      <p:sp>
        <p:nvSpPr>
          <p:cNvPr id="27655" name="Text Box 6"/>
          <p:cNvSpPr txBox="1">
            <a:spLocks noChangeArrowheads="1"/>
          </p:cNvSpPr>
          <p:nvPr/>
        </p:nvSpPr>
        <p:spPr bwMode="auto">
          <a:xfrm>
            <a:off x="3124245" y="4965504"/>
            <a:ext cx="2660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400"/>
              <a:t>5S for factory improvement</a:t>
            </a:r>
          </a:p>
        </p:txBody>
      </p:sp>
      <p:sp>
        <p:nvSpPr>
          <p:cNvPr id="27656" name="AutoShape 7"/>
          <p:cNvSpPr>
            <a:spLocks noChangeArrowheads="1"/>
          </p:cNvSpPr>
          <p:nvPr/>
        </p:nvSpPr>
        <p:spPr bwMode="auto">
          <a:xfrm>
            <a:off x="4057695" y="3765354"/>
            <a:ext cx="609600" cy="304800"/>
          </a:xfrm>
          <a:prstGeom prst="roundRect">
            <a:avLst>
              <a:gd name="adj" fmla="val 16667"/>
            </a:avLst>
          </a:prstGeom>
          <a:solidFill>
            <a:srgbClr val="FFD85D"/>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a:t>Step 3</a:t>
            </a:r>
          </a:p>
        </p:txBody>
      </p:sp>
      <p:sp>
        <p:nvSpPr>
          <p:cNvPr id="27657" name="Text Box 8"/>
          <p:cNvSpPr txBox="1">
            <a:spLocks noChangeArrowheads="1"/>
          </p:cNvSpPr>
          <p:nvPr/>
        </p:nvSpPr>
        <p:spPr bwMode="auto">
          <a:xfrm>
            <a:off x="3435395" y="4051104"/>
            <a:ext cx="1924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400"/>
              <a:t>Flow Manufacturing</a:t>
            </a:r>
          </a:p>
        </p:txBody>
      </p:sp>
      <p:sp>
        <p:nvSpPr>
          <p:cNvPr id="27658" name="AutoShape 9"/>
          <p:cNvSpPr>
            <a:spLocks noChangeArrowheads="1"/>
          </p:cNvSpPr>
          <p:nvPr/>
        </p:nvSpPr>
        <p:spPr bwMode="auto">
          <a:xfrm>
            <a:off x="4067220" y="2850954"/>
            <a:ext cx="609600" cy="304800"/>
          </a:xfrm>
          <a:prstGeom prst="roundRect">
            <a:avLst>
              <a:gd name="adj" fmla="val 16667"/>
            </a:avLst>
          </a:prstGeom>
          <a:solidFill>
            <a:srgbClr val="FFD85D"/>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a:t>Step 4</a:t>
            </a:r>
          </a:p>
        </p:txBody>
      </p:sp>
      <p:sp>
        <p:nvSpPr>
          <p:cNvPr id="27659" name="Text Box 10"/>
          <p:cNvSpPr txBox="1">
            <a:spLocks noChangeArrowheads="1"/>
          </p:cNvSpPr>
          <p:nvPr/>
        </p:nvSpPr>
        <p:spPr bwMode="auto">
          <a:xfrm>
            <a:off x="3902120" y="3136704"/>
            <a:ext cx="971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400"/>
              <a:t>Levelling</a:t>
            </a:r>
          </a:p>
        </p:txBody>
      </p:sp>
      <p:sp>
        <p:nvSpPr>
          <p:cNvPr id="27660" name="AutoShape 11"/>
          <p:cNvSpPr>
            <a:spLocks noChangeArrowheads="1"/>
          </p:cNvSpPr>
          <p:nvPr/>
        </p:nvSpPr>
        <p:spPr bwMode="auto">
          <a:xfrm>
            <a:off x="4067220" y="1936554"/>
            <a:ext cx="609600" cy="304800"/>
          </a:xfrm>
          <a:prstGeom prst="roundRect">
            <a:avLst>
              <a:gd name="adj" fmla="val 16667"/>
            </a:avLst>
          </a:prstGeom>
          <a:solidFill>
            <a:srgbClr val="FFD85D"/>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a:t>Step 5</a:t>
            </a:r>
          </a:p>
        </p:txBody>
      </p:sp>
      <p:sp>
        <p:nvSpPr>
          <p:cNvPr id="27661" name="Text Box 12"/>
          <p:cNvSpPr txBox="1">
            <a:spLocks noChangeArrowheads="1"/>
          </p:cNvSpPr>
          <p:nvPr/>
        </p:nvSpPr>
        <p:spPr bwMode="auto">
          <a:xfrm>
            <a:off x="3244895" y="2222304"/>
            <a:ext cx="2392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400"/>
              <a:t>Standardised Operations</a:t>
            </a:r>
          </a:p>
        </p:txBody>
      </p:sp>
      <p:sp>
        <p:nvSpPr>
          <p:cNvPr id="27662" name="Text Box 14"/>
          <p:cNvSpPr txBox="1">
            <a:spLocks noChangeArrowheads="1"/>
          </p:cNvSpPr>
          <p:nvPr/>
        </p:nvSpPr>
        <p:spPr bwMode="auto">
          <a:xfrm>
            <a:off x="6142083" y="1804792"/>
            <a:ext cx="1379537" cy="527050"/>
          </a:xfrm>
          <a:prstGeom prst="rect">
            <a:avLst/>
          </a:prstGeom>
          <a:solidFill>
            <a:srgbClr val="FFCC66"/>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a:t>Maintenance </a:t>
            </a:r>
          </a:p>
          <a:p>
            <a:pPr algn="ctr" eaLnBrk="1" hangingPunct="1"/>
            <a:r>
              <a:rPr lang="en-US" altLang="en-US" sz="1400"/>
              <a:t>&amp; Safety</a:t>
            </a:r>
          </a:p>
        </p:txBody>
      </p:sp>
      <p:sp>
        <p:nvSpPr>
          <p:cNvPr id="27663" name="Text Box 15"/>
          <p:cNvSpPr txBox="1">
            <a:spLocks noChangeArrowheads="1"/>
          </p:cNvSpPr>
          <p:nvPr/>
        </p:nvSpPr>
        <p:spPr bwMode="auto">
          <a:xfrm>
            <a:off x="6284958" y="2808092"/>
            <a:ext cx="1106487" cy="527050"/>
          </a:xfrm>
          <a:prstGeom prst="rect">
            <a:avLst/>
          </a:prstGeom>
          <a:solidFill>
            <a:srgbClr val="FFCC66"/>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a:t>Quality </a:t>
            </a:r>
          </a:p>
          <a:p>
            <a:pPr algn="ctr" eaLnBrk="1" hangingPunct="1"/>
            <a:r>
              <a:rPr lang="en-US" altLang="en-US" sz="1400"/>
              <a:t>Assurance</a:t>
            </a:r>
          </a:p>
        </p:txBody>
      </p:sp>
      <p:sp>
        <p:nvSpPr>
          <p:cNvPr id="27664" name="Text Box 16"/>
          <p:cNvSpPr txBox="1">
            <a:spLocks noChangeArrowheads="1"/>
          </p:cNvSpPr>
          <p:nvPr/>
        </p:nvSpPr>
        <p:spPr bwMode="auto">
          <a:xfrm>
            <a:off x="6402433" y="4049517"/>
            <a:ext cx="866775" cy="314325"/>
          </a:xfrm>
          <a:prstGeom prst="rect">
            <a:avLst/>
          </a:prstGeom>
          <a:solidFill>
            <a:srgbClr val="FFCC66"/>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a:t>Kanban</a:t>
            </a:r>
          </a:p>
        </p:txBody>
      </p:sp>
      <p:sp>
        <p:nvSpPr>
          <p:cNvPr id="27665" name="Text Box 17"/>
          <p:cNvSpPr txBox="1">
            <a:spLocks noChangeArrowheads="1"/>
          </p:cNvSpPr>
          <p:nvPr/>
        </p:nvSpPr>
        <p:spPr bwMode="auto">
          <a:xfrm rot="5400000">
            <a:off x="7634333" y="2935091"/>
            <a:ext cx="1447800" cy="314325"/>
          </a:xfrm>
          <a:prstGeom prst="rect">
            <a:avLst/>
          </a:prstGeom>
          <a:solidFill>
            <a:schemeClr val="bg2"/>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1400"/>
              <a:t>Visual Control</a:t>
            </a:r>
          </a:p>
        </p:txBody>
      </p:sp>
      <p:cxnSp>
        <p:nvCxnSpPr>
          <p:cNvPr id="27666" name="AutoShape 18"/>
          <p:cNvCxnSpPr>
            <a:cxnSpLocks noChangeShapeType="1"/>
            <a:stCxn id="27650" idx="3"/>
            <a:endCxn id="27663" idx="1"/>
          </p:cNvCxnSpPr>
          <p:nvPr/>
        </p:nvCxnSpPr>
        <p:spPr bwMode="auto">
          <a:xfrm flipV="1">
            <a:off x="5705520" y="3071617"/>
            <a:ext cx="579438" cy="2063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667" name="AutoShape 19"/>
          <p:cNvCxnSpPr>
            <a:cxnSpLocks noChangeShapeType="1"/>
            <a:stCxn id="27662" idx="3"/>
            <a:endCxn id="27665" idx="1"/>
          </p:cNvCxnSpPr>
          <p:nvPr/>
        </p:nvCxnSpPr>
        <p:spPr bwMode="auto">
          <a:xfrm>
            <a:off x="7521620" y="2068317"/>
            <a:ext cx="836613" cy="30003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668" name="AutoShape 20"/>
          <p:cNvCxnSpPr>
            <a:cxnSpLocks noChangeShapeType="1"/>
            <a:stCxn id="27663" idx="3"/>
            <a:endCxn id="27665" idx="2"/>
          </p:cNvCxnSpPr>
          <p:nvPr/>
        </p:nvCxnSpPr>
        <p:spPr bwMode="auto">
          <a:xfrm>
            <a:off x="7391445" y="3071617"/>
            <a:ext cx="809625" cy="2063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669" name="AutoShape 21"/>
          <p:cNvCxnSpPr>
            <a:cxnSpLocks noChangeShapeType="1"/>
            <a:stCxn id="27664" idx="3"/>
            <a:endCxn id="27665" idx="3"/>
          </p:cNvCxnSpPr>
          <p:nvPr/>
        </p:nvCxnSpPr>
        <p:spPr bwMode="auto">
          <a:xfrm flipV="1">
            <a:off x="7269208" y="3816154"/>
            <a:ext cx="1089025" cy="3905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7670" name="Line 22"/>
          <p:cNvSpPr>
            <a:spLocks noChangeShapeType="1"/>
          </p:cNvSpPr>
          <p:nvPr/>
        </p:nvSpPr>
        <p:spPr bwMode="auto">
          <a:xfrm>
            <a:off x="5730920" y="4222554"/>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1" name="Line 23"/>
          <p:cNvSpPr>
            <a:spLocks noChangeShapeType="1"/>
          </p:cNvSpPr>
          <p:nvPr/>
        </p:nvSpPr>
        <p:spPr bwMode="auto">
          <a:xfrm>
            <a:off x="5730920" y="2114354"/>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2" name="Text Box 24"/>
          <p:cNvSpPr txBox="1">
            <a:spLocks noChangeArrowheads="1"/>
          </p:cNvSpPr>
          <p:nvPr/>
        </p:nvSpPr>
        <p:spPr bwMode="auto">
          <a:xfrm>
            <a:off x="1250995" y="1652392"/>
            <a:ext cx="1287463" cy="527050"/>
          </a:xfrm>
          <a:prstGeom prst="rect">
            <a:avLst/>
          </a:prstGeom>
          <a:solidFill>
            <a:srgbClr val="CCFF99"/>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a:t>Automation </a:t>
            </a:r>
          </a:p>
          <a:p>
            <a:pPr algn="ctr" eaLnBrk="1" hangingPunct="1"/>
            <a:r>
              <a:rPr lang="en-US" altLang="en-US" sz="1400"/>
              <a:t>Jidoka</a:t>
            </a:r>
          </a:p>
        </p:txBody>
      </p:sp>
      <p:sp>
        <p:nvSpPr>
          <p:cNvPr id="27673" name="Text Box 25"/>
          <p:cNvSpPr txBox="1">
            <a:spLocks noChangeArrowheads="1"/>
          </p:cNvSpPr>
          <p:nvPr/>
        </p:nvSpPr>
        <p:spPr bwMode="auto">
          <a:xfrm>
            <a:off x="1419270" y="2808092"/>
            <a:ext cx="928688" cy="527050"/>
          </a:xfrm>
          <a:prstGeom prst="rect">
            <a:avLst/>
          </a:prstGeom>
          <a:solidFill>
            <a:srgbClr val="CCFF99"/>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a:t>Change </a:t>
            </a:r>
          </a:p>
          <a:p>
            <a:pPr algn="ctr" eaLnBrk="1" hangingPunct="1"/>
            <a:r>
              <a:rPr lang="en-US" altLang="en-US" sz="1400"/>
              <a:t>Over</a:t>
            </a:r>
          </a:p>
        </p:txBody>
      </p:sp>
      <p:sp>
        <p:nvSpPr>
          <p:cNvPr id="27674" name="Text Box 26"/>
          <p:cNvSpPr txBox="1">
            <a:spLocks noChangeArrowheads="1"/>
          </p:cNvSpPr>
          <p:nvPr/>
        </p:nvSpPr>
        <p:spPr bwMode="auto">
          <a:xfrm>
            <a:off x="1214483" y="4033642"/>
            <a:ext cx="1382712" cy="527050"/>
          </a:xfrm>
          <a:prstGeom prst="rect">
            <a:avLst/>
          </a:prstGeom>
          <a:solidFill>
            <a:srgbClr val="CCFF99"/>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400"/>
              <a:t>Multi-process</a:t>
            </a:r>
          </a:p>
          <a:p>
            <a:pPr algn="ctr" eaLnBrk="1" hangingPunct="1"/>
            <a:r>
              <a:rPr lang="en-US" altLang="en-US" sz="1400"/>
              <a:t>Operations</a:t>
            </a:r>
          </a:p>
        </p:txBody>
      </p:sp>
      <p:sp>
        <p:nvSpPr>
          <p:cNvPr id="27675" name="Text Box 27"/>
          <p:cNvSpPr txBox="1">
            <a:spLocks noChangeArrowheads="1"/>
          </p:cNvSpPr>
          <p:nvPr/>
        </p:nvSpPr>
        <p:spPr bwMode="auto">
          <a:xfrm rot="16200000" flipH="1">
            <a:off x="-262686" y="2937473"/>
            <a:ext cx="1855787" cy="314325"/>
          </a:xfrm>
          <a:prstGeom prst="rect">
            <a:avLst/>
          </a:prstGeom>
          <a:solidFill>
            <a:schemeClr val="bg2"/>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1400"/>
              <a:t>Flexible Manpower</a:t>
            </a:r>
          </a:p>
        </p:txBody>
      </p:sp>
      <p:cxnSp>
        <p:nvCxnSpPr>
          <p:cNvPr id="27676" name="AutoShape 28"/>
          <p:cNvCxnSpPr>
            <a:cxnSpLocks noChangeShapeType="1"/>
            <a:stCxn id="27650" idx="1"/>
            <a:endCxn id="27673" idx="3"/>
          </p:cNvCxnSpPr>
          <p:nvPr/>
        </p:nvCxnSpPr>
        <p:spPr bwMode="auto">
          <a:xfrm flipH="1" flipV="1">
            <a:off x="2347958" y="3071617"/>
            <a:ext cx="690562" cy="2063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677" name="AutoShape 29"/>
          <p:cNvCxnSpPr>
            <a:cxnSpLocks noChangeShapeType="1"/>
            <a:stCxn id="27672" idx="1"/>
            <a:endCxn id="27675" idx="1"/>
          </p:cNvCxnSpPr>
          <p:nvPr/>
        </p:nvCxnSpPr>
        <p:spPr bwMode="auto">
          <a:xfrm flipH="1">
            <a:off x="666795" y="1915917"/>
            <a:ext cx="584200" cy="250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678" name="AutoShape 30"/>
          <p:cNvCxnSpPr>
            <a:cxnSpLocks noChangeShapeType="1"/>
            <a:stCxn id="27673" idx="1"/>
            <a:endCxn id="27675" idx="2"/>
          </p:cNvCxnSpPr>
          <p:nvPr/>
        </p:nvCxnSpPr>
        <p:spPr bwMode="auto">
          <a:xfrm flipH="1">
            <a:off x="823958" y="3071617"/>
            <a:ext cx="595312" cy="222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679" name="AutoShape 31"/>
          <p:cNvCxnSpPr>
            <a:cxnSpLocks noChangeShapeType="1"/>
            <a:stCxn id="27674" idx="1"/>
            <a:endCxn id="27675" idx="3"/>
          </p:cNvCxnSpPr>
          <p:nvPr/>
        </p:nvCxnSpPr>
        <p:spPr bwMode="auto">
          <a:xfrm flipH="1" flipV="1">
            <a:off x="665208" y="4022529"/>
            <a:ext cx="549275" cy="2746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7680" name="Line 32"/>
          <p:cNvSpPr>
            <a:spLocks noChangeShapeType="1"/>
          </p:cNvSpPr>
          <p:nvPr/>
        </p:nvSpPr>
        <p:spPr bwMode="auto">
          <a:xfrm flipV="1">
            <a:off x="2568620" y="4159054"/>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1" name="Line 33"/>
          <p:cNvSpPr>
            <a:spLocks noChangeShapeType="1"/>
          </p:cNvSpPr>
          <p:nvPr/>
        </p:nvSpPr>
        <p:spPr bwMode="auto">
          <a:xfrm flipV="1">
            <a:off x="2530520" y="2012754"/>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27682" name="AutoShape 35"/>
          <p:cNvCxnSpPr>
            <a:cxnSpLocks noChangeShapeType="1"/>
            <a:stCxn id="27652" idx="1"/>
            <a:endCxn id="27675" idx="3"/>
          </p:cNvCxnSpPr>
          <p:nvPr/>
        </p:nvCxnSpPr>
        <p:spPr bwMode="auto">
          <a:xfrm rot="10800000">
            <a:off x="665208" y="4022529"/>
            <a:ext cx="3389312" cy="1673225"/>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7683" name="AutoShape 36"/>
          <p:cNvCxnSpPr>
            <a:cxnSpLocks noChangeShapeType="1"/>
            <a:stCxn id="27652" idx="3"/>
            <a:endCxn id="27665" idx="3"/>
          </p:cNvCxnSpPr>
          <p:nvPr/>
        </p:nvCxnSpPr>
        <p:spPr bwMode="auto">
          <a:xfrm flipV="1">
            <a:off x="4664120" y="3816154"/>
            <a:ext cx="3694113" cy="1879600"/>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7684" name="AutoShape 37"/>
          <p:cNvCxnSpPr>
            <a:cxnSpLocks noChangeShapeType="1"/>
            <a:stCxn id="27654" idx="3"/>
            <a:endCxn id="27665" idx="3"/>
          </p:cNvCxnSpPr>
          <p:nvPr/>
        </p:nvCxnSpPr>
        <p:spPr bwMode="auto">
          <a:xfrm flipV="1">
            <a:off x="4664120" y="3816154"/>
            <a:ext cx="3694113" cy="1016000"/>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7685" name="AutoShape 38"/>
          <p:cNvCxnSpPr>
            <a:cxnSpLocks noChangeShapeType="1"/>
            <a:stCxn id="27654" idx="1"/>
            <a:endCxn id="27675" idx="3"/>
          </p:cNvCxnSpPr>
          <p:nvPr/>
        </p:nvCxnSpPr>
        <p:spPr bwMode="auto">
          <a:xfrm rot="10800000">
            <a:off x="665208" y="4022529"/>
            <a:ext cx="3389312" cy="809625"/>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7686" name="Text Box 39"/>
          <p:cNvSpPr txBox="1">
            <a:spLocks noChangeArrowheads="1"/>
          </p:cNvSpPr>
          <p:nvPr/>
        </p:nvSpPr>
        <p:spPr bwMode="auto">
          <a:xfrm>
            <a:off x="3503658" y="1198367"/>
            <a:ext cx="1755775" cy="346075"/>
          </a:xfrm>
          <a:prstGeom prst="rect">
            <a:avLst/>
          </a:prstGeom>
          <a:solidFill>
            <a:srgbClr val="FFD85D"/>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b="1" dirty="0"/>
              <a:t>JUST IN TIME</a:t>
            </a:r>
          </a:p>
        </p:txBody>
      </p:sp>
      <p:cxnSp>
        <p:nvCxnSpPr>
          <p:cNvPr id="27687" name="AutoShape 40"/>
          <p:cNvCxnSpPr>
            <a:cxnSpLocks noChangeShapeType="1"/>
            <a:stCxn id="27675" idx="1"/>
            <a:endCxn id="27686" idx="1"/>
          </p:cNvCxnSpPr>
          <p:nvPr/>
        </p:nvCxnSpPr>
        <p:spPr bwMode="auto">
          <a:xfrm rot="-5400000">
            <a:off x="1687558" y="350641"/>
            <a:ext cx="795338" cy="2836863"/>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7688" name="AutoShape 41"/>
          <p:cNvCxnSpPr>
            <a:cxnSpLocks noChangeShapeType="1"/>
            <a:stCxn id="27665" idx="1"/>
            <a:endCxn id="27686" idx="3"/>
          </p:cNvCxnSpPr>
          <p:nvPr/>
        </p:nvCxnSpPr>
        <p:spPr bwMode="auto">
          <a:xfrm rot="5400000" flipH="1">
            <a:off x="6310358" y="320479"/>
            <a:ext cx="996950" cy="3098800"/>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7689" name="AutoShape 43"/>
          <p:cNvSpPr>
            <a:spLocks noChangeArrowheads="1"/>
          </p:cNvSpPr>
          <p:nvPr/>
        </p:nvSpPr>
        <p:spPr bwMode="auto">
          <a:xfrm>
            <a:off x="4194220" y="5238554"/>
            <a:ext cx="304800" cy="228600"/>
          </a:xfrm>
          <a:prstGeom prst="triangle">
            <a:avLst>
              <a:gd name="adj" fmla="val 50000"/>
            </a:avLst>
          </a:prstGeom>
          <a:solidFill>
            <a:schemeClr val="hlink"/>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7690" name="AutoShape 44"/>
          <p:cNvSpPr>
            <a:spLocks noChangeArrowheads="1"/>
          </p:cNvSpPr>
          <p:nvPr/>
        </p:nvSpPr>
        <p:spPr bwMode="auto">
          <a:xfrm>
            <a:off x="4194220" y="4413054"/>
            <a:ext cx="304800" cy="228600"/>
          </a:xfrm>
          <a:prstGeom prst="triangle">
            <a:avLst>
              <a:gd name="adj" fmla="val 50000"/>
            </a:avLst>
          </a:prstGeom>
          <a:solidFill>
            <a:schemeClr val="hlink"/>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7691" name="AutoShape 45"/>
          <p:cNvSpPr>
            <a:spLocks noChangeArrowheads="1"/>
          </p:cNvSpPr>
          <p:nvPr/>
        </p:nvSpPr>
        <p:spPr bwMode="auto">
          <a:xfrm>
            <a:off x="4194220" y="3460554"/>
            <a:ext cx="304800" cy="228600"/>
          </a:xfrm>
          <a:prstGeom prst="triangle">
            <a:avLst>
              <a:gd name="adj" fmla="val 50000"/>
            </a:avLst>
          </a:prstGeom>
          <a:solidFill>
            <a:schemeClr val="hlink"/>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7692" name="AutoShape 46"/>
          <p:cNvSpPr>
            <a:spLocks noChangeArrowheads="1"/>
          </p:cNvSpPr>
          <p:nvPr/>
        </p:nvSpPr>
        <p:spPr bwMode="auto">
          <a:xfrm>
            <a:off x="4194220" y="2546154"/>
            <a:ext cx="304800" cy="228600"/>
          </a:xfrm>
          <a:prstGeom prst="triangle">
            <a:avLst>
              <a:gd name="adj" fmla="val 50000"/>
            </a:avLst>
          </a:prstGeom>
          <a:solidFill>
            <a:schemeClr val="hlink"/>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7693" name="AutoShape 47"/>
          <p:cNvSpPr>
            <a:spLocks noChangeArrowheads="1"/>
          </p:cNvSpPr>
          <p:nvPr/>
        </p:nvSpPr>
        <p:spPr bwMode="auto">
          <a:xfrm>
            <a:off x="4206920" y="1555554"/>
            <a:ext cx="304800" cy="228600"/>
          </a:xfrm>
          <a:prstGeom prst="triangle">
            <a:avLst>
              <a:gd name="adj" fmla="val 50000"/>
            </a:avLst>
          </a:prstGeom>
          <a:solidFill>
            <a:schemeClr val="hlink"/>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7694" name="Text Box 48"/>
          <p:cNvSpPr txBox="1">
            <a:spLocks noChangeArrowheads="1"/>
          </p:cNvSpPr>
          <p:nvPr/>
        </p:nvSpPr>
        <p:spPr bwMode="auto">
          <a:xfrm>
            <a:off x="-60280" y="5841804"/>
            <a:ext cx="240823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000" dirty="0"/>
              <a:t>Source: “Lucas TVS, The Joy of JIT”, Business Today, August 18, 2002, pp 102 – 106. </a:t>
            </a:r>
          </a:p>
        </p:txBody>
      </p:sp>
    </p:spTree>
    <p:extLst>
      <p:ext uri="{BB962C8B-B14F-4D97-AF65-F5344CB8AC3E}">
        <p14:creationId xmlns:p14="http://schemas.microsoft.com/office/powerpoint/2010/main" val="2956054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2622"/>
            <a:ext cx="8229600" cy="1143000"/>
          </a:xfrm>
        </p:spPr>
        <p:txBody>
          <a:bodyPr/>
          <a:lstStyle/>
          <a:p>
            <a:pPr eaLnBrk="1" hangingPunct="1"/>
            <a:r>
              <a:rPr lang="en-US" altLang="en-US" smtClean="0"/>
              <a:t>Continuous Improvement</a:t>
            </a:r>
          </a:p>
        </p:txBody>
      </p:sp>
      <p:sp>
        <p:nvSpPr>
          <p:cNvPr id="28675" name="Rectangle 3"/>
          <p:cNvSpPr>
            <a:spLocks noGrp="1" noChangeArrowheads="1"/>
          </p:cNvSpPr>
          <p:nvPr>
            <p:ph idx="1"/>
          </p:nvPr>
        </p:nvSpPr>
        <p:spPr>
          <a:xfrm>
            <a:off x="457200" y="987184"/>
            <a:ext cx="8229600" cy="4525963"/>
          </a:xfrm>
        </p:spPr>
        <p:txBody>
          <a:bodyPr/>
          <a:lstStyle/>
          <a:p>
            <a:pPr eaLnBrk="1" hangingPunct="1"/>
            <a:r>
              <a:rPr lang="en-US" altLang="en-US" sz="2400" b="1" dirty="0" smtClean="0"/>
              <a:t>Continuous improvement	</a:t>
            </a:r>
          </a:p>
          <a:p>
            <a:pPr lvl="1" eaLnBrk="1" hangingPunct="1"/>
            <a:r>
              <a:rPr lang="en-US" altLang="en-US" sz="2000" dirty="0" smtClean="0"/>
              <a:t>Refers to constant and positive change in the working conditions in an operating system</a:t>
            </a:r>
          </a:p>
          <a:p>
            <a:pPr lvl="1" eaLnBrk="1" hangingPunct="1"/>
            <a:r>
              <a:rPr lang="en-US" altLang="en-US" sz="2000" dirty="0" smtClean="0"/>
              <a:t>Leading to better performance evident from key performance measures</a:t>
            </a:r>
          </a:p>
          <a:p>
            <a:pPr eaLnBrk="1" hangingPunct="1"/>
            <a:r>
              <a:rPr lang="en-US" altLang="en-US" sz="2400" b="1" dirty="0" smtClean="0"/>
              <a:t>Typical examples of such improvements </a:t>
            </a:r>
          </a:p>
          <a:p>
            <a:pPr lvl="1" eaLnBrk="1" hangingPunct="1"/>
            <a:r>
              <a:rPr lang="en-US" altLang="en-US" sz="2000" dirty="0" smtClean="0"/>
              <a:t>Increase in production with no addition of capacity, </a:t>
            </a:r>
          </a:p>
          <a:p>
            <a:pPr lvl="1" eaLnBrk="1" hangingPunct="1"/>
            <a:r>
              <a:rPr lang="en-US" altLang="en-US" sz="2000" dirty="0" smtClean="0"/>
              <a:t>Elimination of manpower even when production levels go up</a:t>
            </a:r>
          </a:p>
          <a:p>
            <a:pPr lvl="1" eaLnBrk="1" hangingPunct="1"/>
            <a:r>
              <a:rPr lang="en-US" altLang="en-US" sz="2000" dirty="0" smtClean="0"/>
              <a:t>No appreciable increase in cost of production even when the volume drops</a:t>
            </a:r>
          </a:p>
          <a:p>
            <a:pPr lvl="1" eaLnBrk="1" hangingPunct="1"/>
            <a:r>
              <a:rPr lang="en-US" altLang="en-US" sz="2000" dirty="0" smtClean="0"/>
              <a:t>Increase in the velocity of various business processes without any addition of new capacity or technology</a:t>
            </a:r>
          </a:p>
          <a:p>
            <a:pPr lvl="1" eaLnBrk="1" hangingPunct="1"/>
            <a:r>
              <a:rPr lang="en-US" altLang="en-US" sz="2000" dirty="0" smtClean="0"/>
              <a:t>Significant reduction in defects</a:t>
            </a:r>
          </a:p>
          <a:p>
            <a:pPr lvl="1" eaLnBrk="1" hangingPunct="1"/>
            <a:r>
              <a:rPr lang="en-US" altLang="en-US" sz="2000" dirty="0" smtClean="0"/>
              <a:t>Rework and inventory investments when the production rates go up </a:t>
            </a:r>
          </a:p>
          <a:p>
            <a:pPr lvl="1" eaLnBrk="1" hangingPunct="1"/>
            <a:r>
              <a:rPr lang="en-US" altLang="en-US" sz="2000" dirty="0" smtClean="0"/>
              <a:t>An overall increase in the productivity </a:t>
            </a:r>
          </a:p>
        </p:txBody>
      </p:sp>
    </p:spTree>
    <p:extLst>
      <p:ext uri="{BB962C8B-B14F-4D97-AF65-F5344CB8AC3E}">
        <p14:creationId xmlns:p14="http://schemas.microsoft.com/office/powerpoint/2010/main" val="24646248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16256" y="42622"/>
            <a:ext cx="8229600" cy="1143000"/>
          </a:xfrm>
        </p:spPr>
        <p:txBody>
          <a:bodyPr/>
          <a:lstStyle/>
          <a:p>
            <a:pPr eaLnBrk="1" hangingPunct="1"/>
            <a:r>
              <a:rPr lang="en-US" altLang="en-US" dirty="0" smtClean="0"/>
              <a:t>Continuous Improvement Process</a:t>
            </a:r>
            <a:br>
              <a:rPr lang="en-US" altLang="en-US" dirty="0" smtClean="0"/>
            </a:br>
            <a:r>
              <a:rPr lang="en-US" altLang="en-US" sz="3200" b="1" dirty="0" smtClean="0">
                <a:solidFill>
                  <a:srgbClr val="0000FF"/>
                </a:solidFill>
                <a:latin typeface="Comic Sans MS" pitchFamily="66" charset="0"/>
              </a:rPr>
              <a:t>A framework</a:t>
            </a:r>
          </a:p>
        </p:txBody>
      </p:sp>
      <p:sp>
        <p:nvSpPr>
          <p:cNvPr id="31747" name="Text Box 14"/>
          <p:cNvSpPr txBox="1">
            <a:spLocks noChangeArrowheads="1"/>
          </p:cNvSpPr>
          <p:nvPr/>
        </p:nvSpPr>
        <p:spPr bwMode="auto">
          <a:xfrm>
            <a:off x="1025856" y="2038109"/>
            <a:ext cx="2590800" cy="835025"/>
          </a:xfrm>
          <a:prstGeom prst="rect">
            <a:avLst/>
          </a:prstGeom>
          <a:solidFill>
            <a:srgbClr val="FFCCFF"/>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1600"/>
              <a:t>Create a context for continuous improvement</a:t>
            </a:r>
          </a:p>
        </p:txBody>
      </p:sp>
      <p:sp>
        <p:nvSpPr>
          <p:cNvPr id="31748" name="Text Box 15"/>
          <p:cNvSpPr txBox="1">
            <a:spLocks noChangeArrowheads="1"/>
          </p:cNvSpPr>
          <p:nvPr/>
        </p:nvSpPr>
        <p:spPr bwMode="auto">
          <a:xfrm>
            <a:off x="5293056" y="1901584"/>
            <a:ext cx="2971800" cy="1079500"/>
          </a:xfrm>
          <a:prstGeom prst="rect">
            <a:avLst/>
          </a:prstGeom>
          <a:solidFill>
            <a:schemeClr val="accent1"/>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1600"/>
              <a:t>Set up a measurement methodology for assessing the quantum of improvement</a:t>
            </a:r>
          </a:p>
        </p:txBody>
      </p:sp>
      <p:sp>
        <p:nvSpPr>
          <p:cNvPr id="31749" name="Text Box 16"/>
          <p:cNvSpPr txBox="1">
            <a:spLocks noChangeArrowheads="1"/>
          </p:cNvSpPr>
          <p:nvPr/>
        </p:nvSpPr>
        <p:spPr bwMode="auto">
          <a:xfrm>
            <a:off x="6196080" y="4047884"/>
            <a:ext cx="2590800" cy="1079500"/>
          </a:xfrm>
          <a:prstGeom prst="rect">
            <a:avLst/>
          </a:prstGeom>
          <a:solidFill>
            <a:srgbClr val="FFCC99"/>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1600" dirty="0"/>
              <a:t>Equip the employees with tools &amp; techniques for continuous improvement</a:t>
            </a:r>
          </a:p>
        </p:txBody>
      </p:sp>
      <p:sp>
        <p:nvSpPr>
          <p:cNvPr id="31750" name="Text Box 17"/>
          <p:cNvSpPr txBox="1">
            <a:spLocks noChangeArrowheads="1"/>
          </p:cNvSpPr>
          <p:nvPr/>
        </p:nvSpPr>
        <p:spPr bwMode="auto">
          <a:xfrm>
            <a:off x="3121356" y="5178184"/>
            <a:ext cx="2819400" cy="1079500"/>
          </a:xfrm>
          <a:prstGeom prst="rect">
            <a:avLst/>
          </a:prstGeom>
          <a:solidFill>
            <a:srgbClr val="CCECFF"/>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1600"/>
              <a:t>Create appropriate organisational structures for continuous improvement</a:t>
            </a:r>
          </a:p>
        </p:txBody>
      </p:sp>
      <p:sp>
        <p:nvSpPr>
          <p:cNvPr id="31751" name="Text Box 18"/>
          <p:cNvSpPr txBox="1">
            <a:spLocks noChangeArrowheads="1"/>
          </p:cNvSpPr>
          <p:nvPr/>
        </p:nvSpPr>
        <p:spPr bwMode="auto">
          <a:xfrm>
            <a:off x="35256" y="3895484"/>
            <a:ext cx="2819400" cy="1079500"/>
          </a:xfrm>
          <a:prstGeom prst="rect">
            <a:avLst/>
          </a:prstGeom>
          <a:solidFill>
            <a:srgbClr val="CCFFCC"/>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1600"/>
              <a:t>Closely monitor and recognise the benefits accrued from improvements</a:t>
            </a:r>
          </a:p>
        </p:txBody>
      </p:sp>
      <p:cxnSp>
        <p:nvCxnSpPr>
          <p:cNvPr id="31752" name="AutoShape 19"/>
          <p:cNvCxnSpPr>
            <a:cxnSpLocks noChangeShapeType="1"/>
            <a:stCxn id="31748" idx="2"/>
            <a:endCxn id="31749" idx="0"/>
          </p:cNvCxnSpPr>
          <p:nvPr/>
        </p:nvCxnSpPr>
        <p:spPr bwMode="auto">
          <a:xfrm rot="16200000" flipH="1">
            <a:off x="6601818" y="3158222"/>
            <a:ext cx="1066800" cy="712524"/>
          </a:xfrm>
          <a:prstGeom prst="curvedConnector3">
            <a:avLst>
              <a:gd name="adj1" fmla="val 50000"/>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3" name="AutoShape 20"/>
          <p:cNvCxnSpPr>
            <a:cxnSpLocks noChangeShapeType="1"/>
            <a:stCxn id="31749" idx="2"/>
            <a:endCxn id="31750" idx="3"/>
          </p:cNvCxnSpPr>
          <p:nvPr/>
        </p:nvCxnSpPr>
        <p:spPr bwMode="auto">
          <a:xfrm rot="5400000">
            <a:off x="6420843" y="4647297"/>
            <a:ext cx="590550" cy="1550724"/>
          </a:xfrm>
          <a:prstGeom prst="curvedConnector2">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4" name="AutoShape 21"/>
          <p:cNvCxnSpPr>
            <a:cxnSpLocks noChangeShapeType="1"/>
            <a:stCxn id="31750" idx="1"/>
            <a:endCxn id="31751" idx="2"/>
          </p:cNvCxnSpPr>
          <p:nvPr/>
        </p:nvCxnSpPr>
        <p:spPr bwMode="auto">
          <a:xfrm rot="10800000">
            <a:off x="1444956" y="4974984"/>
            <a:ext cx="1676400" cy="742950"/>
          </a:xfrm>
          <a:prstGeom prst="curvedConnector2">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5" name="AutoShape 22"/>
          <p:cNvCxnSpPr>
            <a:cxnSpLocks noChangeShapeType="1"/>
            <a:stCxn id="31751" idx="0"/>
            <a:endCxn id="31747" idx="2"/>
          </p:cNvCxnSpPr>
          <p:nvPr/>
        </p:nvCxnSpPr>
        <p:spPr bwMode="auto">
          <a:xfrm rot="-5400000">
            <a:off x="1371931" y="2946159"/>
            <a:ext cx="1022350" cy="876300"/>
          </a:xfrm>
          <a:prstGeom prst="curvedConnector3">
            <a:avLst>
              <a:gd name="adj1" fmla="val 50000"/>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6" name="AutoShape 23"/>
          <p:cNvCxnSpPr>
            <a:cxnSpLocks noChangeShapeType="1"/>
            <a:stCxn id="31747" idx="0"/>
            <a:endCxn id="31748" idx="0"/>
          </p:cNvCxnSpPr>
          <p:nvPr/>
        </p:nvCxnSpPr>
        <p:spPr bwMode="auto">
          <a:xfrm rot="-5400000">
            <a:off x="4481843" y="-259003"/>
            <a:ext cx="136525" cy="4457700"/>
          </a:xfrm>
          <a:prstGeom prst="curvedConnector3">
            <a:avLst>
              <a:gd name="adj1" fmla="val 267440"/>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57" name="AutoShape 24"/>
          <p:cNvSpPr>
            <a:spLocks noChangeArrowheads="1"/>
          </p:cNvSpPr>
          <p:nvPr/>
        </p:nvSpPr>
        <p:spPr bwMode="auto">
          <a:xfrm>
            <a:off x="3067381" y="3387484"/>
            <a:ext cx="3062288" cy="1395413"/>
          </a:xfrm>
          <a:custGeom>
            <a:avLst/>
            <a:gdLst>
              <a:gd name="T0" fmla="*/ 1531144 w 21600"/>
              <a:gd name="T1" fmla="*/ 0 h 21600"/>
              <a:gd name="T2" fmla="*/ 448427 w 21600"/>
              <a:gd name="T3" fmla="*/ 204338 h 21600"/>
              <a:gd name="T4" fmla="*/ 0 w 21600"/>
              <a:gd name="T5" fmla="*/ 697707 h 21600"/>
              <a:gd name="T6" fmla="*/ 448427 w 21600"/>
              <a:gd name="T7" fmla="*/ 1191076 h 21600"/>
              <a:gd name="T8" fmla="*/ 1531144 w 21600"/>
              <a:gd name="T9" fmla="*/ 1395413 h 21600"/>
              <a:gd name="T10" fmla="*/ 2613861 w 21600"/>
              <a:gd name="T11" fmla="*/ 1191076 h 21600"/>
              <a:gd name="T12" fmla="*/ 3062288 w 21600"/>
              <a:gd name="T13" fmla="*/ 697707 h 21600"/>
              <a:gd name="T14" fmla="*/ 2613861 w 21600"/>
              <a:gd name="T15" fmla="*/ 204338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210" y="10800"/>
                </a:moveTo>
                <a:cubicBezTo>
                  <a:pt x="2210" y="15544"/>
                  <a:pt x="6056" y="19390"/>
                  <a:pt x="10800" y="19390"/>
                </a:cubicBezTo>
                <a:cubicBezTo>
                  <a:pt x="15544" y="19390"/>
                  <a:pt x="19390" y="15544"/>
                  <a:pt x="19390" y="10800"/>
                </a:cubicBezTo>
                <a:cubicBezTo>
                  <a:pt x="19390" y="6056"/>
                  <a:pt x="15544" y="2210"/>
                  <a:pt x="10800" y="2210"/>
                </a:cubicBezTo>
                <a:cubicBezTo>
                  <a:pt x="6056" y="2210"/>
                  <a:pt x="2210" y="6056"/>
                  <a:pt x="2210" y="10800"/>
                </a:cubicBezTo>
                <a:close/>
              </a:path>
            </a:pathLst>
          </a:custGeom>
          <a:solidFill>
            <a:schemeClr val="accent2"/>
          </a:solidFill>
          <a:ln w="9525">
            <a:solidFill>
              <a:schemeClr val="tx1"/>
            </a:solidFill>
            <a:round/>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000"/>
              <a:t>Continuous </a:t>
            </a:r>
          </a:p>
          <a:p>
            <a:pPr algn="ctr" eaLnBrk="1" hangingPunct="1"/>
            <a:r>
              <a:rPr lang="en-US" altLang="en-US" sz="2000"/>
              <a:t>Improvement</a:t>
            </a:r>
          </a:p>
          <a:p>
            <a:pPr algn="ctr" eaLnBrk="1" hangingPunct="1"/>
            <a:r>
              <a:rPr lang="en-US" altLang="en-US" sz="2000"/>
              <a:t>Cycle</a:t>
            </a:r>
          </a:p>
        </p:txBody>
      </p:sp>
    </p:spTree>
    <p:extLst>
      <p:ext uri="{BB962C8B-B14F-4D97-AF65-F5344CB8AC3E}">
        <p14:creationId xmlns:p14="http://schemas.microsoft.com/office/powerpoint/2010/main" val="20613128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dirty="0" smtClean="0"/>
              <a:t>Continuous Improvement </a:t>
            </a:r>
            <a:br>
              <a:rPr lang="en-US" altLang="en-US" dirty="0" smtClean="0"/>
            </a:br>
            <a:r>
              <a:rPr lang="en-US" altLang="en-US" sz="3200" b="1" dirty="0" smtClean="0">
                <a:solidFill>
                  <a:srgbClr val="0000FF"/>
                </a:solidFill>
                <a:latin typeface="Comic Sans MS" pitchFamily="66" charset="0"/>
              </a:rPr>
              <a:t>Tools &amp; Techniques</a:t>
            </a:r>
          </a:p>
        </p:txBody>
      </p:sp>
      <p:sp>
        <p:nvSpPr>
          <p:cNvPr id="32771" name="Rectangle 3"/>
          <p:cNvSpPr>
            <a:spLocks noGrp="1" noChangeArrowheads="1"/>
          </p:cNvSpPr>
          <p:nvPr>
            <p:ph idx="1"/>
          </p:nvPr>
        </p:nvSpPr>
        <p:spPr/>
        <p:txBody>
          <a:bodyPr/>
          <a:lstStyle/>
          <a:p>
            <a:pPr eaLnBrk="1" hangingPunct="1"/>
            <a:r>
              <a:rPr lang="en-US" altLang="en-US" sz="2400" b="1" dirty="0" smtClean="0"/>
              <a:t>Process Mapping</a:t>
            </a:r>
          </a:p>
          <a:p>
            <a:pPr lvl="1" eaLnBrk="1" hangingPunct="1"/>
            <a:r>
              <a:rPr lang="en-US" altLang="en-US" sz="2400" dirty="0" smtClean="0"/>
              <a:t>A tool to understand various steps involved in performing a business process</a:t>
            </a:r>
          </a:p>
          <a:p>
            <a:pPr eaLnBrk="1" hangingPunct="1"/>
            <a:r>
              <a:rPr lang="en-US" altLang="en-US" sz="2400" b="1" dirty="0" smtClean="0"/>
              <a:t>Non-Value Added (NVA) Analysis</a:t>
            </a:r>
          </a:p>
          <a:p>
            <a:pPr lvl="1" eaLnBrk="1" hangingPunct="1"/>
            <a:r>
              <a:rPr lang="en-US" altLang="en-US" sz="2400" dirty="0" smtClean="0"/>
              <a:t>A method by which the relevance of some of the existing activities are questioned</a:t>
            </a:r>
          </a:p>
          <a:p>
            <a:pPr eaLnBrk="1" hangingPunct="1"/>
            <a:r>
              <a:rPr lang="en-US" altLang="en-US" sz="2400" b="1" dirty="0" smtClean="0"/>
              <a:t>Business Process Engineering (BPR)</a:t>
            </a:r>
          </a:p>
          <a:p>
            <a:pPr lvl="1" eaLnBrk="1" hangingPunct="1"/>
            <a:r>
              <a:rPr lang="en-US" altLang="en-US" sz="2400" dirty="0" smtClean="0"/>
              <a:t>Fundamental rethinking and radical redesign of processes</a:t>
            </a:r>
          </a:p>
          <a:p>
            <a:pPr eaLnBrk="1" hangingPunct="1"/>
            <a:r>
              <a:rPr lang="en-US" altLang="en-US" sz="2400" b="1" dirty="0" smtClean="0"/>
              <a:t>Kaizen Initiatives</a:t>
            </a:r>
          </a:p>
          <a:p>
            <a:pPr eaLnBrk="1" hangingPunct="1"/>
            <a:r>
              <a:rPr lang="en-US" altLang="en-US" sz="2400" b="1" dirty="0" smtClean="0"/>
              <a:t>Setup time reduction through SMED</a:t>
            </a:r>
          </a:p>
          <a:p>
            <a:pPr eaLnBrk="1" hangingPunct="1"/>
            <a:r>
              <a:rPr lang="en-US" altLang="en-US" sz="2400" b="1" dirty="0" smtClean="0"/>
              <a:t>QC Tools</a:t>
            </a:r>
          </a:p>
        </p:txBody>
      </p:sp>
    </p:spTree>
    <p:extLst>
      <p:ext uri="{BB962C8B-B14F-4D97-AF65-F5344CB8AC3E}">
        <p14:creationId xmlns:p14="http://schemas.microsoft.com/office/powerpoint/2010/main" val="1279554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mtClean="0"/>
              <a:t>Lean Management</a:t>
            </a:r>
          </a:p>
        </p:txBody>
      </p:sp>
      <p:sp>
        <p:nvSpPr>
          <p:cNvPr id="10243" name="Content Placeholder 2"/>
          <p:cNvSpPr>
            <a:spLocks noGrp="1"/>
          </p:cNvSpPr>
          <p:nvPr>
            <p:ph idx="1"/>
          </p:nvPr>
        </p:nvSpPr>
        <p:spPr/>
        <p:txBody>
          <a:bodyPr/>
          <a:lstStyle/>
          <a:p>
            <a:pPr eaLnBrk="1" hangingPunct="1"/>
            <a:r>
              <a:rPr lang="en-US" altLang="en-US" dirty="0" smtClean="0"/>
              <a:t>Manufacturing and service organizations are required to understand </a:t>
            </a:r>
          </a:p>
          <a:p>
            <a:pPr lvl="1" eaLnBrk="1" hangingPunct="1"/>
            <a:r>
              <a:rPr lang="en-US" altLang="en-US" dirty="0" smtClean="0"/>
              <a:t>how to develop better operational systems and deliver better quality products and services </a:t>
            </a:r>
          </a:p>
          <a:p>
            <a:pPr lvl="1" eaLnBrk="1" hangingPunct="1"/>
            <a:r>
              <a:rPr lang="en-US" altLang="en-US" dirty="0" smtClean="0"/>
              <a:t>using fewer resources </a:t>
            </a:r>
          </a:p>
          <a:p>
            <a:pPr eaLnBrk="1" hangingPunct="1"/>
            <a:r>
              <a:rPr lang="en-US" altLang="en-US" dirty="0" smtClean="0"/>
              <a:t>To be competitive in the market organizations need  to ensure less is more productive</a:t>
            </a:r>
          </a:p>
          <a:p>
            <a:pPr eaLnBrk="1" hangingPunct="1"/>
            <a:r>
              <a:rPr lang="en-US" altLang="en-US" dirty="0" smtClean="0"/>
              <a:t>Lean Management principles address these issues directly and efficiently</a:t>
            </a:r>
          </a:p>
        </p:txBody>
      </p:sp>
    </p:spTree>
    <p:extLst>
      <p:ext uri="{BB962C8B-B14F-4D97-AF65-F5344CB8AC3E}">
        <p14:creationId xmlns:p14="http://schemas.microsoft.com/office/powerpoint/2010/main" val="577615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smtClean="0"/>
              <a:t>Kaizen or 5S</a:t>
            </a:r>
          </a:p>
        </p:txBody>
      </p:sp>
      <p:sp>
        <p:nvSpPr>
          <p:cNvPr id="3" name="Content Placeholder 2"/>
          <p:cNvSpPr>
            <a:spLocks noGrp="1"/>
          </p:cNvSpPr>
          <p:nvPr>
            <p:ph idx="1"/>
          </p:nvPr>
        </p:nvSpPr>
        <p:spPr/>
        <p:txBody>
          <a:bodyPr/>
          <a:lstStyle/>
          <a:p>
            <a:pPr eaLnBrk="1" hangingPunct="1">
              <a:defRPr/>
            </a:pPr>
            <a:r>
              <a:rPr lang="en-US" sz="2400" dirty="0" smtClean="0"/>
              <a:t>Kaizen literally means, “change for the better”, it implies making continuous improvement in a structured manner </a:t>
            </a:r>
          </a:p>
          <a:p>
            <a:pPr lvl="1" eaLnBrk="1" hangingPunct="1">
              <a:defRPr/>
            </a:pPr>
            <a:r>
              <a:rPr lang="en-US" sz="2000" b="1" dirty="0" smtClean="0">
                <a:ea typeface="+mn-ea"/>
                <a:cs typeface="+mn-cs"/>
              </a:rPr>
              <a:t>STEP 1 – SEIRI or Sort: </a:t>
            </a:r>
            <a:r>
              <a:rPr lang="en-US" sz="2000" dirty="0" smtClean="0">
                <a:ea typeface="+mn-ea"/>
                <a:cs typeface="+mn-cs"/>
              </a:rPr>
              <a:t>Deals with the contents of a workplace, &amp; removes all items that are not needed there</a:t>
            </a:r>
          </a:p>
          <a:p>
            <a:pPr lvl="1" eaLnBrk="1" hangingPunct="1">
              <a:defRPr/>
            </a:pPr>
            <a:r>
              <a:rPr lang="en-US" sz="2000" b="1" dirty="0" smtClean="0">
                <a:ea typeface="+mn-ea"/>
                <a:cs typeface="+mn-cs"/>
              </a:rPr>
              <a:t>STEP 2 – SEITON or Set in Order: </a:t>
            </a:r>
            <a:r>
              <a:rPr lang="en-US" sz="2000" dirty="0" smtClean="0">
                <a:ea typeface="+mn-ea"/>
                <a:cs typeface="+mn-cs"/>
              </a:rPr>
              <a:t>Refers to "a place for everything, &amp; everything in its place" to enable easy access</a:t>
            </a:r>
          </a:p>
          <a:p>
            <a:pPr lvl="1" eaLnBrk="1" hangingPunct="1">
              <a:defRPr/>
            </a:pPr>
            <a:r>
              <a:rPr lang="en-US" sz="2000" b="1" dirty="0" smtClean="0">
                <a:ea typeface="+mn-ea"/>
                <a:cs typeface="+mn-cs"/>
              </a:rPr>
              <a:t>STEP 3 - SEISO or Scrub: </a:t>
            </a:r>
            <a:r>
              <a:rPr lang="en-US" sz="2000" dirty="0" smtClean="0">
                <a:ea typeface="+mn-ea"/>
                <a:cs typeface="+mn-cs"/>
              </a:rPr>
              <a:t>Refers not just to cleaning but making sure that the workplace is organized and kept in good condition, so that employees can be proud</a:t>
            </a:r>
          </a:p>
          <a:p>
            <a:pPr lvl="1" eaLnBrk="1" hangingPunct="1">
              <a:defRPr/>
            </a:pPr>
            <a:r>
              <a:rPr lang="en-US" sz="2000" b="1" dirty="0" smtClean="0">
                <a:ea typeface="+mn-ea"/>
                <a:cs typeface="+mn-cs"/>
              </a:rPr>
              <a:t>STEP 4 – SEIKETSU or Standardize: </a:t>
            </a:r>
            <a:r>
              <a:rPr lang="en-US" sz="2000" dirty="0" smtClean="0">
                <a:ea typeface="+mn-ea"/>
                <a:cs typeface="+mn-cs"/>
              </a:rPr>
              <a:t>Refers to having standards that everyone has to adhere to. Visual management is an important aspect to facilitate easy understanding of these standards. </a:t>
            </a:r>
          </a:p>
          <a:p>
            <a:pPr lvl="1" eaLnBrk="1" hangingPunct="1">
              <a:defRPr/>
            </a:pPr>
            <a:r>
              <a:rPr lang="en-US" sz="2000" b="1" dirty="0" smtClean="0">
                <a:ea typeface="+mn-ea"/>
                <a:cs typeface="+mn-cs"/>
              </a:rPr>
              <a:t>STEP 5 – SHITSUKI or Sustain: </a:t>
            </a:r>
            <a:r>
              <a:rPr lang="en-US" sz="2000" dirty="0" smtClean="0">
                <a:ea typeface="+mn-ea"/>
                <a:cs typeface="+mn-cs"/>
              </a:rPr>
              <a:t>Refers to training all employees to ensure 5S application</a:t>
            </a:r>
          </a:p>
        </p:txBody>
      </p:sp>
    </p:spTree>
    <p:extLst>
      <p:ext uri="{BB962C8B-B14F-4D97-AF65-F5344CB8AC3E}">
        <p14:creationId xmlns:p14="http://schemas.microsoft.com/office/powerpoint/2010/main" val="31862348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lvl="0"/>
            <a:r>
              <a:rPr lang="en-US" dirty="0" smtClean="0"/>
              <a:t>Video Insight 13.2</a:t>
            </a:r>
            <a:br>
              <a:rPr lang="en-US" dirty="0" smtClean="0"/>
            </a:br>
            <a:r>
              <a:rPr lang="en-US" sz="3200" b="1" dirty="0">
                <a:solidFill>
                  <a:srgbClr val="0000FF"/>
                </a:solidFill>
              </a:rPr>
              <a:t>Lean in Offices</a:t>
            </a:r>
          </a:p>
        </p:txBody>
      </p:sp>
      <p:sp>
        <p:nvSpPr>
          <p:cNvPr id="3" name="TextBox 2"/>
          <p:cNvSpPr txBox="1"/>
          <p:nvPr/>
        </p:nvSpPr>
        <p:spPr>
          <a:xfrm>
            <a:off x="704850" y="2581275"/>
            <a:ext cx="7734300" cy="861774"/>
          </a:xfrm>
          <a:prstGeom prst="rect">
            <a:avLst/>
          </a:prstGeom>
          <a:noFill/>
        </p:spPr>
        <p:txBody>
          <a:bodyPr wrap="square" rtlCol="0">
            <a:spAutoFit/>
          </a:bodyPr>
          <a:lstStyle/>
          <a:p>
            <a:pPr algn="ctr"/>
            <a:r>
              <a:rPr lang="en-US" sz="1600" i="1" dirty="0" smtClean="0"/>
              <a:t>Right click on the URL below to open the hyperlink in the web browser…</a:t>
            </a:r>
          </a:p>
          <a:p>
            <a:pPr algn="ctr"/>
            <a:endParaRPr lang="en-US" sz="1600" i="1" dirty="0" smtClean="0"/>
          </a:p>
          <a:p>
            <a:pPr algn="ctr"/>
            <a:r>
              <a:rPr lang="en-US" u="sng" dirty="0">
                <a:hlinkClick r:id="rId2"/>
              </a:rPr>
              <a:t>https://www.youtube.com/watch?v=oZyTT9urRM0</a:t>
            </a:r>
            <a:r>
              <a:rPr lang="en-US" dirty="0"/>
              <a:t> </a:t>
            </a:r>
          </a:p>
        </p:txBody>
      </p:sp>
    </p:spTree>
    <p:extLst>
      <p:ext uri="{BB962C8B-B14F-4D97-AF65-F5344CB8AC3E}">
        <p14:creationId xmlns:p14="http://schemas.microsoft.com/office/powerpoint/2010/main" val="35309699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z="3400" smtClean="0"/>
              <a:t>Organisation for Continuous Improvement</a:t>
            </a:r>
          </a:p>
        </p:txBody>
      </p:sp>
      <p:sp>
        <p:nvSpPr>
          <p:cNvPr id="34819" name="Rectangle 3"/>
          <p:cNvSpPr>
            <a:spLocks noGrp="1" noChangeArrowheads="1"/>
          </p:cNvSpPr>
          <p:nvPr>
            <p:ph idx="1"/>
          </p:nvPr>
        </p:nvSpPr>
        <p:spPr/>
        <p:txBody>
          <a:bodyPr/>
          <a:lstStyle/>
          <a:p>
            <a:pPr eaLnBrk="1" hangingPunct="1"/>
            <a:r>
              <a:rPr lang="en-US" altLang="en-US" smtClean="0"/>
              <a:t>Task force for continuous improvement</a:t>
            </a:r>
          </a:p>
          <a:p>
            <a:pPr eaLnBrk="1" hangingPunct="1"/>
            <a:r>
              <a:rPr lang="en-US" altLang="en-US" smtClean="0"/>
              <a:t>Quality Circles</a:t>
            </a:r>
          </a:p>
          <a:p>
            <a:pPr eaLnBrk="1" hangingPunct="1"/>
            <a:r>
              <a:rPr lang="en-US" altLang="en-US" smtClean="0"/>
              <a:t>Small Group Improvement Activity (SGIA) Projects</a:t>
            </a:r>
          </a:p>
          <a:p>
            <a:pPr eaLnBrk="1" hangingPunct="1"/>
            <a:r>
              <a:rPr lang="en-US" altLang="en-US" smtClean="0"/>
              <a:t>Visual control aids for improvement</a:t>
            </a:r>
          </a:p>
        </p:txBody>
      </p:sp>
    </p:spTree>
    <p:extLst>
      <p:ext uri="{BB962C8B-B14F-4D97-AF65-F5344CB8AC3E}">
        <p14:creationId xmlns:p14="http://schemas.microsoft.com/office/powerpoint/2010/main" val="30138161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Line 2"/>
          <p:cNvSpPr>
            <a:spLocks noChangeShapeType="1"/>
          </p:cNvSpPr>
          <p:nvPr/>
        </p:nvSpPr>
        <p:spPr bwMode="auto">
          <a:xfrm>
            <a:off x="2362200" y="2667000"/>
            <a:ext cx="34290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43" name="Rectangle 3"/>
          <p:cNvSpPr>
            <a:spLocks noGrp="1" noChangeArrowheads="1"/>
          </p:cNvSpPr>
          <p:nvPr>
            <p:ph type="title"/>
          </p:nvPr>
        </p:nvSpPr>
        <p:spPr/>
        <p:txBody>
          <a:bodyPr/>
          <a:lstStyle/>
          <a:p>
            <a:pPr eaLnBrk="1" hangingPunct="1"/>
            <a:r>
              <a:rPr lang="en-US" altLang="en-US" dirty="0" smtClean="0"/>
              <a:t>Continuous Process Improvement</a:t>
            </a:r>
            <a:br>
              <a:rPr lang="en-US" altLang="en-US" dirty="0" smtClean="0"/>
            </a:br>
            <a:r>
              <a:rPr lang="en-US" altLang="en-US" sz="3200" b="1" dirty="0" smtClean="0">
                <a:solidFill>
                  <a:srgbClr val="0000FF"/>
                </a:solidFill>
                <a:latin typeface="Comic Sans MS" pitchFamily="66" charset="0"/>
              </a:rPr>
              <a:t>Using SGIA Projects</a:t>
            </a:r>
          </a:p>
        </p:txBody>
      </p:sp>
      <p:sp>
        <p:nvSpPr>
          <p:cNvPr id="35844" name="Text Box 4"/>
          <p:cNvSpPr txBox="1">
            <a:spLocks noChangeArrowheads="1"/>
          </p:cNvSpPr>
          <p:nvPr/>
        </p:nvSpPr>
        <p:spPr bwMode="auto">
          <a:xfrm>
            <a:off x="838200" y="2057400"/>
            <a:ext cx="1524000" cy="1016000"/>
          </a:xfrm>
          <a:prstGeom prst="rect">
            <a:avLst/>
          </a:prstGeom>
          <a:solidFill>
            <a:srgbClr val="FFFF99"/>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2000"/>
              <a:t>Product/</a:t>
            </a:r>
          </a:p>
          <a:p>
            <a:pPr algn="ctr" eaLnBrk="1" hangingPunct="1"/>
            <a:r>
              <a:rPr lang="en-US" altLang="en-US" sz="2000"/>
              <a:t>Service Identified</a:t>
            </a:r>
          </a:p>
        </p:txBody>
      </p:sp>
      <p:sp>
        <p:nvSpPr>
          <p:cNvPr id="35845" name="Text Box 5"/>
          <p:cNvSpPr txBox="1">
            <a:spLocks noChangeArrowheads="1"/>
          </p:cNvSpPr>
          <p:nvPr/>
        </p:nvSpPr>
        <p:spPr bwMode="auto">
          <a:xfrm>
            <a:off x="2971800" y="2057400"/>
            <a:ext cx="2057400" cy="1016000"/>
          </a:xfrm>
          <a:prstGeom prst="rect">
            <a:avLst/>
          </a:prstGeom>
          <a:solidFill>
            <a:srgbClr val="CCECFF"/>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2000"/>
              <a:t>Set the scope</a:t>
            </a:r>
          </a:p>
          <a:p>
            <a:pPr algn="ctr" eaLnBrk="1" hangingPunct="1"/>
            <a:r>
              <a:rPr lang="en-US" altLang="en-US" sz="2000"/>
              <a:t>Measure current status</a:t>
            </a:r>
          </a:p>
        </p:txBody>
      </p:sp>
      <p:sp>
        <p:nvSpPr>
          <p:cNvPr id="35846" name="Text Box 6"/>
          <p:cNvSpPr txBox="1">
            <a:spLocks noChangeArrowheads="1"/>
          </p:cNvSpPr>
          <p:nvPr/>
        </p:nvSpPr>
        <p:spPr bwMode="auto">
          <a:xfrm>
            <a:off x="5791200" y="2057400"/>
            <a:ext cx="2514600" cy="1016000"/>
          </a:xfrm>
          <a:prstGeom prst="rect">
            <a:avLst/>
          </a:prstGeom>
          <a:solidFill>
            <a:schemeClr val="accent1"/>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2000"/>
              <a:t>Map at overall</a:t>
            </a:r>
          </a:p>
          <a:p>
            <a:pPr algn="ctr" eaLnBrk="1" hangingPunct="1"/>
            <a:r>
              <a:rPr lang="en-US" altLang="en-US" sz="2000"/>
              <a:t>Level; Identify detailed projects</a:t>
            </a:r>
          </a:p>
        </p:txBody>
      </p:sp>
      <p:sp>
        <p:nvSpPr>
          <p:cNvPr id="35847" name="Text Box 7"/>
          <p:cNvSpPr txBox="1">
            <a:spLocks noChangeArrowheads="1"/>
          </p:cNvSpPr>
          <p:nvPr/>
        </p:nvSpPr>
        <p:spPr bwMode="auto">
          <a:xfrm>
            <a:off x="762000" y="4343400"/>
            <a:ext cx="1371600" cy="406400"/>
          </a:xfrm>
          <a:prstGeom prst="rect">
            <a:avLst/>
          </a:prstGeom>
          <a:solidFill>
            <a:srgbClr val="FF9966"/>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2000"/>
              <a:t>Project 1</a:t>
            </a:r>
          </a:p>
        </p:txBody>
      </p:sp>
      <p:sp>
        <p:nvSpPr>
          <p:cNvPr id="35848" name="Text Box 8"/>
          <p:cNvSpPr txBox="1">
            <a:spLocks noChangeArrowheads="1"/>
          </p:cNvSpPr>
          <p:nvPr/>
        </p:nvSpPr>
        <p:spPr bwMode="auto">
          <a:xfrm>
            <a:off x="2590800" y="4343400"/>
            <a:ext cx="1371600" cy="406400"/>
          </a:xfrm>
          <a:prstGeom prst="rect">
            <a:avLst/>
          </a:prstGeom>
          <a:solidFill>
            <a:srgbClr val="FF9966"/>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2000"/>
              <a:t>Project 2</a:t>
            </a:r>
          </a:p>
        </p:txBody>
      </p:sp>
      <p:sp>
        <p:nvSpPr>
          <p:cNvPr id="35849" name="Text Box 9"/>
          <p:cNvSpPr txBox="1">
            <a:spLocks noChangeArrowheads="1"/>
          </p:cNvSpPr>
          <p:nvPr/>
        </p:nvSpPr>
        <p:spPr bwMode="auto">
          <a:xfrm>
            <a:off x="4191000" y="4343400"/>
            <a:ext cx="1371600" cy="406400"/>
          </a:xfrm>
          <a:prstGeom prst="rect">
            <a:avLst/>
          </a:prstGeom>
          <a:solidFill>
            <a:srgbClr val="FF9966"/>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2000"/>
              <a:t>Project 3</a:t>
            </a:r>
          </a:p>
        </p:txBody>
      </p:sp>
      <p:sp>
        <p:nvSpPr>
          <p:cNvPr id="35850" name="Text Box 10"/>
          <p:cNvSpPr txBox="1">
            <a:spLocks noChangeArrowheads="1"/>
          </p:cNvSpPr>
          <p:nvPr/>
        </p:nvSpPr>
        <p:spPr bwMode="auto">
          <a:xfrm>
            <a:off x="7010400" y="4343400"/>
            <a:ext cx="1447800" cy="406400"/>
          </a:xfrm>
          <a:prstGeom prst="rect">
            <a:avLst/>
          </a:prstGeom>
          <a:solidFill>
            <a:srgbClr val="FF9966"/>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2000"/>
              <a:t>Project N</a:t>
            </a:r>
          </a:p>
        </p:txBody>
      </p:sp>
      <p:sp>
        <p:nvSpPr>
          <p:cNvPr id="35851" name="Text Box 11"/>
          <p:cNvSpPr txBox="1">
            <a:spLocks noChangeArrowheads="1"/>
          </p:cNvSpPr>
          <p:nvPr/>
        </p:nvSpPr>
        <p:spPr bwMode="auto">
          <a:xfrm>
            <a:off x="5775325" y="4198938"/>
            <a:ext cx="9128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3200"/>
              <a:t>. . .</a:t>
            </a:r>
          </a:p>
        </p:txBody>
      </p:sp>
      <p:sp>
        <p:nvSpPr>
          <p:cNvPr id="35852" name="Line 12"/>
          <p:cNvSpPr>
            <a:spLocks noChangeShapeType="1"/>
          </p:cNvSpPr>
          <p:nvPr/>
        </p:nvSpPr>
        <p:spPr bwMode="auto">
          <a:xfrm flipH="1">
            <a:off x="1371600" y="3200400"/>
            <a:ext cx="4724400" cy="11430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53" name="Line 13"/>
          <p:cNvSpPr>
            <a:spLocks noChangeShapeType="1"/>
          </p:cNvSpPr>
          <p:nvPr/>
        </p:nvSpPr>
        <p:spPr bwMode="auto">
          <a:xfrm flipH="1">
            <a:off x="3429000" y="3200400"/>
            <a:ext cx="3048000" cy="11430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54" name="Line 14"/>
          <p:cNvSpPr>
            <a:spLocks noChangeShapeType="1"/>
          </p:cNvSpPr>
          <p:nvPr/>
        </p:nvSpPr>
        <p:spPr bwMode="auto">
          <a:xfrm flipH="1">
            <a:off x="4876800" y="3221038"/>
            <a:ext cx="2133600" cy="11430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55" name="Line 15"/>
          <p:cNvSpPr>
            <a:spLocks noChangeShapeType="1"/>
          </p:cNvSpPr>
          <p:nvPr/>
        </p:nvSpPr>
        <p:spPr bwMode="auto">
          <a:xfrm>
            <a:off x="7239000" y="3200400"/>
            <a:ext cx="533400" cy="11430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56" name="Text Box 16"/>
          <p:cNvSpPr txBox="1">
            <a:spLocks noChangeArrowheads="1"/>
          </p:cNvSpPr>
          <p:nvPr/>
        </p:nvSpPr>
        <p:spPr bwMode="auto">
          <a:xfrm>
            <a:off x="762000" y="5638800"/>
            <a:ext cx="7696200" cy="406400"/>
          </a:xfrm>
          <a:prstGeom prst="rect">
            <a:avLst/>
          </a:prstGeom>
          <a:solidFill>
            <a:srgbClr val="FFCCCC"/>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2000"/>
              <a:t>Explore and Implement improvements for each project</a:t>
            </a:r>
          </a:p>
        </p:txBody>
      </p:sp>
      <p:sp>
        <p:nvSpPr>
          <p:cNvPr id="35857" name="Line 17"/>
          <p:cNvSpPr>
            <a:spLocks noChangeShapeType="1"/>
          </p:cNvSpPr>
          <p:nvPr/>
        </p:nvSpPr>
        <p:spPr bwMode="auto">
          <a:xfrm>
            <a:off x="1524000" y="4800600"/>
            <a:ext cx="0" cy="8382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58" name="Line 18"/>
          <p:cNvSpPr>
            <a:spLocks noChangeShapeType="1"/>
          </p:cNvSpPr>
          <p:nvPr/>
        </p:nvSpPr>
        <p:spPr bwMode="auto">
          <a:xfrm>
            <a:off x="3352800" y="4800600"/>
            <a:ext cx="0" cy="8382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59" name="Line 19"/>
          <p:cNvSpPr>
            <a:spLocks noChangeShapeType="1"/>
          </p:cNvSpPr>
          <p:nvPr/>
        </p:nvSpPr>
        <p:spPr bwMode="auto">
          <a:xfrm>
            <a:off x="4876800" y="4800600"/>
            <a:ext cx="0" cy="8382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60" name="Line 20"/>
          <p:cNvSpPr>
            <a:spLocks noChangeShapeType="1"/>
          </p:cNvSpPr>
          <p:nvPr/>
        </p:nvSpPr>
        <p:spPr bwMode="auto">
          <a:xfrm>
            <a:off x="7848600" y="4800600"/>
            <a:ext cx="0" cy="8382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486527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dirty="0" smtClean="0"/>
              <a:t>Lean Management</a:t>
            </a:r>
            <a:br>
              <a:rPr lang="en-US" altLang="en-US" dirty="0" smtClean="0"/>
            </a:br>
            <a:r>
              <a:rPr lang="en-US" altLang="en-US" sz="3200" b="1" dirty="0" smtClean="0">
                <a:solidFill>
                  <a:srgbClr val="0000FF"/>
                </a:solidFill>
                <a:latin typeface="Comic Sans MS" pitchFamily="66" charset="0"/>
              </a:rPr>
              <a:t>Organizational Challenges</a:t>
            </a:r>
          </a:p>
        </p:txBody>
      </p:sp>
      <p:sp>
        <p:nvSpPr>
          <p:cNvPr id="38915" name="Rectangle 3"/>
          <p:cNvSpPr>
            <a:spLocks noGrp="1" noChangeArrowheads="1"/>
          </p:cNvSpPr>
          <p:nvPr>
            <p:ph idx="1"/>
          </p:nvPr>
        </p:nvSpPr>
        <p:spPr/>
        <p:txBody>
          <a:bodyPr/>
          <a:lstStyle/>
          <a:p>
            <a:pPr eaLnBrk="1" hangingPunct="1"/>
            <a:r>
              <a:rPr lang="en-US" altLang="en-US" smtClean="0"/>
              <a:t>Implementation Difficulties</a:t>
            </a:r>
          </a:p>
          <a:p>
            <a:pPr lvl="1" eaLnBrk="1" hangingPunct="1"/>
            <a:r>
              <a:rPr lang="en-US" altLang="en-US" smtClean="0"/>
              <a:t>Clarity of purpose, execution strategy</a:t>
            </a:r>
          </a:p>
          <a:p>
            <a:pPr eaLnBrk="1" hangingPunct="1"/>
            <a:r>
              <a:rPr lang="en-US" altLang="en-US" smtClean="0"/>
              <a:t>Cultural &amp; Human Issues</a:t>
            </a:r>
          </a:p>
          <a:p>
            <a:pPr lvl="1" eaLnBrk="1" hangingPunct="1"/>
            <a:r>
              <a:rPr lang="en-US" altLang="en-US" smtClean="0"/>
              <a:t>Resistance to Change</a:t>
            </a:r>
          </a:p>
          <a:p>
            <a:pPr lvl="1" eaLnBrk="1" hangingPunct="1"/>
            <a:r>
              <a:rPr lang="en-US" altLang="en-US" smtClean="0"/>
              <a:t>Incentive &amp; Rewards Systems</a:t>
            </a:r>
          </a:p>
          <a:p>
            <a:pPr lvl="1" eaLnBrk="1" hangingPunct="1"/>
            <a:r>
              <a:rPr lang="en-US" altLang="en-US" smtClean="0"/>
              <a:t>Tangibility of Improvements</a:t>
            </a:r>
          </a:p>
          <a:p>
            <a:pPr eaLnBrk="1" hangingPunct="1"/>
            <a:r>
              <a:rPr lang="en-US" altLang="en-US" smtClean="0"/>
              <a:t>Addressing change management issues</a:t>
            </a:r>
          </a:p>
          <a:p>
            <a:pPr eaLnBrk="1" hangingPunct="1"/>
            <a:r>
              <a:rPr lang="en-US" altLang="en-US" smtClean="0"/>
              <a:t>Critical role of top management</a:t>
            </a:r>
          </a:p>
        </p:txBody>
      </p:sp>
    </p:spTree>
    <p:extLst>
      <p:ext uri="{BB962C8B-B14F-4D97-AF65-F5344CB8AC3E}">
        <p14:creationId xmlns:p14="http://schemas.microsoft.com/office/powerpoint/2010/main" val="979332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dirty="0" smtClean="0"/>
              <a:t>Just in Time Manufacturing</a:t>
            </a:r>
            <a:br>
              <a:rPr lang="en-US" altLang="en-US" dirty="0" smtClean="0"/>
            </a:br>
            <a:r>
              <a:rPr lang="en-US" altLang="en-US" sz="3200" b="1" dirty="0" smtClean="0">
                <a:solidFill>
                  <a:srgbClr val="0000FF"/>
                </a:solidFill>
                <a:latin typeface="Comic Sans MS" pitchFamily="66" charset="0"/>
              </a:rPr>
              <a:t>Chapter Highlights</a:t>
            </a:r>
          </a:p>
        </p:txBody>
      </p:sp>
      <p:sp>
        <p:nvSpPr>
          <p:cNvPr id="39939" name="Rectangle 3"/>
          <p:cNvSpPr>
            <a:spLocks noGrp="1" noChangeArrowheads="1"/>
          </p:cNvSpPr>
          <p:nvPr>
            <p:ph idx="1"/>
          </p:nvPr>
        </p:nvSpPr>
        <p:spPr/>
        <p:txBody>
          <a:bodyPr/>
          <a:lstStyle/>
          <a:p>
            <a:pPr eaLnBrk="1" hangingPunct="1">
              <a:lnSpc>
                <a:spcPct val="90000"/>
              </a:lnSpc>
            </a:pPr>
            <a:r>
              <a:rPr lang="en-US" altLang="en-US" sz="2400" smtClean="0"/>
              <a:t>The philosophy of Lean Management is one of continuous waste elimination </a:t>
            </a:r>
          </a:p>
          <a:p>
            <a:pPr eaLnBrk="1" hangingPunct="1">
              <a:lnSpc>
                <a:spcPct val="90000"/>
              </a:lnSpc>
            </a:pPr>
            <a:r>
              <a:rPr lang="en-US" altLang="en-US" sz="2400" smtClean="0"/>
              <a:t>Lean systems have an unambiguous definition of what constitutes waste in the system</a:t>
            </a:r>
          </a:p>
          <a:p>
            <a:pPr eaLnBrk="1" hangingPunct="1">
              <a:lnSpc>
                <a:spcPct val="90000"/>
              </a:lnSpc>
            </a:pPr>
            <a:r>
              <a:rPr lang="en-US" altLang="en-US" sz="2400" smtClean="0"/>
              <a:t>JIT &amp; TQM are the two fundamental pillars of a lean management system</a:t>
            </a:r>
          </a:p>
          <a:p>
            <a:pPr eaLnBrk="1" hangingPunct="1">
              <a:lnSpc>
                <a:spcPct val="90000"/>
              </a:lnSpc>
            </a:pPr>
            <a:r>
              <a:rPr lang="en-US" altLang="en-US" sz="2400" smtClean="0"/>
              <a:t>Contrary to the traditional thinking, the inventory in a JIT system is deliberately removed to expose hidden problems </a:t>
            </a:r>
          </a:p>
          <a:p>
            <a:pPr eaLnBrk="1" hangingPunct="1">
              <a:lnSpc>
                <a:spcPct val="90000"/>
              </a:lnSpc>
            </a:pPr>
            <a:r>
              <a:rPr lang="en-US" altLang="en-US" sz="2400" smtClean="0"/>
              <a:t>Implementation of JIT requires that the manufacturing architecture is converted into a chain of internal customers </a:t>
            </a:r>
          </a:p>
          <a:p>
            <a:pPr eaLnBrk="1" hangingPunct="1">
              <a:lnSpc>
                <a:spcPct val="90000"/>
              </a:lnSpc>
            </a:pPr>
            <a:r>
              <a:rPr lang="en-US" altLang="en-US" sz="2400" smtClean="0"/>
              <a:t>Lot size reduction and use of standard containers are other elements of a JIT system</a:t>
            </a:r>
          </a:p>
        </p:txBody>
      </p:sp>
    </p:spTree>
    <p:extLst>
      <p:ext uri="{BB962C8B-B14F-4D97-AF65-F5344CB8AC3E}">
        <p14:creationId xmlns:p14="http://schemas.microsoft.com/office/powerpoint/2010/main" val="3612709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dirty="0" smtClean="0"/>
              <a:t>Just in Time Manufacturing</a:t>
            </a:r>
            <a:br>
              <a:rPr lang="en-US" altLang="en-US" dirty="0" smtClean="0"/>
            </a:br>
            <a:r>
              <a:rPr lang="en-US" altLang="en-US" sz="3200" b="1" dirty="0" smtClean="0">
                <a:solidFill>
                  <a:srgbClr val="0000FF"/>
                </a:solidFill>
                <a:latin typeface="Comic Sans MS" pitchFamily="66" charset="0"/>
              </a:rPr>
              <a:t>Chapter Highlights…</a:t>
            </a:r>
          </a:p>
        </p:txBody>
      </p:sp>
      <p:sp>
        <p:nvSpPr>
          <p:cNvPr id="40963" name="Rectangle 3"/>
          <p:cNvSpPr>
            <a:spLocks noGrp="1" noChangeArrowheads="1"/>
          </p:cNvSpPr>
          <p:nvPr>
            <p:ph idx="1"/>
          </p:nvPr>
        </p:nvSpPr>
        <p:spPr/>
        <p:txBody>
          <a:bodyPr/>
          <a:lstStyle/>
          <a:p>
            <a:pPr eaLnBrk="1" hangingPunct="1"/>
            <a:r>
              <a:rPr lang="en-US" altLang="en-US" sz="2400" dirty="0" smtClean="0"/>
              <a:t>Production Planning and control in JIT systems is achieved through the use of Kanban</a:t>
            </a:r>
          </a:p>
          <a:p>
            <a:pPr eaLnBrk="1" hangingPunct="1"/>
            <a:r>
              <a:rPr lang="en-US" altLang="en-US" sz="2400" dirty="0" smtClean="0"/>
              <a:t>Kanban enables waste elimination from the system by preventing overproduction and exposing problems in processes. </a:t>
            </a:r>
          </a:p>
          <a:p>
            <a:pPr eaLnBrk="1" hangingPunct="1"/>
            <a:r>
              <a:rPr lang="en-US" altLang="en-US" sz="2400" dirty="0" smtClean="0"/>
              <a:t>JIT systems </a:t>
            </a:r>
            <a:r>
              <a:rPr lang="en-US" altLang="en-US" sz="2400" dirty="0" err="1" smtClean="0"/>
              <a:t>utilise</a:t>
            </a:r>
            <a:r>
              <a:rPr lang="en-US" altLang="en-US" sz="2400" dirty="0" smtClean="0"/>
              <a:t> a Pull type scheduling </a:t>
            </a:r>
          </a:p>
          <a:p>
            <a:pPr eaLnBrk="1" hangingPunct="1"/>
            <a:r>
              <a:rPr lang="en-US" altLang="en-US" sz="2400" dirty="0" smtClean="0"/>
              <a:t>Pull type scheduling are very effective in providing visible control of the processes and bringing the problems to the surface rapidly</a:t>
            </a:r>
          </a:p>
          <a:p>
            <a:pPr eaLnBrk="1" hangingPunct="1"/>
            <a:r>
              <a:rPr lang="en-US" altLang="en-US" sz="2400" dirty="0" smtClean="0"/>
              <a:t>The number of </a:t>
            </a:r>
            <a:r>
              <a:rPr lang="en-US" altLang="en-US" sz="2400" dirty="0" err="1" smtClean="0"/>
              <a:t>Kanbans</a:t>
            </a:r>
            <a:r>
              <a:rPr lang="en-US" altLang="en-US" sz="2400" dirty="0" smtClean="0"/>
              <a:t> required is a function of production and conveyance lead time, size of the standard container and the demand rate</a:t>
            </a:r>
          </a:p>
        </p:txBody>
      </p:sp>
    </p:spTree>
    <p:extLst>
      <p:ext uri="{BB962C8B-B14F-4D97-AF65-F5344CB8AC3E}">
        <p14:creationId xmlns:p14="http://schemas.microsoft.com/office/powerpoint/2010/main" val="1161582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dirty="0" smtClean="0"/>
              <a:t>Continuous Improvement</a:t>
            </a:r>
            <a:br>
              <a:rPr lang="en-US" altLang="en-US" dirty="0" smtClean="0"/>
            </a:br>
            <a:r>
              <a:rPr lang="en-US" altLang="en-US" sz="3200" b="1" dirty="0" smtClean="0">
                <a:solidFill>
                  <a:srgbClr val="0000FF"/>
                </a:solidFill>
                <a:latin typeface="Comic Sans MS" pitchFamily="66" charset="0"/>
              </a:rPr>
              <a:t>Chapter Highlights…</a:t>
            </a:r>
          </a:p>
        </p:txBody>
      </p:sp>
      <p:sp>
        <p:nvSpPr>
          <p:cNvPr id="41987" name="Rectangle 3"/>
          <p:cNvSpPr>
            <a:spLocks noGrp="1" noChangeArrowheads="1"/>
          </p:cNvSpPr>
          <p:nvPr>
            <p:ph idx="1"/>
          </p:nvPr>
        </p:nvSpPr>
        <p:spPr>
          <a:xfrm>
            <a:off x="566738" y="1752600"/>
            <a:ext cx="8001000" cy="4724400"/>
          </a:xfrm>
        </p:spPr>
        <p:txBody>
          <a:bodyPr/>
          <a:lstStyle/>
          <a:p>
            <a:pPr eaLnBrk="1" hangingPunct="1">
              <a:lnSpc>
                <a:spcPct val="90000"/>
              </a:lnSpc>
            </a:pPr>
            <a:r>
              <a:rPr lang="en-US" altLang="en-US" sz="2400" dirty="0" smtClean="0"/>
              <a:t>A continuous improvement does not require any radically new technology or product. It concentrates on improving the effectiveness of existing processes in small steps. </a:t>
            </a:r>
          </a:p>
          <a:p>
            <a:pPr eaLnBrk="1" hangingPunct="1"/>
            <a:r>
              <a:rPr lang="en-US" altLang="en-US" sz="2400" dirty="0" smtClean="0"/>
              <a:t>A process mapping exercise</a:t>
            </a:r>
            <a:r>
              <a:rPr lang="en-US" altLang="en-US" sz="2000" dirty="0" smtClean="0"/>
              <a:t> </a:t>
            </a:r>
          </a:p>
          <a:p>
            <a:pPr lvl="1" eaLnBrk="1" hangingPunct="1"/>
            <a:r>
              <a:rPr lang="en-US" altLang="en-US" sz="2000" dirty="0" smtClean="0"/>
              <a:t>Provides vital clues for improvement </a:t>
            </a:r>
          </a:p>
          <a:p>
            <a:pPr lvl="1" eaLnBrk="1" hangingPunct="1"/>
            <a:r>
              <a:rPr lang="en-US" altLang="en-US" sz="2000" dirty="0" smtClean="0"/>
              <a:t>Enables organizations to segregate value added activities from non-value added </a:t>
            </a:r>
          </a:p>
          <a:p>
            <a:pPr lvl="1" eaLnBrk="1" hangingPunct="1"/>
            <a:r>
              <a:rPr lang="en-US" altLang="en-US" sz="2000" dirty="0" smtClean="0"/>
              <a:t>Concentrate efforts on eliminating non-value added activities</a:t>
            </a:r>
            <a:r>
              <a:rPr lang="en-US" altLang="en-US" sz="1800" dirty="0" smtClean="0"/>
              <a:t> </a:t>
            </a:r>
          </a:p>
        </p:txBody>
      </p:sp>
    </p:spTree>
    <p:extLst>
      <p:ext uri="{BB962C8B-B14F-4D97-AF65-F5344CB8AC3E}">
        <p14:creationId xmlns:p14="http://schemas.microsoft.com/office/powerpoint/2010/main" val="618713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66562"/>
            <a:ext cx="8229600" cy="1143000"/>
          </a:xfrm>
        </p:spPr>
        <p:txBody>
          <a:bodyPr/>
          <a:lstStyle/>
          <a:p>
            <a:pPr eaLnBrk="1" hangingPunct="1"/>
            <a:r>
              <a:rPr lang="en-US" altLang="en-US" dirty="0" smtClean="0"/>
              <a:t>Lean Management</a:t>
            </a:r>
            <a:br>
              <a:rPr lang="en-US" altLang="en-US" dirty="0" smtClean="0"/>
            </a:br>
            <a:r>
              <a:rPr lang="en-US" altLang="en-US" sz="3200" b="1" dirty="0" smtClean="0">
                <a:solidFill>
                  <a:srgbClr val="0000FF"/>
                </a:solidFill>
                <a:latin typeface="Comic Sans MS" pitchFamily="66" charset="0"/>
              </a:rPr>
              <a:t>Relevant terms</a:t>
            </a:r>
            <a:endParaRPr lang="en-US" altLang="en-US" b="1" dirty="0" smtClean="0">
              <a:solidFill>
                <a:srgbClr val="0000FF"/>
              </a:solidFill>
              <a:latin typeface="Comic Sans MS" pitchFamily="66" charset="0"/>
            </a:endParaRPr>
          </a:p>
        </p:txBody>
      </p:sp>
      <p:sp>
        <p:nvSpPr>
          <p:cNvPr id="11267" name="Content Placeholder 2"/>
          <p:cNvSpPr>
            <a:spLocks noGrp="1"/>
          </p:cNvSpPr>
          <p:nvPr>
            <p:ph idx="1"/>
          </p:nvPr>
        </p:nvSpPr>
        <p:spPr>
          <a:xfrm>
            <a:off x="457200" y="1259000"/>
            <a:ext cx="8229600" cy="4525963"/>
          </a:xfrm>
        </p:spPr>
        <p:txBody>
          <a:bodyPr/>
          <a:lstStyle/>
          <a:p>
            <a:pPr eaLnBrk="1" hangingPunct="1"/>
            <a:r>
              <a:rPr lang="en-US" altLang="en-US" sz="2000" b="1" i="1" dirty="0" smtClean="0"/>
              <a:t>Value added (VA): </a:t>
            </a:r>
            <a:r>
              <a:rPr lang="en-US" altLang="en-US" sz="2000" dirty="0" smtClean="0"/>
              <a:t>Activities are classified as value added as long as the customer is willing to pay for that activity</a:t>
            </a:r>
          </a:p>
          <a:p>
            <a:pPr eaLnBrk="1" hangingPunct="1"/>
            <a:r>
              <a:rPr lang="en-US" altLang="en-US" sz="2000" b="1" i="1" dirty="0" smtClean="0"/>
              <a:t>Non-value added (NVA): </a:t>
            </a:r>
            <a:r>
              <a:rPr lang="en-US" altLang="en-US" sz="2000" dirty="0" smtClean="0"/>
              <a:t>All those activities for which the customer may not want to pay are classified as non-value added activities</a:t>
            </a:r>
          </a:p>
          <a:p>
            <a:pPr eaLnBrk="1" hangingPunct="1"/>
            <a:r>
              <a:rPr lang="en-US" altLang="en-US" sz="2000" b="1" i="1" dirty="0" smtClean="0"/>
              <a:t>Necessary but non-value added (NNVA): </a:t>
            </a:r>
            <a:r>
              <a:rPr lang="en-US" altLang="en-US" sz="2000" dirty="0" smtClean="0"/>
              <a:t>the set of activities that are to be eventually eliminated as and when better systems are developed in an organization</a:t>
            </a:r>
          </a:p>
          <a:p>
            <a:pPr eaLnBrk="1" hangingPunct="1"/>
            <a:r>
              <a:rPr lang="en-US" altLang="en-US" sz="2000" b="1" i="1" dirty="0" smtClean="0"/>
              <a:t>Waste</a:t>
            </a:r>
            <a:r>
              <a:rPr lang="en-US" altLang="en-US" sz="2000" b="1" dirty="0" smtClean="0"/>
              <a:t>:</a:t>
            </a:r>
            <a:r>
              <a:rPr lang="en-US" altLang="en-US" sz="2000" dirty="0" smtClean="0"/>
              <a:t> Any process or a set of activities that do not add value as perceived by the customer </a:t>
            </a:r>
          </a:p>
          <a:p>
            <a:pPr eaLnBrk="1" hangingPunct="1"/>
            <a:r>
              <a:rPr lang="en-US" altLang="en-US" sz="2000" b="1" i="1" dirty="0" smtClean="0"/>
              <a:t>Value stream:</a:t>
            </a:r>
            <a:r>
              <a:rPr lang="en-US" altLang="en-US" sz="2000" i="1" dirty="0" smtClean="0"/>
              <a:t> </a:t>
            </a:r>
            <a:r>
              <a:rPr lang="en-US" altLang="en-US" sz="2000" dirty="0" smtClean="0"/>
              <a:t>All activities that need to be performed (VA and NNVA) from the time the customer order is received to the time the order is fulfilled will make up the value stream </a:t>
            </a:r>
          </a:p>
          <a:p>
            <a:pPr eaLnBrk="1" hangingPunct="1"/>
            <a:r>
              <a:rPr lang="en-US" altLang="en-US" sz="2000" b="1" i="1" dirty="0" smtClean="0"/>
              <a:t>Lean Management</a:t>
            </a:r>
            <a:r>
              <a:rPr lang="en-US" altLang="en-US" sz="2000" i="1" dirty="0" smtClean="0"/>
              <a:t>: </a:t>
            </a:r>
            <a:r>
              <a:rPr lang="en-US" altLang="en-US" sz="2000" dirty="0" smtClean="0"/>
              <a:t>Process by which continuous efforts of all concerned parties enables an organization to create a channel for the value stream by eliminating waste from the system</a:t>
            </a:r>
          </a:p>
          <a:p>
            <a:pPr eaLnBrk="1" hangingPunct="1"/>
            <a:endParaRPr lang="en-US" altLang="en-US" sz="2000" dirty="0" smtClean="0"/>
          </a:p>
        </p:txBody>
      </p:sp>
    </p:spTree>
    <p:extLst>
      <p:ext uri="{BB962C8B-B14F-4D97-AF65-F5344CB8AC3E}">
        <p14:creationId xmlns:p14="http://schemas.microsoft.com/office/powerpoint/2010/main" val="3806588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smtClean="0"/>
              <a:t>Just in Time Philosophy</a:t>
            </a:r>
            <a:br>
              <a:rPr lang="en-US" altLang="en-US" dirty="0" smtClean="0"/>
            </a:br>
            <a:r>
              <a:rPr lang="en-US" altLang="en-US" sz="3200" b="1" dirty="0" smtClean="0">
                <a:solidFill>
                  <a:srgbClr val="0000FF"/>
                </a:solidFill>
                <a:latin typeface="Comic Sans MS" pitchFamily="66" charset="0"/>
              </a:rPr>
              <a:t>Salient features</a:t>
            </a:r>
          </a:p>
        </p:txBody>
      </p:sp>
      <p:sp>
        <p:nvSpPr>
          <p:cNvPr id="12291" name="Rectangle 3"/>
          <p:cNvSpPr>
            <a:spLocks noGrp="1" noChangeArrowheads="1"/>
          </p:cNvSpPr>
          <p:nvPr>
            <p:ph idx="1"/>
          </p:nvPr>
        </p:nvSpPr>
        <p:spPr/>
        <p:txBody>
          <a:bodyPr/>
          <a:lstStyle/>
          <a:p>
            <a:pPr eaLnBrk="1" hangingPunct="1"/>
            <a:r>
              <a:rPr lang="en-US" altLang="en-US" smtClean="0"/>
              <a:t>The notion of waste in any operating system</a:t>
            </a:r>
          </a:p>
          <a:p>
            <a:pPr eaLnBrk="1" hangingPunct="1"/>
            <a:r>
              <a:rPr lang="en-US" altLang="en-US" smtClean="0"/>
              <a:t>JIT as a philosophy of elimination of waste</a:t>
            </a:r>
          </a:p>
          <a:p>
            <a:pPr lvl="1" eaLnBrk="1" hangingPunct="1"/>
            <a:r>
              <a:rPr lang="en-US" altLang="en-US" smtClean="0"/>
              <a:t>As a deliberate and a systematic attempt</a:t>
            </a:r>
          </a:p>
          <a:p>
            <a:pPr lvl="1" eaLnBrk="1" hangingPunct="1"/>
            <a:r>
              <a:rPr lang="en-US" altLang="en-US" smtClean="0"/>
              <a:t>On a continuous basis</a:t>
            </a:r>
          </a:p>
        </p:txBody>
      </p:sp>
    </p:spTree>
    <p:extLst>
      <p:ext uri="{BB962C8B-B14F-4D97-AF65-F5344CB8AC3E}">
        <p14:creationId xmlns:p14="http://schemas.microsoft.com/office/powerpoint/2010/main" val="588353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88960" y="-80210"/>
            <a:ext cx="8229600" cy="1143000"/>
          </a:xfrm>
        </p:spPr>
        <p:txBody>
          <a:bodyPr/>
          <a:lstStyle/>
          <a:p>
            <a:pPr eaLnBrk="1" hangingPunct="1"/>
            <a:r>
              <a:rPr lang="en-US" altLang="en-US" smtClean="0"/>
              <a:t>Common Sources of Waste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61160692"/>
              </p:ext>
            </p:extLst>
          </p:nvPr>
        </p:nvGraphicFramePr>
        <p:xfrm>
          <a:off x="312760" y="835777"/>
          <a:ext cx="8381999" cy="5319268"/>
        </p:xfrm>
        <a:graphic>
          <a:graphicData uri="http://schemas.openxmlformats.org/drawingml/2006/table">
            <a:tbl>
              <a:tblPr firstRow="1">
                <a:tableStyleId>{91EBBBCC-DAD2-459C-BE2E-F6DE35CF9A28}</a:tableStyleId>
              </a:tblPr>
              <a:tblGrid>
                <a:gridCol w="1552222"/>
                <a:gridCol w="3104444"/>
                <a:gridCol w="3725333"/>
              </a:tblGrid>
              <a:tr h="182457">
                <a:tc>
                  <a:txBody>
                    <a:bodyPr/>
                    <a:lstStyle/>
                    <a:p>
                      <a:pPr marL="0" marR="0" algn="just">
                        <a:spcBef>
                          <a:spcPts val="0"/>
                        </a:spcBef>
                        <a:spcAft>
                          <a:spcPts val="600"/>
                        </a:spcAft>
                      </a:pPr>
                      <a:r>
                        <a:rPr lang="en-US" sz="1600" dirty="0"/>
                        <a:t>Category</a:t>
                      </a:r>
                      <a:endParaRPr lang="en-US" sz="1600" dirty="0">
                        <a:latin typeface="+mn-lt"/>
                        <a:ea typeface="Times New Roman"/>
                      </a:endParaRPr>
                    </a:p>
                  </a:txBody>
                  <a:tcPr marL="58615" marR="58615"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1600"/>
                        <a:t>Manufacturing Organizations</a:t>
                      </a:r>
                      <a:endParaRPr lang="en-US" sz="1600">
                        <a:latin typeface="+mn-lt"/>
                        <a:ea typeface="Times New Roman"/>
                      </a:endParaRPr>
                    </a:p>
                  </a:txBody>
                  <a:tcPr marL="58615" marR="58615"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1600"/>
                        <a:t>Service Organizations</a:t>
                      </a:r>
                      <a:endParaRPr lang="en-US" sz="1600">
                        <a:latin typeface="+mn-lt"/>
                        <a:ea typeface="Times New Roman"/>
                      </a:endParaRPr>
                    </a:p>
                  </a:txBody>
                  <a:tcPr marL="58615" marR="58615"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1094742">
                <a:tc>
                  <a:txBody>
                    <a:bodyPr/>
                    <a:lstStyle/>
                    <a:p>
                      <a:pPr marL="0" marR="0" algn="l">
                        <a:spcBef>
                          <a:spcPts val="0"/>
                        </a:spcBef>
                        <a:spcAft>
                          <a:spcPts val="600"/>
                        </a:spcAft>
                      </a:pPr>
                      <a:r>
                        <a:rPr lang="en-US" sz="1600" b="1" dirty="0"/>
                        <a:t>Inventory Related Waste</a:t>
                      </a:r>
                      <a:endParaRPr lang="en-US" sz="1600" b="1" dirty="0">
                        <a:solidFill>
                          <a:schemeClr val="tx1"/>
                        </a:solidFill>
                        <a:latin typeface="+mn-lt"/>
                        <a:ea typeface="Times New Roman"/>
                      </a:endParaRPr>
                    </a:p>
                  </a:txBody>
                  <a:tcPr marL="58615" marR="58615"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285750" marR="0" indent="-285750" algn="l">
                        <a:spcBef>
                          <a:spcPts val="0"/>
                        </a:spcBef>
                        <a:spcAft>
                          <a:spcPts val="0"/>
                        </a:spcAft>
                        <a:buFont typeface="Arial" panose="020B0604020202020204" pitchFamily="34" charset="0"/>
                        <a:buChar char="•"/>
                      </a:pPr>
                      <a:r>
                        <a:rPr lang="en-US" sz="1600" dirty="0"/>
                        <a:t>Accumulating Inventory </a:t>
                      </a:r>
                    </a:p>
                    <a:p>
                      <a:pPr marL="285750" marR="0" indent="-285750" algn="l">
                        <a:spcBef>
                          <a:spcPts val="0"/>
                        </a:spcBef>
                        <a:spcAft>
                          <a:spcPts val="0"/>
                        </a:spcAft>
                        <a:buFont typeface="Arial" panose="020B0604020202020204" pitchFamily="34" charset="0"/>
                        <a:buChar char="•"/>
                      </a:pPr>
                      <a:r>
                        <a:rPr lang="en-US" sz="1600" dirty="0"/>
                        <a:t>Waiting for material to work on </a:t>
                      </a:r>
                    </a:p>
                    <a:p>
                      <a:pPr marL="285750" marR="0" indent="-285750" algn="l">
                        <a:spcBef>
                          <a:spcPts val="0"/>
                        </a:spcBef>
                        <a:spcAft>
                          <a:spcPts val="0"/>
                        </a:spcAft>
                        <a:buFont typeface="Arial" panose="020B0604020202020204" pitchFamily="34" charset="0"/>
                        <a:buChar char="•"/>
                      </a:pPr>
                      <a:r>
                        <a:rPr lang="en-US" sz="1600" dirty="0"/>
                        <a:t>Stock verification </a:t>
                      </a:r>
                    </a:p>
                    <a:p>
                      <a:pPr marL="285750" marR="0" indent="-285750" algn="l">
                        <a:spcBef>
                          <a:spcPts val="0"/>
                        </a:spcBef>
                        <a:spcAft>
                          <a:spcPts val="0"/>
                        </a:spcAft>
                        <a:buFont typeface="Arial" panose="020B0604020202020204" pitchFamily="34" charset="0"/>
                        <a:buChar char="•"/>
                      </a:pPr>
                      <a:r>
                        <a:rPr lang="en-US" sz="1600" dirty="0"/>
                        <a:t>Counting the number of parts </a:t>
                      </a:r>
                    </a:p>
                    <a:p>
                      <a:pPr marL="285750" marR="0" indent="-285750" algn="l">
                        <a:spcBef>
                          <a:spcPts val="0"/>
                        </a:spcBef>
                        <a:spcAft>
                          <a:spcPts val="0"/>
                        </a:spcAft>
                        <a:buFont typeface="Arial" panose="020B0604020202020204" pitchFamily="34" charset="0"/>
                        <a:buChar char="•"/>
                      </a:pPr>
                      <a:r>
                        <a:rPr lang="en-US" sz="1600" dirty="0"/>
                        <a:t>Temporary Storage </a:t>
                      </a:r>
                    </a:p>
                    <a:p>
                      <a:pPr marL="285750" marR="0" indent="-285750" algn="l">
                        <a:spcBef>
                          <a:spcPts val="0"/>
                        </a:spcBef>
                        <a:spcAft>
                          <a:spcPts val="0"/>
                        </a:spcAft>
                        <a:buFont typeface="Arial" panose="020B0604020202020204" pitchFamily="34" charset="0"/>
                        <a:buChar char="•"/>
                      </a:pPr>
                      <a:r>
                        <a:rPr lang="en-US" sz="1600" dirty="0"/>
                        <a:t>Parts Shortage</a:t>
                      </a:r>
                      <a:endParaRPr lang="en-US" sz="1600" dirty="0">
                        <a:solidFill>
                          <a:schemeClr val="tx1"/>
                        </a:solidFill>
                        <a:latin typeface="+mn-lt"/>
                        <a:ea typeface="Times New Roman"/>
                      </a:endParaRPr>
                    </a:p>
                  </a:txBody>
                  <a:tcPr marL="58615" marR="58615"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285750" marR="0" indent="-285750" algn="l">
                        <a:spcBef>
                          <a:spcPts val="0"/>
                        </a:spcBef>
                        <a:spcAft>
                          <a:spcPts val="0"/>
                        </a:spcAft>
                        <a:buFont typeface="Arial" panose="020B0604020202020204" pitchFamily="34" charset="0"/>
                        <a:buChar char="•"/>
                      </a:pPr>
                      <a:r>
                        <a:rPr lang="en-US" sz="1600" dirty="0"/>
                        <a:t>Overflowing “In Baskets”</a:t>
                      </a:r>
                    </a:p>
                    <a:p>
                      <a:pPr marL="285750" marR="0" indent="-285750" algn="l">
                        <a:lnSpc>
                          <a:spcPct val="115000"/>
                        </a:lnSpc>
                        <a:spcBef>
                          <a:spcPts val="0"/>
                        </a:spcBef>
                        <a:spcAft>
                          <a:spcPts val="0"/>
                        </a:spcAft>
                        <a:buFont typeface="Arial" panose="020B0604020202020204" pitchFamily="34" charset="0"/>
                        <a:buChar char="•"/>
                      </a:pPr>
                      <a:r>
                        <a:rPr lang="en-US" sz="1600" dirty="0"/>
                        <a:t>Duplication of work</a:t>
                      </a:r>
                      <a:endParaRPr lang="en-US" sz="1400" dirty="0"/>
                    </a:p>
                    <a:p>
                      <a:pPr marL="285750" marR="0" indent="-285750" algn="l">
                        <a:lnSpc>
                          <a:spcPct val="115000"/>
                        </a:lnSpc>
                        <a:spcBef>
                          <a:spcPts val="0"/>
                        </a:spcBef>
                        <a:spcAft>
                          <a:spcPts val="0"/>
                        </a:spcAft>
                        <a:buFont typeface="Arial" panose="020B0604020202020204" pitchFamily="34" charset="0"/>
                        <a:buChar char="•"/>
                      </a:pPr>
                      <a:r>
                        <a:rPr lang="en-US" sz="1600" dirty="0"/>
                        <a:t>Too much of paper work</a:t>
                      </a:r>
                      <a:endParaRPr lang="en-US" sz="1400" dirty="0"/>
                    </a:p>
                    <a:p>
                      <a:pPr marL="285750" marR="0" indent="-285750" algn="l">
                        <a:lnSpc>
                          <a:spcPct val="115000"/>
                        </a:lnSpc>
                        <a:spcBef>
                          <a:spcPts val="0"/>
                        </a:spcBef>
                        <a:spcAft>
                          <a:spcPts val="0"/>
                        </a:spcAft>
                        <a:buFont typeface="Arial" panose="020B0604020202020204" pitchFamily="34" charset="0"/>
                        <a:buChar char="•"/>
                      </a:pPr>
                      <a:r>
                        <a:rPr lang="en-US" sz="1600" dirty="0"/>
                        <a:t>Incomplete information leading to pending decisions</a:t>
                      </a:r>
                      <a:endParaRPr lang="en-US" sz="1400" dirty="0">
                        <a:solidFill>
                          <a:schemeClr val="tx1"/>
                        </a:solidFill>
                        <a:latin typeface="+mn-lt"/>
                        <a:ea typeface="Calibri"/>
                        <a:cs typeface="Times New Roman"/>
                      </a:endParaRPr>
                    </a:p>
                  </a:txBody>
                  <a:tcPr marL="58615" marR="58615"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826976">
                <a:tc>
                  <a:txBody>
                    <a:bodyPr/>
                    <a:lstStyle/>
                    <a:p>
                      <a:pPr marL="0" marR="0" algn="l">
                        <a:spcBef>
                          <a:spcPts val="0"/>
                        </a:spcBef>
                        <a:spcAft>
                          <a:spcPts val="0"/>
                        </a:spcAft>
                      </a:pPr>
                      <a:r>
                        <a:rPr lang="en-US" sz="1600" b="1" dirty="0"/>
                        <a:t>Waste Due to Processes</a:t>
                      </a:r>
                      <a:endParaRPr lang="en-US" sz="1600" b="1" dirty="0">
                        <a:solidFill>
                          <a:schemeClr val="tx1"/>
                        </a:solidFill>
                        <a:latin typeface="+mn-lt"/>
                        <a:ea typeface="Times New Roman"/>
                      </a:endParaRPr>
                    </a:p>
                  </a:txBody>
                  <a:tcPr marL="58615" marR="58615"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285750" marR="0" indent="-285750" algn="l">
                        <a:spcBef>
                          <a:spcPts val="0"/>
                        </a:spcBef>
                        <a:spcAft>
                          <a:spcPts val="0"/>
                        </a:spcAft>
                        <a:buFont typeface="Arial" panose="020B0604020202020204" pitchFamily="34" charset="0"/>
                        <a:buChar char="•"/>
                      </a:pPr>
                      <a:r>
                        <a:rPr lang="en-US" sz="1600" dirty="0"/>
                        <a:t>Defects &amp; Rework </a:t>
                      </a:r>
                    </a:p>
                    <a:p>
                      <a:pPr marL="285750" marR="0" indent="-285750" algn="l">
                        <a:spcBef>
                          <a:spcPts val="0"/>
                        </a:spcBef>
                        <a:spcAft>
                          <a:spcPts val="0"/>
                        </a:spcAft>
                        <a:buFont typeface="Arial" panose="020B0604020202020204" pitchFamily="34" charset="0"/>
                        <a:buChar char="•"/>
                      </a:pPr>
                      <a:r>
                        <a:rPr lang="en-US" sz="1600" dirty="0"/>
                        <a:t>Machine Breakdowns</a:t>
                      </a:r>
                    </a:p>
                    <a:p>
                      <a:pPr marL="285750" marR="0" indent="-285750" algn="l">
                        <a:spcBef>
                          <a:spcPts val="0"/>
                        </a:spcBef>
                        <a:spcAft>
                          <a:spcPts val="0"/>
                        </a:spcAft>
                        <a:buFont typeface="Arial" panose="020B0604020202020204" pitchFamily="34" charset="0"/>
                        <a:buChar char="•"/>
                      </a:pPr>
                      <a:r>
                        <a:rPr lang="en-US" sz="1600" dirty="0"/>
                        <a:t>Watching the machine run</a:t>
                      </a:r>
                      <a:endParaRPr lang="en-US" sz="1600" dirty="0">
                        <a:solidFill>
                          <a:schemeClr val="tx1"/>
                        </a:solidFill>
                        <a:latin typeface="+mn-lt"/>
                        <a:ea typeface="Times New Roman"/>
                      </a:endParaRPr>
                    </a:p>
                  </a:txBody>
                  <a:tcPr marL="58615" marR="58615"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285750" marR="0" indent="-285750" algn="l">
                        <a:lnSpc>
                          <a:spcPct val="115000"/>
                        </a:lnSpc>
                        <a:spcBef>
                          <a:spcPts val="0"/>
                        </a:spcBef>
                        <a:spcAft>
                          <a:spcPts val="0"/>
                        </a:spcAft>
                        <a:buFont typeface="Arial" panose="020B0604020202020204" pitchFamily="34" charset="0"/>
                        <a:buChar char="•"/>
                      </a:pPr>
                      <a:r>
                        <a:rPr lang="en-US" sz="1600" dirty="0"/>
                        <a:t>Payments not made on time</a:t>
                      </a:r>
                      <a:endParaRPr lang="en-US" sz="1400" dirty="0"/>
                    </a:p>
                    <a:p>
                      <a:pPr marL="285750" marR="0" indent="-285750" algn="l">
                        <a:lnSpc>
                          <a:spcPct val="115000"/>
                        </a:lnSpc>
                        <a:spcBef>
                          <a:spcPts val="0"/>
                        </a:spcBef>
                        <a:spcAft>
                          <a:spcPts val="0"/>
                        </a:spcAft>
                        <a:buFont typeface="Arial" panose="020B0604020202020204" pitchFamily="34" charset="0"/>
                        <a:buChar char="•"/>
                      </a:pPr>
                      <a:r>
                        <a:rPr lang="en-US" sz="1600" dirty="0"/>
                        <a:t>Wrong service delivery (Service Failure)</a:t>
                      </a:r>
                      <a:endParaRPr lang="en-US" sz="1400" dirty="0"/>
                    </a:p>
                    <a:p>
                      <a:pPr marL="285750" marR="0" indent="-285750" algn="l">
                        <a:lnSpc>
                          <a:spcPct val="115000"/>
                        </a:lnSpc>
                        <a:spcBef>
                          <a:spcPts val="0"/>
                        </a:spcBef>
                        <a:spcAft>
                          <a:spcPts val="0"/>
                        </a:spcAft>
                        <a:buFont typeface="Arial" panose="020B0604020202020204" pitchFamily="34" charset="0"/>
                        <a:buChar char="•"/>
                      </a:pPr>
                      <a:r>
                        <a:rPr lang="en-US" sz="1600" dirty="0"/>
                        <a:t>Proposals not completed on time for the bid</a:t>
                      </a:r>
                      <a:endParaRPr lang="en-US" sz="1400" dirty="0"/>
                    </a:p>
                    <a:p>
                      <a:pPr marL="285750" marR="0" indent="-285750" algn="l">
                        <a:lnSpc>
                          <a:spcPct val="115000"/>
                        </a:lnSpc>
                        <a:spcBef>
                          <a:spcPts val="0"/>
                        </a:spcBef>
                        <a:spcAft>
                          <a:spcPts val="0"/>
                        </a:spcAft>
                        <a:buFont typeface="Arial" panose="020B0604020202020204" pitchFamily="34" charset="0"/>
                        <a:buChar char="•"/>
                      </a:pPr>
                      <a:r>
                        <a:rPr lang="en-US" sz="1600" dirty="0"/>
                        <a:t>Customer Orders taking too long to be filled </a:t>
                      </a:r>
                      <a:endParaRPr lang="en-US" sz="1400" dirty="0">
                        <a:solidFill>
                          <a:schemeClr val="tx1"/>
                        </a:solidFill>
                        <a:latin typeface="+mn-lt"/>
                        <a:ea typeface="Calibri"/>
                        <a:cs typeface="Times New Roman"/>
                      </a:endParaRPr>
                    </a:p>
                  </a:txBody>
                  <a:tcPr marL="58615" marR="58615"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1324825">
                <a:tc>
                  <a:txBody>
                    <a:bodyPr/>
                    <a:lstStyle/>
                    <a:p>
                      <a:pPr marL="0" marR="0" algn="l">
                        <a:spcBef>
                          <a:spcPts val="0"/>
                        </a:spcBef>
                        <a:spcAft>
                          <a:spcPts val="600"/>
                        </a:spcAft>
                      </a:pPr>
                      <a:r>
                        <a:rPr lang="en-US" sz="1600" b="1" dirty="0"/>
                        <a:t>Waste Due to Planning</a:t>
                      </a:r>
                      <a:endParaRPr lang="en-US" sz="1600" b="1" dirty="0">
                        <a:solidFill>
                          <a:schemeClr val="tx1"/>
                        </a:solidFill>
                        <a:latin typeface="+mn-lt"/>
                        <a:ea typeface="Times New Roman"/>
                      </a:endParaRPr>
                    </a:p>
                  </a:txBody>
                  <a:tcPr marL="58615" marR="58615"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285750" marR="0" indent="-285750" algn="l">
                        <a:spcBef>
                          <a:spcPts val="0"/>
                        </a:spcBef>
                        <a:spcAft>
                          <a:spcPts val="0"/>
                        </a:spcAft>
                        <a:buFont typeface="Arial" panose="020B0604020202020204" pitchFamily="34" charset="0"/>
                        <a:buChar char="•"/>
                      </a:pPr>
                      <a:r>
                        <a:rPr lang="en-US" sz="1600" dirty="0"/>
                        <a:t>Looking for tools </a:t>
                      </a:r>
                    </a:p>
                    <a:p>
                      <a:pPr marL="285750" marR="0" indent="-285750" algn="l">
                        <a:spcBef>
                          <a:spcPts val="0"/>
                        </a:spcBef>
                        <a:spcAft>
                          <a:spcPts val="0"/>
                        </a:spcAft>
                        <a:buFont typeface="Arial" panose="020B0604020202020204" pitchFamily="34" charset="0"/>
                        <a:buChar char="•"/>
                      </a:pPr>
                      <a:r>
                        <a:rPr lang="en-US" sz="1600" dirty="0"/>
                        <a:t>Carrying heavy pieces</a:t>
                      </a:r>
                    </a:p>
                    <a:p>
                      <a:pPr marL="285750" marR="0" indent="-285750" algn="l">
                        <a:spcBef>
                          <a:spcPts val="0"/>
                        </a:spcBef>
                        <a:spcAft>
                          <a:spcPts val="0"/>
                        </a:spcAft>
                        <a:buFont typeface="Arial" panose="020B0604020202020204" pitchFamily="34" charset="0"/>
                        <a:buChar char="•"/>
                      </a:pPr>
                      <a:r>
                        <a:rPr lang="en-US" sz="1600" dirty="0"/>
                        <a:t>Transferring parts over long distances</a:t>
                      </a:r>
                    </a:p>
                    <a:p>
                      <a:pPr marL="285750" marR="0" indent="-285750" algn="l">
                        <a:spcBef>
                          <a:spcPts val="0"/>
                        </a:spcBef>
                        <a:spcAft>
                          <a:spcPts val="0"/>
                        </a:spcAft>
                        <a:buFont typeface="Arial" panose="020B0604020202020204" pitchFamily="34" charset="0"/>
                        <a:buChar char="•"/>
                      </a:pPr>
                      <a:r>
                        <a:rPr lang="en-US" sz="1600" dirty="0"/>
                        <a:t>Over Production &amp; Double Handling</a:t>
                      </a:r>
                      <a:endParaRPr lang="en-US" sz="1600" dirty="0">
                        <a:solidFill>
                          <a:schemeClr val="tx1"/>
                        </a:solidFill>
                        <a:latin typeface="+mn-lt"/>
                        <a:ea typeface="Times New Roman"/>
                      </a:endParaRPr>
                    </a:p>
                  </a:txBody>
                  <a:tcPr marL="58615" marR="58615"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285750" marR="0" indent="-285750" algn="l">
                        <a:lnSpc>
                          <a:spcPct val="115000"/>
                        </a:lnSpc>
                        <a:spcBef>
                          <a:spcPts val="0"/>
                        </a:spcBef>
                        <a:spcAft>
                          <a:spcPts val="0"/>
                        </a:spcAft>
                        <a:buFont typeface="Arial" panose="020B0604020202020204" pitchFamily="34" charset="0"/>
                        <a:buChar char="•"/>
                      </a:pPr>
                      <a:r>
                        <a:rPr lang="en-US" sz="1600" dirty="0"/>
                        <a:t>Complicated office layouts</a:t>
                      </a:r>
                      <a:endParaRPr lang="en-US" sz="1400" dirty="0"/>
                    </a:p>
                    <a:p>
                      <a:pPr marL="285750" marR="0" indent="-285750" algn="l">
                        <a:lnSpc>
                          <a:spcPct val="115000"/>
                        </a:lnSpc>
                        <a:spcBef>
                          <a:spcPts val="0"/>
                        </a:spcBef>
                        <a:spcAft>
                          <a:spcPts val="0"/>
                        </a:spcAft>
                        <a:buFont typeface="Arial" panose="020B0604020202020204" pitchFamily="34" charset="0"/>
                        <a:buChar char="•"/>
                      </a:pPr>
                      <a:r>
                        <a:rPr lang="en-US" sz="1600" dirty="0"/>
                        <a:t>Poorly planned meetings</a:t>
                      </a:r>
                      <a:endParaRPr lang="en-US" sz="1400" dirty="0"/>
                    </a:p>
                    <a:p>
                      <a:pPr marL="285750" marR="0" indent="-285750" algn="l">
                        <a:lnSpc>
                          <a:spcPct val="115000"/>
                        </a:lnSpc>
                        <a:spcBef>
                          <a:spcPts val="0"/>
                        </a:spcBef>
                        <a:spcAft>
                          <a:spcPts val="0"/>
                        </a:spcAft>
                        <a:buFont typeface="Arial" panose="020B0604020202020204" pitchFamily="34" charset="0"/>
                        <a:buChar char="•"/>
                      </a:pPr>
                      <a:r>
                        <a:rPr lang="en-US" sz="1600" dirty="0"/>
                        <a:t>Documents handled many times before a decision is taken</a:t>
                      </a:r>
                      <a:endParaRPr lang="en-US" sz="1400" dirty="0"/>
                    </a:p>
                    <a:p>
                      <a:pPr marL="285750" marR="0" indent="-285750" algn="l">
                        <a:lnSpc>
                          <a:spcPct val="115000"/>
                        </a:lnSpc>
                        <a:spcBef>
                          <a:spcPts val="0"/>
                        </a:spcBef>
                        <a:spcAft>
                          <a:spcPts val="0"/>
                        </a:spcAft>
                        <a:buFont typeface="Arial" panose="020B0604020202020204" pitchFamily="34" charset="0"/>
                        <a:buChar char="•"/>
                      </a:pPr>
                      <a:r>
                        <a:rPr lang="en-US" sz="1600" dirty="0"/>
                        <a:t>Extra signature needed that hold up completion</a:t>
                      </a:r>
                      <a:endParaRPr lang="en-US" sz="1400" dirty="0"/>
                    </a:p>
                    <a:p>
                      <a:pPr marL="285750" marR="0" indent="-285750" algn="l">
                        <a:lnSpc>
                          <a:spcPct val="115000"/>
                        </a:lnSpc>
                        <a:spcBef>
                          <a:spcPts val="0"/>
                        </a:spcBef>
                        <a:spcAft>
                          <a:spcPts val="0"/>
                        </a:spcAft>
                        <a:buFont typeface="Arial" panose="020B0604020202020204" pitchFamily="34" charset="0"/>
                        <a:buChar char="•"/>
                      </a:pPr>
                      <a:r>
                        <a:rPr lang="en-US" sz="1600" dirty="0"/>
                        <a:t>Teams with incomplete or no direction.</a:t>
                      </a:r>
                      <a:endParaRPr lang="en-US" sz="1400" dirty="0">
                        <a:solidFill>
                          <a:schemeClr val="tx1"/>
                        </a:solidFill>
                        <a:latin typeface="+mn-lt"/>
                        <a:ea typeface="Calibri"/>
                        <a:cs typeface="Times New Roman"/>
                      </a:endParaRPr>
                    </a:p>
                  </a:txBody>
                  <a:tcPr marL="58615" marR="58615"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25816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16256" y="-39266"/>
            <a:ext cx="8229600" cy="1143000"/>
          </a:xfrm>
        </p:spPr>
        <p:txBody>
          <a:bodyPr/>
          <a:lstStyle/>
          <a:p>
            <a:pPr eaLnBrk="1" hangingPunct="1"/>
            <a:r>
              <a:rPr lang="en-US" altLang="en-US" dirty="0" smtClean="0"/>
              <a:t>Lean Management</a:t>
            </a:r>
            <a:br>
              <a:rPr lang="en-US" altLang="en-US" dirty="0" smtClean="0"/>
            </a:br>
            <a:r>
              <a:rPr lang="en-US" altLang="en-US" sz="3200" b="1" dirty="0" smtClean="0">
                <a:solidFill>
                  <a:srgbClr val="0000FF"/>
                </a:solidFill>
                <a:latin typeface="Comic Sans MS" pitchFamily="66" charset="0"/>
              </a:rPr>
              <a:t>Processes &amp; Outcomes </a:t>
            </a:r>
            <a:endParaRPr lang="en-US" altLang="en-US" b="1" dirty="0" smtClean="0">
              <a:solidFill>
                <a:srgbClr val="0000FF"/>
              </a:solidFill>
              <a:latin typeface="Comic Sans MS" pitchFamily="66" charset="0"/>
            </a:endParaRPr>
          </a:p>
        </p:txBody>
      </p:sp>
      <p:sp>
        <p:nvSpPr>
          <p:cNvPr id="4" name="TextBox 3"/>
          <p:cNvSpPr txBox="1"/>
          <p:nvPr/>
        </p:nvSpPr>
        <p:spPr>
          <a:xfrm>
            <a:off x="2514931" y="4562896"/>
            <a:ext cx="2895600" cy="646113"/>
          </a:xfrm>
          <a:prstGeom prst="rect">
            <a:avLst/>
          </a:prstGeom>
          <a:solidFill>
            <a:schemeClr val="accent6">
              <a:lumMod val="40000"/>
              <a:lumOff val="60000"/>
            </a:schemeClr>
          </a:solidFill>
          <a:ln>
            <a:solidFill>
              <a:schemeClr val="tx1"/>
            </a:solidFill>
          </a:ln>
        </p:spPr>
        <p:txBody>
          <a:bodyPr>
            <a:spAutoFit/>
          </a:bodyPr>
          <a:lstStyle/>
          <a:p>
            <a:pPr algn="ctr">
              <a:defRPr/>
            </a:pPr>
            <a:r>
              <a:rPr lang="en-US" dirty="0"/>
              <a:t>Total Quality Management (TQM)</a:t>
            </a:r>
          </a:p>
        </p:txBody>
      </p:sp>
      <p:sp>
        <p:nvSpPr>
          <p:cNvPr id="5" name="TextBox 4"/>
          <p:cNvSpPr txBox="1"/>
          <p:nvPr/>
        </p:nvSpPr>
        <p:spPr>
          <a:xfrm>
            <a:off x="5831219" y="4707359"/>
            <a:ext cx="2819400" cy="369887"/>
          </a:xfrm>
          <a:prstGeom prst="rect">
            <a:avLst/>
          </a:prstGeom>
          <a:solidFill>
            <a:schemeClr val="accent6">
              <a:lumMod val="40000"/>
              <a:lumOff val="60000"/>
            </a:schemeClr>
          </a:solidFill>
          <a:ln>
            <a:solidFill>
              <a:schemeClr val="tx1"/>
            </a:solidFill>
          </a:ln>
        </p:spPr>
        <p:txBody>
          <a:bodyPr>
            <a:spAutoFit/>
          </a:bodyPr>
          <a:lstStyle/>
          <a:p>
            <a:pPr algn="ctr">
              <a:defRPr/>
            </a:pPr>
            <a:r>
              <a:rPr lang="en-US" dirty="0"/>
              <a:t>Just in Time (JIT)</a:t>
            </a:r>
          </a:p>
        </p:txBody>
      </p:sp>
      <p:sp>
        <p:nvSpPr>
          <p:cNvPr id="14341" name="TextBox 5"/>
          <p:cNvSpPr txBox="1">
            <a:spLocks noChangeArrowheads="1"/>
          </p:cNvSpPr>
          <p:nvPr/>
        </p:nvSpPr>
        <p:spPr bwMode="auto">
          <a:xfrm>
            <a:off x="2473656" y="5553496"/>
            <a:ext cx="6172200" cy="646113"/>
          </a:xfrm>
          <a:prstGeom prst="rect">
            <a:avLst/>
          </a:prstGeom>
          <a:solidFill>
            <a:srgbClr val="FFC000"/>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Elimination of waste &amp; creating a value stream for products &amp; services</a:t>
            </a:r>
          </a:p>
        </p:txBody>
      </p:sp>
      <p:sp>
        <p:nvSpPr>
          <p:cNvPr id="7" name="TextBox 6"/>
          <p:cNvSpPr txBox="1"/>
          <p:nvPr/>
        </p:nvSpPr>
        <p:spPr>
          <a:xfrm>
            <a:off x="5750256" y="2057821"/>
            <a:ext cx="2971800" cy="2124075"/>
          </a:xfrm>
          <a:prstGeom prst="rect">
            <a:avLst/>
          </a:prstGeom>
          <a:solidFill>
            <a:schemeClr val="accent4">
              <a:lumMod val="40000"/>
              <a:lumOff val="60000"/>
            </a:schemeClr>
          </a:solidFill>
          <a:ln>
            <a:solidFill>
              <a:schemeClr val="tx1"/>
            </a:solidFill>
          </a:ln>
        </p:spPr>
        <p:txBody>
          <a:bodyPr>
            <a:spAutoFit/>
          </a:bodyPr>
          <a:lstStyle/>
          <a:p>
            <a:pPr marL="223838" indent="-223838">
              <a:buFont typeface="Arial" pitchFamily="34" charset="0"/>
              <a:buChar char="•"/>
              <a:defRPr/>
            </a:pPr>
            <a:r>
              <a:rPr lang="en-US" sz="1600" dirty="0"/>
              <a:t>Manufacturing Architectural Changes</a:t>
            </a:r>
          </a:p>
          <a:p>
            <a:pPr marL="223838" indent="-223838">
              <a:buFont typeface="Arial" pitchFamily="34" charset="0"/>
              <a:buChar char="•"/>
              <a:defRPr/>
            </a:pPr>
            <a:r>
              <a:rPr lang="en-US" sz="1600" dirty="0"/>
              <a:t>Set-up time Reduction</a:t>
            </a:r>
          </a:p>
          <a:p>
            <a:pPr marL="223838" indent="-223838">
              <a:buFont typeface="Arial" pitchFamily="34" charset="0"/>
              <a:buChar char="•"/>
              <a:defRPr/>
            </a:pPr>
            <a:r>
              <a:rPr lang="en-US" sz="1600" dirty="0"/>
              <a:t>Small Lot size processing</a:t>
            </a:r>
          </a:p>
          <a:p>
            <a:pPr marL="223838" indent="-223838">
              <a:buFont typeface="Arial" pitchFamily="34" charset="0"/>
              <a:buChar char="•"/>
              <a:defRPr/>
            </a:pPr>
            <a:r>
              <a:rPr lang="en-US" sz="1600" dirty="0"/>
              <a:t>Pull Scheduling</a:t>
            </a:r>
          </a:p>
          <a:p>
            <a:pPr marL="223838" indent="-223838">
              <a:buFont typeface="Arial" pitchFamily="34" charset="0"/>
              <a:buChar char="•"/>
              <a:defRPr/>
            </a:pPr>
            <a:r>
              <a:rPr lang="en-US" sz="1600" dirty="0"/>
              <a:t>Simplified Operation Control (</a:t>
            </a:r>
            <a:r>
              <a:rPr lang="en-US" sz="1600" dirty="0" err="1"/>
              <a:t>Kanban</a:t>
            </a:r>
            <a:r>
              <a:rPr lang="en-US" sz="1600" dirty="0"/>
              <a:t>)</a:t>
            </a:r>
          </a:p>
        </p:txBody>
      </p:sp>
      <p:sp>
        <p:nvSpPr>
          <p:cNvPr id="8" name="TextBox 7"/>
          <p:cNvSpPr txBox="1"/>
          <p:nvPr/>
        </p:nvSpPr>
        <p:spPr>
          <a:xfrm>
            <a:off x="2473656" y="2057821"/>
            <a:ext cx="2971800" cy="2124075"/>
          </a:xfrm>
          <a:prstGeom prst="rect">
            <a:avLst/>
          </a:prstGeom>
          <a:solidFill>
            <a:schemeClr val="accent4">
              <a:lumMod val="40000"/>
              <a:lumOff val="60000"/>
            </a:schemeClr>
          </a:solidFill>
          <a:ln>
            <a:solidFill>
              <a:schemeClr val="tx1"/>
            </a:solidFill>
          </a:ln>
        </p:spPr>
        <p:txBody>
          <a:bodyPr>
            <a:spAutoFit/>
          </a:bodyPr>
          <a:lstStyle/>
          <a:p>
            <a:pPr marL="223838" indent="-223838">
              <a:buFont typeface="Arial" pitchFamily="34" charset="0"/>
              <a:buChar char="•"/>
              <a:defRPr/>
            </a:pPr>
            <a:r>
              <a:rPr lang="en-US" sz="1600" dirty="0"/>
              <a:t>Process Mapping, Non-value added analysis</a:t>
            </a:r>
          </a:p>
          <a:p>
            <a:pPr marL="223838" indent="-223838">
              <a:buFont typeface="Arial" pitchFamily="34" charset="0"/>
              <a:buChar char="•"/>
              <a:defRPr/>
            </a:pPr>
            <a:r>
              <a:rPr lang="en-US" sz="1600" dirty="0"/>
              <a:t>Continuous Improvement</a:t>
            </a:r>
          </a:p>
          <a:p>
            <a:pPr marL="223838" indent="-223838">
              <a:buFont typeface="Arial" pitchFamily="34" charset="0"/>
              <a:buChar char="•"/>
              <a:defRPr/>
            </a:pPr>
            <a:r>
              <a:rPr lang="en-US" sz="1600" dirty="0"/>
              <a:t>Kaizen, Small Group Improvement</a:t>
            </a:r>
          </a:p>
          <a:p>
            <a:pPr marL="223838" indent="-223838">
              <a:buFont typeface="Arial" pitchFamily="34" charset="0"/>
              <a:buChar char="•"/>
              <a:defRPr/>
            </a:pPr>
            <a:r>
              <a:rPr lang="en-US" sz="1600" dirty="0"/>
              <a:t>Benchmarking</a:t>
            </a:r>
          </a:p>
          <a:p>
            <a:pPr marL="223838" indent="-223838">
              <a:buFont typeface="Arial" pitchFamily="34" charset="0"/>
              <a:buChar char="•"/>
              <a:defRPr/>
            </a:pPr>
            <a:r>
              <a:rPr lang="en-US" sz="1600" dirty="0"/>
              <a:t>Quality Circles</a:t>
            </a:r>
          </a:p>
        </p:txBody>
      </p:sp>
      <p:cxnSp>
        <p:nvCxnSpPr>
          <p:cNvPr id="12" name="Elbow Connector 11"/>
          <p:cNvCxnSpPr>
            <a:stCxn id="14341" idx="0"/>
            <a:endCxn id="4" idx="2"/>
          </p:cNvCxnSpPr>
          <p:nvPr/>
        </p:nvCxnSpPr>
        <p:spPr>
          <a:xfrm rot="16200000" flipV="1">
            <a:off x="4589000" y="4582740"/>
            <a:ext cx="344487" cy="1597025"/>
          </a:xfrm>
          <a:prstGeom prst="bentConnector3">
            <a:avLst>
              <a:gd name="adj1" fmla="val 4207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0"/>
            <a:endCxn id="7" idx="2"/>
          </p:cNvCxnSpPr>
          <p:nvPr/>
        </p:nvCxnSpPr>
        <p:spPr>
          <a:xfrm rot="16200000" flipV="1">
            <a:off x="6975806" y="4442246"/>
            <a:ext cx="525463" cy="47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0"/>
            <a:endCxn id="8" idx="2"/>
          </p:cNvCxnSpPr>
          <p:nvPr/>
        </p:nvCxnSpPr>
        <p:spPr>
          <a:xfrm rot="16200000" flipV="1">
            <a:off x="3770644" y="4370808"/>
            <a:ext cx="3810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4341" idx="0"/>
            <a:endCxn id="5" idx="2"/>
          </p:cNvCxnSpPr>
          <p:nvPr/>
        </p:nvCxnSpPr>
        <p:spPr>
          <a:xfrm rot="5400000" flipH="1" flipV="1">
            <a:off x="6162213" y="4474789"/>
            <a:ext cx="476250" cy="1681163"/>
          </a:xfrm>
          <a:prstGeom prst="bentConnector3">
            <a:avLst>
              <a:gd name="adj1" fmla="val 2996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48" name="TextBox 36"/>
          <p:cNvSpPr txBox="1">
            <a:spLocks noChangeArrowheads="1"/>
          </p:cNvSpPr>
          <p:nvPr/>
        </p:nvSpPr>
        <p:spPr bwMode="auto">
          <a:xfrm>
            <a:off x="2473656" y="1432346"/>
            <a:ext cx="6172200" cy="369888"/>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Less is more Productive !</a:t>
            </a:r>
          </a:p>
        </p:txBody>
      </p:sp>
      <p:sp>
        <p:nvSpPr>
          <p:cNvPr id="14349" name="TextBox 37"/>
          <p:cNvSpPr txBox="1">
            <a:spLocks noChangeArrowheads="1"/>
          </p:cNvSpPr>
          <p:nvPr/>
        </p:nvSpPr>
        <p:spPr bwMode="auto">
          <a:xfrm>
            <a:off x="225756" y="1448221"/>
            <a:ext cx="1803400" cy="339725"/>
          </a:xfrm>
          <a:prstGeom prst="rect">
            <a:avLst/>
          </a:prstGeom>
          <a:solidFill>
            <a:srgbClr val="92D050"/>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600"/>
              <a:t>Accrued Benefit</a:t>
            </a:r>
          </a:p>
        </p:txBody>
      </p:sp>
      <p:sp>
        <p:nvSpPr>
          <p:cNvPr id="39" name="TextBox 38"/>
          <p:cNvSpPr txBox="1"/>
          <p:nvPr/>
        </p:nvSpPr>
        <p:spPr>
          <a:xfrm>
            <a:off x="305131" y="2734096"/>
            <a:ext cx="1676400" cy="830263"/>
          </a:xfrm>
          <a:prstGeom prst="rect">
            <a:avLst/>
          </a:prstGeom>
          <a:solidFill>
            <a:schemeClr val="accent4">
              <a:lumMod val="40000"/>
              <a:lumOff val="60000"/>
            </a:schemeClr>
          </a:solidFill>
          <a:ln>
            <a:solidFill>
              <a:schemeClr val="tx1"/>
            </a:solidFill>
          </a:ln>
        </p:spPr>
        <p:txBody>
          <a:bodyPr>
            <a:spAutoFit/>
          </a:bodyPr>
          <a:lstStyle/>
          <a:p>
            <a:pPr algn="ctr">
              <a:defRPr/>
            </a:pPr>
            <a:r>
              <a:rPr lang="en-US" sz="1600" dirty="0"/>
              <a:t>Tools &amp; Techniques</a:t>
            </a:r>
          </a:p>
          <a:p>
            <a:pPr algn="ctr">
              <a:defRPr/>
            </a:pPr>
            <a:r>
              <a:rPr lang="en-US" sz="1600" dirty="0"/>
              <a:t>Used</a:t>
            </a:r>
          </a:p>
        </p:txBody>
      </p:sp>
      <p:sp>
        <p:nvSpPr>
          <p:cNvPr id="49" name="TextBox 48"/>
          <p:cNvSpPr txBox="1"/>
          <p:nvPr/>
        </p:nvSpPr>
        <p:spPr>
          <a:xfrm>
            <a:off x="265444" y="4602584"/>
            <a:ext cx="1746250" cy="584200"/>
          </a:xfrm>
          <a:prstGeom prst="rect">
            <a:avLst/>
          </a:prstGeom>
          <a:solidFill>
            <a:schemeClr val="accent6">
              <a:lumMod val="40000"/>
              <a:lumOff val="60000"/>
            </a:schemeClr>
          </a:solidFill>
          <a:ln>
            <a:solidFill>
              <a:schemeClr val="tx1"/>
            </a:solidFill>
          </a:ln>
        </p:spPr>
        <p:txBody>
          <a:bodyPr wrap="none">
            <a:spAutoFit/>
          </a:bodyPr>
          <a:lstStyle/>
          <a:p>
            <a:pPr>
              <a:defRPr/>
            </a:pPr>
            <a:r>
              <a:rPr lang="en-US" sz="1600" dirty="0"/>
              <a:t>Basic Enabling </a:t>
            </a:r>
          </a:p>
          <a:p>
            <a:pPr algn="ctr">
              <a:defRPr/>
            </a:pPr>
            <a:r>
              <a:rPr lang="en-US" sz="1600" dirty="0"/>
              <a:t>Mechanisms</a:t>
            </a:r>
          </a:p>
        </p:txBody>
      </p:sp>
      <p:sp>
        <p:nvSpPr>
          <p:cNvPr id="14352" name="TextBox 49"/>
          <p:cNvSpPr txBox="1">
            <a:spLocks noChangeArrowheads="1"/>
          </p:cNvSpPr>
          <p:nvPr/>
        </p:nvSpPr>
        <p:spPr bwMode="auto">
          <a:xfrm>
            <a:off x="341644" y="5705896"/>
            <a:ext cx="1611312" cy="338138"/>
          </a:xfrm>
          <a:prstGeom prst="rect">
            <a:avLst/>
          </a:prstGeom>
          <a:solidFill>
            <a:srgbClr val="FFC000"/>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600"/>
              <a:t>Basic Premise</a:t>
            </a:r>
          </a:p>
        </p:txBody>
      </p:sp>
      <p:cxnSp>
        <p:nvCxnSpPr>
          <p:cNvPr id="59" name="Straight Arrow Connector 58"/>
          <p:cNvCxnSpPr>
            <a:stCxn id="14352" idx="0"/>
            <a:endCxn id="49" idx="2"/>
          </p:cNvCxnSpPr>
          <p:nvPr/>
        </p:nvCxnSpPr>
        <p:spPr>
          <a:xfrm rot="16200000" flipV="1">
            <a:off x="883776" y="5441577"/>
            <a:ext cx="519112" cy="9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9" idx="0"/>
            <a:endCxn id="39" idx="2"/>
          </p:cNvCxnSpPr>
          <p:nvPr/>
        </p:nvCxnSpPr>
        <p:spPr>
          <a:xfrm rot="5400000" flipH="1" flipV="1">
            <a:off x="621837" y="4081091"/>
            <a:ext cx="1038225" cy="47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9" idx="0"/>
            <a:endCxn id="14349" idx="2"/>
          </p:cNvCxnSpPr>
          <p:nvPr/>
        </p:nvCxnSpPr>
        <p:spPr>
          <a:xfrm rot="16200000" flipV="1">
            <a:off x="662319" y="2253083"/>
            <a:ext cx="946150" cy="158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56" name="Straight Arrow Connector 42"/>
          <p:cNvCxnSpPr>
            <a:cxnSpLocks noChangeShapeType="1"/>
            <a:stCxn id="8" idx="0"/>
          </p:cNvCxnSpPr>
          <p:nvPr/>
        </p:nvCxnSpPr>
        <p:spPr bwMode="auto">
          <a:xfrm rot="5400000" flipH="1" flipV="1">
            <a:off x="4164343" y="1614909"/>
            <a:ext cx="238125" cy="647700"/>
          </a:xfrm>
          <a:prstGeom prst="straightConnector1">
            <a:avLst/>
          </a:prstGeom>
          <a:noFill/>
          <a:ln w="9525" algn="ctr">
            <a:solidFill>
              <a:schemeClr val="tx1"/>
            </a:solidFill>
            <a:round/>
            <a:headEnd/>
            <a:tailEnd type="arrow" w="med" len="med"/>
          </a:ln>
        </p:spPr>
      </p:cxnSp>
      <p:cxnSp>
        <p:nvCxnSpPr>
          <p:cNvPr id="14357" name="Straight Arrow Connector 45"/>
          <p:cNvCxnSpPr>
            <a:cxnSpLocks noChangeShapeType="1"/>
            <a:stCxn id="7" idx="0"/>
          </p:cNvCxnSpPr>
          <p:nvPr/>
        </p:nvCxnSpPr>
        <p:spPr bwMode="auto">
          <a:xfrm rot="16200000" flipV="1">
            <a:off x="6640843" y="1462509"/>
            <a:ext cx="238125" cy="952500"/>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330858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reeform 2"/>
          <p:cNvSpPr>
            <a:spLocks/>
          </p:cNvSpPr>
          <p:nvPr/>
        </p:nvSpPr>
        <p:spPr bwMode="auto">
          <a:xfrm>
            <a:off x="422275" y="2809875"/>
            <a:ext cx="8312150" cy="3286125"/>
          </a:xfrm>
          <a:custGeom>
            <a:avLst/>
            <a:gdLst>
              <a:gd name="T0" fmla="*/ 52 w 5672"/>
              <a:gd name="T1" fmla="*/ 6 h 2070"/>
              <a:gd name="T2" fmla="*/ 52 w 5672"/>
              <a:gd name="T3" fmla="*/ 94 h 2070"/>
              <a:gd name="T4" fmla="*/ 81 w 5672"/>
              <a:gd name="T5" fmla="*/ 196 h 2070"/>
              <a:gd name="T6" fmla="*/ 110 w 5672"/>
              <a:gd name="T7" fmla="*/ 284 h 2070"/>
              <a:gd name="T8" fmla="*/ 183 w 5672"/>
              <a:gd name="T9" fmla="*/ 357 h 2070"/>
              <a:gd name="T10" fmla="*/ 242 w 5672"/>
              <a:gd name="T11" fmla="*/ 445 h 2070"/>
              <a:gd name="T12" fmla="*/ 315 w 5672"/>
              <a:gd name="T13" fmla="*/ 518 h 2070"/>
              <a:gd name="T14" fmla="*/ 359 w 5672"/>
              <a:gd name="T15" fmla="*/ 620 h 2070"/>
              <a:gd name="T16" fmla="*/ 373 w 5672"/>
              <a:gd name="T17" fmla="*/ 708 h 2070"/>
              <a:gd name="T18" fmla="*/ 403 w 5672"/>
              <a:gd name="T19" fmla="*/ 796 h 2070"/>
              <a:gd name="T20" fmla="*/ 432 w 5672"/>
              <a:gd name="T21" fmla="*/ 884 h 2070"/>
              <a:gd name="T22" fmla="*/ 432 w 5672"/>
              <a:gd name="T23" fmla="*/ 972 h 2070"/>
              <a:gd name="T24" fmla="*/ 417 w 5672"/>
              <a:gd name="T25" fmla="*/ 1133 h 2070"/>
              <a:gd name="T26" fmla="*/ 403 w 5672"/>
              <a:gd name="T27" fmla="*/ 1235 h 2070"/>
              <a:gd name="T28" fmla="*/ 447 w 5672"/>
              <a:gd name="T29" fmla="*/ 1338 h 2070"/>
              <a:gd name="T30" fmla="*/ 505 w 5672"/>
              <a:gd name="T31" fmla="*/ 1440 h 2070"/>
              <a:gd name="T32" fmla="*/ 593 w 5672"/>
              <a:gd name="T33" fmla="*/ 1513 h 2070"/>
              <a:gd name="T34" fmla="*/ 666 w 5672"/>
              <a:gd name="T35" fmla="*/ 1630 h 2070"/>
              <a:gd name="T36" fmla="*/ 725 w 5672"/>
              <a:gd name="T37" fmla="*/ 1733 h 2070"/>
              <a:gd name="T38" fmla="*/ 783 w 5672"/>
              <a:gd name="T39" fmla="*/ 1820 h 2070"/>
              <a:gd name="T40" fmla="*/ 959 w 5672"/>
              <a:gd name="T41" fmla="*/ 1864 h 2070"/>
              <a:gd name="T42" fmla="*/ 1091 w 5672"/>
              <a:gd name="T43" fmla="*/ 1923 h 2070"/>
              <a:gd name="T44" fmla="*/ 1295 w 5672"/>
              <a:gd name="T45" fmla="*/ 1981 h 2070"/>
              <a:gd name="T46" fmla="*/ 1383 w 5672"/>
              <a:gd name="T47" fmla="*/ 1981 h 2070"/>
              <a:gd name="T48" fmla="*/ 1530 w 5672"/>
              <a:gd name="T49" fmla="*/ 1981 h 2070"/>
              <a:gd name="T50" fmla="*/ 1647 w 5672"/>
              <a:gd name="T51" fmla="*/ 1952 h 2070"/>
              <a:gd name="T52" fmla="*/ 1778 w 5672"/>
              <a:gd name="T53" fmla="*/ 1952 h 2070"/>
              <a:gd name="T54" fmla="*/ 1881 w 5672"/>
              <a:gd name="T55" fmla="*/ 1981 h 2070"/>
              <a:gd name="T56" fmla="*/ 1983 w 5672"/>
              <a:gd name="T57" fmla="*/ 2025 h 2070"/>
              <a:gd name="T58" fmla="*/ 2130 w 5672"/>
              <a:gd name="T59" fmla="*/ 2040 h 2070"/>
              <a:gd name="T60" fmla="*/ 2349 w 5672"/>
              <a:gd name="T61" fmla="*/ 2069 h 2070"/>
              <a:gd name="T62" fmla="*/ 2525 w 5672"/>
              <a:gd name="T63" fmla="*/ 2069 h 2070"/>
              <a:gd name="T64" fmla="*/ 2627 w 5672"/>
              <a:gd name="T65" fmla="*/ 2055 h 2070"/>
              <a:gd name="T66" fmla="*/ 2788 w 5672"/>
              <a:gd name="T67" fmla="*/ 2040 h 2070"/>
              <a:gd name="T68" fmla="*/ 2891 w 5672"/>
              <a:gd name="T69" fmla="*/ 2025 h 2070"/>
              <a:gd name="T70" fmla="*/ 3066 w 5672"/>
              <a:gd name="T71" fmla="*/ 2040 h 2070"/>
              <a:gd name="T72" fmla="*/ 3212 w 5672"/>
              <a:gd name="T73" fmla="*/ 2040 h 2070"/>
              <a:gd name="T74" fmla="*/ 3344 w 5672"/>
              <a:gd name="T75" fmla="*/ 2069 h 2070"/>
              <a:gd name="T76" fmla="*/ 3476 w 5672"/>
              <a:gd name="T77" fmla="*/ 2069 h 2070"/>
              <a:gd name="T78" fmla="*/ 3608 w 5672"/>
              <a:gd name="T79" fmla="*/ 2069 h 2070"/>
              <a:gd name="T80" fmla="*/ 3710 w 5672"/>
              <a:gd name="T81" fmla="*/ 2040 h 2070"/>
              <a:gd name="T82" fmla="*/ 3827 w 5672"/>
              <a:gd name="T83" fmla="*/ 1981 h 2070"/>
              <a:gd name="T84" fmla="*/ 3915 w 5672"/>
              <a:gd name="T85" fmla="*/ 1938 h 2070"/>
              <a:gd name="T86" fmla="*/ 4032 w 5672"/>
              <a:gd name="T87" fmla="*/ 1894 h 2070"/>
              <a:gd name="T88" fmla="*/ 4120 w 5672"/>
              <a:gd name="T89" fmla="*/ 1850 h 2070"/>
              <a:gd name="T90" fmla="*/ 4222 w 5672"/>
              <a:gd name="T91" fmla="*/ 1820 h 2070"/>
              <a:gd name="T92" fmla="*/ 4383 w 5672"/>
              <a:gd name="T93" fmla="*/ 1850 h 2070"/>
              <a:gd name="T94" fmla="*/ 4515 w 5672"/>
              <a:gd name="T95" fmla="*/ 1864 h 2070"/>
              <a:gd name="T96" fmla="*/ 4617 w 5672"/>
              <a:gd name="T97" fmla="*/ 1820 h 2070"/>
              <a:gd name="T98" fmla="*/ 4720 w 5672"/>
              <a:gd name="T99" fmla="*/ 1747 h 2070"/>
              <a:gd name="T100" fmla="*/ 4808 w 5672"/>
              <a:gd name="T101" fmla="*/ 1689 h 2070"/>
              <a:gd name="T102" fmla="*/ 4910 w 5672"/>
              <a:gd name="T103" fmla="*/ 1630 h 2070"/>
              <a:gd name="T104" fmla="*/ 5086 w 5672"/>
              <a:gd name="T105" fmla="*/ 1542 h 2070"/>
              <a:gd name="T106" fmla="*/ 5188 w 5672"/>
              <a:gd name="T107" fmla="*/ 1455 h 2070"/>
              <a:gd name="T108" fmla="*/ 5291 w 5672"/>
              <a:gd name="T109" fmla="*/ 1425 h 2070"/>
              <a:gd name="T110" fmla="*/ 5393 w 5672"/>
              <a:gd name="T111" fmla="*/ 1425 h 2070"/>
              <a:gd name="T112" fmla="*/ 5495 w 5672"/>
              <a:gd name="T113" fmla="*/ 1352 h 2070"/>
              <a:gd name="T114" fmla="*/ 5583 w 5672"/>
              <a:gd name="T115" fmla="*/ 1279 h 2070"/>
              <a:gd name="T116" fmla="*/ 5627 w 5672"/>
              <a:gd name="T117" fmla="*/ 1191 h 2070"/>
              <a:gd name="T118" fmla="*/ 5664 w 5672"/>
              <a:gd name="T119" fmla="*/ 0 h 207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672"/>
              <a:gd name="T181" fmla="*/ 0 h 2070"/>
              <a:gd name="T182" fmla="*/ 5672 w 5672"/>
              <a:gd name="T183" fmla="*/ 2070 h 207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672" h="2070">
                <a:moveTo>
                  <a:pt x="0" y="0"/>
                </a:moveTo>
                <a:lnTo>
                  <a:pt x="52" y="6"/>
                </a:lnTo>
                <a:lnTo>
                  <a:pt x="52" y="50"/>
                </a:lnTo>
                <a:lnTo>
                  <a:pt x="52" y="94"/>
                </a:lnTo>
                <a:lnTo>
                  <a:pt x="66" y="138"/>
                </a:lnTo>
                <a:lnTo>
                  <a:pt x="81" y="196"/>
                </a:lnTo>
                <a:lnTo>
                  <a:pt x="81" y="240"/>
                </a:lnTo>
                <a:lnTo>
                  <a:pt x="110" y="284"/>
                </a:lnTo>
                <a:lnTo>
                  <a:pt x="139" y="328"/>
                </a:lnTo>
                <a:lnTo>
                  <a:pt x="183" y="357"/>
                </a:lnTo>
                <a:lnTo>
                  <a:pt x="198" y="401"/>
                </a:lnTo>
                <a:lnTo>
                  <a:pt x="242" y="445"/>
                </a:lnTo>
                <a:lnTo>
                  <a:pt x="286" y="474"/>
                </a:lnTo>
                <a:lnTo>
                  <a:pt x="315" y="518"/>
                </a:lnTo>
                <a:lnTo>
                  <a:pt x="344" y="562"/>
                </a:lnTo>
                <a:lnTo>
                  <a:pt x="359" y="620"/>
                </a:lnTo>
                <a:lnTo>
                  <a:pt x="373" y="664"/>
                </a:lnTo>
                <a:lnTo>
                  <a:pt x="373" y="708"/>
                </a:lnTo>
                <a:lnTo>
                  <a:pt x="388" y="752"/>
                </a:lnTo>
                <a:lnTo>
                  <a:pt x="403" y="796"/>
                </a:lnTo>
                <a:lnTo>
                  <a:pt x="417" y="840"/>
                </a:lnTo>
                <a:lnTo>
                  <a:pt x="432" y="884"/>
                </a:lnTo>
                <a:lnTo>
                  <a:pt x="432" y="928"/>
                </a:lnTo>
                <a:lnTo>
                  <a:pt x="432" y="972"/>
                </a:lnTo>
                <a:lnTo>
                  <a:pt x="417" y="1089"/>
                </a:lnTo>
                <a:lnTo>
                  <a:pt x="417" y="1133"/>
                </a:lnTo>
                <a:lnTo>
                  <a:pt x="403" y="1177"/>
                </a:lnTo>
                <a:lnTo>
                  <a:pt x="403" y="1235"/>
                </a:lnTo>
                <a:lnTo>
                  <a:pt x="417" y="1279"/>
                </a:lnTo>
                <a:lnTo>
                  <a:pt x="447" y="1338"/>
                </a:lnTo>
                <a:lnTo>
                  <a:pt x="461" y="1396"/>
                </a:lnTo>
                <a:lnTo>
                  <a:pt x="505" y="1440"/>
                </a:lnTo>
                <a:lnTo>
                  <a:pt x="549" y="1469"/>
                </a:lnTo>
                <a:lnTo>
                  <a:pt x="593" y="1513"/>
                </a:lnTo>
                <a:lnTo>
                  <a:pt x="637" y="1572"/>
                </a:lnTo>
                <a:lnTo>
                  <a:pt x="666" y="1630"/>
                </a:lnTo>
                <a:lnTo>
                  <a:pt x="681" y="1674"/>
                </a:lnTo>
                <a:lnTo>
                  <a:pt x="725" y="1733"/>
                </a:lnTo>
                <a:lnTo>
                  <a:pt x="739" y="1777"/>
                </a:lnTo>
                <a:lnTo>
                  <a:pt x="783" y="1820"/>
                </a:lnTo>
                <a:lnTo>
                  <a:pt x="842" y="1850"/>
                </a:lnTo>
                <a:lnTo>
                  <a:pt x="959" y="1864"/>
                </a:lnTo>
                <a:lnTo>
                  <a:pt x="1047" y="1879"/>
                </a:lnTo>
                <a:lnTo>
                  <a:pt x="1091" y="1923"/>
                </a:lnTo>
                <a:lnTo>
                  <a:pt x="1178" y="1938"/>
                </a:lnTo>
                <a:lnTo>
                  <a:pt x="1295" y="1981"/>
                </a:lnTo>
                <a:lnTo>
                  <a:pt x="1339" y="1981"/>
                </a:lnTo>
                <a:lnTo>
                  <a:pt x="1383" y="1981"/>
                </a:lnTo>
                <a:lnTo>
                  <a:pt x="1442" y="1981"/>
                </a:lnTo>
                <a:lnTo>
                  <a:pt x="1530" y="1981"/>
                </a:lnTo>
                <a:lnTo>
                  <a:pt x="1588" y="1952"/>
                </a:lnTo>
                <a:lnTo>
                  <a:pt x="1647" y="1952"/>
                </a:lnTo>
                <a:lnTo>
                  <a:pt x="1691" y="1952"/>
                </a:lnTo>
                <a:lnTo>
                  <a:pt x="1778" y="1952"/>
                </a:lnTo>
                <a:lnTo>
                  <a:pt x="1837" y="1967"/>
                </a:lnTo>
                <a:lnTo>
                  <a:pt x="1881" y="1981"/>
                </a:lnTo>
                <a:lnTo>
                  <a:pt x="1939" y="2011"/>
                </a:lnTo>
                <a:lnTo>
                  <a:pt x="1983" y="2025"/>
                </a:lnTo>
                <a:lnTo>
                  <a:pt x="2071" y="2040"/>
                </a:lnTo>
                <a:lnTo>
                  <a:pt x="2130" y="2040"/>
                </a:lnTo>
                <a:lnTo>
                  <a:pt x="2291" y="2055"/>
                </a:lnTo>
                <a:lnTo>
                  <a:pt x="2349" y="2069"/>
                </a:lnTo>
                <a:lnTo>
                  <a:pt x="2437" y="2069"/>
                </a:lnTo>
                <a:lnTo>
                  <a:pt x="2525" y="2069"/>
                </a:lnTo>
                <a:lnTo>
                  <a:pt x="2583" y="2069"/>
                </a:lnTo>
                <a:lnTo>
                  <a:pt x="2627" y="2055"/>
                </a:lnTo>
                <a:lnTo>
                  <a:pt x="2744" y="2040"/>
                </a:lnTo>
                <a:lnTo>
                  <a:pt x="2788" y="2040"/>
                </a:lnTo>
                <a:lnTo>
                  <a:pt x="2832" y="2025"/>
                </a:lnTo>
                <a:lnTo>
                  <a:pt x="2891" y="2025"/>
                </a:lnTo>
                <a:lnTo>
                  <a:pt x="3008" y="2040"/>
                </a:lnTo>
                <a:lnTo>
                  <a:pt x="3066" y="2040"/>
                </a:lnTo>
                <a:lnTo>
                  <a:pt x="3125" y="2040"/>
                </a:lnTo>
                <a:lnTo>
                  <a:pt x="3212" y="2040"/>
                </a:lnTo>
                <a:lnTo>
                  <a:pt x="3256" y="2055"/>
                </a:lnTo>
                <a:lnTo>
                  <a:pt x="3344" y="2069"/>
                </a:lnTo>
                <a:lnTo>
                  <a:pt x="3432" y="2069"/>
                </a:lnTo>
                <a:lnTo>
                  <a:pt x="3476" y="2069"/>
                </a:lnTo>
                <a:lnTo>
                  <a:pt x="3520" y="2069"/>
                </a:lnTo>
                <a:lnTo>
                  <a:pt x="3608" y="2069"/>
                </a:lnTo>
                <a:lnTo>
                  <a:pt x="3652" y="2055"/>
                </a:lnTo>
                <a:lnTo>
                  <a:pt x="3710" y="2040"/>
                </a:lnTo>
                <a:lnTo>
                  <a:pt x="3769" y="2011"/>
                </a:lnTo>
                <a:lnTo>
                  <a:pt x="3827" y="1981"/>
                </a:lnTo>
                <a:lnTo>
                  <a:pt x="3871" y="1952"/>
                </a:lnTo>
                <a:lnTo>
                  <a:pt x="3915" y="1938"/>
                </a:lnTo>
                <a:lnTo>
                  <a:pt x="3973" y="1908"/>
                </a:lnTo>
                <a:lnTo>
                  <a:pt x="4032" y="1894"/>
                </a:lnTo>
                <a:lnTo>
                  <a:pt x="4076" y="1864"/>
                </a:lnTo>
                <a:lnTo>
                  <a:pt x="4120" y="1850"/>
                </a:lnTo>
                <a:lnTo>
                  <a:pt x="4178" y="1835"/>
                </a:lnTo>
                <a:lnTo>
                  <a:pt x="4222" y="1820"/>
                </a:lnTo>
                <a:lnTo>
                  <a:pt x="4266" y="1835"/>
                </a:lnTo>
                <a:lnTo>
                  <a:pt x="4383" y="1850"/>
                </a:lnTo>
                <a:lnTo>
                  <a:pt x="4471" y="1864"/>
                </a:lnTo>
                <a:lnTo>
                  <a:pt x="4515" y="1864"/>
                </a:lnTo>
                <a:lnTo>
                  <a:pt x="4559" y="1864"/>
                </a:lnTo>
                <a:lnTo>
                  <a:pt x="4617" y="1820"/>
                </a:lnTo>
                <a:lnTo>
                  <a:pt x="4661" y="1791"/>
                </a:lnTo>
                <a:lnTo>
                  <a:pt x="4720" y="1747"/>
                </a:lnTo>
                <a:lnTo>
                  <a:pt x="4764" y="1718"/>
                </a:lnTo>
                <a:lnTo>
                  <a:pt x="4808" y="1689"/>
                </a:lnTo>
                <a:lnTo>
                  <a:pt x="4852" y="1660"/>
                </a:lnTo>
                <a:lnTo>
                  <a:pt x="4910" y="1630"/>
                </a:lnTo>
                <a:lnTo>
                  <a:pt x="5027" y="1586"/>
                </a:lnTo>
                <a:lnTo>
                  <a:pt x="5086" y="1542"/>
                </a:lnTo>
                <a:lnTo>
                  <a:pt x="5144" y="1484"/>
                </a:lnTo>
                <a:lnTo>
                  <a:pt x="5188" y="1455"/>
                </a:lnTo>
                <a:lnTo>
                  <a:pt x="5247" y="1425"/>
                </a:lnTo>
                <a:lnTo>
                  <a:pt x="5291" y="1425"/>
                </a:lnTo>
                <a:lnTo>
                  <a:pt x="5349" y="1425"/>
                </a:lnTo>
                <a:lnTo>
                  <a:pt x="5393" y="1425"/>
                </a:lnTo>
                <a:lnTo>
                  <a:pt x="5437" y="1396"/>
                </a:lnTo>
                <a:lnTo>
                  <a:pt x="5495" y="1352"/>
                </a:lnTo>
                <a:lnTo>
                  <a:pt x="5539" y="1308"/>
                </a:lnTo>
                <a:lnTo>
                  <a:pt x="5583" y="1279"/>
                </a:lnTo>
                <a:lnTo>
                  <a:pt x="5612" y="1235"/>
                </a:lnTo>
                <a:lnTo>
                  <a:pt x="5627" y="1191"/>
                </a:lnTo>
                <a:lnTo>
                  <a:pt x="5671" y="1147"/>
                </a:lnTo>
                <a:lnTo>
                  <a:pt x="5664" y="0"/>
                </a:lnTo>
              </a:path>
            </a:pathLst>
          </a:custGeom>
          <a:solidFill>
            <a:srgbClr val="C0FEF9"/>
          </a:solidFill>
          <a:ln w="12700" cap="rnd" cmpd="sng">
            <a:solidFill>
              <a:schemeClr val="tx1"/>
            </a:solidFill>
            <a:prstDash val="solid"/>
            <a:round/>
            <a:headEnd type="none" w="med" len="med"/>
            <a:tailEnd type="none" w="med" len="med"/>
          </a:ln>
        </p:spPr>
        <p:txBody>
          <a:bodyPr/>
          <a:lstStyle/>
          <a:p>
            <a:endParaRPr lang="en-US"/>
          </a:p>
        </p:txBody>
      </p:sp>
      <p:sp>
        <p:nvSpPr>
          <p:cNvPr id="1028" name="Rectangle 3"/>
          <p:cNvSpPr>
            <a:spLocks noGrp="1" noChangeArrowheads="1"/>
          </p:cNvSpPr>
          <p:nvPr>
            <p:ph type="title"/>
          </p:nvPr>
        </p:nvSpPr>
        <p:spPr>
          <a:noFill/>
        </p:spPr>
        <p:txBody>
          <a:bodyPr lIns="90488" tIns="44450" rIns="90488" bIns="44450" anchor="ctr"/>
          <a:lstStyle/>
          <a:p>
            <a:pPr eaLnBrk="1" hangingPunct="1"/>
            <a:r>
              <a:rPr lang="en-GB" altLang="en-US" dirty="0" smtClean="0"/>
              <a:t>Just In Time Manufacturing </a:t>
            </a:r>
            <a:br>
              <a:rPr lang="en-GB" altLang="en-US" dirty="0" smtClean="0"/>
            </a:br>
            <a:r>
              <a:rPr lang="en-GB" altLang="en-US" sz="3200" b="1" dirty="0" smtClean="0">
                <a:solidFill>
                  <a:srgbClr val="0000FF"/>
                </a:solidFill>
                <a:latin typeface="Comic Sans MS" pitchFamily="66" charset="0"/>
              </a:rPr>
              <a:t>Water Flow Analogy</a:t>
            </a:r>
          </a:p>
        </p:txBody>
      </p:sp>
      <p:sp>
        <p:nvSpPr>
          <p:cNvPr id="1029" name="Rectangle 5"/>
          <p:cNvSpPr>
            <a:spLocks noGrp="1" noChangeArrowheads="1"/>
          </p:cNvSpPr>
          <p:nvPr>
            <p:ph idx="1"/>
          </p:nvPr>
        </p:nvSpPr>
        <p:spPr>
          <a:xfrm>
            <a:off x="566738" y="1514475"/>
            <a:ext cx="8001000" cy="4267200"/>
          </a:xfrm>
          <a:noFill/>
        </p:spPr>
        <p:txBody>
          <a:bodyPr lIns="90488" tIns="44450" rIns="90488" bIns="44450"/>
          <a:lstStyle/>
          <a:p>
            <a:pPr eaLnBrk="1" hangingPunct="1">
              <a:buFont typeface="Wingdings" pitchFamily="2" charset="2"/>
              <a:buNone/>
            </a:pPr>
            <a:endParaRPr lang="en-GB" altLang="en-US" sz="1900" smtClean="0"/>
          </a:p>
          <a:p>
            <a:pPr eaLnBrk="1" hangingPunct="1">
              <a:buFont typeface="Wingdings" pitchFamily="2" charset="2"/>
              <a:buNone/>
            </a:pPr>
            <a:endParaRPr lang="en-GB" altLang="en-US" sz="1900" smtClean="0"/>
          </a:p>
          <a:p>
            <a:pPr eaLnBrk="1" hangingPunct="1">
              <a:buFont typeface="Wingdings" pitchFamily="2" charset="2"/>
              <a:buNone/>
            </a:pPr>
            <a:endParaRPr lang="en-GB" altLang="en-US" sz="1900" smtClean="0"/>
          </a:p>
          <a:p>
            <a:pPr eaLnBrk="1" hangingPunct="1">
              <a:buFont typeface="Wingdings" pitchFamily="2" charset="2"/>
              <a:buNone/>
            </a:pPr>
            <a:endParaRPr lang="en-GB" altLang="en-US" sz="1900" smtClean="0"/>
          </a:p>
          <a:p>
            <a:pPr eaLnBrk="1" hangingPunct="1">
              <a:buFont typeface="Wingdings" pitchFamily="2" charset="2"/>
              <a:buNone/>
            </a:pPr>
            <a:r>
              <a:rPr lang="en-GB" altLang="en-US" sz="1900" smtClean="0"/>
              <a:t>Unrealistic 		Variable 	Defective	Poor</a:t>
            </a:r>
          </a:p>
          <a:p>
            <a:pPr eaLnBrk="1" hangingPunct="1">
              <a:buFont typeface="Wingdings" pitchFamily="2" charset="2"/>
              <a:buNone/>
            </a:pPr>
            <a:r>
              <a:rPr lang="en-GB" altLang="en-US" sz="1900" smtClean="0"/>
              <a:t>schedules	Lack	Processing	Material		Quality</a:t>
            </a:r>
          </a:p>
          <a:p>
            <a:pPr eaLnBrk="1" hangingPunct="1">
              <a:buFont typeface="Wingdings" pitchFamily="2" charset="2"/>
              <a:buNone/>
            </a:pPr>
            <a:r>
              <a:rPr lang="en-GB" altLang="en-US" sz="1900" smtClean="0"/>
              <a:t>			of    	Times</a:t>
            </a:r>
          </a:p>
          <a:p>
            <a:pPr eaLnBrk="1" hangingPunct="1">
              <a:buFont typeface="Wingdings" pitchFamily="2" charset="2"/>
              <a:buNone/>
            </a:pPr>
            <a:r>
              <a:rPr lang="en-GB" altLang="en-US" sz="1900" smtClean="0"/>
              <a:t>			training</a:t>
            </a:r>
          </a:p>
          <a:p>
            <a:pPr eaLnBrk="1" hangingPunct="1">
              <a:buFont typeface="Wingdings" pitchFamily="2" charset="2"/>
              <a:buNone/>
            </a:pPr>
            <a:r>
              <a:rPr lang="en-GB" altLang="en-US" sz="1900" smtClean="0"/>
              <a:t>	Machine			Inadequate 		Bottleneck</a:t>
            </a:r>
          </a:p>
          <a:p>
            <a:pPr eaLnBrk="1" hangingPunct="1">
              <a:buFont typeface="Wingdings" pitchFamily="2" charset="2"/>
              <a:buNone/>
            </a:pPr>
            <a:r>
              <a:rPr lang="en-GB" altLang="en-US" sz="1900" smtClean="0"/>
              <a:t>	Breakdown			Information</a:t>
            </a:r>
          </a:p>
          <a:p>
            <a:pPr eaLnBrk="1" hangingPunct="1">
              <a:buFont typeface="Wingdings" pitchFamily="2" charset="2"/>
              <a:buNone/>
            </a:pPr>
            <a:r>
              <a:rPr lang="en-GB" altLang="en-US" sz="1900" smtClean="0"/>
              <a:t>				Behavioural/Managerial constraints</a:t>
            </a:r>
          </a:p>
        </p:txBody>
      </p:sp>
      <p:sp>
        <p:nvSpPr>
          <p:cNvPr id="1030" name="Line 4"/>
          <p:cNvSpPr>
            <a:spLocks noChangeShapeType="1"/>
          </p:cNvSpPr>
          <p:nvPr/>
        </p:nvSpPr>
        <p:spPr bwMode="auto">
          <a:xfrm>
            <a:off x="428625" y="2809875"/>
            <a:ext cx="82867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1" name="Freeform 6"/>
          <p:cNvSpPr>
            <a:spLocks/>
          </p:cNvSpPr>
          <p:nvPr/>
        </p:nvSpPr>
        <p:spPr bwMode="auto">
          <a:xfrm>
            <a:off x="1406525" y="3028950"/>
            <a:ext cx="1258888" cy="2905125"/>
          </a:xfrm>
          <a:custGeom>
            <a:avLst/>
            <a:gdLst>
              <a:gd name="T0" fmla="*/ 0 w 859"/>
              <a:gd name="T1" fmla="*/ 1446 h 1830"/>
              <a:gd name="T2" fmla="*/ 38 w 859"/>
              <a:gd name="T3" fmla="*/ 1331 h 1830"/>
              <a:gd name="T4" fmla="*/ 38 w 859"/>
              <a:gd name="T5" fmla="*/ 1287 h 1830"/>
              <a:gd name="T6" fmla="*/ 38 w 859"/>
              <a:gd name="T7" fmla="*/ 1243 h 1830"/>
              <a:gd name="T8" fmla="*/ 67 w 859"/>
              <a:gd name="T9" fmla="*/ 1185 h 1830"/>
              <a:gd name="T10" fmla="*/ 67 w 859"/>
              <a:gd name="T11" fmla="*/ 1141 h 1830"/>
              <a:gd name="T12" fmla="*/ 97 w 859"/>
              <a:gd name="T13" fmla="*/ 1082 h 1830"/>
              <a:gd name="T14" fmla="*/ 140 w 859"/>
              <a:gd name="T15" fmla="*/ 1024 h 1830"/>
              <a:gd name="T16" fmla="*/ 184 w 859"/>
              <a:gd name="T17" fmla="*/ 980 h 1830"/>
              <a:gd name="T18" fmla="*/ 214 w 859"/>
              <a:gd name="T19" fmla="*/ 936 h 1830"/>
              <a:gd name="T20" fmla="*/ 228 w 859"/>
              <a:gd name="T21" fmla="*/ 892 h 1830"/>
              <a:gd name="T22" fmla="*/ 243 w 859"/>
              <a:gd name="T23" fmla="*/ 848 h 1830"/>
              <a:gd name="T24" fmla="*/ 258 w 859"/>
              <a:gd name="T25" fmla="*/ 761 h 1830"/>
              <a:gd name="T26" fmla="*/ 272 w 859"/>
              <a:gd name="T27" fmla="*/ 673 h 1830"/>
              <a:gd name="T28" fmla="*/ 272 w 859"/>
              <a:gd name="T29" fmla="*/ 585 h 1830"/>
              <a:gd name="T30" fmla="*/ 287 w 859"/>
              <a:gd name="T31" fmla="*/ 526 h 1830"/>
              <a:gd name="T32" fmla="*/ 287 w 859"/>
              <a:gd name="T33" fmla="*/ 482 h 1830"/>
              <a:gd name="T34" fmla="*/ 301 w 859"/>
              <a:gd name="T35" fmla="*/ 424 h 1830"/>
              <a:gd name="T36" fmla="*/ 301 w 859"/>
              <a:gd name="T37" fmla="*/ 380 h 1830"/>
              <a:gd name="T38" fmla="*/ 316 w 859"/>
              <a:gd name="T39" fmla="*/ 336 h 1830"/>
              <a:gd name="T40" fmla="*/ 345 w 859"/>
              <a:gd name="T41" fmla="*/ 278 h 1830"/>
              <a:gd name="T42" fmla="*/ 360 w 859"/>
              <a:gd name="T43" fmla="*/ 234 h 1830"/>
              <a:gd name="T44" fmla="*/ 389 w 859"/>
              <a:gd name="T45" fmla="*/ 175 h 1830"/>
              <a:gd name="T46" fmla="*/ 419 w 859"/>
              <a:gd name="T47" fmla="*/ 131 h 1830"/>
              <a:gd name="T48" fmla="*/ 433 w 859"/>
              <a:gd name="T49" fmla="*/ 87 h 1830"/>
              <a:gd name="T50" fmla="*/ 477 w 859"/>
              <a:gd name="T51" fmla="*/ 58 h 1830"/>
              <a:gd name="T52" fmla="*/ 521 w 859"/>
              <a:gd name="T53" fmla="*/ 29 h 1830"/>
              <a:gd name="T54" fmla="*/ 565 w 859"/>
              <a:gd name="T55" fmla="*/ 0 h 1830"/>
              <a:gd name="T56" fmla="*/ 580 w 859"/>
              <a:gd name="T57" fmla="*/ 73 h 1830"/>
              <a:gd name="T58" fmla="*/ 580 w 859"/>
              <a:gd name="T59" fmla="*/ 161 h 1830"/>
              <a:gd name="T60" fmla="*/ 565 w 859"/>
              <a:gd name="T61" fmla="*/ 248 h 1830"/>
              <a:gd name="T62" fmla="*/ 565 w 859"/>
              <a:gd name="T63" fmla="*/ 351 h 1830"/>
              <a:gd name="T64" fmla="*/ 550 w 859"/>
              <a:gd name="T65" fmla="*/ 409 h 1830"/>
              <a:gd name="T66" fmla="*/ 550 w 859"/>
              <a:gd name="T67" fmla="*/ 468 h 1830"/>
              <a:gd name="T68" fmla="*/ 536 w 859"/>
              <a:gd name="T69" fmla="*/ 526 h 1830"/>
              <a:gd name="T70" fmla="*/ 536 w 859"/>
              <a:gd name="T71" fmla="*/ 585 h 1830"/>
              <a:gd name="T72" fmla="*/ 536 w 859"/>
              <a:gd name="T73" fmla="*/ 673 h 1830"/>
              <a:gd name="T74" fmla="*/ 536 w 859"/>
              <a:gd name="T75" fmla="*/ 775 h 1830"/>
              <a:gd name="T76" fmla="*/ 550 w 859"/>
              <a:gd name="T77" fmla="*/ 834 h 1830"/>
              <a:gd name="T78" fmla="*/ 580 w 859"/>
              <a:gd name="T79" fmla="*/ 936 h 1830"/>
              <a:gd name="T80" fmla="*/ 623 w 859"/>
              <a:gd name="T81" fmla="*/ 1053 h 1830"/>
              <a:gd name="T82" fmla="*/ 653 w 859"/>
              <a:gd name="T83" fmla="*/ 1097 h 1830"/>
              <a:gd name="T84" fmla="*/ 682 w 859"/>
              <a:gd name="T85" fmla="*/ 1214 h 1830"/>
              <a:gd name="T86" fmla="*/ 682 w 859"/>
              <a:gd name="T87" fmla="*/ 1258 h 1830"/>
              <a:gd name="T88" fmla="*/ 682 w 859"/>
              <a:gd name="T89" fmla="*/ 1302 h 1830"/>
              <a:gd name="T90" fmla="*/ 697 w 859"/>
              <a:gd name="T91" fmla="*/ 1390 h 1830"/>
              <a:gd name="T92" fmla="*/ 740 w 859"/>
              <a:gd name="T93" fmla="*/ 1507 h 1830"/>
              <a:gd name="T94" fmla="*/ 828 w 859"/>
              <a:gd name="T95" fmla="*/ 1522 h 1830"/>
              <a:gd name="T96" fmla="*/ 858 w 859"/>
              <a:gd name="T97" fmla="*/ 1580 h 1830"/>
              <a:gd name="T98" fmla="*/ 858 w 859"/>
              <a:gd name="T99" fmla="*/ 1624 h 1830"/>
              <a:gd name="T100" fmla="*/ 843 w 859"/>
              <a:gd name="T101" fmla="*/ 1668 h 1830"/>
              <a:gd name="T102" fmla="*/ 828 w 859"/>
              <a:gd name="T103" fmla="*/ 1712 h 1830"/>
              <a:gd name="T104" fmla="*/ 784 w 859"/>
              <a:gd name="T105" fmla="*/ 1741 h 1830"/>
              <a:gd name="T106" fmla="*/ 770 w 859"/>
              <a:gd name="T107" fmla="*/ 1785 h 1830"/>
              <a:gd name="T108" fmla="*/ 755 w 859"/>
              <a:gd name="T109" fmla="*/ 1829 h 18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59"/>
              <a:gd name="T166" fmla="*/ 0 h 1830"/>
              <a:gd name="T167" fmla="*/ 859 w 859"/>
              <a:gd name="T168" fmla="*/ 1830 h 18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59" h="1830">
                <a:moveTo>
                  <a:pt x="0" y="1446"/>
                </a:moveTo>
                <a:lnTo>
                  <a:pt x="38" y="1331"/>
                </a:lnTo>
                <a:lnTo>
                  <a:pt x="38" y="1287"/>
                </a:lnTo>
                <a:lnTo>
                  <a:pt x="38" y="1243"/>
                </a:lnTo>
                <a:lnTo>
                  <a:pt x="67" y="1185"/>
                </a:lnTo>
                <a:lnTo>
                  <a:pt x="67" y="1141"/>
                </a:lnTo>
                <a:lnTo>
                  <a:pt x="97" y="1082"/>
                </a:lnTo>
                <a:lnTo>
                  <a:pt x="140" y="1024"/>
                </a:lnTo>
                <a:lnTo>
                  <a:pt x="184" y="980"/>
                </a:lnTo>
                <a:lnTo>
                  <a:pt x="214" y="936"/>
                </a:lnTo>
                <a:lnTo>
                  <a:pt x="228" y="892"/>
                </a:lnTo>
                <a:lnTo>
                  <a:pt x="243" y="848"/>
                </a:lnTo>
                <a:lnTo>
                  <a:pt x="258" y="761"/>
                </a:lnTo>
                <a:lnTo>
                  <a:pt x="272" y="673"/>
                </a:lnTo>
                <a:lnTo>
                  <a:pt x="272" y="585"/>
                </a:lnTo>
                <a:lnTo>
                  <a:pt x="287" y="526"/>
                </a:lnTo>
                <a:lnTo>
                  <a:pt x="287" y="482"/>
                </a:lnTo>
                <a:lnTo>
                  <a:pt x="301" y="424"/>
                </a:lnTo>
                <a:lnTo>
                  <a:pt x="301" y="380"/>
                </a:lnTo>
                <a:lnTo>
                  <a:pt x="316" y="336"/>
                </a:lnTo>
                <a:lnTo>
                  <a:pt x="345" y="278"/>
                </a:lnTo>
                <a:lnTo>
                  <a:pt x="360" y="234"/>
                </a:lnTo>
                <a:lnTo>
                  <a:pt x="389" y="175"/>
                </a:lnTo>
                <a:lnTo>
                  <a:pt x="419" y="131"/>
                </a:lnTo>
                <a:lnTo>
                  <a:pt x="433" y="87"/>
                </a:lnTo>
                <a:lnTo>
                  <a:pt x="477" y="58"/>
                </a:lnTo>
                <a:lnTo>
                  <a:pt x="521" y="29"/>
                </a:lnTo>
                <a:lnTo>
                  <a:pt x="565" y="0"/>
                </a:lnTo>
                <a:lnTo>
                  <a:pt x="580" y="73"/>
                </a:lnTo>
                <a:lnTo>
                  <a:pt x="580" y="161"/>
                </a:lnTo>
                <a:lnTo>
                  <a:pt x="565" y="248"/>
                </a:lnTo>
                <a:lnTo>
                  <a:pt x="565" y="351"/>
                </a:lnTo>
                <a:lnTo>
                  <a:pt x="550" y="409"/>
                </a:lnTo>
                <a:lnTo>
                  <a:pt x="550" y="468"/>
                </a:lnTo>
                <a:lnTo>
                  <a:pt x="536" y="526"/>
                </a:lnTo>
                <a:lnTo>
                  <a:pt x="536" y="585"/>
                </a:lnTo>
                <a:lnTo>
                  <a:pt x="536" y="673"/>
                </a:lnTo>
                <a:lnTo>
                  <a:pt x="536" y="775"/>
                </a:lnTo>
                <a:lnTo>
                  <a:pt x="550" y="834"/>
                </a:lnTo>
                <a:lnTo>
                  <a:pt x="580" y="936"/>
                </a:lnTo>
                <a:lnTo>
                  <a:pt x="623" y="1053"/>
                </a:lnTo>
                <a:lnTo>
                  <a:pt x="653" y="1097"/>
                </a:lnTo>
                <a:lnTo>
                  <a:pt x="682" y="1214"/>
                </a:lnTo>
                <a:lnTo>
                  <a:pt x="682" y="1258"/>
                </a:lnTo>
                <a:lnTo>
                  <a:pt x="682" y="1302"/>
                </a:lnTo>
                <a:lnTo>
                  <a:pt x="697" y="1390"/>
                </a:lnTo>
                <a:lnTo>
                  <a:pt x="740" y="1507"/>
                </a:lnTo>
                <a:lnTo>
                  <a:pt x="828" y="1522"/>
                </a:lnTo>
                <a:lnTo>
                  <a:pt x="858" y="1580"/>
                </a:lnTo>
                <a:lnTo>
                  <a:pt x="858" y="1624"/>
                </a:lnTo>
                <a:lnTo>
                  <a:pt x="843" y="1668"/>
                </a:lnTo>
                <a:lnTo>
                  <a:pt x="828" y="1712"/>
                </a:lnTo>
                <a:lnTo>
                  <a:pt x="784" y="1741"/>
                </a:lnTo>
                <a:lnTo>
                  <a:pt x="770" y="1785"/>
                </a:lnTo>
                <a:lnTo>
                  <a:pt x="755" y="1829"/>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Freeform 7"/>
          <p:cNvSpPr>
            <a:spLocks/>
          </p:cNvSpPr>
          <p:nvPr/>
        </p:nvSpPr>
        <p:spPr bwMode="auto">
          <a:xfrm>
            <a:off x="2855913" y="3470275"/>
            <a:ext cx="581025" cy="2533650"/>
          </a:xfrm>
          <a:custGeom>
            <a:avLst/>
            <a:gdLst>
              <a:gd name="T0" fmla="*/ 115 w 396"/>
              <a:gd name="T1" fmla="*/ 1552 h 1596"/>
              <a:gd name="T2" fmla="*/ 161 w 396"/>
              <a:gd name="T3" fmla="*/ 1551 h 1596"/>
              <a:gd name="T4" fmla="*/ 176 w 396"/>
              <a:gd name="T5" fmla="*/ 1507 h 1596"/>
              <a:gd name="T6" fmla="*/ 176 w 396"/>
              <a:gd name="T7" fmla="*/ 1419 h 1596"/>
              <a:gd name="T8" fmla="*/ 176 w 396"/>
              <a:gd name="T9" fmla="*/ 1375 h 1596"/>
              <a:gd name="T10" fmla="*/ 161 w 396"/>
              <a:gd name="T11" fmla="*/ 1331 h 1596"/>
              <a:gd name="T12" fmla="*/ 147 w 396"/>
              <a:gd name="T13" fmla="*/ 1287 h 1596"/>
              <a:gd name="T14" fmla="*/ 132 w 396"/>
              <a:gd name="T15" fmla="*/ 1229 h 1596"/>
              <a:gd name="T16" fmla="*/ 117 w 396"/>
              <a:gd name="T17" fmla="*/ 1185 h 1596"/>
              <a:gd name="T18" fmla="*/ 88 w 396"/>
              <a:gd name="T19" fmla="*/ 1141 h 1596"/>
              <a:gd name="T20" fmla="*/ 73 w 396"/>
              <a:gd name="T21" fmla="*/ 1083 h 1596"/>
              <a:gd name="T22" fmla="*/ 59 w 396"/>
              <a:gd name="T23" fmla="*/ 1039 h 1596"/>
              <a:gd name="T24" fmla="*/ 30 w 396"/>
              <a:gd name="T25" fmla="*/ 922 h 1596"/>
              <a:gd name="T26" fmla="*/ 15 w 396"/>
              <a:gd name="T27" fmla="*/ 863 h 1596"/>
              <a:gd name="T28" fmla="*/ 15 w 396"/>
              <a:gd name="T29" fmla="*/ 819 h 1596"/>
              <a:gd name="T30" fmla="*/ 0 w 396"/>
              <a:gd name="T31" fmla="*/ 775 h 1596"/>
              <a:gd name="T32" fmla="*/ 0 w 396"/>
              <a:gd name="T33" fmla="*/ 717 h 1596"/>
              <a:gd name="T34" fmla="*/ 0 w 396"/>
              <a:gd name="T35" fmla="*/ 658 h 1596"/>
              <a:gd name="T36" fmla="*/ 0 w 396"/>
              <a:gd name="T37" fmla="*/ 614 h 1596"/>
              <a:gd name="T38" fmla="*/ 0 w 396"/>
              <a:gd name="T39" fmla="*/ 556 h 1596"/>
              <a:gd name="T40" fmla="*/ 0 w 396"/>
              <a:gd name="T41" fmla="*/ 512 h 1596"/>
              <a:gd name="T42" fmla="*/ 15 w 396"/>
              <a:gd name="T43" fmla="*/ 468 h 1596"/>
              <a:gd name="T44" fmla="*/ 30 w 396"/>
              <a:gd name="T45" fmla="*/ 380 h 1596"/>
              <a:gd name="T46" fmla="*/ 44 w 396"/>
              <a:gd name="T47" fmla="*/ 322 h 1596"/>
              <a:gd name="T48" fmla="*/ 59 w 396"/>
              <a:gd name="T49" fmla="*/ 278 h 1596"/>
              <a:gd name="T50" fmla="*/ 88 w 396"/>
              <a:gd name="T51" fmla="*/ 219 h 1596"/>
              <a:gd name="T52" fmla="*/ 103 w 396"/>
              <a:gd name="T53" fmla="*/ 161 h 1596"/>
              <a:gd name="T54" fmla="*/ 117 w 396"/>
              <a:gd name="T55" fmla="*/ 73 h 1596"/>
              <a:gd name="T56" fmla="*/ 147 w 396"/>
              <a:gd name="T57" fmla="*/ 29 h 1596"/>
              <a:gd name="T58" fmla="*/ 191 w 396"/>
              <a:gd name="T59" fmla="*/ 0 h 1596"/>
              <a:gd name="T60" fmla="*/ 205 w 396"/>
              <a:gd name="T61" fmla="*/ 44 h 1596"/>
              <a:gd name="T62" fmla="*/ 234 w 396"/>
              <a:gd name="T63" fmla="*/ 117 h 1596"/>
              <a:gd name="T64" fmla="*/ 249 w 396"/>
              <a:gd name="T65" fmla="*/ 175 h 1596"/>
              <a:gd name="T66" fmla="*/ 264 w 396"/>
              <a:gd name="T67" fmla="*/ 234 h 1596"/>
              <a:gd name="T68" fmla="*/ 264 w 396"/>
              <a:gd name="T69" fmla="*/ 322 h 1596"/>
              <a:gd name="T70" fmla="*/ 278 w 396"/>
              <a:gd name="T71" fmla="*/ 380 h 1596"/>
              <a:gd name="T72" fmla="*/ 293 w 396"/>
              <a:gd name="T73" fmla="*/ 439 h 1596"/>
              <a:gd name="T74" fmla="*/ 293 w 396"/>
              <a:gd name="T75" fmla="*/ 483 h 1596"/>
              <a:gd name="T76" fmla="*/ 308 w 396"/>
              <a:gd name="T77" fmla="*/ 541 h 1596"/>
              <a:gd name="T78" fmla="*/ 337 w 396"/>
              <a:gd name="T79" fmla="*/ 600 h 1596"/>
              <a:gd name="T80" fmla="*/ 381 w 396"/>
              <a:gd name="T81" fmla="*/ 658 h 1596"/>
              <a:gd name="T82" fmla="*/ 395 w 396"/>
              <a:gd name="T83" fmla="*/ 702 h 1596"/>
              <a:gd name="T84" fmla="*/ 395 w 396"/>
              <a:gd name="T85" fmla="*/ 746 h 1596"/>
              <a:gd name="T86" fmla="*/ 395 w 396"/>
              <a:gd name="T87" fmla="*/ 804 h 1596"/>
              <a:gd name="T88" fmla="*/ 395 w 396"/>
              <a:gd name="T89" fmla="*/ 863 h 1596"/>
              <a:gd name="T90" fmla="*/ 381 w 396"/>
              <a:gd name="T91" fmla="*/ 907 h 1596"/>
              <a:gd name="T92" fmla="*/ 381 w 396"/>
              <a:gd name="T93" fmla="*/ 965 h 1596"/>
              <a:gd name="T94" fmla="*/ 366 w 396"/>
              <a:gd name="T95" fmla="*/ 1009 h 1596"/>
              <a:gd name="T96" fmla="*/ 351 w 396"/>
              <a:gd name="T97" fmla="*/ 1068 h 1596"/>
              <a:gd name="T98" fmla="*/ 337 w 396"/>
              <a:gd name="T99" fmla="*/ 1126 h 1596"/>
              <a:gd name="T100" fmla="*/ 322 w 396"/>
              <a:gd name="T101" fmla="*/ 1170 h 1596"/>
              <a:gd name="T102" fmla="*/ 322 w 396"/>
              <a:gd name="T103" fmla="*/ 1214 h 1596"/>
              <a:gd name="T104" fmla="*/ 308 w 396"/>
              <a:gd name="T105" fmla="*/ 1273 h 1596"/>
              <a:gd name="T106" fmla="*/ 293 w 396"/>
              <a:gd name="T107" fmla="*/ 1317 h 1596"/>
              <a:gd name="T108" fmla="*/ 278 w 396"/>
              <a:gd name="T109" fmla="*/ 1361 h 1596"/>
              <a:gd name="T110" fmla="*/ 264 w 396"/>
              <a:gd name="T111" fmla="*/ 1419 h 1596"/>
              <a:gd name="T112" fmla="*/ 293 w 396"/>
              <a:gd name="T113" fmla="*/ 1463 h 1596"/>
              <a:gd name="T114" fmla="*/ 308 w 396"/>
              <a:gd name="T115" fmla="*/ 1507 h 1596"/>
              <a:gd name="T116" fmla="*/ 308 w 396"/>
              <a:gd name="T117" fmla="*/ 1551 h 1596"/>
              <a:gd name="T118" fmla="*/ 308 w 396"/>
              <a:gd name="T119" fmla="*/ 1595 h 159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6"/>
              <a:gd name="T181" fmla="*/ 0 h 1596"/>
              <a:gd name="T182" fmla="*/ 396 w 396"/>
              <a:gd name="T183" fmla="*/ 1596 h 159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6" h="1596">
                <a:moveTo>
                  <a:pt x="115" y="1552"/>
                </a:moveTo>
                <a:lnTo>
                  <a:pt x="161" y="1551"/>
                </a:lnTo>
                <a:lnTo>
                  <a:pt x="176" y="1507"/>
                </a:lnTo>
                <a:lnTo>
                  <a:pt x="176" y="1419"/>
                </a:lnTo>
                <a:lnTo>
                  <a:pt x="176" y="1375"/>
                </a:lnTo>
                <a:lnTo>
                  <a:pt x="161" y="1331"/>
                </a:lnTo>
                <a:lnTo>
                  <a:pt x="147" y="1287"/>
                </a:lnTo>
                <a:lnTo>
                  <a:pt x="132" y="1229"/>
                </a:lnTo>
                <a:lnTo>
                  <a:pt x="117" y="1185"/>
                </a:lnTo>
                <a:lnTo>
                  <a:pt x="88" y="1141"/>
                </a:lnTo>
                <a:lnTo>
                  <a:pt x="73" y="1083"/>
                </a:lnTo>
                <a:lnTo>
                  <a:pt x="59" y="1039"/>
                </a:lnTo>
                <a:lnTo>
                  <a:pt x="30" y="922"/>
                </a:lnTo>
                <a:lnTo>
                  <a:pt x="15" y="863"/>
                </a:lnTo>
                <a:lnTo>
                  <a:pt x="15" y="819"/>
                </a:lnTo>
                <a:lnTo>
                  <a:pt x="0" y="775"/>
                </a:lnTo>
                <a:lnTo>
                  <a:pt x="0" y="717"/>
                </a:lnTo>
                <a:lnTo>
                  <a:pt x="0" y="658"/>
                </a:lnTo>
                <a:lnTo>
                  <a:pt x="0" y="614"/>
                </a:lnTo>
                <a:lnTo>
                  <a:pt x="0" y="556"/>
                </a:lnTo>
                <a:lnTo>
                  <a:pt x="0" y="512"/>
                </a:lnTo>
                <a:lnTo>
                  <a:pt x="15" y="468"/>
                </a:lnTo>
                <a:lnTo>
                  <a:pt x="30" y="380"/>
                </a:lnTo>
                <a:lnTo>
                  <a:pt x="44" y="322"/>
                </a:lnTo>
                <a:lnTo>
                  <a:pt x="59" y="278"/>
                </a:lnTo>
                <a:lnTo>
                  <a:pt x="88" y="219"/>
                </a:lnTo>
                <a:lnTo>
                  <a:pt x="103" y="161"/>
                </a:lnTo>
                <a:lnTo>
                  <a:pt x="117" y="73"/>
                </a:lnTo>
                <a:lnTo>
                  <a:pt x="147" y="29"/>
                </a:lnTo>
                <a:lnTo>
                  <a:pt x="191" y="0"/>
                </a:lnTo>
                <a:lnTo>
                  <a:pt x="205" y="44"/>
                </a:lnTo>
                <a:lnTo>
                  <a:pt x="234" y="117"/>
                </a:lnTo>
                <a:lnTo>
                  <a:pt x="249" y="175"/>
                </a:lnTo>
                <a:lnTo>
                  <a:pt x="264" y="234"/>
                </a:lnTo>
                <a:lnTo>
                  <a:pt x="264" y="322"/>
                </a:lnTo>
                <a:lnTo>
                  <a:pt x="278" y="380"/>
                </a:lnTo>
                <a:lnTo>
                  <a:pt x="293" y="439"/>
                </a:lnTo>
                <a:lnTo>
                  <a:pt x="293" y="483"/>
                </a:lnTo>
                <a:lnTo>
                  <a:pt x="308" y="541"/>
                </a:lnTo>
                <a:lnTo>
                  <a:pt x="337" y="600"/>
                </a:lnTo>
                <a:lnTo>
                  <a:pt x="381" y="658"/>
                </a:lnTo>
                <a:lnTo>
                  <a:pt x="395" y="702"/>
                </a:lnTo>
                <a:lnTo>
                  <a:pt x="395" y="746"/>
                </a:lnTo>
                <a:lnTo>
                  <a:pt x="395" y="804"/>
                </a:lnTo>
                <a:lnTo>
                  <a:pt x="395" y="863"/>
                </a:lnTo>
                <a:lnTo>
                  <a:pt x="381" y="907"/>
                </a:lnTo>
                <a:lnTo>
                  <a:pt x="381" y="965"/>
                </a:lnTo>
                <a:lnTo>
                  <a:pt x="366" y="1009"/>
                </a:lnTo>
                <a:lnTo>
                  <a:pt x="351" y="1068"/>
                </a:lnTo>
                <a:lnTo>
                  <a:pt x="337" y="1126"/>
                </a:lnTo>
                <a:lnTo>
                  <a:pt x="322" y="1170"/>
                </a:lnTo>
                <a:lnTo>
                  <a:pt x="322" y="1214"/>
                </a:lnTo>
                <a:lnTo>
                  <a:pt x="308" y="1273"/>
                </a:lnTo>
                <a:lnTo>
                  <a:pt x="293" y="1317"/>
                </a:lnTo>
                <a:lnTo>
                  <a:pt x="278" y="1361"/>
                </a:lnTo>
                <a:lnTo>
                  <a:pt x="264" y="1419"/>
                </a:lnTo>
                <a:lnTo>
                  <a:pt x="293" y="1463"/>
                </a:lnTo>
                <a:lnTo>
                  <a:pt x="308" y="1507"/>
                </a:lnTo>
                <a:lnTo>
                  <a:pt x="308" y="1551"/>
                </a:lnTo>
                <a:lnTo>
                  <a:pt x="308" y="1595"/>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3" name="Freeform 8"/>
          <p:cNvSpPr>
            <a:spLocks/>
          </p:cNvSpPr>
          <p:nvPr/>
        </p:nvSpPr>
        <p:spPr bwMode="auto">
          <a:xfrm>
            <a:off x="3727450" y="4630738"/>
            <a:ext cx="2947988" cy="1457325"/>
          </a:xfrm>
          <a:custGeom>
            <a:avLst/>
            <a:gdLst>
              <a:gd name="T0" fmla="*/ 0 w 2011"/>
              <a:gd name="T1" fmla="*/ 917 h 918"/>
              <a:gd name="T2" fmla="*/ 35 w 2011"/>
              <a:gd name="T3" fmla="*/ 849 h 918"/>
              <a:gd name="T4" fmla="*/ 49 w 2011"/>
              <a:gd name="T5" fmla="*/ 791 h 918"/>
              <a:gd name="T6" fmla="*/ 64 w 2011"/>
              <a:gd name="T7" fmla="*/ 747 h 918"/>
              <a:gd name="T8" fmla="*/ 78 w 2011"/>
              <a:gd name="T9" fmla="*/ 688 h 918"/>
              <a:gd name="T10" fmla="*/ 93 w 2011"/>
              <a:gd name="T11" fmla="*/ 630 h 918"/>
              <a:gd name="T12" fmla="*/ 108 w 2011"/>
              <a:gd name="T13" fmla="*/ 586 h 918"/>
              <a:gd name="T14" fmla="*/ 108 w 2011"/>
              <a:gd name="T15" fmla="*/ 542 h 918"/>
              <a:gd name="T16" fmla="*/ 122 w 2011"/>
              <a:gd name="T17" fmla="*/ 498 h 918"/>
              <a:gd name="T18" fmla="*/ 137 w 2011"/>
              <a:gd name="T19" fmla="*/ 410 h 918"/>
              <a:gd name="T20" fmla="*/ 166 w 2011"/>
              <a:gd name="T21" fmla="*/ 293 h 918"/>
              <a:gd name="T22" fmla="*/ 210 w 2011"/>
              <a:gd name="T23" fmla="*/ 176 h 918"/>
              <a:gd name="T24" fmla="*/ 269 w 2011"/>
              <a:gd name="T25" fmla="*/ 117 h 918"/>
              <a:gd name="T26" fmla="*/ 327 w 2011"/>
              <a:gd name="T27" fmla="*/ 59 h 918"/>
              <a:gd name="T28" fmla="*/ 386 w 2011"/>
              <a:gd name="T29" fmla="*/ 15 h 918"/>
              <a:gd name="T30" fmla="*/ 430 w 2011"/>
              <a:gd name="T31" fmla="*/ 0 h 918"/>
              <a:gd name="T32" fmla="*/ 488 w 2011"/>
              <a:gd name="T33" fmla="*/ 44 h 918"/>
              <a:gd name="T34" fmla="*/ 576 w 2011"/>
              <a:gd name="T35" fmla="*/ 132 h 918"/>
              <a:gd name="T36" fmla="*/ 620 w 2011"/>
              <a:gd name="T37" fmla="*/ 191 h 918"/>
              <a:gd name="T38" fmla="*/ 664 w 2011"/>
              <a:gd name="T39" fmla="*/ 264 h 918"/>
              <a:gd name="T40" fmla="*/ 766 w 2011"/>
              <a:gd name="T41" fmla="*/ 308 h 918"/>
              <a:gd name="T42" fmla="*/ 883 w 2011"/>
              <a:gd name="T43" fmla="*/ 308 h 918"/>
              <a:gd name="T44" fmla="*/ 1000 w 2011"/>
              <a:gd name="T45" fmla="*/ 293 h 918"/>
              <a:gd name="T46" fmla="*/ 1088 w 2011"/>
              <a:gd name="T47" fmla="*/ 278 h 918"/>
              <a:gd name="T48" fmla="*/ 1176 w 2011"/>
              <a:gd name="T49" fmla="*/ 278 h 918"/>
              <a:gd name="T50" fmla="*/ 1264 w 2011"/>
              <a:gd name="T51" fmla="*/ 264 h 918"/>
              <a:gd name="T52" fmla="*/ 1322 w 2011"/>
              <a:gd name="T53" fmla="*/ 293 h 918"/>
              <a:gd name="T54" fmla="*/ 1410 w 2011"/>
              <a:gd name="T55" fmla="*/ 322 h 918"/>
              <a:gd name="T56" fmla="*/ 1439 w 2011"/>
              <a:gd name="T57" fmla="*/ 366 h 918"/>
              <a:gd name="T58" fmla="*/ 1483 w 2011"/>
              <a:gd name="T59" fmla="*/ 381 h 918"/>
              <a:gd name="T60" fmla="*/ 1527 w 2011"/>
              <a:gd name="T61" fmla="*/ 395 h 918"/>
              <a:gd name="T62" fmla="*/ 1615 w 2011"/>
              <a:gd name="T63" fmla="*/ 410 h 918"/>
              <a:gd name="T64" fmla="*/ 1703 w 2011"/>
              <a:gd name="T65" fmla="*/ 425 h 918"/>
              <a:gd name="T66" fmla="*/ 1791 w 2011"/>
              <a:gd name="T67" fmla="*/ 425 h 918"/>
              <a:gd name="T68" fmla="*/ 1805 w 2011"/>
              <a:gd name="T69" fmla="*/ 469 h 918"/>
              <a:gd name="T70" fmla="*/ 1820 w 2011"/>
              <a:gd name="T71" fmla="*/ 527 h 918"/>
              <a:gd name="T72" fmla="*/ 1835 w 2011"/>
              <a:gd name="T73" fmla="*/ 571 h 918"/>
              <a:gd name="T74" fmla="*/ 1893 w 2011"/>
              <a:gd name="T75" fmla="*/ 600 h 918"/>
              <a:gd name="T76" fmla="*/ 1937 w 2011"/>
              <a:gd name="T77" fmla="*/ 615 h 918"/>
              <a:gd name="T78" fmla="*/ 1981 w 2011"/>
              <a:gd name="T79" fmla="*/ 659 h 918"/>
              <a:gd name="T80" fmla="*/ 2010 w 2011"/>
              <a:gd name="T81" fmla="*/ 703 h 91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11"/>
              <a:gd name="T124" fmla="*/ 0 h 918"/>
              <a:gd name="T125" fmla="*/ 2011 w 2011"/>
              <a:gd name="T126" fmla="*/ 918 h 91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11" h="918">
                <a:moveTo>
                  <a:pt x="0" y="917"/>
                </a:moveTo>
                <a:lnTo>
                  <a:pt x="35" y="849"/>
                </a:lnTo>
                <a:lnTo>
                  <a:pt x="49" y="791"/>
                </a:lnTo>
                <a:lnTo>
                  <a:pt x="64" y="747"/>
                </a:lnTo>
                <a:lnTo>
                  <a:pt x="78" y="688"/>
                </a:lnTo>
                <a:lnTo>
                  <a:pt x="93" y="630"/>
                </a:lnTo>
                <a:lnTo>
                  <a:pt x="108" y="586"/>
                </a:lnTo>
                <a:lnTo>
                  <a:pt x="108" y="542"/>
                </a:lnTo>
                <a:lnTo>
                  <a:pt x="122" y="498"/>
                </a:lnTo>
                <a:lnTo>
                  <a:pt x="137" y="410"/>
                </a:lnTo>
                <a:lnTo>
                  <a:pt x="166" y="293"/>
                </a:lnTo>
                <a:lnTo>
                  <a:pt x="210" y="176"/>
                </a:lnTo>
                <a:lnTo>
                  <a:pt x="269" y="117"/>
                </a:lnTo>
                <a:lnTo>
                  <a:pt x="327" y="59"/>
                </a:lnTo>
                <a:lnTo>
                  <a:pt x="386" y="15"/>
                </a:lnTo>
                <a:lnTo>
                  <a:pt x="430" y="0"/>
                </a:lnTo>
                <a:lnTo>
                  <a:pt x="488" y="44"/>
                </a:lnTo>
                <a:lnTo>
                  <a:pt x="576" y="132"/>
                </a:lnTo>
                <a:lnTo>
                  <a:pt x="620" y="191"/>
                </a:lnTo>
                <a:lnTo>
                  <a:pt x="664" y="264"/>
                </a:lnTo>
                <a:lnTo>
                  <a:pt x="766" y="308"/>
                </a:lnTo>
                <a:lnTo>
                  <a:pt x="883" y="308"/>
                </a:lnTo>
                <a:lnTo>
                  <a:pt x="1000" y="293"/>
                </a:lnTo>
                <a:lnTo>
                  <a:pt x="1088" y="278"/>
                </a:lnTo>
                <a:lnTo>
                  <a:pt x="1176" y="278"/>
                </a:lnTo>
                <a:lnTo>
                  <a:pt x="1264" y="264"/>
                </a:lnTo>
                <a:lnTo>
                  <a:pt x="1322" y="293"/>
                </a:lnTo>
                <a:lnTo>
                  <a:pt x="1410" y="322"/>
                </a:lnTo>
                <a:lnTo>
                  <a:pt x="1439" y="366"/>
                </a:lnTo>
                <a:lnTo>
                  <a:pt x="1483" y="381"/>
                </a:lnTo>
                <a:lnTo>
                  <a:pt x="1527" y="395"/>
                </a:lnTo>
                <a:lnTo>
                  <a:pt x="1615" y="410"/>
                </a:lnTo>
                <a:lnTo>
                  <a:pt x="1703" y="425"/>
                </a:lnTo>
                <a:lnTo>
                  <a:pt x="1791" y="425"/>
                </a:lnTo>
                <a:lnTo>
                  <a:pt x="1805" y="469"/>
                </a:lnTo>
                <a:lnTo>
                  <a:pt x="1820" y="527"/>
                </a:lnTo>
                <a:lnTo>
                  <a:pt x="1835" y="571"/>
                </a:lnTo>
                <a:lnTo>
                  <a:pt x="1893" y="600"/>
                </a:lnTo>
                <a:lnTo>
                  <a:pt x="1937" y="615"/>
                </a:lnTo>
                <a:lnTo>
                  <a:pt x="1981" y="659"/>
                </a:lnTo>
                <a:lnTo>
                  <a:pt x="2010" y="703"/>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 name="Freeform 9"/>
          <p:cNvSpPr>
            <a:spLocks/>
          </p:cNvSpPr>
          <p:nvPr/>
        </p:nvSpPr>
        <p:spPr bwMode="auto">
          <a:xfrm>
            <a:off x="3457575" y="3051175"/>
            <a:ext cx="901700" cy="1741488"/>
          </a:xfrm>
          <a:custGeom>
            <a:avLst/>
            <a:gdLst>
              <a:gd name="T0" fmla="*/ 425 w 616"/>
              <a:gd name="T1" fmla="*/ 1096 h 1097"/>
              <a:gd name="T2" fmla="*/ 454 w 616"/>
              <a:gd name="T3" fmla="*/ 1039 h 1097"/>
              <a:gd name="T4" fmla="*/ 439 w 616"/>
              <a:gd name="T5" fmla="*/ 981 h 1097"/>
              <a:gd name="T6" fmla="*/ 410 w 616"/>
              <a:gd name="T7" fmla="*/ 922 h 1097"/>
              <a:gd name="T8" fmla="*/ 366 w 616"/>
              <a:gd name="T9" fmla="*/ 893 h 1097"/>
              <a:gd name="T10" fmla="*/ 322 w 616"/>
              <a:gd name="T11" fmla="*/ 849 h 1097"/>
              <a:gd name="T12" fmla="*/ 293 w 616"/>
              <a:gd name="T13" fmla="*/ 805 h 1097"/>
              <a:gd name="T14" fmla="*/ 263 w 616"/>
              <a:gd name="T15" fmla="*/ 761 h 1097"/>
              <a:gd name="T16" fmla="*/ 234 w 616"/>
              <a:gd name="T17" fmla="*/ 717 h 1097"/>
              <a:gd name="T18" fmla="*/ 205 w 616"/>
              <a:gd name="T19" fmla="*/ 673 h 1097"/>
              <a:gd name="T20" fmla="*/ 176 w 616"/>
              <a:gd name="T21" fmla="*/ 629 h 1097"/>
              <a:gd name="T22" fmla="*/ 132 w 616"/>
              <a:gd name="T23" fmla="*/ 571 h 1097"/>
              <a:gd name="T24" fmla="*/ 102 w 616"/>
              <a:gd name="T25" fmla="*/ 512 h 1097"/>
              <a:gd name="T26" fmla="*/ 59 w 616"/>
              <a:gd name="T27" fmla="*/ 454 h 1097"/>
              <a:gd name="T28" fmla="*/ 29 w 616"/>
              <a:gd name="T29" fmla="*/ 395 h 1097"/>
              <a:gd name="T30" fmla="*/ 0 w 616"/>
              <a:gd name="T31" fmla="*/ 351 h 1097"/>
              <a:gd name="T32" fmla="*/ 0 w 616"/>
              <a:gd name="T33" fmla="*/ 278 h 1097"/>
              <a:gd name="T34" fmla="*/ 29 w 616"/>
              <a:gd name="T35" fmla="*/ 220 h 1097"/>
              <a:gd name="T36" fmla="*/ 88 w 616"/>
              <a:gd name="T37" fmla="*/ 161 h 1097"/>
              <a:gd name="T38" fmla="*/ 132 w 616"/>
              <a:gd name="T39" fmla="*/ 117 h 1097"/>
              <a:gd name="T40" fmla="*/ 176 w 616"/>
              <a:gd name="T41" fmla="*/ 88 h 1097"/>
              <a:gd name="T42" fmla="*/ 278 w 616"/>
              <a:gd name="T43" fmla="*/ 44 h 1097"/>
              <a:gd name="T44" fmla="*/ 322 w 616"/>
              <a:gd name="T45" fmla="*/ 29 h 1097"/>
              <a:gd name="T46" fmla="*/ 381 w 616"/>
              <a:gd name="T47" fmla="*/ 0 h 1097"/>
              <a:gd name="T48" fmla="*/ 410 w 616"/>
              <a:gd name="T49" fmla="*/ 103 h 1097"/>
              <a:gd name="T50" fmla="*/ 410 w 616"/>
              <a:gd name="T51" fmla="*/ 190 h 1097"/>
              <a:gd name="T52" fmla="*/ 395 w 616"/>
              <a:gd name="T53" fmla="*/ 308 h 1097"/>
              <a:gd name="T54" fmla="*/ 395 w 616"/>
              <a:gd name="T55" fmla="*/ 366 h 1097"/>
              <a:gd name="T56" fmla="*/ 395 w 616"/>
              <a:gd name="T57" fmla="*/ 425 h 1097"/>
              <a:gd name="T58" fmla="*/ 410 w 616"/>
              <a:gd name="T59" fmla="*/ 542 h 1097"/>
              <a:gd name="T60" fmla="*/ 424 w 616"/>
              <a:gd name="T61" fmla="*/ 659 h 1097"/>
              <a:gd name="T62" fmla="*/ 454 w 616"/>
              <a:gd name="T63" fmla="*/ 776 h 1097"/>
              <a:gd name="T64" fmla="*/ 483 w 616"/>
              <a:gd name="T65" fmla="*/ 864 h 1097"/>
              <a:gd name="T66" fmla="*/ 541 w 616"/>
              <a:gd name="T67" fmla="*/ 922 h 1097"/>
              <a:gd name="T68" fmla="*/ 571 w 616"/>
              <a:gd name="T69" fmla="*/ 966 h 1097"/>
              <a:gd name="T70" fmla="*/ 615 w 616"/>
              <a:gd name="T71" fmla="*/ 1025 h 109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16"/>
              <a:gd name="T109" fmla="*/ 0 h 1097"/>
              <a:gd name="T110" fmla="*/ 616 w 616"/>
              <a:gd name="T111" fmla="*/ 1097 h 109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16" h="1097">
                <a:moveTo>
                  <a:pt x="425" y="1096"/>
                </a:moveTo>
                <a:lnTo>
                  <a:pt x="454" y="1039"/>
                </a:lnTo>
                <a:lnTo>
                  <a:pt x="439" y="981"/>
                </a:lnTo>
                <a:lnTo>
                  <a:pt x="410" y="922"/>
                </a:lnTo>
                <a:lnTo>
                  <a:pt x="366" y="893"/>
                </a:lnTo>
                <a:lnTo>
                  <a:pt x="322" y="849"/>
                </a:lnTo>
                <a:lnTo>
                  <a:pt x="293" y="805"/>
                </a:lnTo>
                <a:lnTo>
                  <a:pt x="263" y="761"/>
                </a:lnTo>
                <a:lnTo>
                  <a:pt x="234" y="717"/>
                </a:lnTo>
                <a:lnTo>
                  <a:pt x="205" y="673"/>
                </a:lnTo>
                <a:lnTo>
                  <a:pt x="176" y="629"/>
                </a:lnTo>
                <a:lnTo>
                  <a:pt x="132" y="571"/>
                </a:lnTo>
                <a:lnTo>
                  <a:pt x="102" y="512"/>
                </a:lnTo>
                <a:lnTo>
                  <a:pt x="59" y="454"/>
                </a:lnTo>
                <a:lnTo>
                  <a:pt x="29" y="395"/>
                </a:lnTo>
                <a:lnTo>
                  <a:pt x="0" y="351"/>
                </a:lnTo>
                <a:lnTo>
                  <a:pt x="0" y="278"/>
                </a:lnTo>
                <a:lnTo>
                  <a:pt x="29" y="220"/>
                </a:lnTo>
                <a:lnTo>
                  <a:pt x="88" y="161"/>
                </a:lnTo>
                <a:lnTo>
                  <a:pt x="132" y="117"/>
                </a:lnTo>
                <a:lnTo>
                  <a:pt x="176" y="88"/>
                </a:lnTo>
                <a:lnTo>
                  <a:pt x="278" y="44"/>
                </a:lnTo>
                <a:lnTo>
                  <a:pt x="322" y="29"/>
                </a:lnTo>
                <a:lnTo>
                  <a:pt x="381" y="0"/>
                </a:lnTo>
                <a:lnTo>
                  <a:pt x="410" y="103"/>
                </a:lnTo>
                <a:lnTo>
                  <a:pt x="410" y="190"/>
                </a:lnTo>
                <a:lnTo>
                  <a:pt x="395" y="308"/>
                </a:lnTo>
                <a:lnTo>
                  <a:pt x="395" y="366"/>
                </a:lnTo>
                <a:lnTo>
                  <a:pt x="395" y="425"/>
                </a:lnTo>
                <a:lnTo>
                  <a:pt x="410" y="542"/>
                </a:lnTo>
                <a:lnTo>
                  <a:pt x="424" y="659"/>
                </a:lnTo>
                <a:lnTo>
                  <a:pt x="454" y="776"/>
                </a:lnTo>
                <a:lnTo>
                  <a:pt x="483" y="864"/>
                </a:lnTo>
                <a:lnTo>
                  <a:pt x="541" y="922"/>
                </a:lnTo>
                <a:lnTo>
                  <a:pt x="571" y="966"/>
                </a:lnTo>
                <a:lnTo>
                  <a:pt x="615" y="1025"/>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 name="Freeform 10"/>
          <p:cNvSpPr>
            <a:spLocks/>
          </p:cNvSpPr>
          <p:nvPr/>
        </p:nvSpPr>
        <p:spPr bwMode="auto">
          <a:xfrm>
            <a:off x="4713288" y="3097213"/>
            <a:ext cx="974725" cy="2000250"/>
          </a:xfrm>
          <a:custGeom>
            <a:avLst/>
            <a:gdLst>
              <a:gd name="T0" fmla="*/ 0 w 666"/>
              <a:gd name="T1" fmla="*/ 1259 h 1260"/>
              <a:gd name="T2" fmla="*/ 50 w 666"/>
              <a:gd name="T3" fmla="*/ 1244 h 1260"/>
              <a:gd name="T4" fmla="*/ 65 w 666"/>
              <a:gd name="T5" fmla="*/ 1200 h 1260"/>
              <a:gd name="T6" fmla="*/ 65 w 666"/>
              <a:gd name="T7" fmla="*/ 1142 h 1260"/>
              <a:gd name="T8" fmla="*/ 65 w 666"/>
              <a:gd name="T9" fmla="*/ 1098 h 1260"/>
              <a:gd name="T10" fmla="*/ 65 w 666"/>
              <a:gd name="T11" fmla="*/ 1054 h 1260"/>
              <a:gd name="T12" fmla="*/ 50 w 666"/>
              <a:gd name="T13" fmla="*/ 1010 h 1260"/>
              <a:gd name="T14" fmla="*/ 50 w 666"/>
              <a:gd name="T15" fmla="*/ 966 h 1260"/>
              <a:gd name="T16" fmla="*/ 36 w 666"/>
              <a:gd name="T17" fmla="*/ 922 h 1260"/>
              <a:gd name="T18" fmla="*/ 21 w 666"/>
              <a:gd name="T19" fmla="*/ 864 h 1260"/>
              <a:gd name="T20" fmla="*/ 21 w 666"/>
              <a:gd name="T21" fmla="*/ 805 h 1260"/>
              <a:gd name="T22" fmla="*/ 21 w 666"/>
              <a:gd name="T23" fmla="*/ 761 h 1260"/>
              <a:gd name="T24" fmla="*/ 21 w 666"/>
              <a:gd name="T25" fmla="*/ 644 h 1260"/>
              <a:gd name="T26" fmla="*/ 21 w 666"/>
              <a:gd name="T27" fmla="*/ 586 h 1260"/>
              <a:gd name="T28" fmla="*/ 21 w 666"/>
              <a:gd name="T29" fmla="*/ 498 h 1260"/>
              <a:gd name="T30" fmla="*/ 36 w 666"/>
              <a:gd name="T31" fmla="*/ 396 h 1260"/>
              <a:gd name="T32" fmla="*/ 50 w 666"/>
              <a:gd name="T33" fmla="*/ 352 h 1260"/>
              <a:gd name="T34" fmla="*/ 65 w 666"/>
              <a:gd name="T35" fmla="*/ 293 h 1260"/>
              <a:gd name="T36" fmla="*/ 94 w 666"/>
              <a:gd name="T37" fmla="*/ 176 h 1260"/>
              <a:gd name="T38" fmla="*/ 109 w 666"/>
              <a:gd name="T39" fmla="*/ 118 h 1260"/>
              <a:gd name="T40" fmla="*/ 138 w 666"/>
              <a:gd name="T41" fmla="*/ 74 h 1260"/>
              <a:gd name="T42" fmla="*/ 167 w 666"/>
              <a:gd name="T43" fmla="*/ 30 h 1260"/>
              <a:gd name="T44" fmla="*/ 211 w 666"/>
              <a:gd name="T45" fmla="*/ 15 h 1260"/>
              <a:gd name="T46" fmla="*/ 328 w 666"/>
              <a:gd name="T47" fmla="*/ 0 h 1260"/>
              <a:gd name="T48" fmla="*/ 372 w 666"/>
              <a:gd name="T49" fmla="*/ 0 h 1260"/>
              <a:gd name="T50" fmla="*/ 519 w 666"/>
              <a:gd name="T51" fmla="*/ 59 h 1260"/>
              <a:gd name="T52" fmla="*/ 577 w 666"/>
              <a:gd name="T53" fmla="*/ 103 h 1260"/>
              <a:gd name="T54" fmla="*/ 606 w 666"/>
              <a:gd name="T55" fmla="*/ 161 h 1260"/>
              <a:gd name="T56" fmla="*/ 606 w 666"/>
              <a:gd name="T57" fmla="*/ 220 h 1260"/>
              <a:gd name="T58" fmla="*/ 606 w 666"/>
              <a:gd name="T59" fmla="*/ 279 h 1260"/>
              <a:gd name="T60" fmla="*/ 577 w 666"/>
              <a:gd name="T61" fmla="*/ 396 h 1260"/>
              <a:gd name="T62" fmla="*/ 548 w 666"/>
              <a:gd name="T63" fmla="*/ 454 h 1260"/>
              <a:gd name="T64" fmla="*/ 519 w 666"/>
              <a:gd name="T65" fmla="*/ 513 h 1260"/>
              <a:gd name="T66" fmla="*/ 489 w 666"/>
              <a:gd name="T67" fmla="*/ 557 h 1260"/>
              <a:gd name="T68" fmla="*/ 475 w 666"/>
              <a:gd name="T69" fmla="*/ 615 h 1260"/>
              <a:gd name="T70" fmla="*/ 475 w 666"/>
              <a:gd name="T71" fmla="*/ 659 h 1260"/>
              <a:gd name="T72" fmla="*/ 489 w 666"/>
              <a:gd name="T73" fmla="*/ 718 h 1260"/>
              <a:gd name="T74" fmla="*/ 504 w 666"/>
              <a:gd name="T75" fmla="*/ 791 h 1260"/>
              <a:gd name="T76" fmla="*/ 533 w 666"/>
              <a:gd name="T77" fmla="*/ 835 h 1260"/>
              <a:gd name="T78" fmla="*/ 563 w 666"/>
              <a:gd name="T79" fmla="*/ 879 h 1260"/>
              <a:gd name="T80" fmla="*/ 606 w 666"/>
              <a:gd name="T81" fmla="*/ 952 h 1260"/>
              <a:gd name="T82" fmla="*/ 636 w 666"/>
              <a:gd name="T83" fmla="*/ 996 h 1260"/>
              <a:gd name="T84" fmla="*/ 636 w 666"/>
              <a:gd name="T85" fmla="*/ 1054 h 1260"/>
              <a:gd name="T86" fmla="*/ 650 w 666"/>
              <a:gd name="T87" fmla="*/ 1098 h 1260"/>
              <a:gd name="T88" fmla="*/ 650 w 666"/>
              <a:gd name="T89" fmla="*/ 1142 h 1260"/>
              <a:gd name="T90" fmla="*/ 665 w 666"/>
              <a:gd name="T91" fmla="*/ 1186 h 1260"/>
              <a:gd name="T92" fmla="*/ 665 w 666"/>
              <a:gd name="T93" fmla="*/ 1230 h 126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66"/>
              <a:gd name="T142" fmla="*/ 0 h 1260"/>
              <a:gd name="T143" fmla="*/ 666 w 666"/>
              <a:gd name="T144" fmla="*/ 1260 h 126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66" h="1260">
                <a:moveTo>
                  <a:pt x="0" y="1259"/>
                </a:moveTo>
                <a:lnTo>
                  <a:pt x="50" y="1244"/>
                </a:lnTo>
                <a:lnTo>
                  <a:pt x="65" y="1200"/>
                </a:lnTo>
                <a:lnTo>
                  <a:pt x="65" y="1142"/>
                </a:lnTo>
                <a:lnTo>
                  <a:pt x="65" y="1098"/>
                </a:lnTo>
                <a:lnTo>
                  <a:pt x="65" y="1054"/>
                </a:lnTo>
                <a:lnTo>
                  <a:pt x="50" y="1010"/>
                </a:lnTo>
                <a:lnTo>
                  <a:pt x="50" y="966"/>
                </a:lnTo>
                <a:lnTo>
                  <a:pt x="36" y="922"/>
                </a:lnTo>
                <a:lnTo>
                  <a:pt x="21" y="864"/>
                </a:lnTo>
                <a:lnTo>
                  <a:pt x="21" y="805"/>
                </a:lnTo>
                <a:lnTo>
                  <a:pt x="21" y="761"/>
                </a:lnTo>
                <a:lnTo>
                  <a:pt x="21" y="644"/>
                </a:lnTo>
                <a:lnTo>
                  <a:pt x="21" y="586"/>
                </a:lnTo>
                <a:lnTo>
                  <a:pt x="21" y="498"/>
                </a:lnTo>
                <a:lnTo>
                  <a:pt x="36" y="396"/>
                </a:lnTo>
                <a:lnTo>
                  <a:pt x="50" y="352"/>
                </a:lnTo>
                <a:lnTo>
                  <a:pt x="65" y="293"/>
                </a:lnTo>
                <a:lnTo>
                  <a:pt x="94" y="176"/>
                </a:lnTo>
                <a:lnTo>
                  <a:pt x="109" y="118"/>
                </a:lnTo>
                <a:lnTo>
                  <a:pt x="138" y="74"/>
                </a:lnTo>
                <a:lnTo>
                  <a:pt x="167" y="30"/>
                </a:lnTo>
                <a:lnTo>
                  <a:pt x="211" y="15"/>
                </a:lnTo>
                <a:lnTo>
                  <a:pt x="328" y="0"/>
                </a:lnTo>
                <a:lnTo>
                  <a:pt x="372" y="0"/>
                </a:lnTo>
                <a:lnTo>
                  <a:pt x="519" y="59"/>
                </a:lnTo>
                <a:lnTo>
                  <a:pt x="577" y="103"/>
                </a:lnTo>
                <a:lnTo>
                  <a:pt x="606" y="161"/>
                </a:lnTo>
                <a:lnTo>
                  <a:pt x="606" y="220"/>
                </a:lnTo>
                <a:lnTo>
                  <a:pt x="606" y="279"/>
                </a:lnTo>
                <a:lnTo>
                  <a:pt x="577" y="396"/>
                </a:lnTo>
                <a:lnTo>
                  <a:pt x="548" y="454"/>
                </a:lnTo>
                <a:lnTo>
                  <a:pt x="519" y="513"/>
                </a:lnTo>
                <a:lnTo>
                  <a:pt x="489" y="557"/>
                </a:lnTo>
                <a:lnTo>
                  <a:pt x="475" y="615"/>
                </a:lnTo>
                <a:lnTo>
                  <a:pt x="475" y="659"/>
                </a:lnTo>
                <a:lnTo>
                  <a:pt x="489" y="718"/>
                </a:lnTo>
                <a:lnTo>
                  <a:pt x="504" y="791"/>
                </a:lnTo>
                <a:lnTo>
                  <a:pt x="533" y="835"/>
                </a:lnTo>
                <a:lnTo>
                  <a:pt x="563" y="879"/>
                </a:lnTo>
                <a:lnTo>
                  <a:pt x="606" y="952"/>
                </a:lnTo>
                <a:lnTo>
                  <a:pt x="636" y="996"/>
                </a:lnTo>
                <a:lnTo>
                  <a:pt x="636" y="1054"/>
                </a:lnTo>
                <a:lnTo>
                  <a:pt x="650" y="1098"/>
                </a:lnTo>
                <a:lnTo>
                  <a:pt x="650" y="1142"/>
                </a:lnTo>
                <a:lnTo>
                  <a:pt x="665" y="1186"/>
                </a:lnTo>
                <a:lnTo>
                  <a:pt x="665" y="1230"/>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1"/>
          <p:cNvSpPr>
            <a:spLocks/>
          </p:cNvSpPr>
          <p:nvPr/>
        </p:nvSpPr>
        <p:spPr bwMode="auto">
          <a:xfrm>
            <a:off x="6330950" y="4422775"/>
            <a:ext cx="2232025" cy="903288"/>
          </a:xfrm>
          <a:custGeom>
            <a:avLst/>
            <a:gdLst>
              <a:gd name="T0" fmla="*/ 0 w 1523"/>
              <a:gd name="T1" fmla="*/ 568 h 569"/>
              <a:gd name="T2" fmla="*/ 44 w 1523"/>
              <a:gd name="T3" fmla="*/ 556 h 569"/>
              <a:gd name="T4" fmla="*/ 44 w 1523"/>
              <a:gd name="T5" fmla="*/ 497 h 569"/>
              <a:gd name="T6" fmla="*/ 59 w 1523"/>
              <a:gd name="T7" fmla="*/ 409 h 569"/>
              <a:gd name="T8" fmla="*/ 59 w 1523"/>
              <a:gd name="T9" fmla="*/ 351 h 569"/>
              <a:gd name="T10" fmla="*/ 73 w 1523"/>
              <a:gd name="T11" fmla="*/ 307 h 569"/>
              <a:gd name="T12" fmla="*/ 88 w 1523"/>
              <a:gd name="T13" fmla="*/ 248 h 569"/>
              <a:gd name="T14" fmla="*/ 102 w 1523"/>
              <a:gd name="T15" fmla="*/ 190 h 569"/>
              <a:gd name="T16" fmla="*/ 132 w 1523"/>
              <a:gd name="T17" fmla="*/ 146 h 569"/>
              <a:gd name="T18" fmla="*/ 161 w 1523"/>
              <a:gd name="T19" fmla="*/ 102 h 569"/>
              <a:gd name="T20" fmla="*/ 220 w 1523"/>
              <a:gd name="T21" fmla="*/ 58 h 569"/>
              <a:gd name="T22" fmla="*/ 278 w 1523"/>
              <a:gd name="T23" fmla="*/ 29 h 569"/>
              <a:gd name="T24" fmla="*/ 322 w 1523"/>
              <a:gd name="T25" fmla="*/ 14 h 569"/>
              <a:gd name="T26" fmla="*/ 366 w 1523"/>
              <a:gd name="T27" fmla="*/ 0 h 569"/>
              <a:gd name="T28" fmla="*/ 483 w 1523"/>
              <a:gd name="T29" fmla="*/ 14 h 569"/>
              <a:gd name="T30" fmla="*/ 600 w 1523"/>
              <a:gd name="T31" fmla="*/ 58 h 569"/>
              <a:gd name="T32" fmla="*/ 746 w 1523"/>
              <a:gd name="T33" fmla="*/ 87 h 569"/>
              <a:gd name="T34" fmla="*/ 863 w 1523"/>
              <a:gd name="T35" fmla="*/ 102 h 569"/>
              <a:gd name="T36" fmla="*/ 907 w 1523"/>
              <a:gd name="T37" fmla="*/ 102 h 569"/>
              <a:gd name="T38" fmla="*/ 951 w 1523"/>
              <a:gd name="T39" fmla="*/ 117 h 569"/>
              <a:gd name="T40" fmla="*/ 995 w 1523"/>
              <a:gd name="T41" fmla="*/ 117 h 569"/>
              <a:gd name="T42" fmla="*/ 1083 w 1523"/>
              <a:gd name="T43" fmla="*/ 102 h 569"/>
              <a:gd name="T44" fmla="*/ 1200 w 1523"/>
              <a:gd name="T45" fmla="*/ 87 h 569"/>
              <a:gd name="T46" fmla="*/ 1244 w 1523"/>
              <a:gd name="T47" fmla="*/ 73 h 569"/>
              <a:gd name="T48" fmla="*/ 1288 w 1523"/>
              <a:gd name="T49" fmla="*/ 102 h 569"/>
              <a:gd name="T50" fmla="*/ 1317 w 1523"/>
              <a:gd name="T51" fmla="*/ 146 h 569"/>
              <a:gd name="T52" fmla="*/ 1346 w 1523"/>
              <a:gd name="T53" fmla="*/ 204 h 569"/>
              <a:gd name="T54" fmla="*/ 1390 w 1523"/>
              <a:gd name="T55" fmla="*/ 234 h 569"/>
              <a:gd name="T56" fmla="*/ 1434 w 1523"/>
              <a:gd name="T57" fmla="*/ 263 h 569"/>
              <a:gd name="T58" fmla="*/ 1478 w 1523"/>
              <a:gd name="T59" fmla="*/ 278 h 569"/>
              <a:gd name="T60" fmla="*/ 1522 w 1523"/>
              <a:gd name="T61" fmla="*/ 278 h 56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23"/>
              <a:gd name="T94" fmla="*/ 0 h 569"/>
              <a:gd name="T95" fmla="*/ 1523 w 1523"/>
              <a:gd name="T96" fmla="*/ 569 h 56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23" h="569">
                <a:moveTo>
                  <a:pt x="0" y="568"/>
                </a:moveTo>
                <a:lnTo>
                  <a:pt x="44" y="556"/>
                </a:lnTo>
                <a:lnTo>
                  <a:pt x="44" y="497"/>
                </a:lnTo>
                <a:lnTo>
                  <a:pt x="59" y="409"/>
                </a:lnTo>
                <a:lnTo>
                  <a:pt x="59" y="351"/>
                </a:lnTo>
                <a:lnTo>
                  <a:pt x="73" y="307"/>
                </a:lnTo>
                <a:lnTo>
                  <a:pt x="88" y="248"/>
                </a:lnTo>
                <a:lnTo>
                  <a:pt x="102" y="190"/>
                </a:lnTo>
                <a:lnTo>
                  <a:pt x="132" y="146"/>
                </a:lnTo>
                <a:lnTo>
                  <a:pt x="161" y="102"/>
                </a:lnTo>
                <a:lnTo>
                  <a:pt x="220" y="58"/>
                </a:lnTo>
                <a:lnTo>
                  <a:pt x="278" y="29"/>
                </a:lnTo>
                <a:lnTo>
                  <a:pt x="322" y="14"/>
                </a:lnTo>
                <a:lnTo>
                  <a:pt x="366" y="0"/>
                </a:lnTo>
                <a:lnTo>
                  <a:pt x="483" y="14"/>
                </a:lnTo>
                <a:lnTo>
                  <a:pt x="600" y="58"/>
                </a:lnTo>
                <a:lnTo>
                  <a:pt x="746" y="87"/>
                </a:lnTo>
                <a:lnTo>
                  <a:pt x="863" y="102"/>
                </a:lnTo>
                <a:lnTo>
                  <a:pt x="907" y="102"/>
                </a:lnTo>
                <a:lnTo>
                  <a:pt x="951" y="117"/>
                </a:lnTo>
                <a:lnTo>
                  <a:pt x="995" y="117"/>
                </a:lnTo>
                <a:lnTo>
                  <a:pt x="1083" y="102"/>
                </a:lnTo>
                <a:lnTo>
                  <a:pt x="1200" y="87"/>
                </a:lnTo>
                <a:lnTo>
                  <a:pt x="1244" y="73"/>
                </a:lnTo>
                <a:lnTo>
                  <a:pt x="1288" y="102"/>
                </a:lnTo>
                <a:lnTo>
                  <a:pt x="1317" y="146"/>
                </a:lnTo>
                <a:lnTo>
                  <a:pt x="1346" y="204"/>
                </a:lnTo>
                <a:lnTo>
                  <a:pt x="1390" y="234"/>
                </a:lnTo>
                <a:lnTo>
                  <a:pt x="1434" y="263"/>
                </a:lnTo>
                <a:lnTo>
                  <a:pt x="1478" y="278"/>
                </a:lnTo>
                <a:lnTo>
                  <a:pt x="1522" y="278"/>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7" name="Freeform 12"/>
          <p:cNvSpPr>
            <a:spLocks/>
          </p:cNvSpPr>
          <p:nvPr/>
        </p:nvSpPr>
        <p:spPr bwMode="auto">
          <a:xfrm>
            <a:off x="6845300" y="2911475"/>
            <a:ext cx="1524000" cy="1628775"/>
          </a:xfrm>
          <a:custGeom>
            <a:avLst/>
            <a:gdLst>
              <a:gd name="T0" fmla="*/ 81 w 1040"/>
              <a:gd name="T1" fmla="*/ 944 h 1026"/>
              <a:gd name="T2" fmla="*/ 103 w 1040"/>
              <a:gd name="T3" fmla="*/ 893 h 1026"/>
              <a:gd name="T4" fmla="*/ 73 w 1040"/>
              <a:gd name="T5" fmla="*/ 805 h 1026"/>
              <a:gd name="T6" fmla="*/ 59 w 1040"/>
              <a:gd name="T7" fmla="*/ 761 h 1026"/>
              <a:gd name="T8" fmla="*/ 29 w 1040"/>
              <a:gd name="T9" fmla="*/ 717 h 1026"/>
              <a:gd name="T10" fmla="*/ 15 w 1040"/>
              <a:gd name="T11" fmla="*/ 659 h 1026"/>
              <a:gd name="T12" fmla="*/ 0 w 1040"/>
              <a:gd name="T13" fmla="*/ 615 h 1026"/>
              <a:gd name="T14" fmla="*/ 0 w 1040"/>
              <a:gd name="T15" fmla="*/ 556 h 1026"/>
              <a:gd name="T16" fmla="*/ 0 w 1040"/>
              <a:gd name="T17" fmla="*/ 498 h 1026"/>
              <a:gd name="T18" fmla="*/ 0 w 1040"/>
              <a:gd name="T19" fmla="*/ 454 h 1026"/>
              <a:gd name="T20" fmla="*/ 0 w 1040"/>
              <a:gd name="T21" fmla="*/ 396 h 1026"/>
              <a:gd name="T22" fmla="*/ 15 w 1040"/>
              <a:gd name="T23" fmla="*/ 352 h 1026"/>
              <a:gd name="T24" fmla="*/ 44 w 1040"/>
              <a:gd name="T25" fmla="*/ 264 h 1026"/>
              <a:gd name="T26" fmla="*/ 59 w 1040"/>
              <a:gd name="T27" fmla="*/ 205 h 1026"/>
              <a:gd name="T28" fmla="*/ 88 w 1040"/>
              <a:gd name="T29" fmla="*/ 161 h 1026"/>
              <a:gd name="T30" fmla="*/ 117 w 1040"/>
              <a:gd name="T31" fmla="*/ 117 h 1026"/>
              <a:gd name="T32" fmla="*/ 161 w 1040"/>
              <a:gd name="T33" fmla="*/ 74 h 1026"/>
              <a:gd name="T34" fmla="*/ 205 w 1040"/>
              <a:gd name="T35" fmla="*/ 30 h 1026"/>
              <a:gd name="T36" fmla="*/ 264 w 1040"/>
              <a:gd name="T37" fmla="*/ 15 h 1026"/>
              <a:gd name="T38" fmla="*/ 308 w 1040"/>
              <a:gd name="T39" fmla="*/ 0 h 1026"/>
              <a:gd name="T40" fmla="*/ 366 w 1040"/>
              <a:gd name="T41" fmla="*/ 0 h 1026"/>
              <a:gd name="T42" fmla="*/ 410 w 1040"/>
              <a:gd name="T43" fmla="*/ 0 h 1026"/>
              <a:gd name="T44" fmla="*/ 498 w 1040"/>
              <a:gd name="T45" fmla="*/ 15 h 1026"/>
              <a:gd name="T46" fmla="*/ 586 w 1040"/>
              <a:gd name="T47" fmla="*/ 44 h 1026"/>
              <a:gd name="T48" fmla="*/ 644 w 1040"/>
              <a:gd name="T49" fmla="*/ 161 h 1026"/>
              <a:gd name="T50" fmla="*/ 659 w 1040"/>
              <a:gd name="T51" fmla="*/ 249 h 1026"/>
              <a:gd name="T52" fmla="*/ 673 w 1040"/>
              <a:gd name="T53" fmla="*/ 308 h 1026"/>
              <a:gd name="T54" fmla="*/ 688 w 1040"/>
              <a:gd name="T55" fmla="*/ 366 h 1026"/>
              <a:gd name="T56" fmla="*/ 688 w 1040"/>
              <a:gd name="T57" fmla="*/ 425 h 1026"/>
              <a:gd name="T58" fmla="*/ 688 w 1040"/>
              <a:gd name="T59" fmla="*/ 469 h 1026"/>
              <a:gd name="T60" fmla="*/ 688 w 1040"/>
              <a:gd name="T61" fmla="*/ 527 h 1026"/>
              <a:gd name="T62" fmla="*/ 688 w 1040"/>
              <a:gd name="T63" fmla="*/ 571 h 1026"/>
              <a:gd name="T64" fmla="*/ 688 w 1040"/>
              <a:gd name="T65" fmla="*/ 615 h 1026"/>
              <a:gd name="T66" fmla="*/ 747 w 1040"/>
              <a:gd name="T67" fmla="*/ 600 h 1026"/>
              <a:gd name="T68" fmla="*/ 761 w 1040"/>
              <a:gd name="T69" fmla="*/ 644 h 1026"/>
              <a:gd name="T70" fmla="*/ 761 w 1040"/>
              <a:gd name="T71" fmla="*/ 688 h 1026"/>
              <a:gd name="T72" fmla="*/ 747 w 1040"/>
              <a:gd name="T73" fmla="*/ 732 h 1026"/>
              <a:gd name="T74" fmla="*/ 878 w 1040"/>
              <a:gd name="T75" fmla="*/ 761 h 1026"/>
              <a:gd name="T76" fmla="*/ 937 w 1040"/>
              <a:gd name="T77" fmla="*/ 761 h 1026"/>
              <a:gd name="T78" fmla="*/ 981 w 1040"/>
              <a:gd name="T79" fmla="*/ 761 h 1026"/>
              <a:gd name="T80" fmla="*/ 1039 w 1040"/>
              <a:gd name="T81" fmla="*/ 805 h 1026"/>
              <a:gd name="T82" fmla="*/ 1039 w 1040"/>
              <a:gd name="T83" fmla="*/ 849 h 1026"/>
              <a:gd name="T84" fmla="*/ 995 w 1040"/>
              <a:gd name="T85" fmla="*/ 864 h 1026"/>
              <a:gd name="T86" fmla="*/ 951 w 1040"/>
              <a:gd name="T87" fmla="*/ 893 h 1026"/>
              <a:gd name="T88" fmla="*/ 878 w 1040"/>
              <a:gd name="T89" fmla="*/ 908 h 1026"/>
              <a:gd name="T90" fmla="*/ 834 w 1040"/>
              <a:gd name="T91" fmla="*/ 908 h 1026"/>
              <a:gd name="T92" fmla="*/ 790 w 1040"/>
              <a:gd name="T93" fmla="*/ 952 h 1026"/>
              <a:gd name="T94" fmla="*/ 732 w 1040"/>
              <a:gd name="T95" fmla="*/ 966 h 1026"/>
              <a:gd name="T96" fmla="*/ 688 w 1040"/>
              <a:gd name="T97" fmla="*/ 937 h 1026"/>
              <a:gd name="T98" fmla="*/ 644 w 1040"/>
              <a:gd name="T99" fmla="*/ 937 h 1026"/>
              <a:gd name="T100" fmla="*/ 600 w 1040"/>
              <a:gd name="T101" fmla="*/ 937 h 1026"/>
              <a:gd name="T102" fmla="*/ 556 w 1040"/>
              <a:gd name="T103" fmla="*/ 966 h 1026"/>
              <a:gd name="T104" fmla="*/ 512 w 1040"/>
              <a:gd name="T105" fmla="*/ 981 h 1026"/>
              <a:gd name="T106" fmla="*/ 469 w 1040"/>
              <a:gd name="T107" fmla="*/ 1025 h 10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40"/>
              <a:gd name="T163" fmla="*/ 0 h 1026"/>
              <a:gd name="T164" fmla="*/ 1040 w 1040"/>
              <a:gd name="T165" fmla="*/ 1026 h 10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40" h="1026">
                <a:moveTo>
                  <a:pt x="81" y="944"/>
                </a:moveTo>
                <a:lnTo>
                  <a:pt x="103" y="893"/>
                </a:lnTo>
                <a:lnTo>
                  <a:pt x="73" y="805"/>
                </a:lnTo>
                <a:lnTo>
                  <a:pt x="59" y="761"/>
                </a:lnTo>
                <a:lnTo>
                  <a:pt x="29" y="717"/>
                </a:lnTo>
                <a:lnTo>
                  <a:pt x="15" y="659"/>
                </a:lnTo>
                <a:lnTo>
                  <a:pt x="0" y="615"/>
                </a:lnTo>
                <a:lnTo>
                  <a:pt x="0" y="556"/>
                </a:lnTo>
                <a:lnTo>
                  <a:pt x="0" y="498"/>
                </a:lnTo>
                <a:lnTo>
                  <a:pt x="0" y="454"/>
                </a:lnTo>
                <a:lnTo>
                  <a:pt x="0" y="396"/>
                </a:lnTo>
                <a:lnTo>
                  <a:pt x="15" y="352"/>
                </a:lnTo>
                <a:lnTo>
                  <a:pt x="44" y="264"/>
                </a:lnTo>
                <a:lnTo>
                  <a:pt x="59" y="205"/>
                </a:lnTo>
                <a:lnTo>
                  <a:pt x="88" y="161"/>
                </a:lnTo>
                <a:lnTo>
                  <a:pt x="117" y="117"/>
                </a:lnTo>
                <a:lnTo>
                  <a:pt x="161" y="74"/>
                </a:lnTo>
                <a:lnTo>
                  <a:pt x="205" y="30"/>
                </a:lnTo>
                <a:lnTo>
                  <a:pt x="264" y="15"/>
                </a:lnTo>
                <a:lnTo>
                  <a:pt x="308" y="0"/>
                </a:lnTo>
                <a:lnTo>
                  <a:pt x="366" y="0"/>
                </a:lnTo>
                <a:lnTo>
                  <a:pt x="410" y="0"/>
                </a:lnTo>
                <a:lnTo>
                  <a:pt x="498" y="15"/>
                </a:lnTo>
                <a:lnTo>
                  <a:pt x="586" y="44"/>
                </a:lnTo>
                <a:lnTo>
                  <a:pt x="644" y="161"/>
                </a:lnTo>
                <a:lnTo>
                  <a:pt x="659" y="249"/>
                </a:lnTo>
                <a:lnTo>
                  <a:pt x="673" y="308"/>
                </a:lnTo>
                <a:lnTo>
                  <a:pt x="688" y="366"/>
                </a:lnTo>
                <a:lnTo>
                  <a:pt x="688" y="425"/>
                </a:lnTo>
                <a:lnTo>
                  <a:pt x="688" y="469"/>
                </a:lnTo>
                <a:lnTo>
                  <a:pt x="688" y="527"/>
                </a:lnTo>
                <a:lnTo>
                  <a:pt x="688" y="571"/>
                </a:lnTo>
                <a:lnTo>
                  <a:pt x="688" y="615"/>
                </a:lnTo>
                <a:lnTo>
                  <a:pt x="747" y="600"/>
                </a:lnTo>
                <a:lnTo>
                  <a:pt x="761" y="644"/>
                </a:lnTo>
                <a:lnTo>
                  <a:pt x="761" y="688"/>
                </a:lnTo>
                <a:lnTo>
                  <a:pt x="747" y="732"/>
                </a:lnTo>
                <a:lnTo>
                  <a:pt x="878" y="761"/>
                </a:lnTo>
                <a:lnTo>
                  <a:pt x="937" y="761"/>
                </a:lnTo>
                <a:lnTo>
                  <a:pt x="981" y="761"/>
                </a:lnTo>
                <a:lnTo>
                  <a:pt x="1039" y="805"/>
                </a:lnTo>
                <a:lnTo>
                  <a:pt x="1039" y="849"/>
                </a:lnTo>
                <a:lnTo>
                  <a:pt x="995" y="864"/>
                </a:lnTo>
                <a:lnTo>
                  <a:pt x="951" y="893"/>
                </a:lnTo>
                <a:lnTo>
                  <a:pt x="878" y="908"/>
                </a:lnTo>
                <a:lnTo>
                  <a:pt x="834" y="908"/>
                </a:lnTo>
                <a:lnTo>
                  <a:pt x="790" y="952"/>
                </a:lnTo>
                <a:lnTo>
                  <a:pt x="732" y="966"/>
                </a:lnTo>
                <a:lnTo>
                  <a:pt x="688" y="937"/>
                </a:lnTo>
                <a:lnTo>
                  <a:pt x="644" y="937"/>
                </a:lnTo>
                <a:lnTo>
                  <a:pt x="600" y="937"/>
                </a:lnTo>
                <a:lnTo>
                  <a:pt x="556" y="966"/>
                </a:lnTo>
                <a:lnTo>
                  <a:pt x="512" y="981"/>
                </a:lnTo>
                <a:lnTo>
                  <a:pt x="469" y="1025"/>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8" name="Freeform 13"/>
          <p:cNvSpPr>
            <a:spLocks/>
          </p:cNvSpPr>
          <p:nvPr/>
        </p:nvSpPr>
        <p:spPr bwMode="auto">
          <a:xfrm>
            <a:off x="5978525" y="3586163"/>
            <a:ext cx="439738" cy="1663700"/>
          </a:xfrm>
          <a:custGeom>
            <a:avLst/>
            <a:gdLst>
              <a:gd name="T0" fmla="*/ 0 w 300"/>
              <a:gd name="T1" fmla="*/ 1047 h 1048"/>
              <a:gd name="T2" fmla="*/ 35 w 300"/>
              <a:gd name="T3" fmla="*/ 995 h 1048"/>
              <a:gd name="T4" fmla="*/ 35 w 300"/>
              <a:gd name="T5" fmla="*/ 907 h 1048"/>
              <a:gd name="T6" fmla="*/ 35 w 300"/>
              <a:gd name="T7" fmla="*/ 863 h 1048"/>
              <a:gd name="T8" fmla="*/ 35 w 300"/>
              <a:gd name="T9" fmla="*/ 819 h 1048"/>
              <a:gd name="T10" fmla="*/ 35 w 300"/>
              <a:gd name="T11" fmla="*/ 702 h 1048"/>
              <a:gd name="T12" fmla="*/ 35 w 300"/>
              <a:gd name="T13" fmla="*/ 658 h 1048"/>
              <a:gd name="T14" fmla="*/ 20 w 300"/>
              <a:gd name="T15" fmla="*/ 614 h 1048"/>
              <a:gd name="T16" fmla="*/ 20 w 300"/>
              <a:gd name="T17" fmla="*/ 556 h 1048"/>
              <a:gd name="T18" fmla="*/ 20 w 300"/>
              <a:gd name="T19" fmla="*/ 497 h 1048"/>
              <a:gd name="T20" fmla="*/ 20 w 300"/>
              <a:gd name="T21" fmla="*/ 453 h 1048"/>
              <a:gd name="T22" fmla="*/ 20 w 300"/>
              <a:gd name="T23" fmla="*/ 395 h 1048"/>
              <a:gd name="T24" fmla="*/ 20 w 300"/>
              <a:gd name="T25" fmla="*/ 307 h 1048"/>
              <a:gd name="T26" fmla="*/ 20 w 300"/>
              <a:gd name="T27" fmla="*/ 190 h 1048"/>
              <a:gd name="T28" fmla="*/ 35 w 300"/>
              <a:gd name="T29" fmla="*/ 131 h 1048"/>
              <a:gd name="T30" fmla="*/ 64 w 300"/>
              <a:gd name="T31" fmla="*/ 73 h 1048"/>
              <a:gd name="T32" fmla="*/ 123 w 300"/>
              <a:gd name="T33" fmla="*/ 29 h 1048"/>
              <a:gd name="T34" fmla="*/ 167 w 300"/>
              <a:gd name="T35" fmla="*/ 0 h 1048"/>
              <a:gd name="T36" fmla="*/ 211 w 300"/>
              <a:gd name="T37" fmla="*/ 44 h 1048"/>
              <a:gd name="T38" fmla="*/ 225 w 300"/>
              <a:gd name="T39" fmla="*/ 102 h 1048"/>
              <a:gd name="T40" fmla="*/ 240 w 300"/>
              <a:gd name="T41" fmla="*/ 161 h 1048"/>
              <a:gd name="T42" fmla="*/ 240 w 300"/>
              <a:gd name="T43" fmla="*/ 249 h 1048"/>
              <a:gd name="T44" fmla="*/ 240 w 300"/>
              <a:gd name="T45" fmla="*/ 336 h 1048"/>
              <a:gd name="T46" fmla="*/ 240 w 300"/>
              <a:gd name="T47" fmla="*/ 380 h 1048"/>
              <a:gd name="T48" fmla="*/ 240 w 300"/>
              <a:gd name="T49" fmla="*/ 424 h 1048"/>
              <a:gd name="T50" fmla="*/ 211 w 300"/>
              <a:gd name="T51" fmla="*/ 483 h 1048"/>
              <a:gd name="T52" fmla="*/ 211 w 300"/>
              <a:gd name="T53" fmla="*/ 571 h 1048"/>
              <a:gd name="T54" fmla="*/ 196 w 300"/>
              <a:gd name="T55" fmla="*/ 658 h 1048"/>
              <a:gd name="T56" fmla="*/ 181 w 300"/>
              <a:gd name="T57" fmla="*/ 702 h 1048"/>
              <a:gd name="T58" fmla="*/ 196 w 300"/>
              <a:gd name="T59" fmla="*/ 746 h 1048"/>
              <a:gd name="T60" fmla="*/ 196 w 300"/>
              <a:gd name="T61" fmla="*/ 790 h 1048"/>
              <a:gd name="T62" fmla="*/ 211 w 300"/>
              <a:gd name="T63" fmla="*/ 834 h 1048"/>
              <a:gd name="T64" fmla="*/ 255 w 300"/>
              <a:gd name="T65" fmla="*/ 863 h 1048"/>
              <a:gd name="T66" fmla="*/ 299 w 300"/>
              <a:gd name="T67" fmla="*/ 892 h 10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00"/>
              <a:gd name="T103" fmla="*/ 0 h 1048"/>
              <a:gd name="T104" fmla="*/ 300 w 300"/>
              <a:gd name="T105" fmla="*/ 1048 h 104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00" h="1048">
                <a:moveTo>
                  <a:pt x="0" y="1047"/>
                </a:moveTo>
                <a:lnTo>
                  <a:pt x="35" y="995"/>
                </a:lnTo>
                <a:lnTo>
                  <a:pt x="35" y="907"/>
                </a:lnTo>
                <a:lnTo>
                  <a:pt x="35" y="863"/>
                </a:lnTo>
                <a:lnTo>
                  <a:pt x="35" y="819"/>
                </a:lnTo>
                <a:lnTo>
                  <a:pt x="35" y="702"/>
                </a:lnTo>
                <a:lnTo>
                  <a:pt x="35" y="658"/>
                </a:lnTo>
                <a:lnTo>
                  <a:pt x="20" y="614"/>
                </a:lnTo>
                <a:lnTo>
                  <a:pt x="20" y="556"/>
                </a:lnTo>
                <a:lnTo>
                  <a:pt x="20" y="497"/>
                </a:lnTo>
                <a:lnTo>
                  <a:pt x="20" y="453"/>
                </a:lnTo>
                <a:lnTo>
                  <a:pt x="20" y="395"/>
                </a:lnTo>
                <a:lnTo>
                  <a:pt x="20" y="307"/>
                </a:lnTo>
                <a:lnTo>
                  <a:pt x="20" y="190"/>
                </a:lnTo>
                <a:lnTo>
                  <a:pt x="35" y="131"/>
                </a:lnTo>
                <a:lnTo>
                  <a:pt x="64" y="73"/>
                </a:lnTo>
                <a:lnTo>
                  <a:pt x="123" y="29"/>
                </a:lnTo>
                <a:lnTo>
                  <a:pt x="167" y="0"/>
                </a:lnTo>
                <a:lnTo>
                  <a:pt x="211" y="44"/>
                </a:lnTo>
                <a:lnTo>
                  <a:pt x="225" y="102"/>
                </a:lnTo>
                <a:lnTo>
                  <a:pt x="240" y="161"/>
                </a:lnTo>
                <a:lnTo>
                  <a:pt x="240" y="249"/>
                </a:lnTo>
                <a:lnTo>
                  <a:pt x="240" y="336"/>
                </a:lnTo>
                <a:lnTo>
                  <a:pt x="240" y="380"/>
                </a:lnTo>
                <a:lnTo>
                  <a:pt x="240" y="424"/>
                </a:lnTo>
                <a:lnTo>
                  <a:pt x="211" y="483"/>
                </a:lnTo>
                <a:lnTo>
                  <a:pt x="211" y="571"/>
                </a:lnTo>
                <a:lnTo>
                  <a:pt x="196" y="658"/>
                </a:lnTo>
                <a:lnTo>
                  <a:pt x="181" y="702"/>
                </a:lnTo>
                <a:lnTo>
                  <a:pt x="196" y="746"/>
                </a:lnTo>
                <a:lnTo>
                  <a:pt x="196" y="790"/>
                </a:lnTo>
                <a:lnTo>
                  <a:pt x="211" y="834"/>
                </a:lnTo>
                <a:lnTo>
                  <a:pt x="255" y="863"/>
                </a:lnTo>
                <a:lnTo>
                  <a:pt x="299" y="892"/>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9" name="Freeform 14"/>
          <p:cNvSpPr>
            <a:spLocks/>
          </p:cNvSpPr>
          <p:nvPr/>
        </p:nvSpPr>
        <p:spPr bwMode="auto">
          <a:xfrm>
            <a:off x="8229600" y="3400425"/>
            <a:ext cx="482600" cy="782638"/>
          </a:xfrm>
          <a:custGeom>
            <a:avLst/>
            <a:gdLst>
              <a:gd name="T0" fmla="*/ 0 w 329"/>
              <a:gd name="T1" fmla="*/ 492 h 493"/>
              <a:gd name="T2" fmla="*/ 50 w 329"/>
              <a:gd name="T3" fmla="*/ 453 h 493"/>
              <a:gd name="T4" fmla="*/ 65 w 329"/>
              <a:gd name="T5" fmla="*/ 395 h 493"/>
              <a:gd name="T6" fmla="*/ 65 w 329"/>
              <a:gd name="T7" fmla="*/ 351 h 493"/>
              <a:gd name="T8" fmla="*/ 65 w 329"/>
              <a:gd name="T9" fmla="*/ 307 h 493"/>
              <a:gd name="T10" fmla="*/ 80 w 329"/>
              <a:gd name="T11" fmla="*/ 248 h 493"/>
              <a:gd name="T12" fmla="*/ 94 w 329"/>
              <a:gd name="T13" fmla="*/ 190 h 493"/>
              <a:gd name="T14" fmla="*/ 94 w 329"/>
              <a:gd name="T15" fmla="*/ 146 h 493"/>
              <a:gd name="T16" fmla="*/ 109 w 329"/>
              <a:gd name="T17" fmla="*/ 102 h 493"/>
              <a:gd name="T18" fmla="*/ 138 w 329"/>
              <a:gd name="T19" fmla="*/ 58 h 493"/>
              <a:gd name="T20" fmla="*/ 153 w 329"/>
              <a:gd name="T21" fmla="*/ 14 h 493"/>
              <a:gd name="T22" fmla="*/ 197 w 329"/>
              <a:gd name="T23" fmla="*/ 0 h 493"/>
              <a:gd name="T24" fmla="*/ 241 w 329"/>
              <a:gd name="T25" fmla="*/ 44 h 493"/>
              <a:gd name="T26" fmla="*/ 270 w 329"/>
              <a:gd name="T27" fmla="*/ 88 h 493"/>
              <a:gd name="T28" fmla="*/ 314 w 329"/>
              <a:gd name="T29" fmla="*/ 131 h 493"/>
              <a:gd name="T30" fmla="*/ 328 w 329"/>
              <a:gd name="T31" fmla="*/ 175 h 4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29"/>
              <a:gd name="T49" fmla="*/ 0 h 493"/>
              <a:gd name="T50" fmla="*/ 329 w 329"/>
              <a:gd name="T51" fmla="*/ 493 h 4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29" h="493">
                <a:moveTo>
                  <a:pt x="0" y="492"/>
                </a:moveTo>
                <a:lnTo>
                  <a:pt x="50" y="453"/>
                </a:lnTo>
                <a:lnTo>
                  <a:pt x="65" y="395"/>
                </a:lnTo>
                <a:lnTo>
                  <a:pt x="65" y="351"/>
                </a:lnTo>
                <a:lnTo>
                  <a:pt x="65" y="307"/>
                </a:lnTo>
                <a:lnTo>
                  <a:pt x="80" y="248"/>
                </a:lnTo>
                <a:lnTo>
                  <a:pt x="94" y="190"/>
                </a:lnTo>
                <a:lnTo>
                  <a:pt x="94" y="146"/>
                </a:lnTo>
                <a:lnTo>
                  <a:pt x="109" y="102"/>
                </a:lnTo>
                <a:lnTo>
                  <a:pt x="138" y="58"/>
                </a:lnTo>
                <a:lnTo>
                  <a:pt x="153" y="14"/>
                </a:lnTo>
                <a:lnTo>
                  <a:pt x="197" y="0"/>
                </a:lnTo>
                <a:lnTo>
                  <a:pt x="241" y="44"/>
                </a:lnTo>
                <a:lnTo>
                  <a:pt x="270" y="88"/>
                </a:lnTo>
                <a:lnTo>
                  <a:pt x="314" y="131"/>
                </a:lnTo>
                <a:lnTo>
                  <a:pt x="328" y="175"/>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14351" name="Object 15">
            <a:hlinkClick r:id="" action="ppaction://ole?verb=0"/>
          </p:cNvPr>
          <p:cNvGraphicFramePr>
            <a:graphicFrameLocks/>
          </p:cNvGraphicFramePr>
          <p:nvPr/>
        </p:nvGraphicFramePr>
        <p:xfrm>
          <a:off x="5970588" y="1971675"/>
          <a:ext cx="1116012" cy="839788"/>
        </p:xfrm>
        <a:graphic>
          <a:graphicData uri="http://schemas.openxmlformats.org/presentationml/2006/ole">
            <mc:AlternateContent xmlns:mc="http://schemas.openxmlformats.org/markup-compatibility/2006">
              <mc:Choice xmlns:v="urn:schemas-microsoft-com:vml" Requires="v">
                <p:oleObj spid="_x0000_s39945" name="Microsoft ClipArt Gallery" r:id="rId3" imgW="4706640" imgH="2993760" progId="MS_ClipArt_Gallery">
                  <p:embed/>
                </p:oleObj>
              </mc:Choice>
              <mc:Fallback>
                <p:oleObj name="Microsoft ClipArt Gallery" r:id="rId3" imgW="4706640" imgH="299376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0588" y="1971675"/>
                        <a:ext cx="1116012" cy="83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Freeform 16"/>
          <p:cNvSpPr>
            <a:spLocks/>
          </p:cNvSpPr>
          <p:nvPr/>
        </p:nvSpPr>
        <p:spPr bwMode="auto">
          <a:xfrm>
            <a:off x="914400" y="2886075"/>
            <a:ext cx="546100" cy="2259013"/>
          </a:xfrm>
          <a:custGeom>
            <a:avLst/>
            <a:gdLst>
              <a:gd name="T0" fmla="*/ 24 w 373"/>
              <a:gd name="T1" fmla="*/ 522 h 1423"/>
              <a:gd name="T2" fmla="*/ 42 w 373"/>
              <a:gd name="T3" fmla="*/ 468 h 1423"/>
              <a:gd name="T4" fmla="*/ 48 w 373"/>
              <a:gd name="T5" fmla="*/ 420 h 1423"/>
              <a:gd name="T6" fmla="*/ 42 w 373"/>
              <a:gd name="T7" fmla="*/ 360 h 1423"/>
              <a:gd name="T8" fmla="*/ 36 w 373"/>
              <a:gd name="T9" fmla="*/ 318 h 1423"/>
              <a:gd name="T10" fmla="*/ 42 w 373"/>
              <a:gd name="T11" fmla="*/ 276 h 1423"/>
              <a:gd name="T12" fmla="*/ 48 w 373"/>
              <a:gd name="T13" fmla="*/ 240 h 1423"/>
              <a:gd name="T14" fmla="*/ 72 w 373"/>
              <a:gd name="T15" fmla="*/ 198 h 1423"/>
              <a:gd name="T16" fmla="*/ 102 w 373"/>
              <a:gd name="T17" fmla="*/ 156 h 1423"/>
              <a:gd name="T18" fmla="*/ 138 w 373"/>
              <a:gd name="T19" fmla="*/ 120 h 1423"/>
              <a:gd name="T20" fmla="*/ 174 w 373"/>
              <a:gd name="T21" fmla="*/ 90 h 1423"/>
              <a:gd name="T22" fmla="*/ 234 w 373"/>
              <a:gd name="T23" fmla="*/ 54 h 1423"/>
              <a:gd name="T24" fmla="*/ 276 w 373"/>
              <a:gd name="T25" fmla="*/ 24 h 1423"/>
              <a:gd name="T26" fmla="*/ 318 w 373"/>
              <a:gd name="T27" fmla="*/ 6 h 1423"/>
              <a:gd name="T28" fmla="*/ 372 w 373"/>
              <a:gd name="T29" fmla="*/ 0 h 1423"/>
              <a:gd name="T30" fmla="*/ 372 w 373"/>
              <a:gd name="T31" fmla="*/ 78 h 1423"/>
              <a:gd name="T32" fmla="*/ 360 w 373"/>
              <a:gd name="T33" fmla="*/ 126 h 1423"/>
              <a:gd name="T34" fmla="*/ 336 w 373"/>
              <a:gd name="T35" fmla="*/ 174 h 1423"/>
              <a:gd name="T36" fmla="*/ 324 w 373"/>
              <a:gd name="T37" fmla="*/ 216 h 1423"/>
              <a:gd name="T38" fmla="*/ 318 w 373"/>
              <a:gd name="T39" fmla="*/ 264 h 1423"/>
              <a:gd name="T40" fmla="*/ 318 w 373"/>
              <a:gd name="T41" fmla="*/ 306 h 1423"/>
              <a:gd name="T42" fmla="*/ 324 w 373"/>
              <a:gd name="T43" fmla="*/ 402 h 1423"/>
              <a:gd name="T44" fmla="*/ 336 w 373"/>
              <a:gd name="T45" fmla="*/ 522 h 1423"/>
              <a:gd name="T46" fmla="*/ 348 w 373"/>
              <a:gd name="T47" fmla="*/ 618 h 1423"/>
              <a:gd name="T48" fmla="*/ 354 w 373"/>
              <a:gd name="T49" fmla="*/ 702 h 1423"/>
              <a:gd name="T50" fmla="*/ 354 w 373"/>
              <a:gd name="T51" fmla="*/ 792 h 1423"/>
              <a:gd name="T52" fmla="*/ 360 w 373"/>
              <a:gd name="T53" fmla="*/ 864 h 1423"/>
              <a:gd name="T54" fmla="*/ 360 w 373"/>
              <a:gd name="T55" fmla="*/ 906 h 1423"/>
              <a:gd name="T56" fmla="*/ 354 w 373"/>
              <a:gd name="T57" fmla="*/ 966 h 1423"/>
              <a:gd name="T58" fmla="*/ 348 w 373"/>
              <a:gd name="T59" fmla="*/ 1026 h 1423"/>
              <a:gd name="T60" fmla="*/ 336 w 373"/>
              <a:gd name="T61" fmla="*/ 1068 h 1423"/>
              <a:gd name="T62" fmla="*/ 300 w 373"/>
              <a:gd name="T63" fmla="*/ 1104 h 1423"/>
              <a:gd name="T64" fmla="*/ 270 w 373"/>
              <a:gd name="T65" fmla="*/ 1164 h 1423"/>
              <a:gd name="T66" fmla="*/ 270 w 373"/>
              <a:gd name="T67" fmla="*/ 1200 h 1423"/>
              <a:gd name="T68" fmla="*/ 264 w 373"/>
              <a:gd name="T69" fmla="*/ 1260 h 1423"/>
              <a:gd name="T70" fmla="*/ 246 w 373"/>
              <a:gd name="T71" fmla="*/ 1326 h 1423"/>
              <a:gd name="T72" fmla="*/ 228 w 373"/>
              <a:gd name="T73" fmla="*/ 1386 h 1423"/>
              <a:gd name="T74" fmla="*/ 216 w 373"/>
              <a:gd name="T75" fmla="*/ 1422 h 14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3"/>
              <a:gd name="T115" fmla="*/ 0 h 1423"/>
              <a:gd name="T116" fmla="*/ 373 w 373"/>
              <a:gd name="T117" fmla="*/ 1423 h 142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3" h="1423">
                <a:moveTo>
                  <a:pt x="0" y="528"/>
                </a:moveTo>
                <a:lnTo>
                  <a:pt x="24" y="522"/>
                </a:lnTo>
                <a:lnTo>
                  <a:pt x="42" y="504"/>
                </a:lnTo>
                <a:lnTo>
                  <a:pt x="42" y="468"/>
                </a:lnTo>
                <a:lnTo>
                  <a:pt x="48" y="444"/>
                </a:lnTo>
                <a:lnTo>
                  <a:pt x="48" y="420"/>
                </a:lnTo>
                <a:lnTo>
                  <a:pt x="42" y="384"/>
                </a:lnTo>
                <a:lnTo>
                  <a:pt x="42" y="360"/>
                </a:lnTo>
                <a:lnTo>
                  <a:pt x="36" y="342"/>
                </a:lnTo>
                <a:lnTo>
                  <a:pt x="36" y="318"/>
                </a:lnTo>
                <a:lnTo>
                  <a:pt x="36" y="300"/>
                </a:lnTo>
                <a:lnTo>
                  <a:pt x="42" y="276"/>
                </a:lnTo>
                <a:lnTo>
                  <a:pt x="48" y="258"/>
                </a:lnTo>
                <a:lnTo>
                  <a:pt x="48" y="240"/>
                </a:lnTo>
                <a:lnTo>
                  <a:pt x="60" y="216"/>
                </a:lnTo>
                <a:lnTo>
                  <a:pt x="72" y="198"/>
                </a:lnTo>
                <a:lnTo>
                  <a:pt x="84" y="174"/>
                </a:lnTo>
                <a:lnTo>
                  <a:pt x="102" y="156"/>
                </a:lnTo>
                <a:lnTo>
                  <a:pt x="114" y="138"/>
                </a:lnTo>
                <a:lnTo>
                  <a:pt x="138" y="120"/>
                </a:lnTo>
                <a:lnTo>
                  <a:pt x="156" y="102"/>
                </a:lnTo>
                <a:lnTo>
                  <a:pt x="174" y="90"/>
                </a:lnTo>
                <a:lnTo>
                  <a:pt x="216" y="66"/>
                </a:lnTo>
                <a:lnTo>
                  <a:pt x="234" y="54"/>
                </a:lnTo>
                <a:lnTo>
                  <a:pt x="258" y="36"/>
                </a:lnTo>
                <a:lnTo>
                  <a:pt x="276" y="24"/>
                </a:lnTo>
                <a:lnTo>
                  <a:pt x="294" y="18"/>
                </a:lnTo>
                <a:lnTo>
                  <a:pt x="318" y="6"/>
                </a:lnTo>
                <a:lnTo>
                  <a:pt x="354" y="6"/>
                </a:lnTo>
                <a:lnTo>
                  <a:pt x="372" y="0"/>
                </a:lnTo>
                <a:lnTo>
                  <a:pt x="372" y="42"/>
                </a:lnTo>
                <a:lnTo>
                  <a:pt x="372" y="78"/>
                </a:lnTo>
                <a:lnTo>
                  <a:pt x="372" y="102"/>
                </a:lnTo>
                <a:lnTo>
                  <a:pt x="360" y="126"/>
                </a:lnTo>
                <a:lnTo>
                  <a:pt x="348" y="150"/>
                </a:lnTo>
                <a:lnTo>
                  <a:pt x="336" y="174"/>
                </a:lnTo>
                <a:lnTo>
                  <a:pt x="330" y="198"/>
                </a:lnTo>
                <a:lnTo>
                  <a:pt x="324" y="216"/>
                </a:lnTo>
                <a:lnTo>
                  <a:pt x="318" y="240"/>
                </a:lnTo>
                <a:lnTo>
                  <a:pt x="318" y="264"/>
                </a:lnTo>
                <a:lnTo>
                  <a:pt x="318" y="288"/>
                </a:lnTo>
                <a:lnTo>
                  <a:pt x="318" y="306"/>
                </a:lnTo>
                <a:lnTo>
                  <a:pt x="324" y="354"/>
                </a:lnTo>
                <a:lnTo>
                  <a:pt x="324" y="402"/>
                </a:lnTo>
                <a:lnTo>
                  <a:pt x="330" y="462"/>
                </a:lnTo>
                <a:lnTo>
                  <a:pt x="336" y="522"/>
                </a:lnTo>
                <a:lnTo>
                  <a:pt x="342" y="570"/>
                </a:lnTo>
                <a:lnTo>
                  <a:pt x="348" y="618"/>
                </a:lnTo>
                <a:lnTo>
                  <a:pt x="354" y="666"/>
                </a:lnTo>
                <a:lnTo>
                  <a:pt x="354" y="702"/>
                </a:lnTo>
                <a:lnTo>
                  <a:pt x="354" y="750"/>
                </a:lnTo>
                <a:lnTo>
                  <a:pt x="354" y="792"/>
                </a:lnTo>
                <a:lnTo>
                  <a:pt x="354" y="828"/>
                </a:lnTo>
                <a:lnTo>
                  <a:pt x="360" y="864"/>
                </a:lnTo>
                <a:lnTo>
                  <a:pt x="360" y="882"/>
                </a:lnTo>
                <a:lnTo>
                  <a:pt x="360" y="906"/>
                </a:lnTo>
                <a:lnTo>
                  <a:pt x="360" y="942"/>
                </a:lnTo>
                <a:lnTo>
                  <a:pt x="354" y="966"/>
                </a:lnTo>
                <a:lnTo>
                  <a:pt x="354" y="1002"/>
                </a:lnTo>
                <a:lnTo>
                  <a:pt x="348" y="1026"/>
                </a:lnTo>
                <a:lnTo>
                  <a:pt x="348" y="1044"/>
                </a:lnTo>
                <a:lnTo>
                  <a:pt x="336" y="1068"/>
                </a:lnTo>
                <a:lnTo>
                  <a:pt x="318" y="1086"/>
                </a:lnTo>
                <a:lnTo>
                  <a:pt x="300" y="1104"/>
                </a:lnTo>
                <a:lnTo>
                  <a:pt x="288" y="1146"/>
                </a:lnTo>
                <a:lnTo>
                  <a:pt x="270" y="1164"/>
                </a:lnTo>
                <a:lnTo>
                  <a:pt x="270" y="1182"/>
                </a:lnTo>
                <a:lnTo>
                  <a:pt x="270" y="1200"/>
                </a:lnTo>
                <a:lnTo>
                  <a:pt x="264" y="1224"/>
                </a:lnTo>
                <a:lnTo>
                  <a:pt x="264" y="1260"/>
                </a:lnTo>
                <a:lnTo>
                  <a:pt x="258" y="1278"/>
                </a:lnTo>
                <a:lnTo>
                  <a:pt x="246" y="1326"/>
                </a:lnTo>
                <a:lnTo>
                  <a:pt x="234" y="1368"/>
                </a:lnTo>
                <a:lnTo>
                  <a:pt x="228" y="1386"/>
                </a:lnTo>
                <a:lnTo>
                  <a:pt x="228" y="1404"/>
                </a:lnTo>
                <a:lnTo>
                  <a:pt x="216" y="1422"/>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1" name="Freeform 17"/>
          <p:cNvSpPr>
            <a:spLocks/>
          </p:cNvSpPr>
          <p:nvPr/>
        </p:nvSpPr>
        <p:spPr bwMode="auto">
          <a:xfrm>
            <a:off x="2181225" y="3097213"/>
            <a:ext cx="804863" cy="1906587"/>
          </a:xfrm>
          <a:custGeom>
            <a:avLst/>
            <a:gdLst>
              <a:gd name="T0" fmla="*/ 0 w 550"/>
              <a:gd name="T1" fmla="*/ 683 h 1201"/>
              <a:gd name="T2" fmla="*/ 37 w 550"/>
              <a:gd name="T3" fmla="*/ 615 h 1201"/>
              <a:gd name="T4" fmla="*/ 52 w 550"/>
              <a:gd name="T5" fmla="*/ 571 h 1201"/>
              <a:gd name="T6" fmla="*/ 52 w 550"/>
              <a:gd name="T7" fmla="*/ 527 h 1201"/>
              <a:gd name="T8" fmla="*/ 66 w 550"/>
              <a:gd name="T9" fmla="*/ 483 h 1201"/>
              <a:gd name="T10" fmla="*/ 66 w 550"/>
              <a:gd name="T11" fmla="*/ 439 h 1201"/>
              <a:gd name="T12" fmla="*/ 95 w 550"/>
              <a:gd name="T13" fmla="*/ 381 h 1201"/>
              <a:gd name="T14" fmla="*/ 95 w 550"/>
              <a:gd name="T15" fmla="*/ 337 h 1201"/>
              <a:gd name="T16" fmla="*/ 110 w 550"/>
              <a:gd name="T17" fmla="*/ 279 h 1201"/>
              <a:gd name="T18" fmla="*/ 139 w 550"/>
              <a:gd name="T19" fmla="*/ 220 h 1201"/>
              <a:gd name="T20" fmla="*/ 154 w 550"/>
              <a:gd name="T21" fmla="*/ 161 h 1201"/>
              <a:gd name="T22" fmla="*/ 183 w 550"/>
              <a:gd name="T23" fmla="*/ 103 h 1201"/>
              <a:gd name="T24" fmla="*/ 212 w 550"/>
              <a:gd name="T25" fmla="*/ 44 h 1201"/>
              <a:gd name="T26" fmla="*/ 227 w 550"/>
              <a:gd name="T27" fmla="*/ 0 h 1201"/>
              <a:gd name="T28" fmla="*/ 271 w 550"/>
              <a:gd name="T29" fmla="*/ 44 h 1201"/>
              <a:gd name="T30" fmla="*/ 271 w 550"/>
              <a:gd name="T31" fmla="*/ 88 h 1201"/>
              <a:gd name="T32" fmla="*/ 271 w 550"/>
              <a:gd name="T33" fmla="*/ 132 h 1201"/>
              <a:gd name="T34" fmla="*/ 271 w 550"/>
              <a:gd name="T35" fmla="*/ 176 h 1201"/>
              <a:gd name="T36" fmla="*/ 271 w 550"/>
              <a:gd name="T37" fmla="*/ 220 h 1201"/>
              <a:gd name="T38" fmla="*/ 271 w 550"/>
              <a:gd name="T39" fmla="*/ 264 h 1201"/>
              <a:gd name="T40" fmla="*/ 256 w 550"/>
              <a:gd name="T41" fmla="*/ 381 h 1201"/>
              <a:gd name="T42" fmla="*/ 242 w 550"/>
              <a:gd name="T43" fmla="*/ 439 h 1201"/>
              <a:gd name="T44" fmla="*/ 242 w 550"/>
              <a:gd name="T45" fmla="*/ 483 h 1201"/>
              <a:gd name="T46" fmla="*/ 227 w 550"/>
              <a:gd name="T47" fmla="*/ 542 h 1201"/>
              <a:gd name="T48" fmla="*/ 227 w 550"/>
              <a:gd name="T49" fmla="*/ 586 h 1201"/>
              <a:gd name="T50" fmla="*/ 227 w 550"/>
              <a:gd name="T51" fmla="*/ 630 h 1201"/>
              <a:gd name="T52" fmla="*/ 227 w 550"/>
              <a:gd name="T53" fmla="*/ 674 h 1201"/>
              <a:gd name="T54" fmla="*/ 256 w 550"/>
              <a:gd name="T55" fmla="*/ 776 h 1201"/>
              <a:gd name="T56" fmla="*/ 271 w 550"/>
              <a:gd name="T57" fmla="*/ 835 h 1201"/>
              <a:gd name="T58" fmla="*/ 286 w 550"/>
              <a:gd name="T59" fmla="*/ 893 h 1201"/>
              <a:gd name="T60" fmla="*/ 286 w 550"/>
              <a:gd name="T61" fmla="*/ 981 h 1201"/>
              <a:gd name="T62" fmla="*/ 300 w 550"/>
              <a:gd name="T63" fmla="*/ 1025 h 1201"/>
              <a:gd name="T64" fmla="*/ 344 w 550"/>
              <a:gd name="T65" fmla="*/ 1083 h 1201"/>
              <a:gd name="T66" fmla="*/ 388 w 550"/>
              <a:gd name="T67" fmla="*/ 1113 h 1201"/>
              <a:gd name="T68" fmla="*/ 505 w 550"/>
              <a:gd name="T69" fmla="*/ 1171 h 1201"/>
              <a:gd name="T70" fmla="*/ 549 w 550"/>
              <a:gd name="T71" fmla="*/ 1200 h 12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0"/>
              <a:gd name="T109" fmla="*/ 0 h 1201"/>
              <a:gd name="T110" fmla="*/ 550 w 550"/>
              <a:gd name="T111" fmla="*/ 1201 h 120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0" h="1201">
                <a:moveTo>
                  <a:pt x="0" y="683"/>
                </a:moveTo>
                <a:lnTo>
                  <a:pt x="37" y="615"/>
                </a:lnTo>
                <a:lnTo>
                  <a:pt x="52" y="571"/>
                </a:lnTo>
                <a:lnTo>
                  <a:pt x="52" y="527"/>
                </a:lnTo>
                <a:lnTo>
                  <a:pt x="66" y="483"/>
                </a:lnTo>
                <a:lnTo>
                  <a:pt x="66" y="439"/>
                </a:lnTo>
                <a:lnTo>
                  <a:pt x="95" y="381"/>
                </a:lnTo>
                <a:lnTo>
                  <a:pt x="95" y="337"/>
                </a:lnTo>
                <a:lnTo>
                  <a:pt x="110" y="279"/>
                </a:lnTo>
                <a:lnTo>
                  <a:pt x="139" y="220"/>
                </a:lnTo>
                <a:lnTo>
                  <a:pt x="154" y="161"/>
                </a:lnTo>
                <a:lnTo>
                  <a:pt x="183" y="103"/>
                </a:lnTo>
                <a:lnTo>
                  <a:pt x="212" y="44"/>
                </a:lnTo>
                <a:lnTo>
                  <a:pt x="227" y="0"/>
                </a:lnTo>
                <a:lnTo>
                  <a:pt x="271" y="44"/>
                </a:lnTo>
                <a:lnTo>
                  <a:pt x="271" y="88"/>
                </a:lnTo>
                <a:lnTo>
                  <a:pt x="271" y="132"/>
                </a:lnTo>
                <a:lnTo>
                  <a:pt x="271" y="176"/>
                </a:lnTo>
                <a:lnTo>
                  <a:pt x="271" y="220"/>
                </a:lnTo>
                <a:lnTo>
                  <a:pt x="271" y="264"/>
                </a:lnTo>
                <a:lnTo>
                  <a:pt x="256" y="381"/>
                </a:lnTo>
                <a:lnTo>
                  <a:pt x="242" y="439"/>
                </a:lnTo>
                <a:lnTo>
                  <a:pt x="242" y="483"/>
                </a:lnTo>
                <a:lnTo>
                  <a:pt x="227" y="542"/>
                </a:lnTo>
                <a:lnTo>
                  <a:pt x="227" y="586"/>
                </a:lnTo>
                <a:lnTo>
                  <a:pt x="227" y="630"/>
                </a:lnTo>
                <a:lnTo>
                  <a:pt x="227" y="674"/>
                </a:lnTo>
                <a:lnTo>
                  <a:pt x="256" y="776"/>
                </a:lnTo>
                <a:lnTo>
                  <a:pt x="271" y="835"/>
                </a:lnTo>
                <a:lnTo>
                  <a:pt x="286" y="893"/>
                </a:lnTo>
                <a:lnTo>
                  <a:pt x="286" y="981"/>
                </a:lnTo>
                <a:lnTo>
                  <a:pt x="300" y="1025"/>
                </a:lnTo>
                <a:lnTo>
                  <a:pt x="344" y="1083"/>
                </a:lnTo>
                <a:lnTo>
                  <a:pt x="388" y="1113"/>
                </a:lnTo>
                <a:lnTo>
                  <a:pt x="505" y="1171"/>
                </a:lnTo>
                <a:lnTo>
                  <a:pt x="549" y="1200"/>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10938565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4351"/>
                                        </p:tgtEl>
                                        <p:attrNameLst>
                                          <p:attrName>style.visibility</p:attrName>
                                        </p:attrNameLst>
                                      </p:cBhvr>
                                      <p:to>
                                        <p:strVal val="visible"/>
                                      </p:to>
                                    </p:set>
                                    <p:anim calcmode="lin" valueType="num">
                                      <p:cBhvr additive="base">
                                        <p:cTn id="7" dur="2000" fill="hold"/>
                                        <p:tgtEl>
                                          <p:spTgt spid="14351"/>
                                        </p:tgtEl>
                                        <p:attrNameLst>
                                          <p:attrName>ppt_x</p:attrName>
                                        </p:attrNameLst>
                                      </p:cBhvr>
                                      <p:tavLst>
                                        <p:tav tm="0">
                                          <p:val>
                                            <p:strVal val="0-#ppt_w/2"/>
                                          </p:val>
                                        </p:tav>
                                        <p:tav tm="100000">
                                          <p:val>
                                            <p:strVal val="#ppt_x"/>
                                          </p:val>
                                        </p:tav>
                                      </p:tavLst>
                                    </p:anim>
                                    <p:anim calcmode="lin" valueType="num">
                                      <p:cBhvr additive="base">
                                        <p:cTn id="8" dur="2000" fill="hold"/>
                                        <p:tgtEl>
                                          <p:spTgt spid="143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8960" y="206398"/>
            <a:ext cx="8229600" cy="1143000"/>
          </a:xfrm>
        </p:spPr>
        <p:txBody>
          <a:bodyPr/>
          <a:lstStyle/>
          <a:p>
            <a:pPr eaLnBrk="1" hangingPunct="1"/>
            <a:r>
              <a:rPr lang="en-US" altLang="en-US" dirty="0" smtClean="0"/>
              <a:t>JIT Philosophy</a:t>
            </a:r>
            <a:br>
              <a:rPr lang="en-US" altLang="en-US" dirty="0" smtClean="0"/>
            </a:br>
            <a:r>
              <a:rPr lang="en-US" altLang="en-US" sz="3200" b="1" dirty="0" smtClean="0">
                <a:solidFill>
                  <a:srgbClr val="0000FF"/>
                </a:solidFill>
                <a:latin typeface="Comic Sans MS" pitchFamily="66" charset="0"/>
              </a:rPr>
              <a:t>Core Logic</a:t>
            </a:r>
          </a:p>
        </p:txBody>
      </p:sp>
      <p:sp>
        <p:nvSpPr>
          <p:cNvPr id="15363" name="Text Box 4"/>
          <p:cNvSpPr txBox="1">
            <a:spLocks noChangeArrowheads="1"/>
          </p:cNvSpPr>
          <p:nvPr/>
        </p:nvSpPr>
        <p:spPr bwMode="auto">
          <a:xfrm>
            <a:off x="220685" y="6164285"/>
            <a:ext cx="8359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GB" altLang="en-US" sz="1000" i="1"/>
              <a:t>Source: Schonberger, R..J. (1982), “Japanese Manufacturing Techniques: Nine hidden lessons in simplicity”, Free Press, pp 26.</a:t>
            </a:r>
            <a:endParaRPr lang="en-US" altLang="en-US" sz="1000" i="1"/>
          </a:p>
        </p:txBody>
      </p:sp>
      <p:pic>
        <p:nvPicPr>
          <p:cNvPr id="13317" name="Picture 5" descr="Image 3"/>
          <p:cNvPicPr>
            <a:picLocks noChangeAspect="1" noChangeArrowheads="1"/>
          </p:cNvPicPr>
          <p:nvPr/>
        </p:nvPicPr>
        <p:blipFill>
          <a:blip r:embed="rId2" cstate="print">
            <a:duotone>
              <a:prstClr val="black"/>
              <a:srgbClr val="D9C3A5">
                <a:tint val="50000"/>
                <a:satMod val="180000"/>
              </a:srgbClr>
            </a:duotone>
          </a:blip>
          <a:srcRect/>
          <a:stretch>
            <a:fillRect/>
          </a:stretch>
        </p:blipFill>
        <p:spPr bwMode="auto">
          <a:xfrm>
            <a:off x="243226" y="1684360"/>
            <a:ext cx="8496817" cy="4343400"/>
          </a:xfrm>
          <a:prstGeom prst="rect">
            <a:avLst/>
          </a:prstGeom>
          <a:solidFill>
            <a:schemeClr val="accent2">
              <a:lumMod val="20000"/>
              <a:lumOff val="80000"/>
            </a:schemeClr>
          </a:solidFill>
          <a:ln w="9525">
            <a:noFill/>
            <a:miter lim="800000"/>
            <a:headEnd/>
            <a:tailEnd/>
          </a:ln>
        </p:spPr>
      </p:pic>
    </p:spTree>
    <p:extLst>
      <p:ext uri="{BB962C8B-B14F-4D97-AF65-F5344CB8AC3E}">
        <p14:creationId xmlns:p14="http://schemas.microsoft.com/office/powerpoint/2010/main" val="855240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perations Management, 3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perations Management, 3e_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perations Management, 3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3439</TotalTime>
  <Words>1691</Words>
  <Application>Microsoft Office PowerPoint</Application>
  <PresentationFormat>On-screen Show (4:3)</PresentationFormat>
  <Paragraphs>314</Paragraphs>
  <Slides>37</Slides>
  <Notes>0</Notes>
  <HiddenSlides>0</HiddenSlides>
  <MMClips>0</MMClips>
  <ScaleCrop>false</ScaleCrop>
  <HeadingPairs>
    <vt:vector size="6" baseType="variant">
      <vt:variant>
        <vt:lpstr>Theme</vt:lpstr>
      </vt:variant>
      <vt:variant>
        <vt:i4>4</vt:i4>
      </vt:variant>
      <vt:variant>
        <vt:lpstr>Embedded OLE Servers</vt:lpstr>
      </vt:variant>
      <vt:variant>
        <vt:i4>3</vt:i4>
      </vt:variant>
      <vt:variant>
        <vt:lpstr>Slide Titles</vt:lpstr>
      </vt:variant>
      <vt:variant>
        <vt:i4>37</vt:i4>
      </vt:variant>
    </vt:vector>
  </HeadingPairs>
  <TitlesOfParts>
    <vt:vector size="44" baseType="lpstr">
      <vt:lpstr>Custom Design</vt:lpstr>
      <vt:lpstr>Operations Management, 3e</vt:lpstr>
      <vt:lpstr>Operations Management, 3e_NEW</vt:lpstr>
      <vt:lpstr>1_Operations Management, 3e</vt:lpstr>
      <vt:lpstr>Microsoft ClipArt Gallery</vt:lpstr>
      <vt:lpstr>Document</vt:lpstr>
      <vt:lpstr>Equation</vt:lpstr>
      <vt:lpstr>Chapter 13</vt:lpstr>
      <vt:lpstr>Why Lean Management?</vt:lpstr>
      <vt:lpstr>Lean Management</vt:lpstr>
      <vt:lpstr>Lean Management Relevant terms</vt:lpstr>
      <vt:lpstr>Just in Time Philosophy Salient features</vt:lpstr>
      <vt:lpstr>Common Sources of Waste</vt:lpstr>
      <vt:lpstr>Lean Management Processes &amp; Outcomes </vt:lpstr>
      <vt:lpstr>Just In Time Manufacturing  Water Flow Analogy</vt:lpstr>
      <vt:lpstr>JIT Philosophy Core Logic</vt:lpstr>
      <vt:lpstr>JIT Philosophy  Overall Impact</vt:lpstr>
      <vt:lpstr>Video Insight 13.1 Lean manufacturing in Aerospace Industry Boeing manufacturing Line </vt:lpstr>
      <vt:lpstr>JIT Manufacturing Basic Elements</vt:lpstr>
      <vt:lpstr>Manufacturing Architectural Changes</vt:lpstr>
      <vt:lpstr>Set up time reduction An example</vt:lpstr>
      <vt:lpstr>Setup time reduction Results</vt:lpstr>
      <vt:lpstr>PUSH Scheduling Logic</vt:lpstr>
      <vt:lpstr>PUSH Scheduling</vt:lpstr>
      <vt:lpstr>PULL Scheduling</vt:lpstr>
      <vt:lpstr>PUSH – PULL Impact on the system</vt:lpstr>
      <vt:lpstr>Kanban as Planning Tool Terminologies</vt:lpstr>
      <vt:lpstr>Working of Dual Card Kanban A schematic representation</vt:lpstr>
      <vt:lpstr>Production Planning using Kanban  Actions at a succeeding process</vt:lpstr>
      <vt:lpstr>Production Planning using Kanban  Actions at a preceding process</vt:lpstr>
      <vt:lpstr>Kanban rules Implications for PPC</vt:lpstr>
      <vt:lpstr>Determination of Number of Kanbans</vt:lpstr>
      <vt:lpstr>JIT Process  LUCAS TVS</vt:lpstr>
      <vt:lpstr>Continuous Improvement</vt:lpstr>
      <vt:lpstr>Continuous Improvement Process A framework</vt:lpstr>
      <vt:lpstr>Continuous Improvement  Tools &amp; Techniques</vt:lpstr>
      <vt:lpstr>Kaizen or 5S</vt:lpstr>
      <vt:lpstr>Video Insight 13.2 Lean in Offices</vt:lpstr>
      <vt:lpstr>Organisation for Continuous Improvement</vt:lpstr>
      <vt:lpstr>Continuous Process Improvement Using SGIA Projects</vt:lpstr>
      <vt:lpstr>Lean Management Organizational Challenges</vt:lpstr>
      <vt:lpstr>Just in Time Manufacturing Chapter Highlights</vt:lpstr>
      <vt:lpstr>Just in Time Manufacturing Chapter Highlights…</vt:lpstr>
      <vt:lpstr>Continuous Improvement Chapter Highlights…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shephali.tandon</dc:creator>
  <cp:lastModifiedBy>C, Purushothaman</cp:lastModifiedBy>
  <cp:revision>215</cp:revision>
  <dcterms:created xsi:type="dcterms:W3CDTF">2009-06-23T09:59:21Z</dcterms:created>
  <dcterms:modified xsi:type="dcterms:W3CDTF">2015-08-19T17:48:22Z</dcterms:modified>
</cp:coreProperties>
</file>