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4836" r:id="rId2"/>
    <p:sldMasterId id="2147484849" r:id="rId3"/>
    <p:sldMasterId id="2147484863" r:id="rId4"/>
  </p:sldMasterIdLst>
  <p:notesMasterIdLst>
    <p:notesMasterId r:id="rId36"/>
  </p:notesMasterIdLst>
  <p:handoutMasterIdLst>
    <p:handoutMasterId r:id="rId37"/>
  </p:handoutMasterIdLst>
  <p:sldIdLst>
    <p:sldId id="428" r:id="rId5"/>
    <p:sldId id="842" r:id="rId6"/>
    <p:sldId id="843" r:id="rId7"/>
    <p:sldId id="844" r:id="rId8"/>
    <p:sldId id="845" r:id="rId9"/>
    <p:sldId id="846" r:id="rId10"/>
    <p:sldId id="847" r:id="rId11"/>
    <p:sldId id="848" r:id="rId12"/>
    <p:sldId id="849" r:id="rId13"/>
    <p:sldId id="850" r:id="rId14"/>
    <p:sldId id="851" r:id="rId15"/>
    <p:sldId id="852" r:id="rId16"/>
    <p:sldId id="853" r:id="rId17"/>
    <p:sldId id="854" r:id="rId18"/>
    <p:sldId id="855" r:id="rId19"/>
    <p:sldId id="856" r:id="rId20"/>
    <p:sldId id="857" r:id="rId21"/>
    <p:sldId id="858" r:id="rId22"/>
    <p:sldId id="859" r:id="rId23"/>
    <p:sldId id="860" r:id="rId24"/>
    <p:sldId id="861" r:id="rId25"/>
    <p:sldId id="862" r:id="rId26"/>
    <p:sldId id="863" r:id="rId27"/>
    <p:sldId id="864" r:id="rId28"/>
    <p:sldId id="865" r:id="rId29"/>
    <p:sldId id="866" r:id="rId30"/>
    <p:sldId id="867" r:id="rId31"/>
    <p:sldId id="868" r:id="rId32"/>
    <p:sldId id="869" r:id="rId33"/>
    <p:sldId id="870" r:id="rId34"/>
    <p:sldId id="871" r:id="rId3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CB9FF"/>
    <a:srgbClr val="FFD85D"/>
    <a:srgbClr val="FFCE33"/>
    <a:srgbClr val="CC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8" autoAdjust="0"/>
  </p:normalViewPr>
  <p:slideViewPr>
    <p:cSldViewPr showGuides="1">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FC474A88-C891-4F77-8540-E1FF48BD4EF5}" type="datetimeFigureOut">
              <a:rPr lang="en-US"/>
              <a:pPr>
                <a:defRPr/>
              </a:pPr>
              <a:t>8/19/2015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92D7414D-9604-4421-9627-2603E355C661}" type="slidenum">
              <a:rPr lang="en-US"/>
              <a:pPr>
                <a:defRPr/>
              </a:pPr>
              <a:t>‹#›</a:t>
            </a:fld>
            <a:endParaRPr lang="en-US"/>
          </a:p>
        </p:txBody>
      </p:sp>
    </p:spTree>
    <p:extLst>
      <p:ext uri="{BB962C8B-B14F-4D97-AF65-F5344CB8AC3E}">
        <p14:creationId xmlns:p14="http://schemas.microsoft.com/office/powerpoint/2010/main" val="2441041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17F5BC69-1838-44FE-ACC8-1BEC9B7AB1EF}" type="datetimeFigureOut">
              <a:rPr lang="en-US"/>
              <a:pPr>
                <a:defRPr/>
              </a:pPr>
              <a:t>8/19/2015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3646AA83-1A30-4439-936B-2945AE0ECFF3}" type="slidenum">
              <a:rPr lang="en-US"/>
              <a:pPr>
                <a:defRPr/>
              </a:pPr>
              <a:t>‹#›</a:t>
            </a:fld>
            <a:endParaRPr lang="en-US"/>
          </a:p>
        </p:txBody>
      </p:sp>
    </p:spTree>
    <p:extLst>
      <p:ext uri="{BB962C8B-B14F-4D97-AF65-F5344CB8AC3E}">
        <p14:creationId xmlns:p14="http://schemas.microsoft.com/office/powerpoint/2010/main" val="38133441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BE16295-8217-44E6-9E8A-FABA4AA39B56}"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8CA610-856E-4C7D-89A5-B9F666864842}" type="slidenum">
              <a:rPr lang="en-US"/>
              <a:pPr>
                <a:defRPr/>
              </a:pPr>
              <a:t>‹#›</a:t>
            </a:fld>
            <a:endParaRPr lang="en-US"/>
          </a:p>
        </p:txBody>
      </p:sp>
    </p:spTree>
    <p:extLst>
      <p:ext uri="{BB962C8B-B14F-4D97-AF65-F5344CB8AC3E}">
        <p14:creationId xmlns:p14="http://schemas.microsoft.com/office/powerpoint/2010/main" val="427840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C49A443-FD23-4066-96C5-19D516BAB5C3}"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A30D37-74F5-4910-8CC6-74C7988D3784}" type="slidenum">
              <a:rPr lang="en-US"/>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40C1038-E9C4-427E-BD7E-77A89D4E09EF}"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3E9163-BB2C-455B-A9CB-3914494FE0DB}" type="slidenum">
              <a:rPr lang="en-US"/>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8911400-691E-4B03-8B70-BFDAF6A86F7E}"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F3BF2EF-37C3-4BF0-8B4C-BAA620EFF9BD}" type="slidenum">
              <a:rPr lang="en-US" smtClean="0"/>
              <a:pPr>
                <a:defRPr/>
              </a:pPr>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7845" t="1540" r="26912" b="2026"/>
          <a:stretch/>
        </p:blipFill>
        <p:spPr>
          <a:xfrm>
            <a:off x="3345189" y="1"/>
            <a:ext cx="5815584" cy="6882343"/>
          </a:xfrm>
          <a:prstGeom prst="rect">
            <a:avLst/>
          </a:prstGeom>
        </p:spPr>
      </p:pic>
    </p:spTree>
    <p:extLst>
      <p:ext uri="{BB962C8B-B14F-4D97-AF65-F5344CB8AC3E}">
        <p14:creationId xmlns:p14="http://schemas.microsoft.com/office/powerpoint/2010/main" val="4278408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B4BBB11-3EEF-41C5-91D6-CBE084E98297}" type="datetimeFigureOut">
              <a:rPr lang="en-US" smtClean="0"/>
              <a:pPr>
                <a:defRPr/>
              </a:pPr>
              <a:t>8/19/2015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
        <p:nvSpPr>
          <p:cNvPr id="7" name="TextBox 6"/>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276025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3390D2C-E982-41E0-A3F9-E8A66B198024}"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2A03C4-79AC-45B6-9FB0-D8090D09B63B}" type="slidenum">
              <a:rPr lang="en-US" smtClean="0"/>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599F0BA-F427-4B00-87F5-CE5733CFDE3C}"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5B0F2A-5117-4DFF-AE1D-49E049566268}" type="slidenum">
              <a:rPr lang="en-US" smtClean="0"/>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5C8F2B-D1F7-4891-9B1B-D003662AA577}" type="datetimeFigureOut">
              <a:rPr lang="en-US" smtClean="0"/>
              <a:pPr>
                <a:defRPr/>
              </a:pPr>
              <a:t>8/19/2015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C17B86-8A21-4961-9760-2EEC3C80DB97}" type="slidenum">
              <a:rPr lang="en-US" smtClean="0"/>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09E1001-8F12-4BA3-9198-B61A8ED0316A}" type="datetimeFigureOut">
              <a:rPr lang="en-US" smtClean="0"/>
              <a:pPr>
                <a:defRPr/>
              </a:pPr>
              <a:t>8/19/2015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6316484-2169-4588-B4D3-D25F5AD9979B}" type="slidenum">
              <a:rPr lang="en-US" smtClean="0"/>
              <a:pPr>
                <a:defRPr/>
              </a:pPr>
              <a:t>‹#›</a:t>
            </a:fld>
            <a:endParaRPr lang="en-US"/>
          </a:p>
        </p:txBody>
      </p:sp>
      <p:sp>
        <p:nvSpPr>
          <p:cNvPr id="6" name="TextBox 5"/>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Tree>
    <p:extLst>
      <p:ext uri="{BB962C8B-B14F-4D97-AF65-F5344CB8AC3E}">
        <p14:creationId xmlns:p14="http://schemas.microsoft.com/office/powerpoint/2010/main" val="25441831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553332-539D-43A1-BB07-1E99F20653B6}" type="datetimeFigureOut">
              <a:rPr lang="en-US" smtClean="0"/>
              <a:pPr>
                <a:defRPr/>
              </a:pPr>
              <a:t>8/19/2015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1E51564-D7AC-48A4-9166-7AE7BFECD13F}" type="slidenum">
              <a:rPr lang="en-US" smtClean="0"/>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17C10FE-F6BD-4AB7-BDA6-EF1AB54CD9EE}"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1DFB83E-5747-477E-A498-353DF5895BA9}" type="slidenum">
              <a:rPr lang="en-US" smtClean="0"/>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81DD3E8-ED86-4614-86D1-FA3A63E0BC41}"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Tree>
    <p:extLst>
      <p:ext uri="{BB962C8B-B14F-4D97-AF65-F5344CB8AC3E}">
        <p14:creationId xmlns:p14="http://schemas.microsoft.com/office/powerpoint/2010/main" val="276025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ACF8060-28C3-484C-B772-7DAE813C11A0}"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69CC01-DF4B-452E-8C5E-CBDFDB05A4A1}" type="slidenum">
              <a:rPr lang="en-US" smtClean="0"/>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F03DDF5-CAB3-481D-8395-B6DC2DAC5D09}"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11E4AC-8268-4FAE-ABD5-ECF533EDBC93}" type="slidenum">
              <a:rPr lang="en-US" smtClean="0"/>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67F388-8AD7-4BAD-8229-54943A75EC40}"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9C755D-1CE9-4740-8698-29E00459B9B7}" type="slidenum">
              <a:rPr lang="en-US" smtClean="0"/>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p:spPr>
        <p:txBody>
          <a:bodyPr/>
          <a:lstStyle/>
          <a:p>
            <a:pPr lvl="0"/>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664A9B9B-92F4-4EA1-B486-C81E44420969}" type="slidenum">
              <a:rPr lang="en-US"/>
              <a:pPr>
                <a:defRPr/>
              </a:pPr>
              <a:t>‹#›</a:t>
            </a:fld>
            <a:endParaRPr lang="en-US"/>
          </a:p>
        </p:txBody>
      </p:sp>
    </p:spTree>
    <p:extLst>
      <p:ext uri="{BB962C8B-B14F-4D97-AF65-F5344CB8AC3E}">
        <p14:creationId xmlns:p14="http://schemas.microsoft.com/office/powerpoint/2010/main" val="30247571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8911400-691E-4B03-8B70-BFDAF6A86F7E}"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F3BF2EF-37C3-4BF0-8B4C-BAA620EFF9BD}" type="slidenum">
              <a:rPr lang="en-US" smtClean="0"/>
              <a:pPr>
                <a:defRPr/>
              </a:pPr>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27845" t="1540" r="26912" b="2026"/>
          <a:stretch/>
        </p:blipFill>
        <p:spPr>
          <a:xfrm>
            <a:off x="3345189" y="1"/>
            <a:ext cx="5815584" cy="6882343"/>
          </a:xfrm>
          <a:prstGeom prst="rect">
            <a:avLst/>
          </a:prstGeom>
        </p:spPr>
      </p:pic>
    </p:spTree>
    <p:extLst>
      <p:ext uri="{BB962C8B-B14F-4D97-AF65-F5344CB8AC3E}">
        <p14:creationId xmlns:p14="http://schemas.microsoft.com/office/powerpoint/2010/main" val="42784085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B4BBB11-3EEF-41C5-91D6-CBE084E98297}" type="datetimeFigureOut">
              <a:rPr lang="en-US" smtClean="0"/>
              <a:pPr>
                <a:defRPr/>
              </a:pPr>
              <a:t>8/19/2015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5587F7-4FBF-45F8-B945-751E50BDE5A9}" type="slidenum">
              <a:rPr lang="en-US"/>
              <a:pPr>
                <a:defRPr/>
              </a:pPr>
              <a:t>‹#›</a:t>
            </a:fld>
            <a:endParaRPr lang="en-US"/>
          </a:p>
        </p:txBody>
      </p:sp>
      <p:sp>
        <p:nvSpPr>
          <p:cNvPr id="7" name="TextBox 6"/>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2760250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3390D2C-E982-41E0-A3F9-E8A66B198024}"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2A03C4-79AC-45B6-9FB0-D8090D09B63B}" type="slidenum">
              <a:rPr lang="en-US" smtClean="0"/>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599F0BA-F427-4B00-87F5-CE5733CFDE3C}"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75B0F2A-5117-4DFF-AE1D-49E049566268}" type="slidenum">
              <a:rPr lang="en-US" smtClean="0"/>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5C8F2B-D1F7-4891-9B1B-D003662AA577}" type="datetimeFigureOut">
              <a:rPr lang="en-US" smtClean="0"/>
              <a:pPr>
                <a:defRPr/>
              </a:pPr>
              <a:t>8/19/2015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C17B86-8A21-4961-9760-2EEC3C80DB97}" type="slidenum">
              <a:rPr lang="en-US" smtClean="0"/>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496BE08-EC82-47C6-9D43-4177432D0C73}" type="datetimeFigureOut">
              <a:rPr lang="en-US"/>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99039D-79A4-495E-95A5-2197D3DBC40F}" type="slidenum">
              <a:rPr lang="en-US"/>
              <a:pPr>
                <a:defRPr/>
              </a:pPr>
              <a:t>‹#›</a:t>
            </a:fld>
            <a:endParaRPr lang="en-US"/>
          </a:p>
        </p:txBody>
      </p:sp>
    </p:spTree>
    <p:extLst>
      <p:ext uri="{BB962C8B-B14F-4D97-AF65-F5344CB8AC3E}">
        <p14:creationId xmlns:p14="http://schemas.microsoft.com/office/powerpoint/2010/main" val="34275859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09E1001-8F12-4BA3-9198-B61A8ED0316A}" type="datetimeFigureOut">
              <a:rPr lang="en-US" smtClean="0"/>
              <a:pPr>
                <a:defRPr/>
              </a:pPr>
              <a:t>8/19/2015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6316484-2169-4588-B4D3-D25F5AD9979B}" type="slidenum">
              <a:rPr lang="en-US" smtClean="0"/>
              <a:pPr>
                <a:defRPr/>
              </a:pPr>
              <a:t>‹#›</a:t>
            </a:fld>
            <a:endParaRPr lang="en-US"/>
          </a:p>
        </p:txBody>
      </p:sp>
      <p:sp>
        <p:nvSpPr>
          <p:cNvPr id="6" name="TextBox 5"/>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Tree>
    <p:extLst>
      <p:ext uri="{BB962C8B-B14F-4D97-AF65-F5344CB8AC3E}">
        <p14:creationId xmlns:p14="http://schemas.microsoft.com/office/powerpoint/2010/main" val="25441831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553332-539D-43A1-BB07-1E99F20653B6}" type="datetimeFigureOut">
              <a:rPr lang="en-US" smtClean="0"/>
              <a:pPr>
                <a:defRPr/>
              </a:pPr>
              <a:t>8/19/2015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1E51564-D7AC-48A4-9166-7AE7BFECD13F}" type="slidenum">
              <a:rPr lang="en-US" smtClean="0"/>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17C10FE-F6BD-4AB7-BDA6-EF1AB54CD9EE}"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1DFB83E-5747-477E-A498-353DF5895BA9}" type="slidenum">
              <a:rPr lang="en-US" smtClean="0"/>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ACF8060-28C3-484C-B772-7DAE813C11A0}" type="datetimeFigureOut">
              <a:rPr lang="en-US" smtClean="0"/>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969CC01-DF4B-452E-8C5E-CBDFDB05A4A1}" type="slidenum">
              <a:rPr lang="en-US" smtClean="0"/>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F03DDF5-CAB3-481D-8395-B6DC2DAC5D09}"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F11E4AC-8268-4FAE-ABD5-ECF533EDBC93}" type="slidenum">
              <a:rPr lang="en-US" smtClean="0"/>
              <a:pPr>
                <a:defRPr/>
              </a:pPr>
              <a:t>‹#›</a:t>
            </a:fld>
            <a:endParaRPr lang="en-US"/>
          </a:p>
        </p:txBody>
      </p:sp>
    </p:spTree>
    <p:extLst>
      <p:ext uri="{BB962C8B-B14F-4D97-AF65-F5344CB8AC3E}">
        <p14:creationId xmlns:p14="http://schemas.microsoft.com/office/powerpoint/2010/main" val="35034694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67F388-8AD7-4BAD-8229-54943A75EC40}" type="datetimeFigureOut">
              <a:rPr lang="en-US" smtClean="0"/>
              <a:pPr>
                <a:defRPr/>
              </a:pPr>
              <a:t>8/19/2015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9C755D-1CE9-4740-8698-29E00459B9B7}" type="slidenum">
              <a:rPr lang="en-US" smtClean="0"/>
              <a:pPr>
                <a:defRPr/>
              </a:pPr>
              <a:t>‹#›</a:t>
            </a:fld>
            <a:endParaRPr lang="en-US"/>
          </a:p>
        </p:txBody>
      </p:sp>
    </p:spTree>
    <p:extLst>
      <p:ext uri="{BB962C8B-B14F-4D97-AF65-F5344CB8AC3E}">
        <p14:creationId xmlns:p14="http://schemas.microsoft.com/office/powerpoint/2010/main" val="15510447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p:spPr>
        <p:txBody>
          <a:bodyPr/>
          <a:lstStyle/>
          <a:p>
            <a:pPr lvl="0"/>
            <a:r>
              <a:rPr lang="en-US" noProof="0" smtClean="0"/>
              <a:t>Click icon to add table</a:t>
            </a:r>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362BEE44-DF50-410D-955A-E845F387B4AA}" type="slidenum">
              <a:rPr lang="en-US"/>
              <a:pPr>
                <a:defRPr/>
              </a:pPr>
              <a:t>‹#›</a:t>
            </a:fld>
            <a:endParaRPr lang="en-US"/>
          </a:p>
        </p:txBody>
      </p:sp>
    </p:spTree>
    <p:extLst>
      <p:ext uri="{BB962C8B-B14F-4D97-AF65-F5344CB8AC3E}">
        <p14:creationId xmlns:p14="http://schemas.microsoft.com/office/powerpoint/2010/main" val="31551737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420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b="1">
                <a:solidFill>
                  <a:srgbClr val="002060"/>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347246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1420751-3A8C-44CB-9528-D63A3A159E7E}" type="datetimeFigureOut">
              <a:rPr lang="en-US"/>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4617A4-B870-4D77-B0E3-5CFD826AF6D0}" type="slidenum">
              <a:rPr lang="en-US"/>
              <a:pPr>
                <a:defRPr/>
              </a:pPr>
              <a:t>‹#›</a:t>
            </a:fld>
            <a:endParaRPr lang="en-US"/>
          </a:p>
        </p:txBody>
      </p:sp>
    </p:spTree>
    <p:extLst>
      <p:ext uri="{BB962C8B-B14F-4D97-AF65-F5344CB8AC3E}">
        <p14:creationId xmlns:p14="http://schemas.microsoft.com/office/powerpoint/2010/main" val="24160529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Box 3"/>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dirty="0" smtClean="0">
                <a:latin typeface="Calibri" pitchFamily="34" charset="0"/>
              </a:rPr>
              <a:t>                                                                                                 </a:t>
            </a:r>
            <a:endParaRPr lang="en-US" sz="1600" i="1" dirty="0" smtClean="0">
              <a:solidFill>
                <a:schemeClr val="bg1"/>
              </a:solidFill>
              <a:latin typeface="Calibri" pitchFamily="34" charset="0"/>
            </a:endParaRPr>
          </a:p>
        </p:txBody>
      </p:sp>
    </p:spTree>
    <p:extLst>
      <p:ext uri="{BB962C8B-B14F-4D97-AF65-F5344CB8AC3E}">
        <p14:creationId xmlns:p14="http://schemas.microsoft.com/office/powerpoint/2010/main" val="16519179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09600" y="6245225"/>
            <a:ext cx="1981200" cy="476250"/>
          </a:xfrm>
          <a:prstGeom prst="rect">
            <a:avLst/>
          </a:prstGeom>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6553200" y="6245225"/>
            <a:ext cx="1981200" cy="476250"/>
          </a:xfrm>
          <a:prstGeom prst="rect">
            <a:avLst/>
          </a:prstGeom>
        </p:spPr>
        <p:txBody>
          <a:bodyPr/>
          <a:lstStyle>
            <a:lvl1pPr>
              <a:defRPr/>
            </a:lvl1pPr>
          </a:lstStyle>
          <a:p>
            <a:pPr>
              <a:defRPr/>
            </a:pPr>
            <a:fld id="{7BA2EC66-7195-4836-BD64-16DE953EFFA7}" type="slidenum">
              <a:rPr lang="en-US"/>
              <a:pPr>
                <a:defRPr/>
              </a:pPr>
              <a:t>‹#›</a:t>
            </a:fld>
            <a:endParaRPr lang="en-US"/>
          </a:p>
        </p:txBody>
      </p:sp>
    </p:spTree>
    <p:extLst>
      <p:ext uri="{BB962C8B-B14F-4D97-AF65-F5344CB8AC3E}">
        <p14:creationId xmlns:p14="http://schemas.microsoft.com/office/powerpoint/2010/main" val="12397910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76200" y="6553200"/>
            <a:ext cx="46942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600" i="1" smtClean="0">
                <a:latin typeface="Calibri" pitchFamily="34" charset="0"/>
              </a:rPr>
              <a:t>                                                                                                 </a:t>
            </a:r>
            <a:endParaRPr lang="en-US" sz="1600" i="1" smtClean="0">
              <a:solidFill>
                <a:schemeClr val="bg1"/>
              </a:solidFill>
              <a:latin typeface="Calibri" pitchFamily="34" charset="0"/>
            </a:endParaRPr>
          </a:p>
        </p:txBody>
      </p:sp>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209E1001-8F12-4BA3-9198-B61A8ED0316A}" type="datetimeFigureOut">
              <a:rPr lang="en-US"/>
              <a:pPr>
                <a:defRPr/>
              </a:pPr>
              <a:t>8/19/2015</a:t>
            </a:fld>
            <a:endParaRPr lang="en-US"/>
          </a:p>
        </p:txBody>
      </p:sp>
      <p:sp>
        <p:nvSpPr>
          <p:cNvPr id="5" name="Slide Number Placeholder 5"/>
          <p:cNvSpPr>
            <a:spLocks noGrp="1"/>
          </p:cNvSpPr>
          <p:nvPr>
            <p:ph type="sldNum" sz="quarter" idx="11"/>
          </p:nvPr>
        </p:nvSpPr>
        <p:spPr>
          <a:xfrm>
            <a:off x="6553200" y="6356350"/>
            <a:ext cx="2133600" cy="365125"/>
          </a:xfrm>
          <a:prstGeom prst="rect">
            <a:avLst/>
          </a:prstGeom>
        </p:spPr>
        <p:txBody>
          <a:bodyPr/>
          <a:lstStyle>
            <a:lvl1pPr>
              <a:defRPr/>
            </a:lvl1pPr>
          </a:lstStyle>
          <a:p>
            <a:pPr>
              <a:defRPr/>
            </a:pPr>
            <a:fld id="{86316484-2169-4588-B4D3-D25F5AD9979B}" type="slidenum">
              <a:rPr lang="en-US"/>
              <a:pPr>
                <a:defRPr/>
              </a:pPr>
              <a:t>‹#›</a:t>
            </a:fld>
            <a:endParaRPr lang="en-US"/>
          </a:p>
        </p:txBody>
      </p:sp>
    </p:spTree>
    <p:extLst>
      <p:ext uri="{BB962C8B-B14F-4D97-AF65-F5344CB8AC3E}">
        <p14:creationId xmlns:p14="http://schemas.microsoft.com/office/powerpoint/2010/main" val="291421432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2" name="Group 10"/>
          <p:cNvGrpSpPr>
            <a:grpSpLocks/>
          </p:cNvGrpSpPr>
          <p:nvPr userDrawn="1"/>
        </p:nvGrpSpPr>
        <p:grpSpPr bwMode="auto">
          <a:xfrm>
            <a:off x="0" y="0"/>
            <a:ext cx="9144000" cy="304800"/>
            <a:chOff x="0" y="0"/>
            <a:chExt cx="9144000" cy="304800"/>
          </a:xfrm>
        </p:grpSpPr>
        <p:sp>
          <p:nvSpPr>
            <p:cNvPr id="3" name="Rectangle 2"/>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1"/>
          <p:cNvGrpSpPr>
            <a:grpSpLocks/>
          </p:cNvGrpSpPr>
          <p:nvPr userDrawn="1"/>
        </p:nvGrpSpPr>
        <p:grpSpPr bwMode="auto">
          <a:xfrm>
            <a:off x="0" y="6553200"/>
            <a:ext cx="9144000" cy="304800"/>
            <a:chOff x="0" y="0"/>
            <a:chExt cx="9144000" cy="304800"/>
          </a:xfrm>
        </p:grpSpPr>
        <p:sp>
          <p:nvSpPr>
            <p:cNvPr id="6" name="Rectangle 5"/>
            <p:cNvSpPr/>
            <p:nvPr userDrawn="1"/>
          </p:nvSpPr>
          <p:spPr>
            <a:xfrm>
              <a:off x="4572000" y="0"/>
              <a:ext cx="4572000" cy="3048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0" y="0"/>
              <a:ext cx="4572000" cy="304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extLst>
      <p:ext uri="{BB962C8B-B14F-4D97-AF65-F5344CB8AC3E}">
        <p14:creationId xmlns:p14="http://schemas.microsoft.com/office/powerpoint/2010/main" val="41861860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566738" y="1752600"/>
            <a:ext cx="8001000" cy="4267200"/>
          </a:xfrm>
          <a:prstGeom prst="rect">
            <a:avLst/>
          </a:prstGeom>
        </p:spPr>
        <p:txBody>
          <a:bodyPr/>
          <a:lstStyle/>
          <a:p>
            <a:pPr lvl="0"/>
            <a:r>
              <a:rPr lang="en-US" noProof="0" smtClean="0"/>
              <a:t>Click icon to add table</a:t>
            </a:r>
            <a:endParaRPr lang="en-US" noProof="0" smtClean="0"/>
          </a:p>
        </p:txBody>
      </p:sp>
      <p:sp>
        <p:nvSpPr>
          <p:cNvPr id="4" name="Rectangle 6"/>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endParaRPr lang="en-US"/>
          </a:p>
        </p:txBody>
      </p:sp>
      <p:sp>
        <p:nvSpPr>
          <p:cNvPr id="5" name="Rectangle 7"/>
          <p:cNvSpPr>
            <a:spLocks noGrp="1" noChangeArrowheads="1"/>
          </p:cNvSpPr>
          <p:nvPr>
            <p:ph type="ftr" sz="quarter" idx="11"/>
          </p:nvPr>
        </p:nvSpPr>
        <p:spPr>
          <a:xfrm>
            <a:off x="3124200" y="6356350"/>
            <a:ext cx="2895600" cy="365125"/>
          </a:xfrm>
          <a:prstGeom prst="rect">
            <a:avLst/>
          </a:prstGeom>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362BEE44-DF50-410D-955A-E845F387B4AA}" type="slidenum">
              <a:rPr lang="en-US"/>
              <a:pPr>
                <a:defRPr/>
              </a:pPr>
              <a:t>‹#›</a:t>
            </a:fld>
            <a:endParaRPr lang="en-US"/>
          </a:p>
        </p:txBody>
      </p:sp>
    </p:spTree>
    <p:extLst>
      <p:ext uri="{BB962C8B-B14F-4D97-AF65-F5344CB8AC3E}">
        <p14:creationId xmlns:p14="http://schemas.microsoft.com/office/powerpoint/2010/main" val="315517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1D681B0-9113-44EE-BA6E-6575365C35D4}" type="datetimeFigureOut">
              <a:rPr lang="en-US"/>
              <a:pPr>
                <a:defRPr/>
              </a:pPr>
              <a:t>8/19/2015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804FDB6-DE5F-4A66-A039-FF9741C89532}" type="slidenum">
              <a:rPr lang="en-US"/>
              <a:pPr>
                <a:defRPr/>
              </a:pPr>
              <a:t>‹#›</a:t>
            </a:fld>
            <a:endParaRPr lang="en-US"/>
          </a:p>
        </p:txBody>
      </p:sp>
    </p:spTree>
    <p:extLst>
      <p:ext uri="{BB962C8B-B14F-4D97-AF65-F5344CB8AC3E}">
        <p14:creationId xmlns:p14="http://schemas.microsoft.com/office/powerpoint/2010/main" val="324723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CA896D1-6B35-4786-8CE0-FA2E99C06B47}" type="datetimeFigureOut">
              <a:rPr lang="en-US"/>
              <a:pPr>
                <a:defRPr/>
              </a:pPr>
              <a:t>8/19/2015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F44204-A3E4-41B5-A4CF-9BFFF9DD8ED0}" type="slidenum">
              <a:rPr lang="en-US"/>
              <a:pPr>
                <a:defRPr/>
              </a:pPr>
              <a:t>‹#›</a:t>
            </a:fld>
            <a:endParaRPr lang="en-US"/>
          </a:p>
        </p:txBody>
      </p:sp>
    </p:spTree>
    <p:extLst>
      <p:ext uri="{BB962C8B-B14F-4D97-AF65-F5344CB8AC3E}">
        <p14:creationId xmlns:p14="http://schemas.microsoft.com/office/powerpoint/2010/main" val="254418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630AB8-6821-42CA-86E0-B03160494A16}" type="datetimeFigureOut">
              <a:rPr lang="en-US"/>
              <a:pPr>
                <a:defRPr/>
              </a:pPr>
              <a:t>8/19/2015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F99507D-CED1-4964-A7DB-A5EA9D80B497}" type="slidenum">
              <a:rPr lang="en-US"/>
              <a:pPr>
                <a:defRPr/>
              </a:pPr>
              <a:t>‹#›</a:t>
            </a:fld>
            <a:endParaRPr lang="en-US"/>
          </a:p>
        </p:txBody>
      </p:sp>
    </p:spTree>
    <p:extLst>
      <p:ext uri="{BB962C8B-B14F-4D97-AF65-F5344CB8AC3E}">
        <p14:creationId xmlns:p14="http://schemas.microsoft.com/office/powerpoint/2010/main" val="354245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C5BC1C1-692D-417A-B8EE-548057758B46}" type="datetimeFigureOut">
              <a:rPr lang="en-US"/>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ECF6A69-A699-407B-879F-969CEB4A0717}" type="slidenum">
              <a:rPr lang="en-US"/>
              <a:pPr>
                <a:defRPr/>
              </a:pPr>
              <a:t>‹#›</a:t>
            </a:fld>
            <a:endParaRPr lang="en-US"/>
          </a:p>
        </p:txBody>
      </p:sp>
    </p:spTree>
    <p:extLst>
      <p:ext uri="{BB962C8B-B14F-4D97-AF65-F5344CB8AC3E}">
        <p14:creationId xmlns:p14="http://schemas.microsoft.com/office/powerpoint/2010/main" val="286680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8D7F678-AA83-4D89-AEBA-38C0C74CAE75}" type="datetimeFigureOut">
              <a:rPr lang="en-US"/>
              <a:pPr>
                <a:defRPr/>
              </a:pPr>
              <a:t>8/19/2015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0DD6C00-D848-4E33-85C3-1C03FDC646C7}" type="slidenum">
              <a:rPr lang="en-US"/>
              <a:pPr>
                <a:defRPr/>
              </a:pPr>
              <a:t>‹#›</a:t>
            </a:fld>
            <a:endParaRPr lang="en-US"/>
          </a:p>
        </p:txBody>
      </p:sp>
    </p:spTree>
    <p:extLst>
      <p:ext uri="{BB962C8B-B14F-4D97-AF65-F5344CB8AC3E}">
        <p14:creationId xmlns:p14="http://schemas.microsoft.com/office/powerpoint/2010/main" val="33611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85A6D35-785B-4D83-8C81-3B44401C6A67}" type="datetimeFigureOut">
              <a:rPr lang="en-US"/>
              <a:pPr>
                <a:defRPr/>
              </a:pPr>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2D07E0E0-E6D3-4306-93EF-EA40808A011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821" r:id="rId1"/>
    <p:sldLayoutId id="2147484822" r:id="rId2"/>
    <p:sldLayoutId id="2147484823" r:id="rId3"/>
    <p:sldLayoutId id="2147484824" r:id="rId4"/>
    <p:sldLayoutId id="2147484825" r:id="rId5"/>
    <p:sldLayoutId id="2147484826" r:id="rId6"/>
    <p:sldLayoutId id="2147484827" r:id="rId7"/>
    <p:sldLayoutId id="2147484828" r:id="rId8"/>
    <p:sldLayoutId id="2147484829" r:id="rId9"/>
    <p:sldLayoutId id="2147484830" r:id="rId10"/>
    <p:sldLayoutId id="2147484831"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4B5658E-2FC6-4275-AFD0-F081B6D4E36F}" type="datetimeFigureOut">
              <a:rPr lang="en-US" smtClean="0"/>
              <a:pPr>
                <a:defRPr/>
              </a:pPr>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B6463E5-CB4F-45FD-B08E-79966E5CC38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837" r:id="rId1"/>
    <p:sldLayoutId id="2147484838" r:id="rId2"/>
    <p:sldLayoutId id="2147484839" r:id="rId3"/>
    <p:sldLayoutId id="2147484840" r:id="rId4"/>
    <p:sldLayoutId id="2147484841" r:id="rId5"/>
    <p:sldLayoutId id="2147484842" r:id="rId6"/>
    <p:sldLayoutId id="2147484843" r:id="rId7"/>
    <p:sldLayoutId id="2147484844" r:id="rId8"/>
    <p:sldLayoutId id="2147484845" r:id="rId9"/>
    <p:sldLayoutId id="2147484846" r:id="rId10"/>
    <p:sldLayoutId id="2147484847" r:id="rId11"/>
    <p:sldLayoutId id="2147484848" r:id="rId12"/>
    <p:sldLayoutId id="2147484834" r:id="rId13"/>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4B5658E-2FC6-4275-AFD0-F081B6D4E36F}" type="datetimeFigureOut">
              <a:rPr lang="en-US" smtClean="0"/>
              <a:pPr>
                <a:defRPr/>
              </a:pPr>
              <a:t>8/19/2015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7B6463E5-CB4F-45FD-B08E-79966E5CC380}"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850" r:id="rId1"/>
    <p:sldLayoutId id="2147484851" r:id="rId2"/>
    <p:sldLayoutId id="2147484852" r:id="rId3"/>
    <p:sldLayoutId id="2147484853" r:id="rId4"/>
    <p:sldLayoutId id="2147484854" r:id="rId5"/>
    <p:sldLayoutId id="2147484855" r:id="rId6"/>
    <p:sldLayoutId id="2147484856" r:id="rId7"/>
    <p:sldLayoutId id="2147484857" r:id="rId8"/>
    <p:sldLayoutId id="2147484858" r:id="rId9"/>
    <p:sldLayoutId id="2147484859" r:id="rId10"/>
    <p:sldLayoutId id="2147484860" r:id="rId11"/>
    <p:sldLayoutId id="2147484861" r:id="rId12"/>
    <p:sldLayoutId id="2147484862" r:id="rId13"/>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2"/>
          <p:cNvSpPr>
            <a:spLocks noChangeArrowheads="1"/>
          </p:cNvSpPr>
          <p:nvPr/>
        </p:nvSpPr>
        <p:spPr bwMode="gray">
          <a:xfrm>
            <a:off x="-1588" y="6408738"/>
            <a:ext cx="9145588" cy="457200"/>
          </a:xfrm>
          <a:prstGeom prst="rect">
            <a:avLst/>
          </a:prstGeom>
          <a:solidFill>
            <a:srgbClr val="36439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a:solidFill>
                <a:srgbClr val="000000"/>
              </a:solidFill>
            </a:endParaRPr>
          </a:p>
        </p:txBody>
      </p:sp>
      <p:pic>
        <p:nvPicPr>
          <p:cNvPr id="1027" name="Picture 19" descr="Pearson_Bound_Whit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67613" y="640080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8"/>
          <p:cNvSpPr>
            <a:spLocks noChangeArrowheads="1"/>
          </p:cNvSpPr>
          <p:nvPr/>
        </p:nvSpPr>
        <p:spPr bwMode="auto">
          <a:xfrm>
            <a:off x="4982010" y="6494236"/>
            <a:ext cx="4267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dirty="0" smtClean="0">
                <a:solidFill>
                  <a:schemeClr val="bg1"/>
                </a:solidFill>
                <a:latin typeface="Verdana" pitchFamily="34" charset="0"/>
              </a:rPr>
              <a:t>Author: B. </a:t>
            </a:r>
            <a:r>
              <a:rPr lang="en-US" altLang="en-US" sz="1200" b="1" dirty="0" err="1" smtClean="0">
                <a:solidFill>
                  <a:schemeClr val="bg1"/>
                </a:solidFill>
                <a:latin typeface="Verdana" pitchFamily="34" charset="0"/>
              </a:rPr>
              <a:t>Mahadevan</a:t>
            </a:r>
            <a:endParaRPr lang="en-US" altLang="en-US" sz="1200" b="1" dirty="0">
              <a:solidFill>
                <a:schemeClr val="bg1"/>
              </a:solidFill>
              <a:latin typeface="Verdana" pitchFamily="34" charset="0"/>
            </a:endParaRPr>
          </a:p>
        </p:txBody>
      </p:sp>
      <p:sp>
        <p:nvSpPr>
          <p:cNvPr id="1029" name="Rectangle 9"/>
          <p:cNvSpPr>
            <a:spLocks noChangeArrowheads="1"/>
          </p:cNvSpPr>
          <p:nvPr/>
        </p:nvSpPr>
        <p:spPr bwMode="auto">
          <a:xfrm>
            <a:off x="152400" y="6489700"/>
            <a:ext cx="4572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b="1" dirty="0">
                <a:solidFill>
                  <a:schemeClr val="bg1"/>
                </a:solidFill>
                <a:latin typeface="Verdana" pitchFamily="34" charset="0"/>
              </a:rPr>
              <a:t>Operations </a:t>
            </a:r>
            <a:r>
              <a:rPr lang="en-US" altLang="en-US" sz="1200" b="1" dirty="0" smtClean="0">
                <a:solidFill>
                  <a:schemeClr val="bg1"/>
                </a:solidFill>
                <a:latin typeface="Verdana" pitchFamily="34" charset="0"/>
              </a:rPr>
              <a:t>Management: Theory</a:t>
            </a:r>
            <a:r>
              <a:rPr lang="en-US" altLang="en-US" sz="1200" b="1" baseline="0" dirty="0" smtClean="0">
                <a:solidFill>
                  <a:schemeClr val="bg1"/>
                </a:solidFill>
                <a:latin typeface="Verdana" pitchFamily="34" charset="0"/>
              </a:rPr>
              <a:t> and Practice</a:t>
            </a:r>
            <a:r>
              <a:rPr lang="en-US" altLang="en-US" sz="1200" b="1" dirty="0" smtClean="0">
                <a:solidFill>
                  <a:schemeClr val="bg1"/>
                </a:solidFill>
                <a:latin typeface="Verdana" pitchFamily="34" charset="0"/>
              </a:rPr>
              <a:t>, 3e</a:t>
            </a:r>
            <a:endParaRPr lang="en-US" altLang="en-US" sz="1200" b="1" dirty="0">
              <a:solidFill>
                <a:schemeClr val="bg1"/>
              </a:solidFill>
              <a:latin typeface="Verdana" pitchFamily="34" charset="0"/>
            </a:endParaRPr>
          </a:p>
        </p:txBody>
      </p:sp>
      <p:sp>
        <p:nvSpPr>
          <p:cNvPr id="1030" name="Rectangle 10"/>
          <p:cNvSpPr>
            <a:spLocks noChangeArrowheads="1"/>
          </p:cNvSpPr>
          <p:nvPr/>
        </p:nvSpPr>
        <p:spPr bwMode="auto">
          <a:xfrm rot="-5400000">
            <a:off x="6816725" y="3460750"/>
            <a:ext cx="41195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000">
                <a:latin typeface="Verdana" pitchFamily="34" charset="0"/>
              </a:rPr>
              <a:t>Copyright © 2016 Pearson India Education Services Pvt. Ltd</a:t>
            </a:r>
          </a:p>
        </p:txBody>
      </p:sp>
    </p:spTree>
  </p:cSld>
  <p:clrMap bg1="lt1" tx1="dk1" bg2="lt2" tx2="dk2" accent1="accent1" accent2="accent2" accent3="accent3" accent4="accent4" accent5="accent5" accent6="accent6" hlink="hlink" folHlink="folHlink"/>
  <p:sldLayoutIdLst>
    <p:sldLayoutId id="2147484864" r:id="rId1"/>
    <p:sldLayoutId id="2147484865" r:id="rId2"/>
    <p:sldLayoutId id="2147484866" r:id="rId3"/>
    <p:sldLayoutId id="2147484867" r:id="rId4"/>
    <p:sldLayoutId id="2147484868" r:id="rId5"/>
    <p:sldLayoutId id="2147484869" r:id="rId6"/>
    <p:sldLayoutId id="2147484870" r:id="rId7"/>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0.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0.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4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7.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9.wmf"/><Relationship Id="rId7" Type="http://schemas.openxmlformats.org/officeDocument/2006/relationships/image" Target="../media/image17.wmf"/><Relationship Id="rId2" Type="http://schemas.openxmlformats.org/officeDocument/2006/relationships/slideLayout" Target="../slideLayouts/slideLayout4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6.wmf"/><Relationship Id="rId4" Type="http://schemas.openxmlformats.org/officeDocument/2006/relationships/oleObject" Target="../embeddings/oleObject10.bin"/><Relationship Id="rId9" Type="http://schemas.openxmlformats.org/officeDocument/2006/relationships/image" Target="../media/image1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22.wmf"/><Relationship Id="rId2" Type="http://schemas.openxmlformats.org/officeDocument/2006/relationships/slideLayout" Target="../slideLayouts/slideLayout4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4.bin"/><Relationship Id="rId4" Type="http://schemas.openxmlformats.org/officeDocument/2006/relationships/image" Target="../media/image20.wmf"/></Relationships>
</file>

<file path=ppt/slides/_rels/slide2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6.wmf"/><Relationship Id="rId2" Type="http://schemas.openxmlformats.org/officeDocument/2006/relationships/slideLayout" Target="../slideLayouts/slideLayout42.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25.wmf"/><Relationship Id="rId4"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32.wmf"/><Relationship Id="rId2" Type="http://schemas.openxmlformats.org/officeDocument/2006/relationships/slideLayout" Target="../slideLayouts/slideLayout40.xml"/><Relationship Id="rId1" Type="http://schemas.openxmlformats.org/officeDocument/2006/relationships/vmlDrawing" Target="../drawings/vmlDrawing9.vml"/><Relationship Id="rId6" Type="http://schemas.openxmlformats.org/officeDocument/2006/relationships/image" Target="../media/image29.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0.bin"/><Relationship Id="rId14" Type="http://schemas.openxmlformats.org/officeDocument/2006/relationships/image" Target="../media/image33.wmf"/></Relationships>
</file>

<file path=ppt/slides/_rels/slide26.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hyperlink" Target="http://www.steelexchangeindia.com/" TargetMode="External"/><Relationship Id="rId2" Type="http://schemas.openxmlformats.org/officeDocument/2006/relationships/image" Target="../media/image3.png"/><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685800" y="1720985"/>
            <a:ext cx="7772400" cy="1470025"/>
          </a:xfrm>
        </p:spPr>
        <p:txBody>
          <a:bodyPr/>
          <a:lstStyle/>
          <a:p>
            <a:pPr eaLnBrk="1" hangingPunct="1"/>
            <a:r>
              <a:rPr lang="en-US" altLang="en-US" dirty="0" smtClean="0"/>
              <a:t>Chapter 14</a:t>
            </a:r>
          </a:p>
        </p:txBody>
      </p:sp>
      <p:sp>
        <p:nvSpPr>
          <p:cNvPr id="3075" name="Rectangle 5"/>
          <p:cNvSpPr>
            <a:spLocks noGrp="1" noChangeArrowheads="1"/>
          </p:cNvSpPr>
          <p:nvPr>
            <p:ph type="subTitle" idx="1"/>
          </p:nvPr>
        </p:nvSpPr>
        <p:spPr>
          <a:xfrm>
            <a:off x="1371600" y="3476760"/>
            <a:ext cx="6400800" cy="1752600"/>
          </a:xfrm>
        </p:spPr>
        <p:txBody>
          <a:bodyPr/>
          <a:lstStyle/>
          <a:p>
            <a:pPr eaLnBrk="1" hangingPunct="1"/>
            <a:r>
              <a:rPr lang="en-US" altLang="en-US" sz="4400" b="1" dirty="0" smtClean="0">
                <a:solidFill>
                  <a:srgbClr val="0000FF"/>
                </a:solidFill>
              </a:rPr>
              <a:t>Demand Forecasting</a:t>
            </a:r>
          </a:p>
        </p:txBody>
      </p:sp>
    </p:spTree>
    <p:extLst>
      <p:ext uri="{BB962C8B-B14F-4D97-AF65-F5344CB8AC3E}">
        <p14:creationId xmlns:p14="http://schemas.microsoft.com/office/powerpoint/2010/main" val="1636783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93858"/>
            <a:ext cx="8229600" cy="1143000"/>
          </a:xfrm>
        </p:spPr>
        <p:txBody>
          <a:bodyPr/>
          <a:lstStyle/>
          <a:p>
            <a:pPr eaLnBrk="1" hangingPunct="1"/>
            <a:r>
              <a:rPr lang="en-US" altLang="en-US" dirty="0" smtClean="0"/>
              <a:t>Models for forecasting</a:t>
            </a:r>
          </a:p>
        </p:txBody>
      </p:sp>
      <p:sp>
        <p:nvSpPr>
          <p:cNvPr id="26627" name="Rectangle 3"/>
          <p:cNvSpPr>
            <a:spLocks noGrp="1" noChangeArrowheads="1"/>
          </p:cNvSpPr>
          <p:nvPr>
            <p:ph idx="1"/>
          </p:nvPr>
        </p:nvSpPr>
        <p:spPr>
          <a:xfrm>
            <a:off x="381000" y="1250754"/>
            <a:ext cx="4157663" cy="3048000"/>
          </a:xfrm>
          <a:solidFill>
            <a:srgbClr val="DCB9FF"/>
          </a:solidFill>
        </p:spPr>
        <p:txBody>
          <a:bodyPr/>
          <a:lstStyle/>
          <a:p>
            <a:pPr eaLnBrk="1" hangingPunct="1">
              <a:defRPr/>
            </a:pPr>
            <a:r>
              <a:rPr lang="en-US" sz="2000" b="1" u="sng" dirty="0" smtClean="0"/>
              <a:t>Extrapolative Models</a:t>
            </a:r>
          </a:p>
          <a:p>
            <a:pPr lvl="1" eaLnBrk="1" hangingPunct="1">
              <a:defRPr/>
            </a:pPr>
            <a:r>
              <a:rPr lang="en-US" sz="1800" dirty="0" smtClean="0"/>
              <a:t>Make use of past data and essentially prepare the future estimate by some method of extrapolating the past data </a:t>
            </a:r>
          </a:p>
          <a:p>
            <a:pPr lvl="1" eaLnBrk="1" hangingPunct="1">
              <a:defRPr/>
            </a:pPr>
            <a:r>
              <a:rPr lang="en-US" sz="1800" dirty="0" smtClean="0"/>
              <a:t>Examples</a:t>
            </a:r>
          </a:p>
          <a:p>
            <a:pPr lvl="2" eaLnBrk="1" hangingPunct="1">
              <a:defRPr/>
            </a:pPr>
            <a:r>
              <a:rPr lang="en-US" sz="1600" dirty="0" smtClean="0"/>
              <a:t>Moving Averages – Weighted, Simple</a:t>
            </a:r>
          </a:p>
          <a:p>
            <a:pPr lvl="2" eaLnBrk="1" hangingPunct="1">
              <a:defRPr/>
            </a:pPr>
            <a:r>
              <a:rPr lang="en-US" sz="1600" dirty="0" smtClean="0"/>
              <a:t>Exponential Smoothening </a:t>
            </a:r>
          </a:p>
          <a:p>
            <a:pPr lvl="2" eaLnBrk="1" hangingPunct="1">
              <a:defRPr/>
            </a:pPr>
            <a:r>
              <a:rPr lang="en-US" sz="1600" dirty="0" smtClean="0"/>
              <a:t>Time Series Methods</a:t>
            </a:r>
          </a:p>
        </p:txBody>
      </p:sp>
      <p:sp>
        <p:nvSpPr>
          <p:cNvPr id="6" name="Rectangle 3"/>
          <p:cNvSpPr txBox="1">
            <a:spLocks noChangeArrowheads="1"/>
          </p:cNvSpPr>
          <p:nvPr/>
        </p:nvSpPr>
        <p:spPr bwMode="auto">
          <a:xfrm>
            <a:off x="4724400" y="1250754"/>
            <a:ext cx="4038600" cy="3048000"/>
          </a:xfrm>
          <a:prstGeom prst="rect">
            <a:avLst/>
          </a:prstGeom>
          <a:solidFill>
            <a:schemeClr val="accent5">
              <a:lumMod val="40000"/>
              <a:lumOff val="60000"/>
            </a:schemeClr>
          </a:solidFill>
          <a:ln w="9525">
            <a:noFill/>
            <a:miter lim="800000"/>
            <a:headEnd/>
            <a:tailEnd/>
          </a:ln>
          <a:effectLst/>
        </p:spPr>
        <p:txBody>
          <a:bodyPr/>
          <a:lstStyle/>
          <a:p>
            <a:pPr marL="469900" indent="-469900" eaLnBrk="1" hangingPunct="1">
              <a:spcBef>
                <a:spcPct val="20000"/>
              </a:spcBef>
              <a:buClr>
                <a:schemeClr val="accent2"/>
              </a:buClr>
              <a:buFont typeface="Wingdings" pitchFamily="2" charset="2"/>
              <a:buChar char="o"/>
              <a:defRPr/>
            </a:pPr>
            <a:r>
              <a:rPr lang="en-US" sz="2000" b="1" u="sng" kern="0" dirty="0">
                <a:latin typeface="+mn-lt"/>
              </a:rPr>
              <a:t>Causal or Explanatory Models</a:t>
            </a:r>
          </a:p>
          <a:p>
            <a:pPr marL="908050" lvl="1" indent="-436563" eaLnBrk="1" hangingPunct="1">
              <a:spcBef>
                <a:spcPct val="20000"/>
              </a:spcBef>
              <a:buClr>
                <a:schemeClr val="accent2"/>
              </a:buClr>
              <a:buFont typeface="Wingdings" pitchFamily="2" charset="2"/>
              <a:buChar char="n"/>
              <a:defRPr/>
            </a:pPr>
            <a:r>
              <a:rPr lang="en-US" kern="0" dirty="0" err="1">
                <a:latin typeface="+mn-lt"/>
              </a:rPr>
              <a:t>Analyse</a:t>
            </a:r>
            <a:r>
              <a:rPr lang="en-US" kern="0" dirty="0">
                <a:latin typeface="+mn-lt"/>
              </a:rPr>
              <a:t> the data from a point of cause – effect relationship </a:t>
            </a:r>
          </a:p>
          <a:p>
            <a:pPr marL="908050" lvl="1" indent="-436563" eaLnBrk="1" hangingPunct="1">
              <a:spcBef>
                <a:spcPct val="20000"/>
              </a:spcBef>
              <a:buClr>
                <a:schemeClr val="accent2"/>
              </a:buClr>
              <a:buFont typeface="Wingdings" pitchFamily="2" charset="2"/>
              <a:buChar char="n"/>
              <a:defRPr/>
            </a:pPr>
            <a:r>
              <a:rPr lang="en-US" kern="0" dirty="0">
                <a:latin typeface="+mn-lt"/>
              </a:rPr>
              <a:t>Examples</a:t>
            </a:r>
          </a:p>
          <a:p>
            <a:pPr marL="1304925" lvl="2" indent="-395288" eaLnBrk="1" hangingPunct="1">
              <a:spcBef>
                <a:spcPct val="20000"/>
              </a:spcBef>
              <a:buClr>
                <a:schemeClr val="accent2"/>
              </a:buClr>
              <a:buFont typeface="Wingdings" pitchFamily="2" charset="2"/>
              <a:buChar char="o"/>
              <a:defRPr/>
            </a:pPr>
            <a:r>
              <a:rPr lang="en-US" sz="1600" kern="0" dirty="0">
                <a:latin typeface="+mn-lt"/>
              </a:rPr>
              <a:t>Multiple Regression Models</a:t>
            </a:r>
          </a:p>
          <a:p>
            <a:pPr marL="1304925" lvl="2" indent="-395288" eaLnBrk="1" hangingPunct="1">
              <a:spcBef>
                <a:spcPct val="20000"/>
              </a:spcBef>
              <a:buClr>
                <a:schemeClr val="accent2"/>
              </a:buClr>
              <a:buFont typeface="Wingdings" pitchFamily="2" charset="2"/>
              <a:buChar char="o"/>
              <a:defRPr/>
            </a:pPr>
            <a:r>
              <a:rPr lang="en-US" sz="1600" kern="0" dirty="0">
                <a:latin typeface="+mn-lt"/>
              </a:rPr>
              <a:t>Econometric Models</a:t>
            </a:r>
          </a:p>
          <a:p>
            <a:pPr marL="1304925" lvl="2" indent="-395288" eaLnBrk="1" hangingPunct="1">
              <a:spcBef>
                <a:spcPct val="20000"/>
              </a:spcBef>
              <a:buClr>
                <a:schemeClr val="accent2"/>
              </a:buClr>
              <a:buFont typeface="Wingdings" pitchFamily="2" charset="2"/>
              <a:buChar char="o"/>
              <a:defRPr/>
            </a:pPr>
            <a:r>
              <a:rPr lang="en-US" sz="1600" kern="0" dirty="0">
                <a:latin typeface="+mn-lt"/>
              </a:rPr>
              <a:t>Technological Forecasting</a:t>
            </a:r>
          </a:p>
        </p:txBody>
      </p:sp>
      <p:sp>
        <p:nvSpPr>
          <p:cNvPr id="7" name="Rectangle 3"/>
          <p:cNvSpPr txBox="1">
            <a:spLocks noChangeArrowheads="1"/>
          </p:cNvSpPr>
          <p:nvPr/>
        </p:nvSpPr>
        <p:spPr bwMode="auto">
          <a:xfrm>
            <a:off x="2057400" y="4736904"/>
            <a:ext cx="5029200" cy="1371600"/>
          </a:xfrm>
          <a:prstGeom prst="rect">
            <a:avLst/>
          </a:prstGeom>
          <a:solidFill>
            <a:srgbClr val="FFD85D"/>
          </a:solidFill>
          <a:ln w="9525">
            <a:noFill/>
            <a:miter lim="800000"/>
            <a:headEnd/>
            <a:tailEnd/>
          </a:ln>
          <a:effectLst/>
        </p:spPr>
        <p:txBody>
          <a:bodyPr/>
          <a:lstStyle/>
          <a:p>
            <a:pPr marL="469900" indent="-469900" eaLnBrk="1" hangingPunct="1">
              <a:spcBef>
                <a:spcPct val="20000"/>
              </a:spcBef>
              <a:buClr>
                <a:schemeClr val="accent2"/>
              </a:buClr>
              <a:buFont typeface="Wingdings" pitchFamily="2" charset="2"/>
              <a:buChar char="o"/>
              <a:defRPr/>
            </a:pPr>
            <a:r>
              <a:rPr lang="en-US" sz="2000" b="1" u="sng" kern="0" dirty="0">
                <a:latin typeface="+mn-lt"/>
              </a:rPr>
              <a:t>Subjective </a:t>
            </a:r>
            <a:r>
              <a:rPr lang="en-US" sz="2000" b="1" u="sng" kern="0" dirty="0" err="1">
                <a:latin typeface="+mn-lt"/>
              </a:rPr>
              <a:t>Judgement</a:t>
            </a:r>
            <a:r>
              <a:rPr lang="en-US" sz="2000" b="1" u="sng" kern="0" dirty="0">
                <a:latin typeface="+mn-lt"/>
              </a:rPr>
              <a:t> Methods</a:t>
            </a:r>
          </a:p>
          <a:p>
            <a:pPr marL="908050" lvl="1" indent="-436563" eaLnBrk="1" hangingPunct="1">
              <a:spcBef>
                <a:spcPct val="20000"/>
              </a:spcBef>
              <a:buClr>
                <a:schemeClr val="accent2"/>
              </a:buClr>
              <a:buFont typeface="Wingdings" pitchFamily="2" charset="2"/>
              <a:buChar char="n"/>
              <a:defRPr/>
            </a:pPr>
            <a:r>
              <a:rPr lang="en-US" kern="0" dirty="0">
                <a:latin typeface="+mn-lt"/>
              </a:rPr>
              <a:t>Draw substantially from the expertise of a group of senior managers using some collective decision making framework </a:t>
            </a:r>
          </a:p>
        </p:txBody>
      </p:sp>
    </p:spTree>
    <p:extLst>
      <p:ext uri="{BB962C8B-B14F-4D97-AF65-F5344CB8AC3E}">
        <p14:creationId xmlns:p14="http://schemas.microsoft.com/office/powerpoint/2010/main" val="1854541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eaLnBrk="1" hangingPunct="1"/>
            <a:r>
              <a:rPr lang="en-US" altLang="en-US" smtClean="0"/>
              <a:t>Moving Average Model</a:t>
            </a:r>
          </a:p>
        </p:txBody>
      </p:sp>
      <p:sp>
        <p:nvSpPr>
          <p:cNvPr id="1029" name="Rectangle 5"/>
          <p:cNvSpPr>
            <a:spLocks noChangeArrowheads="1"/>
          </p:cNvSpPr>
          <p:nvPr/>
        </p:nvSpPr>
        <p:spPr bwMode="auto">
          <a:xfrm>
            <a:off x="889000" y="2882900"/>
            <a:ext cx="76041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a:cs typeface="Times New Roman" pitchFamily="18" charset="0"/>
              </a:rPr>
              <a:t>The generalised formula for forecasting using MA method </a:t>
            </a:r>
          </a:p>
          <a:p>
            <a:pPr eaLnBrk="1" hangingPunct="1"/>
            <a:r>
              <a:rPr lang="en-US" altLang="en-US" sz="2000">
                <a:cs typeface="Times New Roman" pitchFamily="18" charset="0"/>
              </a:rPr>
              <a:t>is given by:</a:t>
            </a:r>
            <a:endParaRPr lang="en-US" altLang="en-US" sz="4000"/>
          </a:p>
        </p:txBody>
      </p:sp>
      <p:graphicFrame>
        <p:nvGraphicFramePr>
          <p:cNvPr id="1026" name="Object 4"/>
          <p:cNvGraphicFramePr>
            <a:graphicFrameLocks noChangeAspect="1"/>
          </p:cNvGraphicFramePr>
          <p:nvPr>
            <p:extLst>
              <p:ext uri="{D42A27DB-BD31-4B8C-83A1-F6EECF244321}">
                <p14:modId xmlns:p14="http://schemas.microsoft.com/office/powerpoint/2010/main" val="4156106868"/>
              </p:ext>
            </p:extLst>
          </p:nvPr>
        </p:nvGraphicFramePr>
        <p:xfrm>
          <a:off x="1371600" y="3643313"/>
          <a:ext cx="6156325" cy="868362"/>
        </p:xfrm>
        <a:graphic>
          <a:graphicData uri="http://schemas.openxmlformats.org/presentationml/2006/ole">
            <mc:AlternateContent xmlns:mc="http://schemas.openxmlformats.org/markup-compatibility/2006">
              <mc:Choice xmlns:v="urn:schemas-microsoft-com:vml" Requires="v">
                <p:oleObj spid="_x0000_s45070" name="Equation" r:id="rId3" imgW="3175000" imgH="444500" progId="Equation.3">
                  <p:embed/>
                </p:oleObj>
              </mc:Choice>
              <mc:Fallback>
                <p:oleObj name="Equation" r:id="rId3" imgW="31750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643313"/>
                        <a:ext cx="6156325" cy="868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Rectangle 6"/>
          <p:cNvSpPr>
            <a:spLocks noChangeArrowheads="1"/>
          </p:cNvSpPr>
          <p:nvPr/>
        </p:nvSpPr>
        <p:spPr bwMode="auto">
          <a:xfrm>
            <a:off x="941388" y="1524000"/>
            <a:ext cx="62976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just" eaLnBrk="1" hangingPunct="1"/>
            <a:r>
              <a:rPr lang="en-US" altLang="en-US" sz="2000" i="1" dirty="0">
                <a:cs typeface="Times New Roman" pitchFamily="18" charset="0"/>
              </a:rPr>
              <a:t>F</a:t>
            </a:r>
            <a:r>
              <a:rPr lang="en-US" altLang="en-US" sz="2000" i="1" baseline="-30000" dirty="0">
                <a:cs typeface="Times New Roman" pitchFamily="18" charset="0"/>
              </a:rPr>
              <a:t>t</a:t>
            </a:r>
            <a:r>
              <a:rPr lang="en-US" altLang="en-US" sz="2000" dirty="0">
                <a:cs typeface="Times New Roman" pitchFamily="18" charset="0"/>
              </a:rPr>
              <a:t> = The moving average forecast for period </a:t>
            </a:r>
            <a:r>
              <a:rPr lang="en-US" altLang="en-US" sz="2000" i="1" dirty="0">
                <a:cs typeface="Times New Roman" pitchFamily="18" charset="0"/>
              </a:rPr>
              <a:t>t</a:t>
            </a:r>
            <a:endParaRPr lang="en-US" altLang="en-US" sz="2000" dirty="0"/>
          </a:p>
          <a:p>
            <a:pPr algn="just"/>
            <a:r>
              <a:rPr lang="en-US" altLang="en-US" sz="2000" i="1" dirty="0">
                <a:cs typeface="Times New Roman" pitchFamily="18" charset="0"/>
              </a:rPr>
              <a:t>n  = </a:t>
            </a:r>
            <a:r>
              <a:rPr lang="en-US" altLang="en-US" sz="2000" dirty="0">
                <a:cs typeface="Times New Roman" pitchFamily="18" charset="0"/>
              </a:rPr>
              <a:t>The number of periods for moving average</a:t>
            </a:r>
            <a:endParaRPr lang="en-US" altLang="en-US" sz="2000" dirty="0"/>
          </a:p>
          <a:p>
            <a:pPr algn="just"/>
            <a:r>
              <a:rPr lang="en-US" altLang="en-US" sz="2000" i="1" dirty="0">
                <a:cs typeface="Times New Roman" pitchFamily="18" charset="0"/>
              </a:rPr>
              <a:t>D</a:t>
            </a:r>
            <a:r>
              <a:rPr lang="en-US" altLang="en-US" sz="2000" i="1" baseline="-30000" dirty="0">
                <a:cs typeface="Times New Roman" pitchFamily="18" charset="0"/>
              </a:rPr>
              <a:t>i</a:t>
            </a:r>
            <a:r>
              <a:rPr lang="en-US" altLang="en-US" sz="2000" i="1" dirty="0">
                <a:cs typeface="Times New Roman" pitchFamily="18" charset="0"/>
              </a:rPr>
              <a:t> </a:t>
            </a:r>
            <a:r>
              <a:rPr lang="en-US" altLang="en-US" sz="2000" dirty="0">
                <a:cs typeface="Times New Roman" pitchFamily="18" charset="0"/>
              </a:rPr>
              <a:t>= Actual demand during period </a:t>
            </a:r>
            <a:r>
              <a:rPr lang="en-US" altLang="en-US" sz="2000" i="1" dirty="0">
                <a:cs typeface="Times New Roman" pitchFamily="18" charset="0"/>
              </a:rPr>
              <a:t>i</a:t>
            </a:r>
            <a:endParaRPr lang="en-US" altLang="en-US" sz="2000" dirty="0"/>
          </a:p>
          <a:p>
            <a:pPr algn="just"/>
            <a:r>
              <a:rPr lang="en-US" altLang="en-US" sz="2000" i="1" dirty="0">
                <a:cs typeface="Times New Roman" pitchFamily="18" charset="0"/>
              </a:rPr>
              <a:t>W</a:t>
            </a:r>
            <a:r>
              <a:rPr lang="en-US" altLang="en-US" sz="2000" i="1" baseline="-30000" dirty="0">
                <a:cs typeface="Times New Roman" pitchFamily="18" charset="0"/>
              </a:rPr>
              <a:t>i</a:t>
            </a:r>
            <a:r>
              <a:rPr lang="en-US" altLang="en-US" sz="2000" i="1" dirty="0">
                <a:cs typeface="Times New Roman" pitchFamily="18" charset="0"/>
              </a:rPr>
              <a:t> </a:t>
            </a:r>
            <a:r>
              <a:rPr lang="en-US" altLang="en-US" sz="2000" dirty="0">
                <a:cs typeface="Times New Roman" pitchFamily="18" charset="0"/>
              </a:rPr>
              <a:t>= Weight for the </a:t>
            </a:r>
            <a:r>
              <a:rPr lang="en-US" altLang="en-US" sz="2000" i="1" dirty="0" err="1">
                <a:cs typeface="Times New Roman" pitchFamily="18" charset="0"/>
              </a:rPr>
              <a:t>i</a:t>
            </a:r>
            <a:r>
              <a:rPr lang="en-US" altLang="en-US" sz="2000" i="1" baseline="30000" dirty="0" err="1">
                <a:cs typeface="Times New Roman" pitchFamily="18" charset="0"/>
              </a:rPr>
              <a:t>th</a:t>
            </a:r>
            <a:r>
              <a:rPr lang="en-US" altLang="en-US" sz="2000" i="1" dirty="0">
                <a:cs typeface="Times New Roman" pitchFamily="18" charset="0"/>
              </a:rPr>
              <a:t> </a:t>
            </a:r>
            <a:r>
              <a:rPr lang="en-US" altLang="en-US" sz="2000" dirty="0">
                <a:cs typeface="Times New Roman" pitchFamily="18" charset="0"/>
              </a:rPr>
              <a:t>period demand data</a:t>
            </a:r>
            <a:endParaRPr lang="en-US" altLang="en-US" sz="2000" dirty="0"/>
          </a:p>
        </p:txBody>
      </p:sp>
      <p:sp>
        <p:nvSpPr>
          <p:cNvPr id="1031" name="Rectangle 8"/>
          <p:cNvSpPr>
            <a:spLocks noChangeArrowheads="1"/>
          </p:cNvSpPr>
          <p:nvPr/>
        </p:nvSpPr>
        <p:spPr bwMode="auto">
          <a:xfrm>
            <a:off x="915988" y="4549775"/>
            <a:ext cx="71612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dirty="0">
                <a:cs typeface="Times New Roman" pitchFamily="18" charset="0"/>
              </a:rPr>
              <a:t>If different periods do not have different weights, the forecast obtained will be based on a </a:t>
            </a:r>
            <a:r>
              <a:rPr lang="en-US" altLang="en-US" sz="2000" dirty="0">
                <a:solidFill>
                  <a:srgbClr val="0000FF"/>
                </a:solidFill>
                <a:cs typeface="Times New Roman" pitchFamily="18" charset="0"/>
              </a:rPr>
              <a:t>simple moving average model</a:t>
            </a:r>
            <a:r>
              <a:rPr lang="en-US" altLang="en-US" sz="2000" dirty="0">
                <a:cs typeface="Times New Roman" pitchFamily="18" charset="0"/>
              </a:rPr>
              <a:t>, given by:</a:t>
            </a:r>
            <a:endParaRPr lang="en-US" altLang="en-US" sz="2000" dirty="0"/>
          </a:p>
        </p:txBody>
      </p:sp>
      <p:graphicFrame>
        <p:nvGraphicFramePr>
          <p:cNvPr id="1027" name="Object 7"/>
          <p:cNvGraphicFramePr>
            <a:graphicFrameLocks noChangeAspect="1"/>
          </p:cNvGraphicFramePr>
          <p:nvPr>
            <p:extLst>
              <p:ext uri="{D42A27DB-BD31-4B8C-83A1-F6EECF244321}">
                <p14:modId xmlns:p14="http://schemas.microsoft.com/office/powerpoint/2010/main" val="537580734"/>
              </p:ext>
            </p:extLst>
          </p:nvPr>
        </p:nvGraphicFramePr>
        <p:xfrm>
          <a:off x="1295400" y="5511800"/>
          <a:ext cx="4533900" cy="854075"/>
        </p:xfrm>
        <a:graphic>
          <a:graphicData uri="http://schemas.openxmlformats.org/presentationml/2006/ole">
            <mc:AlternateContent xmlns:mc="http://schemas.openxmlformats.org/markup-compatibility/2006">
              <mc:Choice xmlns:v="urn:schemas-microsoft-com:vml" Requires="v">
                <p:oleObj spid="_x0000_s45071" name="Equation" r:id="rId5" imgW="2171700" imgH="406400" progId="Equation.3">
                  <p:embed/>
                </p:oleObj>
              </mc:Choice>
              <mc:Fallback>
                <p:oleObj name="Equation" r:id="rId5" imgW="21717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5511800"/>
                        <a:ext cx="4533900"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02047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238832" y="274638"/>
            <a:ext cx="8229600" cy="1143000"/>
          </a:xfrm>
        </p:spPr>
        <p:txBody>
          <a:bodyPr/>
          <a:lstStyle/>
          <a:p>
            <a:pPr eaLnBrk="1" hangingPunct="1"/>
            <a:r>
              <a:rPr lang="en-US" altLang="en-US" sz="4000" dirty="0" smtClean="0"/>
              <a:t>Weighted &amp; Simple Moving Averages</a:t>
            </a:r>
            <a:r>
              <a:rPr lang="en-US" altLang="en-US" sz="3400" dirty="0" smtClean="0"/>
              <a:t> </a:t>
            </a:r>
            <a:br>
              <a:rPr lang="en-US" altLang="en-US" sz="3400" dirty="0" smtClean="0"/>
            </a:br>
            <a:r>
              <a:rPr lang="en-US" altLang="en-US" sz="3200" b="1" dirty="0" smtClean="0">
                <a:solidFill>
                  <a:srgbClr val="0000FF"/>
                </a:solidFill>
                <a:latin typeface="Comic Sans MS" pitchFamily="66" charset="0"/>
              </a:rPr>
              <a:t>An illustration</a:t>
            </a:r>
          </a:p>
        </p:txBody>
      </p:sp>
      <p:sp>
        <p:nvSpPr>
          <p:cNvPr id="22531" name="Text Box 7"/>
          <p:cNvSpPr txBox="1">
            <a:spLocks noChangeArrowheads="1"/>
          </p:cNvSpPr>
          <p:nvPr/>
        </p:nvSpPr>
        <p:spPr bwMode="auto">
          <a:xfrm>
            <a:off x="467432" y="1752600"/>
            <a:ext cx="3005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Simple Moving Averages</a:t>
            </a:r>
          </a:p>
        </p:txBody>
      </p:sp>
      <p:sp>
        <p:nvSpPr>
          <p:cNvPr id="22532" name="Text Box 8"/>
          <p:cNvSpPr txBox="1">
            <a:spLocks noChangeArrowheads="1"/>
          </p:cNvSpPr>
          <p:nvPr/>
        </p:nvSpPr>
        <p:spPr bwMode="auto">
          <a:xfrm>
            <a:off x="5115632" y="1765300"/>
            <a:ext cx="33035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Weighted Moving Averages</a:t>
            </a:r>
          </a:p>
        </p:txBody>
      </p:sp>
      <p:graphicFrame>
        <p:nvGraphicFramePr>
          <p:cNvPr id="7" name="Table 6"/>
          <p:cNvGraphicFramePr>
            <a:graphicFrameLocks noGrp="1"/>
          </p:cNvGraphicFramePr>
          <p:nvPr>
            <p:extLst>
              <p:ext uri="{D42A27DB-BD31-4B8C-83A1-F6EECF244321}">
                <p14:modId xmlns:p14="http://schemas.microsoft.com/office/powerpoint/2010/main" val="1688199231"/>
              </p:ext>
            </p:extLst>
          </p:nvPr>
        </p:nvGraphicFramePr>
        <p:xfrm>
          <a:off x="162632" y="2133600"/>
          <a:ext cx="3886200" cy="2332040"/>
        </p:xfrm>
        <a:graphic>
          <a:graphicData uri="http://schemas.openxmlformats.org/drawingml/2006/table">
            <a:tbl>
              <a:tblPr/>
              <a:tblGrid>
                <a:gridCol w="1040947"/>
                <a:gridCol w="1065439"/>
                <a:gridCol w="996043"/>
                <a:gridCol w="783771"/>
              </a:tblGrid>
              <a:tr h="177215">
                <a:tc gridSpan="2">
                  <a:txBody>
                    <a:bodyPr/>
                    <a:lstStyle/>
                    <a:p>
                      <a:pPr algn="l" fontAlgn="b"/>
                      <a:r>
                        <a:rPr lang="en-US" sz="1100" b="1" i="0" u="none" strike="noStrike" dirty="0" smtClean="0">
                          <a:latin typeface="+mn-lt"/>
                        </a:rPr>
                        <a:t>Model </a:t>
                      </a:r>
                      <a:r>
                        <a:rPr lang="en-US" sz="1100" b="1" i="0" u="none" strike="noStrike" dirty="0">
                          <a:latin typeface="+mn-lt"/>
                        </a:rPr>
                        <a:t>parameter</a:t>
                      </a:r>
                    </a:p>
                  </a:txBody>
                  <a:tcPr marL="9525" marR="9525" marT="9528"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hMerge="1">
                  <a:txBody>
                    <a:bodyPr/>
                    <a:lstStyle/>
                    <a:p>
                      <a:endParaRPr lang="en-US"/>
                    </a:p>
                  </a:txBody>
                  <a:tcPr/>
                </a:tc>
                <a:tc>
                  <a:txBody>
                    <a:bodyPr/>
                    <a:lstStyle/>
                    <a:p>
                      <a:pPr algn="l" fontAlgn="b"/>
                      <a:r>
                        <a:rPr lang="en-US" sz="1100" b="1" i="0" u="none" strike="noStrike">
                          <a:latin typeface="+mn-lt"/>
                        </a:rPr>
                        <a:t> </a:t>
                      </a:r>
                    </a:p>
                  </a:txBody>
                  <a:tcPr marL="9525" marR="9525" marT="9528"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en-US" sz="1100" b="0" i="0" u="none" strike="noStrike">
                          <a:latin typeface="+mn-lt"/>
                        </a:rPr>
                        <a:t> </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r>
              <a:tr h="177215">
                <a:tc gridSpan="3">
                  <a:txBody>
                    <a:bodyPr/>
                    <a:lstStyle/>
                    <a:p>
                      <a:pPr algn="l" fontAlgn="b"/>
                      <a:r>
                        <a:rPr lang="en-US" sz="1100" b="0" i="0" u="none" strike="noStrike" dirty="0">
                          <a:latin typeface="+mn-lt"/>
                        </a:rPr>
                        <a:t>Number of periods for moving </a:t>
                      </a:r>
                      <a:r>
                        <a:rPr lang="en-US" sz="1100" b="0" i="0" u="none" strike="noStrike" dirty="0" smtClean="0">
                          <a:latin typeface="+mn-lt"/>
                        </a:rPr>
                        <a:t>average</a:t>
                      </a:r>
                      <a:endParaRPr lang="en-US" sz="1100" b="0" i="0" u="none" strike="noStrike" dirty="0">
                        <a:latin typeface="+mn-lt"/>
                      </a:endParaRP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hMerge="1">
                  <a:txBody>
                    <a:bodyPr/>
                    <a:lstStyle/>
                    <a:p>
                      <a:pPr algn="l" fontAlgn="b"/>
                      <a:endParaRPr lang="en-US" sz="1000" b="0" i="0" u="none" strike="noStrike" dirty="0">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hMerge="1">
                  <a:txBody>
                    <a:bodyPr/>
                    <a:lstStyle/>
                    <a:p>
                      <a:pPr algn="l" fontAlgn="b"/>
                      <a:endParaRPr lang="en-US" sz="1000" b="0" i="0" u="none" strike="noStrike" dirty="0">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algn="l" fontAlgn="b"/>
                      <a:r>
                        <a:rPr lang="en-US" sz="1100" b="0" i="0" u="none" strike="noStrike" dirty="0" smtClean="0">
                          <a:latin typeface="+mn-lt"/>
                        </a:rPr>
                        <a:t>3 months</a:t>
                      </a:r>
                      <a:endParaRPr lang="en-US" sz="1100" b="0" i="0" u="none" strike="noStrike" dirty="0">
                        <a:latin typeface="+mn-lt"/>
                      </a:endParaRP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186630">
                <a:tc>
                  <a:txBody>
                    <a:bodyPr/>
                    <a:lstStyle/>
                    <a:p>
                      <a:pPr algn="l" fontAlgn="b"/>
                      <a:endParaRPr lang="en-US" sz="1100" b="0" i="0" u="none" strike="noStrike">
                        <a:latin typeface="+mn-lt"/>
                      </a:endParaRPr>
                    </a:p>
                  </a:txBody>
                  <a:tcPr marL="9525" marR="9525" marT="952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latin typeface="+mn-lt"/>
                      </a:endParaRPr>
                    </a:p>
                  </a:txBody>
                  <a:tcPr marL="9525" marR="9525" marT="952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latin typeface="+mn-lt"/>
                      </a:endParaRPr>
                    </a:p>
                  </a:txBody>
                  <a:tcPr marL="9525" marR="9525" marT="9528"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100" b="0" i="0" u="none" strike="noStrike">
                        <a:latin typeface="+mn-lt"/>
                      </a:endParaRPr>
                    </a:p>
                  </a:txBody>
                  <a:tcPr marL="9525" marR="9525" marT="9528" marB="0" anchor="b">
                    <a:lnL>
                      <a:noFill/>
                    </a:lnL>
                    <a:lnR>
                      <a:noFill/>
                    </a:lnR>
                    <a:lnT w="12700" cap="flat" cmpd="sng" algn="ctr">
                      <a:solidFill>
                        <a:srgbClr val="000000"/>
                      </a:solidFill>
                      <a:prstDash val="solid"/>
                      <a:round/>
                      <a:headEnd type="none" w="med" len="med"/>
                      <a:tailEnd type="none" w="med" len="med"/>
                    </a:lnT>
                    <a:lnB>
                      <a:noFill/>
                    </a:lnB>
                  </a:tcPr>
                </a:tc>
              </a:tr>
              <a:tr h="186630">
                <a:tc>
                  <a:txBody>
                    <a:bodyPr/>
                    <a:lstStyle/>
                    <a:p>
                      <a:pPr algn="ctr" fontAlgn="b"/>
                      <a:r>
                        <a:rPr lang="en-US" sz="1100" b="1" i="0" u="none" strike="noStrike">
                          <a:latin typeface="+mn-lt"/>
                        </a:rPr>
                        <a:t>Month</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100" b="1" i="0" u="none" strike="noStrike" dirty="0">
                          <a:latin typeface="+mn-lt"/>
                        </a:rPr>
                        <a:t>Actual Sales</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100" b="1" i="0" u="none" strike="noStrike">
                          <a:latin typeface="+mn-lt"/>
                        </a:rPr>
                        <a:t>Forecast*</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100" b="0" i="0" u="none" strike="noStrike">
                        <a:latin typeface="+mn-lt"/>
                      </a:endParaRPr>
                    </a:p>
                  </a:txBody>
                  <a:tcPr marL="9525" marR="9525" marT="9528" marB="0" anchor="b">
                    <a:lnL w="12700" cap="flat" cmpd="sng" algn="ctr">
                      <a:solidFill>
                        <a:srgbClr val="000000"/>
                      </a:solidFill>
                      <a:prstDash val="solid"/>
                      <a:round/>
                      <a:headEnd type="none" w="med" len="med"/>
                      <a:tailEnd type="none" w="med" len="med"/>
                    </a:lnL>
                    <a:lnR>
                      <a:noFill/>
                    </a:lnR>
                    <a:lnT>
                      <a:noFill/>
                    </a:lnT>
                    <a:lnB>
                      <a:noFill/>
                    </a:lnB>
                  </a:tcPr>
                </a:tc>
              </a:tr>
              <a:tr h="177215">
                <a:tc>
                  <a:txBody>
                    <a:bodyPr/>
                    <a:lstStyle/>
                    <a:p>
                      <a:pPr algn="l" fontAlgn="b"/>
                      <a:r>
                        <a:rPr lang="en-US" sz="1100" b="1" i="0" u="none" strike="noStrike">
                          <a:latin typeface="+mn-lt"/>
                        </a:rPr>
                        <a:t>January</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100" b="0" i="0" u="none" strike="noStrike">
                          <a:latin typeface="+mn-lt"/>
                        </a:rPr>
                        <a:t>         24,500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100" b="0" i="0" u="none" strike="noStrike">
                          <a:latin typeface="+mn-lt"/>
                        </a:rPr>
                        <a:t> </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100" b="0" i="0" u="none" strike="noStrike">
                        <a:latin typeface="+mn-lt"/>
                      </a:endParaRPr>
                    </a:p>
                  </a:txBody>
                  <a:tcPr marL="9525" marR="9525" marT="9528" marB="0" anchor="b">
                    <a:lnL w="12700" cap="flat" cmpd="sng" algn="ctr">
                      <a:solidFill>
                        <a:srgbClr val="000000"/>
                      </a:solidFill>
                      <a:prstDash val="solid"/>
                      <a:round/>
                      <a:headEnd type="none" w="med" len="med"/>
                      <a:tailEnd type="none" w="med" len="med"/>
                    </a:lnL>
                    <a:lnR>
                      <a:noFill/>
                    </a:lnR>
                    <a:lnT>
                      <a:noFill/>
                    </a:lnT>
                    <a:lnB>
                      <a:noFill/>
                    </a:lnB>
                  </a:tcPr>
                </a:tc>
              </a:tr>
              <a:tr h="177215">
                <a:tc>
                  <a:txBody>
                    <a:bodyPr/>
                    <a:lstStyle/>
                    <a:p>
                      <a:pPr algn="l" fontAlgn="b"/>
                      <a:r>
                        <a:rPr lang="en-US" sz="1100" b="1" i="0" u="none" strike="noStrike">
                          <a:latin typeface="+mn-lt"/>
                        </a:rPr>
                        <a:t>February</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100" b="0" i="0" u="none" strike="noStrike">
                          <a:latin typeface="+mn-lt"/>
                        </a:rPr>
                        <a:t>         27,000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100" b="0" i="0" u="none" strike="noStrike">
                          <a:latin typeface="+mn-lt"/>
                        </a:rPr>
                        <a:t> </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100" b="0" i="0" u="none" strike="noStrike">
                        <a:latin typeface="+mn-lt"/>
                      </a:endParaRPr>
                    </a:p>
                  </a:txBody>
                  <a:tcPr marL="9525" marR="9525" marT="9528" marB="0" anchor="b">
                    <a:lnL w="12700" cap="flat" cmpd="sng" algn="ctr">
                      <a:solidFill>
                        <a:srgbClr val="000000"/>
                      </a:solidFill>
                      <a:prstDash val="solid"/>
                      <a:round/>
                      <a:headEnd type="none" w="med" len="med"/>
                      <a:tailEnd type="none" w="med" len="med"/>
                    </a:lnL>
                    <a:lnR>
                      <a:noFill/>
                    </a:lnR>
                    <a:lnT>
                      <a:noFill/>
                    </a:lnT>
                    <a:lnB>
                      <a:noFill/>
                    </a:lnB>
                  </a:tcPr>
                </a:tc>
              </a:tr>
              <a:tr h="177215">
                <a:tc>
                  <a:txBody>
                    <a:bodyPr/>
                    <a:lstStyle/>
                    <a:p>
                      <a:pPr algn="l" fontAlgn="b"/>
                      <a:r>
                        <a:rPr lang="en-US" sz="1100" b="1" i="0" u="none" strike="noStrike" dirty="0">
                          <a:latin typeface="+mn-lt"/>
                        </a:rPr>
                        <a:t>March</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100" b="0" i="0" u="none" strike="noStrike" dirty="0">
                          <a:latin typeface="+mn-lt"/>
                        </a:rPr>
                        <a:t>         25,500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100" b="0" i="0" u="none" strike="noStrike">
                          <a:latin typeface="+mn-lt"/>
                        </a:rPr>
                        <a:t> </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100" b="0" i="0" u="none" strike="noStrike">
                        <a:latin typeface="+mn-lt"/>
                      </a:endParaRPr>
                    </a:p>
                  </a:txBody>
                  <a:tcPr marL="9525" marR="9525" marT="9528" marB="0" anchor="b">
                    <a:lnL w="12700" cap="flat" cmpd="sng" algn="ctr">
                      <a:solidFill>
                        <a:srgbClr val="000000"/>
                      </a:solidFill>
                      <a:prstDash val="solid"/>
                      <a:round/>
                      <a:headEnd type="none" w="med" len="med"/>
                      <a:tailEnd type="none" w="med" len="med"/>
                    </a:lnL>
                    <a:lnR>
                      <a:noFill/>
                    </a:lnR>
                    <a:lnT>
                      <a:noFill/>
                    </a:lnT>
                    <a:lnB>
                      <a:noFill/>
                    </a:lnB>
                  </a:tcPr>
                </a:tc>
              </a:tr>
              <a:tr h="177215">
                <a:tc>
                  <a:txBody>
                    <a:bodyPr/>
                    <a:lstStyle/>
                    <a:p>
                      <a:pPr algn="l" fontAlgn="b"/>
                      <a:r>
                        <a:rPr lang="en-US" sz="1100" b="1" i="0" u="none" strike="noStrike" dirty="0">
                          <a:latin typeface="+mn-lt"/>
                        </a:rPr>
                        <a:t>April</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100" b="0" i="0" u="none" strike="noStrike" dirty="0">
                          <a:latin typeface="+mn-lt"/>
                        </a:rPr>
                        <a:t>         26,000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100" b="0" i="0" u="none" strike="noStrike">
                          <a:latin typeface="+mn-lt"/>
                        </a:rPr>
                        <a:t>        25,667 </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100" b="0" i="0" u="none" strike="noStrike">
                        <a:latin typeface="+mn-lt"/>
                      </a:endParaRPr>
                    </a:p>
                  </a:txBody>
                  <a:tcPr marL="9525" marR="9525" marT="9528" marB="0" anchor="b">
                    <a:lnL w="12700" cap="flat" cmpd="sng" algn="ctr">
                      <a:solidFill>
                        <a:srgbClr val="000000"/>
                      </a:solidFill>
                      <a:prstDash val="solid"/>
                      <a:round/>
                      <a:headEnd type="none" w="med" len="med"/>
                      <a:tailEnd type="none" w="med" len="med"/>
                    </a:lnL>
                    <a:lnR>
                      <a:noFill/>
                    </a:lnR>
                    <a:lnT>
                      <a:noFill/>
                    </a:lnT>
                    <a:lnB>
                      <a:noFill/>
                    </a:lnB>
                  </a:tcPr>
                </a:tc>
              </a:tr>
              <a:tr h="177215">
                <a:tc>
                  <a:txBody>
                    <a:bodyPr/>
                    <a:lstStyle/>
                    <a:p>
                      <a:pPr algn="l" fontAlgn="b"/>
                      <a:r>
                        <a:rPr lang="en-US" sz="1100" b="1" i="0" u="none" strike="noStrike" dirty="0">
                          <a:latin typeface="+mn-lt"/>
                        </a:rPr>
                        <a:t>May </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100" b="0" i="0" u="none" strike="noStrike">
                          <a:latin typeface="+mn-lt"/>
                        </a:rPr>
                        <a:t>         21,200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100" b="0" i="0" u="none" strike="noStrike" dirty="0">
                          <a:latin typeface="+mn-lt"/>
                        </a:rPr>
                        <a:t>        </a:t>
                      </a:r>
                      <a:r>
                        <a:rPr lang="en-US" sz="1100" b="0" i="0" u="none" strike="noStrike" dirty="0" smtClean="0">
                          <a:latin typeface="+mn-lt"/>
                        </a:rPr>
                        <a:t>26,167 </a:t>
                      </a:r>
                      <a:endParaRPr lang="en-US" sz="1100" b="0" i="0" u="none" strike="noStrike" dirty="0">
                        <a:latin typeface="+mn-lt"/>
                      </a:endParaRP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100" b="0" i="0" u="none" strike="noStrike">
                        <a:latin typeface="+mn-lt"/>
                      </a:endParaRPr>
                    </a:p>
                  </a:txBody>
                  <a:tcPr marL="9525" marR="9525" marT="9528" marB="0" anchor="b">
                    <a:lnL w="12700" cap="flat" cmpd="sng" algn="ctr">
                      <a:solidFill>
                        <a:srgbClr val="000000"/>
                      </a:solidFill>
                      <a:prstDash val="solid"/>
                      <a:round/>
                      <a:headEnd type="none" w="med" len="med"/>
                      <a:tailEnd type="none" w="med" len="med"/>
                    </a:lnL>
                    <a:lnR>
                      <a:noFill/>
                    </a:lnR>
                    <a:lnT>
                      <a:noFill/>
                    </a:lnT>
                    <a:lnB>
                      <a:noFill/>
                    </a:lnB>
                  </a:tcPr>
                </a:tc>
              </a:tr>
              <a:tr h="177215">
                <a:tc>
                  <a:txBody>
                    <a:bodyPr/>
                    <a:lstStyle/>
                    <a:p>
                      <a:pPr algn="l" fontAlgn="b"/>
                      <a:r>
                        <a:rPr lang="en-US" sz="1100" b="1" i="0" u="none" strike="noStrike" dirty="0">
                          <a:latin typeface="+mn-lt"/>
                        </a:rPr>
                        <a:t>June</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100" b="0" i="0" u="none" strike="noStrike">
                          <a:latin typeface="+mn-lt"/>
                        </a:rPr>
                        <a:t>         18,900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100" b="0" i="0" u="none" strike="noStrike" dirty="0">
                          <a:latin typeface="+mn-lt"/>
                        </a:rPr>
                        <a:t>        </a:t>
                      </a:r>
                      <a:r>
                        <a:rPr lang="en-US" sz="1100" b="0" i="0" u="none" strike="noStrike" dirty="0" smtClean="0">
                          <a:latin typeface="+mn-lt"/>
                        </a:rPr>
                        <a:t>24,233 </a:t>
                      </a:r>
                      <a:endParaRPr lang="en-US" sz="1100" b="0" i="0" u="none" strike="noStrike" dirty="0">
                        <a:latin typeface="+mn-lt"/>
                      </a:endParaRP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100" b="0" i="0" u="none" strike="noStrike">
                        <a:latin typeface="+mn-lt"/>
                      </a:endParaRPr>
                    </a:p>
                  </a:txBody>
                  <a:tcPr marL="9525" marR="9525" marT="9528" marB="0" anchor="b">
                    <a:lnL w="12700" cap="flat" cmpd="sng" algn="ctr">
                      <a:solidFill>
                        <a:srgbClr val="000000"/>
                      </a:solidFill>
                      <a:prstDash val="solid"/>
                      <a:round/>
                      <a:headEnd type="none" w="med" len="med"/>
                      <a:tailEnd type="none" w="med" len="med"/>
                    </a:lnL>
                    <a:lnR>
                      <a:noFill/>
                    </a:lnR>
                    <a:lnT>
                      <a:noFill/>
                    </a:lnT>
                    <a:lnB>
                      <a:noFill/>
                    </a:lnB>
                  </a:tcPr>
                </a:tc>
              </a:tr>
              <a:tr h="177215">
                <a:tc>
                  <a:txBody>
                    <a:bodyPr/>
                    <a:lstStyle/>
                    <a:p>
                      <a:pPr algn="l" fontAlgn="b"/>
                      <a:r>
                        <a:rPr lang="en-US" sz="1100" b="1" i="0" u="none" strike="noStrike" dirty="0">
                          <a:latin typeface="+mn-lt"/>
                        </a:rPr>
                        <a:t>July</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100" b="0" i="0" u="none" strike="noStrike">
                          <a:latin typeface="+mn-lt"/>
                        </a:rPr>
                        <a:t>         17,500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100" b="0" i="0" u="none" strike="noStrike">
                          <a:latin typeface="+mn-lt"/>
                        </a:rPr>
                        <a:t>        22,033 </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100" b="0" i="0" u="none" strike="noStrike">
                        <a:latin typeface="+mn-lt"/>
                      </a:endParaRPr>
                    </a:p>
                  </a:txBody>
                  <a:tcPr marL="9525" marR="9525" marT="9528" marB="0" anchor="b">
                    <a:lnL w="12700" cap="flat" cmpd="sng" algn="ctr">
                      <a:solidFill>
                        <a:srgbClr val="000000"/>
                      </a:solidFill>
                      <a:prstDash val="solid"/>
                      <a:round/>
                      <a:headEnd type="none" w="med" len="med"/>
                      <a:tailEnd type="none" w="med" len="med"/>
                    </a:lnL>
                    <a:lnR>
                      <a:noFill/>
                    </a:lnR>
                    <a:lnT>
                      <a:noFill/>
                    </a:lnT>
                    <a:lnB>
                      <a:noFill/>
                    </a:lnB>
                  </a:tcPr>
                </a:tc>
              </a:tr>
              <a:tr h="177215">
                <a:tc>
                  <a:txBody>
                    <a:bodyPr/>
                    <a:lstStyle/>
                    <a:p>
                      <a:pPr algn="l" fontAlgn="b"/>
                      <a:r>
                        <a:rPr lang="en-US" sz="1100" b="1" i="0" u="none" strike="noStrike">
                          <a:latin typeface="+mn-lt"/>
                        </a:rPr>
                        <a:t>August</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100" b="0" i="0" u="none" strike="noStrike">
                          <a:latin typeface="+mn-lt"/>
                        </a:rPr>
                        <a:t>         19,000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100" b="0" i="0" u="none" strike="noStrike">
                          <a:latin typeface="+mn-lt"/>
                        </a:rPr>
                        <a:t>        19,200 </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100" b="0" i="0" u="none" strike="noStrike">
                        <a:latin typeface="+mn-lt"/>
                      </a:endParaRPr>
                    </a:p>
                  </a:txBody>
                  <a:tcPr marL="9525" marR="9525" marT="9528" marB="0" anchor="b">
                    <a:lnL w="12700" cap="flat" cmpd="sng" algn="ctr">
                      <a:solidFill>
                        <a:srgbClr val="000000"/>
                      </a:solidFill>
                      <a:prstDash val="solid"/>
                      <a:round/>
                      <a:headEnd type="none" w="med" len="med"/>
                      <a:tailEnd type="none" w="med" len="med"/>
                    </a:lnL>
                    <a:lnR>
                      <a:noFill/>
                    </a:lnR>
                    <a:lnT>
                      <a:noFill/>
                    </a:lnT>
                    <a:lnB>
                      <a:noFill/>
                    </a:lnB>
                  </a:tcPr>
                </a:tc>
              </a:tr>
              <a:tr h="186630">
                <a:tc>
                  <a:txBody>
                    <a:bodyPr/>
                    <a:lstStyle/>
                    <a:p>
                      <a:pPr algn="l" fontAlgn="b"/>
                      <a:r>
                        <a:rPr lang="en-US" sz="1100" b="1" i="0" u="none" strike="noStrike">
                          <a:latin typeface="+mn-lt"/>
                        </a:rPr>
                        <a:t>September</a:t>
                      </a:r>
                    </a:p>
                  </a:txBody>
                  <a:tcPr marL="9525" marR="9525" marT="9528"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100" b="0" i="0" u="none" strike="noStrike">
                          <a:latin typeface="+mn-lt"/>
                        </a:rPr>
                        <a:t> </a:t>
                      </a:r>
                    </a:p>
                  </a:txBody>
                  <a:tcPr marL="9525" marR="9525" marT="952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100" b="0" i="0" u="none" strike="noStrike">
                          <a:latin typeface="+mn-lt"/>
                        </a:rPr>
                        <a:t>        18,467 </a:t>
                      </a:r>
                    </a:p>
                  </a:txBody>
                  <a:tcPr marL="9525" marR="9525" marT="952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100" b="0" i="0" u="none" strike="noStrike" dirty="0">
                        <a:latin typeface="+mn-lt"/>
                      </a:endParaRPr>
                    </a:p>
                  </a:txBody>
                  <a:tcPr marL="9525" marR="9525" marT="9528" marB="0" anchor="b">
                    <a:lnL w="12700" cap="flat" cmpd="sng" algn="ctr">
                      <a:solidFill>
                        <a:srgbClr val="000000"/>
                      </a:solidFill>
                      <a:prstDash val="solid"/>
                      <a:round/>
                      <a:headEnd type="none" w="med" len="med"/>
                      <a:tailEnd type="none" w="med" len="med"/>
                    </a:lnL>
                    <a:lnR>
                      <a:noFill/>
                    </a:lnR>
                    <a:lnT>
                      <a:noFill/>
                    </a:lnT>
                    <a:lnB>
                      <a:noFill/>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05258887"/>
              </p:ext>
            </p:extLst>
          </p:nvPr>
        </p:nvGraphicFramePr>
        <p:xfrm>
          <a:off x="4277432" y="2133600"/>
          <a:ext cx="4410074" cy="2871793"/>
        </p:xfrm>
        <a:graphic>
          <a:graphicData uri="http://schemas.openxmlformats.org/drawingml/2006/table">
            <a:tbl>
              <a:tblPr/>
              <a:tblGrid>
                <a:gridCol w="1096806"/>
                <a:gridCol w="1243047"/>
                <a:gridCol w="1192776"/>
                <a:gridCol w="877445"/>
              </a:tblGrid>
              <a:tr h="168929">
                <a:tc gridSpan="3">
                  <a:txBody>
                    <a:bodyPr/>
                    <a:lstStyle/>
                    <a:p>
                      <a:pPr algn="l" fontAlgn="b"/>
                      <a:r>
                        <a:rPr lang="en-US" sz="1000" b="1" i="0" u="none" strike="noStrike" dirty="0">
                          <a:latin typeface="+mn-lt"/>
                        </a:rPr>
                        <a:t>Model </a:t>
                      </a:r>
                      <a:r>
                        <a:rPr lang="en-US" sz="1000" b="1" i="0" u="none" strike="noStrike" dirty="0" smtClean="0">
                          <a:latin typeface="+mn-lt"/>
                        </a:rPr>
                        <a:t>parameter</a:t>
                      </a:r>
                      <a:endParaRPr lang="en-US" sz="1000" b="1" i="0" u="none" strike="noStrike" dirty="0">
                        <a:latin typeface="+mn-lt"/>
                      </a:endParaRPr>
                    </a:p>
                  </a:txBody>
                  <a:tcPr marL="8952" marR="8952" marT="89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hMerge="1">
                  <a:txBody>
                    <a:bodyPr/>
                    <a:lstStyle/>
                    <a:p>
                      <a:pPr algn="l" fontAlgn="b"/>
                      <a:endParaRPr lang="en-US" sz="900" b="1" i="0" u="none" strike="noStrike" dirty="0">
                        <a:latin typeface="Arial"/>
                      </a:endParaRPr>
                    </a:p>
                  </a:txBody>
                  <a:tcPr marL="8952" marR="8952" marT="8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hMerge="1">
                  <a:txBody>
                    <a:bodyPr/>
                    <a:lstStyle/>
                    <a:p>
                      <a:pPr algn="l" fontAlgn="b"/>
                      <a:endParaRPr lang="en-US" sz="900" b="1" i="0" u="none" strike="noStrike" dirty="0">
                        <a:latin typeface="Arial"/>
                      </a:endParaRPr>
                    </a:p>
                  </a:txBody>
                  <a:tcPr marL="8952" marR="8952" marT="8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endParaRPr lang="en-US" sz="1000" b="0" i="0" u="none" strike="noStrike" dirty="0">
                        <a:latin typeface="+mn-lt"/>
                      </a:endParaRPr>
                    </a:p>
                  </a:txBody>
                  <a:tcPr marL="8952" marR="8952" marT="89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r>
              <a:tr h="168929">
                <a:tc gridSpan="3">
                  <a:txBody>
                    <a:bodyPr/>
                    <a:lstStyle/>
                    <a:p>
                      <a:pPr algn="l" fontAlgn="b"/>
                      <a:r>
                        <a:rPr lang="en-US" sz="1000" b="0" i="0" u="none" strike="noStrike" dirty="0">
                          <a:latin typeface="+mn-lt"/>
                        </a:rPr>
                        <a:t>Number of periods for moving </a:t>
                      </a:r>
                      <a:r>
                        <a:rPr lang="en-US" sz="1000" b="0" i="0" u="none" strike="noStrike" dirty="0" smtClean="0">
                          <a:latin typeface="+mn-lt"/>
                        </a:rPr>
                        <a:t>average</a:t>
                      </a:r>
                      <a:endParaRPr lang="en-US" sz="1000" b="0" i="0" u="none" strike="noStrike" dirty="0">
                        <a:latin typeface="+mn-lt"/>
                      </a:endParaRPr>
                    </a:p>
                  </a:txBody>
                  <a:tcPr marL="8952" marR="8952" marT="89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hMerge="1">
                  <a:txBody>
                    <a:bodyPr/>
                    <a:lstStyle/>
                    <a:p>
                      <a:pPr algn="l" fontAlgn="b"/>
                      <a:endParaRPr lang="en-US" sz="900" b="0" i="0" u="none" strike="noStrike" dirty="0">
                        <a:latin typeface="Arial"/>
                      </a:endParaRPr>
                    </a:p>
                  </a:txBody>
                  <a:tcPr marL="8952" marR="8952" marT="8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hMerge="1">
                  <a:txBody>
                    <a:bodyPr/>
                    <a:lstStyle/>
                    <a:p>
                      <a:pPr algn="l" fontAlgn="b"/>
                      <a:endParaRPr lang="en-US" sz="900" b="0" i="0" u="none" strike="noStrike" dirty="0">
                        <a:latin typeface="Arial"/>
                      </a:endParaRPr>
                    </a:p>
                  </a:txBody>
                  <a:tcPr marL="8952" marR="8952" marT="8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en-US" sz="1000" b="0" i="0" u="none" strike="noStrike">
                          <a:latin typeface="+mn-lt"/>
                        </a:rPr>
                        <a:t>3 months</a:t>
                      </a:r>
                    </a:p>
                  </a:txBody>
                  <a:tcPr marL="8952" marR="8952" marT="89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r>
              <a:tr h="168929">
                <a:tc gridSpan="3">
                  <a:txBody>
                    <a:bodyPr/>
                    <a:lstStyle/>
                    <a:p>
                      <a:pPr algn="l" fontAlgn="b"/>
                      <a:r>
                        <a:rPr lang="en-US" sz="1000" b="0" i="0" u="none" strike="noStrike" dirty="0">
                          <a:latin typeface="+mn-lt"/>
                        </a:rPr>
                        <a:t>Weights for three periods</a:t>
                      </a:r>
                    </a:p>
                  </a:txBody>
                  <a:tcPr marL="8952" marR="8952" marT="89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latin typeface="+mn-lt"/>
                        </a:rPr>
                        <a:t> </a:t>
                      </a:r>
                    </a:p>
                  </a:txBody>
                  <a:tcPr marL="8952" marR="8952" marT="89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r>
              <a:tr h="168929">
                <a:tc gridSpan="3">
                  <a:txBody>
                    <a:bodyPr/>
                    <a:lstStyle/>
                    <a:p>
                      <a:pPr algn="l" fontAlgn="b"/>
                      <a:r>
                        <a:rPr lang="en-US" sz="1000" b="0" i="0" u="none" strike="noStrike" dirty="0">
                          <a:latin typeface="+mn-lt"/>
                        </a:rPr>
                        <a:t>Immediate </a:t>
                      </a:r>
                      <a:r>
                        <a:rPr lang="en-US" sz="1000" b="0" i="0" u="none" strike="noStrike" dirty="0" smtClean="0">
                          <a:latin typeface="+mn-lt"/>
                        </a:rPr>
                        <a:t>past</a:t>
                      </a:r>
                      <a:endParaRPr lang="en-US" sz="1000" b="0" i="0" u="none" strike="noStrike" dirty="0">
                        <a:latin typeface="+mn-lt"/>
                      </a:endParaRPr>
                    </a:p>
                  </a:txBody>
                  <a:tcPr marL="8952" marR="8952" marT="89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hMerge="1">
                  <a:txBody>
                    <a:bodyPr/>
                    <a:lstStyle/>
                    <a:p>
                      <a:pPr algn="l" fontAlgn="b"/>
                      <a:endParaRPr lang="en-US" sz="900" b="1" i="0" u="none" strike="noStrike" dirty="0">
                        <a:latin typeface="Arial"/>
                      </a:endParaRPr>
                    </a:p>
                  </a:txBody>
                  <a:tcPr marL="8952" marR="8952" marT="8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hMerge="1">
                  <a:txBody>
                    <a:bodyPr/>
                    <a:lstStyle/>
                    <a:p>
                      <a:pPr algn="l" fontAlgn="b"/>
                      <a:endParaRPr lang="en-US" sz="900" b="1" i="0" u="none" strike="noStrike" dirty="0">
                        <a:latin typeface="Arial"/>
                      </a:endParaRPr>
                    </a:p>
                  </a:txBody>
                  <a:tcPr marL="8952" marR="8952" marT="8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en-US" sz="1000" b="0" i="0" u="none" strike="noStrike">
                          <a:latin typeface="+mn-lt"/>
                        </a:rPr>
                        <a:t>0.45</a:t>
                      </a:r>
                    </a:p>
                  </a:txBody>
                  <a:tcPr marL="8952" marR="8952" marT="89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r>
              <a:tr h="168929">
                <a:tc gridSpan="3">
                  <a:txBody>
                    <a:bodyPr/>
                    <a:lstStyle/>
                    <a:p>
                      <a:pPr algn="l" fontAlgn="b"/>
                      <a:r>
                        <a:rPr lang="en-US" sz="1000" b="0" i="0" u="none" strike="noStrike" dirty="0">
                          <a:latin typeface="+mn-lt"/>
                        </a:rPr>
                        <a:t>Two periods </a:t>
                      </a:r>
                      <a:r>
                        <a:rPr lang="en-US" sz="1000" b="0" i="0" u="none" strike="noStrike" dirty="0" smtClean="0">
                          <a:latin typeface="+mn-lt"/>
                        </a:rPr>
                        <a:t>before</a:t>
                      </a:r>
                      <a:r>
                        <a:rPr lang="en-US" sz="1000" b="0" i="0" u="none" strike="noStrike" dirty="0">
                          <a:latin typeface="+mn-lt"/>
                        </a:rPr>
                        <a:t> </a:t>
                      </a:r>
                    </a:p>
                  </a:txBody>
                  <a:tcPr marL="8952" marR="8952" marT="89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hMerge="1">
                  <a:txBody>
                    <a:bodyPr/>
                    <a:lstStyle/>
                    <a:p>
                      <a:pPr algn="l" fontAlgn="b"/>
                      <a:endParaRPr lang="en-US" sz="900" b="1" i="0" u="none" strike="noStrike" dirty="0">
                        <a:latin typeface="Arial"/>
                      </a:endParaRPr>
                    </a:p>
                  </a:txBody>
                  <a:tcPr marL="8952" marR="8952" marT="8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hMerge="1">
                  <a:txBody>
                    <a:bodyPr/>
                    <a:lstStyle/>
                    <a:p>
                      <a:pPr algn="l" fontAlgn="b"/>
                      <a:endParaRPr lang="en-US" sz="900" b="1" i="0" u="none" strike="noStrike" dirty="0">
                        <a:latin typeface="Arial"/>
                      </a:endParaRPr>
                    </a:p>
                  </a:txBody>
                  <a:tcPr marL="8952" marR="8952" marT="8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en-US" sz="1000" b="0" i="0" u="none" strike="noStrike" dirty="0">
                          <a:latin typeface="+mn-lt"/>
                        </a:rPr>
                        <a:t>0.30</a:t>
                      </a:r>
                    </a:p>
                  </a:txBody>
                  <a:tcPr marL="8952" marR="8952" marT="89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r>
              <a:tr h="168929">
                <a:tc gridSpan="3">
                  <a:txBody>
                    <a:bodyPr/>
                    <a:lstStyle/>
                    <a:p>
                      <a:pPr algn="l" fontAlgn="b"/>
                      <a:r>
                        <a:rPr lang="en-US" sz="1000" b="0" i="0" u="none" strike="noStrike" dirty="0">
                          <a:latin typeface="+mn-lt"/>
                        </a:rPr>
                        <a:t>Three periods </a:t>
                      </a:r>
                      <a:r>
                        <a:rPr lang="en-US" sz="1000" b="0" i="0" u="none" strike="noStrike" dirty="0" smtClean="0">
                          <a:latin typeface="+mn-lt"/>
                        </a:rPr>
                        <a:t>before</a:t>
                      </a:r>
                      <a:endParaRPr lang="en-US" sz="1000" b="0" i="0" u="none" strike="noStrike" dirty="0">
                        <a:latin typeface="+mn-lt"/>
                      </a:endParaRPr>
                    </a:p>
                  </a:txBody>
                  <a:tcPr marL="8952" marR="8952" marT="89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hMerge="1">
                  <a:txBody>
                    <a:bodyPr/>
                    <a:lstStyle/>
                    <a:p>
                      <a:pPr algn="l" fontAlgn="b"/>
                      <a:endParaRPr lang="en-US" sz="900" b="1" i="0" u="none" strike="noStrike" dirty="0">
                        <a:latin typeface="Arial"/>
                      </a:endParaRPr>
                    </a:p>
                  </a:txBody>
                  <a:tcPr marL="8952" marR="8952" marT="8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hMerge="1">
                  <a:txBody>
                    <a:bodyPr/>
                    <a:lstStyle/>
                    <a:p>
                      <a:pPr algn="l" fontAlgn="b"/>
                      <a:endParaRPr lang="en-US" sz="900" b="1" i="0" u="none" strike="noStrike" dirty="0">
                        <a:latin typeface="Arial"/>
                      </a:endParaRPr>
                    </a:p>
                  </a:txBody>
                  <a:tcPr marL="8952" marR="8952" marT="8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r" fontAlgn="b"/>
                      <a:r>
                        <a:rPr lang="en-US" sz="1000" b="0" i="0" u="none" strike="noStrike" dirty="0">
                          <a:latin typeface="+mn-lt"/>
                        </a:rPr>
                        <a:t>0.25</a:t>
                      </a:r>
                    </a:p>
                  </a:txBody>
                  <a:tcPr marL="8952" marR="8952" marT="89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r>
              <a:tr h="168929">
                <a:tc>
                  <a:txBody>
                    <a:bodyPr/>
                    <a:lstStyle/>
                    <a:p>
                      <a:pPr algn="l" fontAlgn="b"/>
                      <a:endParaRPr lang="en-US" sz="1000" b="0" i="0" u="none" strike="noStrike" dirty="0">
                        <a:latin typeface="+mn-lt"/>
                      </a:endParaRPr>
                    </a:p>
                  </a:txBody>
                  <a:tcPr marL="8952" marR="8952" marT="895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mn-lt"/>
                      </a:endParaRPr>
                    </a:p>
                  </a:txBody>
                  <a:tcPr marL="8952" marR="8952" marT="895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mn-lt"/>
                      </a:endParaRPr>
                    </a:p>
                  </a:txBody>
                  <a:tcPr marL="8952" marR="8952" marT="895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1000" b="0" i="0" u="none" strike="noStrike">
                        <a:latin typeface="+mn-lt"/>
                      </a:endParaRPr>
                    </a:p>
                  </a:txBody>
                  <a:tcPr marL="8952" marR="8952" marT="8950" marB="0" anchor="b">
                    <a:lnL>
                      <a:noFill/>
                    </a:lnL>
                    <a:lnR>
                      <a:noFill/>
                    </a:lnR>
                    <a:lnT w="6350" cap="flat" cmpd="sng" algn="ctr">
                      <a:solidFill>
                        <a:srgbClr val="000000"/>
                      </a:solidFill>
                      <a:prstDash val="solid"/>
                      <a:round/>
                      <a:headEnd type="none" w="med" len="med"/>
                      <a:tailEnd type="none" w="med" len="med"/>
                    </a:lnT>
                    <a:lnB>
                      <a:noFill/>
                    </a:lnB>
                  </a:tcPr>
                </a:tc>
              </a:tr>
              <a:tr h="168929">
                <a:tc>
                  <a:txBody>
                    <a:bodyPr/>
                    <a:lstStyle/>
                    <a:p>
                      <a:pPr algn="ctr" fontAlgn="b"/>
                      <a:r>
                        <a:rPr lang="en-US" sz="1000" b="1" i="0" u="none" strike="noStrike">
                          <a:latin typeface="+mn-lt"/>
                        </a:rPr>
                        <a:t>Month</a:t>
                      </a:r>
                    </a:p>
                  </a:txBody>
                  <a:tcPr marL="8952" marR="8952" marT="89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000" b="1" i="0" u="none" strike="noStrike">
                          <a:latin typeface="+mn-lt"/>
                        </a:rPr>
                        <a:t>Actual Sales</a:t>
                      </a:r>
                    </a:p>
                  </a:txBody>
                  <a:tcPr marL="8952" marR="8952" marT="8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000" b="1" i="0" u="none" strike="noStrike">
                          <a:latin typeface="+mn-lt"/>
                        </a:rPr>
                        <a:t>Forecast*</a:t>
                      </a:r>
                    </a:p>
                  </a:txBody>
                  <a:tcPr marL="8952" marR="8952" marT="89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000" b="0" i="0" u="none" strike="noStrike">
                        <a:latin typeface="+mn-lt"/>
                      </a:endParaRPr>
                    </a:p>
                  </a:txBody>
                  <a:tcPr marL="8952" marR="8952" marT="8950" marB="0" anchor="b">
                    <a:lnL w="12700" cap="flat" cmpd="sng" algn="ctr">
                      <a:solidFill>
                        <a:srgbClr val="000000"/>
                      </a:solidFill>
                      <a:prstDash val="solid"/>
                      <a:round/>
                      <a:headEnd type="none" w="med" len="med"/>
                      <a:tailEnd type="none" w="med" len="med"/>
                    </a:lnL>
                    <a:lnR>
                      <a:noFill/>
                    </a:lnR>
                    <a:lnT>
                      <a:noFill/>
                    </a:lnT>
                    <a:lnB>
                      <a:noFill/>
                    </a:lnB>
                  </a:tcPr>
                </a:tc>
              </a:tr>
              <a:tr h="168929">
                <a:tc>
                  <a:txBody>
                    <a:bodyPr/>
                    <a:lstStyle/>
                    <a:p>
                      <a:pPr algn="l" fontAlgn="b"/>
                      <a:r>
                        <a:rPr lang="en-US" sz="1000" b="1" i="0" u="none" strike="noStrike" dirty="0">
                          <a:latin typeface="+mn-lt"/>
                        </a:rPr>
                        <a:t>January</a:t>
                      </a:r>
                    </a:p>
                  </a:txBody>
                  <a:tcPr marL="8952" marR="8952" marT="89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000" b="0" i="0" u="none" strike="noStrike">
                          <a:latin typeface="+mn-lt"/>
                        </a:rPr>
                        <a:t>          24,500 </a:t>
                      </a:r>
                    </a:p>
                  </a:txBody>
                  <a:tcPr marL="8952" marR="8952" marT="8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000" b="0" i="0" u="none" strike="noStrike">
                          <a:latin typeface="+mn-lt"/>
                        </a:rPr>
                        <a:t> </a:t>
                      </a:r>
                    </a:p>
                  </a:txBody>
                  <a:tcPr marL="8952" marR="8952" marT="89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000" b="0" i="0" u="none" strike="noStrike">
                        <a:latin typeface="+mn-lt"/>
                      </a:endParaRPr>
                    </a:p>
                  </a:txBody>
                  <a:tcPr marL="8952" marR="8952" marT="8950" marB="0" anchor="b">
                    <a:lnL w="12700" cap="flat" cmpd="sng" algn="ctr">
                      <a:solidFill>
                        <a:srgbClr val="000000"/>
                      </a:solidFill>
                      <a:prstDash val="solid"/>
                      <a:round/>
                      <a:headEnd type="none" w="med" len="med"/>
                      <a:tailEnd type="none" w="med" len="med"/>
                    </a:lnL>
                    <a:lnR>
                      <a:noFill/>
                    </a:lnR>
                    <a:lnT>
                      <a:noFill/>
                    </a:lnT>
                    <a:lnB>
                      <a:noFill/>
                    </a:lnB>
                  </a:tcPr>
                </a:tc>
              </a:tr>
              <a:tr h="168929">
                <a:tc>
                  <a:txBody>
                    <a:bodyPr/>
                    <a:lstStyle/>
                    <a:p>
                      <a:pPr algn="l" fontAlgn="b"/>
                      <a:r>
                        <a:rPr lang="en-US" sz="1000" b="1" i="0" u="none" strike="noStrike">
                          <a:latin typeface="+mn-lt"/>
                        </a:rPr>
                        <a:t>February</a:t>
                      </a:r>
                    </a:p>
                  </a:txBody>
                  <a:tcPr marL="8952" marR="8952" marT="89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000" b="0" i="0" u="none" strike="noStrike">
                          <a:latin typeface="+mn-lt"/>
                        </a:rPr>
                        <a:t>          27,000 </a:t>
                      </a:r>
                    </a:p>
                  </a:txBody>
                  <a:tcPr marL="8952" marR="8952" marT="8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000" b="0" i="0" u="none" strike="noStrike">
                          <a:latin typeface="+mn-lt"/>
                        </a:rPr>
                        <a:t> </a:t>
                      </a:r>
                    </a:p>
                  </a:txBody>
                  <a:tcPr marL="8952" marR="8952" marT="89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000" b="0" i="0" u="none" strike="noStrike">
                        <a:latin typeface="+mn-lt"/>
                      </a:endParaRPr>
                    </a:p>
                  </a:txBody>
                  <a:tcPr marL="8952" marR="8952" marT="8950" marB="0" anchor="b">
                    <a:lnL w="12700" cap="flat" cmpd="sng" algn="ctr">
                      <a:solidFill>
                        <a:srgbClr val="000000"/>
                      </a:solidFill>
                      <a:prstDash val="solid"/>
                      <a:round/>
                      <a:headEnd type="none" w="med" len="med"/>
                      <a:tailEnd type="none" w="med" len="med"/>
                    </a:lnL>
                    <a:lnR>
                      <a:noFill/>
                    </a:lnR>
                    <a:lnT>
                      <a:noFill/>
                    </a:lnT>
                    <a:lnB>
                      <a:noFill/>
                    </a:lnB>
                  </a:tcPr>
                </a:tc>
              </a:tr>
              <a:tr h="168929">
                <a:tc>
                  <a:txBody>
                    <a:bodyPr/>
                    <a:lstStyle/>
                    <a:p>
                      <a:pPr algn="l" fontAlgn="b"/>
                      <a:r>
                        <a:rPr lang="en-US" sz="1000" b="1" i="0" u="none" strike="noStrike">
                          <a:latin typeface="+mn-lt"/>
                        </a:rPr>
                        <a:t>March</a:t>
                      </a:r>
                    </a:p>
                  </a:txBody>
                  <a:tcPr marL="8952" marR="8952" marT="89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000" b="0" i="0" u="none" strike="noStrike">
                          <a:latin typeface="+mn-lt"/>
                        </a:rPr>
                        <a:t>          25,500 </a:t>
                      </a:r>
                    </a:p>
                  </a:txBody>
                  <a:tcPr marL="8952" marR="8952" marT="8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000" b="0" i="0" u="none" strike="noStrike">
                          <a:latin typeface="+mn-lt"/>
                        </a:rPr>
                        <a:t> </a:t>
                      </a:r>
                    </a:p>
                  </a:txBody>
                  <a:tcPr marL="8952" marR="8952" marT="89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000" b="0" i="0" u="none" strike="noStrike">
                        <a:latin typeface="+mn-lt"/>
                      </a:endParaRPr>
                    </a:p>
                  </a:txBody>
                  <a:tcPr marL="8952" marR="8952" marT="8950" marB="0" anchor="b">
                    <a:lnL w="12700" cap="flat" cmpd="sng" algn="ctr">
                      <a:solidFill>
                        <a:srgbClr val="000000"/>
                      </a:solidFill>
                      <a:prstDash val="solid"/>
                      <a:round/>
                      <a:headEnd type="none" w="med" len="med"/>
                      <a:tailEnd type="none" w="med" len="med"/>
                    </a:lnL>
                    <a:lnR>
                      <a:noFill/>
                    </a:lnR>
                    <a:lnT>
                      <a:noFill/>
                    </a:lnT>
                    <a:lnB>
                      <a:noFill/>
                    </a:lnB>
                  </a:tcPr>
                </a:tc>
              </a:tr>
              <a:tr h="168929">
                <a:tc>
                  <a:txBody>
                    <a:bodyPr/>
                    <a:lstStyle/>
                    <a:p>
                      <a:pPr algn="l" fontAlgn="b"/>
                      <a:r>
                        <a:rPr lang="en-US" sz="1000" b="1" i="0" u="none" strike="noStrike">
                          <a:latin typeface="+mn-lt"/>
                        </a:rPr>
                        <a:t>April</a:t>
                      </a:r>
                    </a:p>
                  </a:txBody>
                  <a:tcPr marL="8952" marR="8952" marT="89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000" b="0" i="0" u="none" strike="noStrike">
                          <a:latin typeface="+mn-lt"/>
                        </a:rPr>
                        <a:t>          26,000 </a:t>
                      </a:r>
                    </a:p>
                  </a:txBody>
                  <a:tcPr marL="8952" marR="8952" marT="8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000" b="0" i="0" u="none" strike="noStrike">
                          <a:latin typeface="+mn-lt"/>
                        </a:rPr>
                        <a:t>         25,700 </a:t>
                      </a:r>
                    </a:p>
                  </a:txBody>
                  <a:tcPr marL="8952" marR="8952" marT="89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000" b="0" i="0" u="none" strike="noStrike">
                        <a:latin typeface="+mn-lt"/>
                      </a:endParaRPr>
                    </a:p>
                  </a:txBody>
                  <a:tcPr marL="8952" marR="8952" marT="8950" marB="0" anchor="b">
                    <a:lnL w="12700" cap="flat" cmpd="sng" algn="ctr">
                      <a:solidFill>
                        <a:srgbClr val="000000"/>
                      </a:solidFill>
                      <a:prstDash val="solid"/>
                      <a:round/>
                      <a:headEnd type="none" w="med" len="med"/>
                      <a:tailEnd type="none" w="med" len="med"/>
                    </a:lnL>
                    <a:lnR>
                      <a:noFill/>
                    </a:lnR>
                    <a:lnT>
                      <a:noFill/>
                    </a:lnT>
                    <a:lnB>
                      <a:noFill/>
                    </a:lnB>
                  </a:tcPr>
                </a:tc>
              </a:tr>
              <a:tr h="168929">
                <a:tc>
                  <a:txBody>
                    <a:bodyPr/>
                    <a:lstStyle/>
                    <a:p>
                      <a:pPr algn="l" fontAlgn="b"/>
                      <a:r>
                        <a:rPr lang="en-US" sz="1000" b="1" i="0" u="none" strike="noStrike">
                          <a:latin typeface="+mn-lt"/>
                        </a:rPr>
                        <a:t>May </a:t>
                      </a:r>
                    </a:p>
                  </a:txBody>
                  <a:tcPr marL="8952" marR="8952" marT="89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000" b="0" i="0" u="none" strike="noStrike">
                          <a:latin typeface="+mn-lt"/>
                        </a:rPr>
                        <a:t>          21,200 </a:t>
                      </a:r>
                    </a:p>
                  </a:txBody>
                  <a:tcPr marL="8952" marR="8952" marT="8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000" b="0" i="0" u="none" strike="noStrike">
                          <a:latin typeface="+mn-lt"/>
                        </a:rPr>
                        <a:t>         26,100 </a:t>
                      </a:r>
                    </a:p>
                  </a:txBody>
                  <a:tcPr marL="8952" marR="8952" marT="89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000" b="0" i="0" u="none" strike="noStrike">
                        <a:latin typeface="+mn-lt"/>
                      </a:endParaRPr>
                    </a:p>
                  </a:txBody>
                  <a:tcPr marL="8952" marR="8952" marT="8950" marB="0" anchor="b">
                    <a:lnL w="12700" cap="flat" cmpd="sng" algn="ctr">
                      <a:solidFill>
                        <a:srgbClr val="000000"/>
                      </a:solidFill>
                      <a:prstDash val="solid"/>
                      <a:round/>
                      <a:headEnd type="none" w="med" len="med"/>
                      <a:tailEnd type="none" w="med" len="med"/>
                    </a:lnL>
                    <a:lnR>
                      <a:noFill/>
                    </a:lnR>
                    <a:lnT>
                      <a:noFill/>
                    </a:lnT>
                    <a:lnB>
                      <a:noFill/>
                    </a:lnB>
                  </a:tcPr>
                </a:tc>
              </a:tr>
              <a:tr h="168929">
                <a:tc>
                  <a:txBody>
                    <a:bodyPr/>
                    <a:lstStyle/>
                    <a:p>
                      <a:pPr algn="l" fontAlgn="b"/>
                      <a:r>
                        <a:rPr lang="en-US" sz="1000" b="1" i="0" u="none" strike="noStrike">
                          <a:latin typeface="+mn-lt"/>
                        </a:rPr>
                        <a:t>June</a:t>
                      </a:r>
                    </a:p>
                  </a:txBody>
                  <a:tcPr marL="8952" marR="8952" marT="89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000" b="0" i="0" u="none" strike="noStrike">
                          <a:latin typeface="+mn-lt"/>
                        </a:rPr>
                        <a:t>          18,900 </a:t>
                      </a:r>
                    </a:p>
                  </a:txBody>
                  <a:tcPr marL="8952" marR="8952" marT="8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000" b="0" i="0" u="none" strike="noStrike">
                          <a:latin typeface="+mn-lt"/>
                        </a:rPr>
                        <a:t>         23,715 </a:t>
                      </a:r>
                    </a:p>
                  </a:txBody>
                  <a:tcPr marL="8952" marR="8952" marT="89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000" b="0" i="0" u="none" strike="noStrike">
                        <a:latin typeface="+mn-lt"/>
                      </a:endParaRPr>
                    </a:p>
                  </a:txBody>
                  <a:tcPr marL="8952" marR="8952" marT="8950" marB="0" anchor="b">
                    <a:lnL w="12700" cap="flat" cmpd="sng" algn="ctr">
                      <a:solidFill>
                        <a:srgbClr val="000000"/>
                      </a:solidFill>
                      <a:prstDash val="solid"/>
                      <a:round/>
                      <a:headEnd type="none" w="med" len="med"/>
                      <a:tailEnd type="none" w="med" len="med"/>
                    </a:lnL>
                    <a:lnR>
                      <a:noFill/>
                    </a:lnR>
                    <a:lnT>
                      <a:noFill/>
                    </a:lnT>
                    <a:lnB>
                      <a:noFill/>
                    </a:lnB>
                  </a:tcPr>
                </a:tc>
              </a:tr>
              <a:tr h="168929">
                <a:tc>
                  <a:txBody>
                    <a:bodyPr/>
                    <a:lstStyle/>
                    <a:p>
                      <a:pPr algn="l" fontAlgn="b"/>
                      <a:r>
                        <a:rPr lang="en-US" sz="1000" b="1" i="0" u="none" strike="noStrike">
                          <a:latin typeface="+mn-lt"/>
                        </a:rPr>
                        <a:t>July</a:t>
                      </a:r>
                    </a:p>
                  </a:txBody>
                  <a:tcPr marL="8952" marR="8952" marT="89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000" b="0" i="0" u="none" strike="noStrike">
                          <a:latin typeface="+mn-lt"/>
                        </a:rPr>
                        <a:t>          17,500 </a:t>
                      </a:r>
                    </a:p>
                  </a:txBody>
                  <a:tcPr marL="8952" marR="8952" marT="8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000" b="0" i="0" u="none" strike="noStrike">
                          <a:latin typeface="+mn-lt"/>
                        </a:rPr>
                        <a:t>         21,365 </a:t>
                      </a:r>
                    </a:p>
                  </a:txBody>
                  <a:tcPr marL="8952" marR="8952" marT="89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000" b="0" i="0" u="none" strike="noStrike" dirty="0">
                        <a:latin typeface="+mn-lt"/>
                      </a:endParaRPr>
                    </a:p>
                  </a:txBody>
                  <a:tcPr marL="8952" marR="8952" marT="8950" marB="0" anchor="b">
                    <a:lnL w="12700" cap="flat" cmpd="sng" algn="ctr">
                      <a:solidFill>
                        <a:srgbClr val="000000"/>
                      </a:solidFill>
                      <a:prstDash val="solid"/>
                      <a:round/>
                      <a:headEnd type="none" w="med" len="med"/>
                      <a:tailEnd type="none" w="med" len="med"/>
                    </a:lnL>
                    <a:lnR>
                      <a:noFill/>
                    </a:lnR>
                    <a:lnT>
                      <a:noFill/>
                    </a:lnT>
                    <a:lnB>
                      <a:noFill/>
                    </a:lnB>
                  </a:tcPr>
                </a:tc>
              </a:tr>
              <a:tr h="168929">
                <a:tc>
                  <a:txBody>
                    <a:bodyPr/>
                    <a:lstStyle/>
                    <a:p>
                      <a:pPr algn="l" fontAlgn="b"/>
                      <a:r>
                        <a:rPr lang="en-US" sz="1000" b="1" i="0" u="none" strike="noStrike">
                          <a:latin typeface="+mn-lt"/>
                        </a:rPr>
                        <a:t>August</a:t>
                      </a:r>
                    </a:p>
                  </a:txBody>
                  <a:tcPr marL="8952" marR="8952" marT="89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000" b="0" i="0" u="none" strike="noStrike">
                          <a:latin typeface="+mn-lt"/>
                        </a:rPr>
                        <a:t>          19,000 </a:t>
                      </a:r>
                    </a:p>
                  </a:txBody>
                  <a:tcPr marL="8952" marR="8952" marT="8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000" b="0" i="0" u="none" strike="noStrike">
                          <a:latin typeface="+mn-lt"/>
                        </a:rPr>
                        <a:t>         18,845 </a:t>
                      </a:r>
                    </a:p>
                  </a:txBody>
                  <a:tcPr marL="8952" marR="8952" marT="89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000" b="0" i="0" u="none" strike="noStrike">
                        <a:latin typeface="+mn-lt"/>
                      </a:endParaRPr>
                    </a:p>
                  </a:txBody>
                  <a:tcPr marL="8952" marR="8952" marT="8950" marB="0" anchor="b">
                    <a:lnL w="12700" cap="flat" cmpd="sng" algn="ctr">
                      <a:solidFill>
                        <a:srgbClr val="000000"/>
                      </a:solidFill>
                      <a:prstDash val="solid"/>
                      <a:round/>
                      <a:headEnd type="none" w="med" len="med"/>
                      <a:tailEnd type="none" w="med" len="med"/>
                    </a:lnL>
                    <a:lnR>
                      <a:noFill/>
                    </a:lnR>
                    <a:lnT>
                      <a:noFill/>
                    </a:lnT>
                    <a:lnB>
                      <a:noFill/>
                    </a:lnB>
                  </a:tcPr>
                </a:tc>
              </a:tr>
              <a:tr h="168929">
                <a:tc>
                  <a:txBody>
                    <a:bodyPr/>
                    <a:lstStyle/>
                    <a:p>
                      <a:pPr algn="l" fontAlgn="b"/>
                      <a:r>
                        <a:rPr lang="en-US" sz="1000" b="1" i="0" u="none" strike="noStrike">
                          <a:latin typeface="+mn-lt"/>
                        </a:rPr>
                        <a:t>September</a:t>
                      </a:r>
                    </a:p>
                  </a:txBody>
                  <a:tcPr marL="8952" marR="8952" marT="89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ctr" fontAlgn="b"/>
                      <a:r>
                        <a:rPr lang="en-US" sz="1000" b="0" i="0" u="none" strike="noStrike">
                          <a:latin typeface="+mn-lt"/>
                        </a:rPr>
                        <a:t> </a:t>
                      </a:r>
                    </a:p>
                  </a:txBody>
                  <a:tcPr marL="8952" marR="8952" marT="89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000" b="0" i="0" u="none" strike="noStrike">
                          <a:latin typeface="+mn-lt"/>
                        </a:rPr>
                        <a:t>         18,525 </a:t>
                      </a:r>
                    </a:p>
                  </a:txBody>
                  <a:tcPr marL="8952" marR="8952" marT="89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FF"/>
                    </a:solidFill>
                  </a:tcPr>
                </a:tc>
                <a:tc>
                  <a:txBody>
                    <a:bodyPr/>
                    <a:lstStyle/>
                    <a:p>
                      <a:pPr algn="l" fontAlgn="b"/>
                      <a:endParaRPr lang="en-US" sz="1000" b="0" i="0" u="none" strike="noStrike" dirty="0">
                        <a:latin typeface="+mn-lt"/>
                      </a:endParaRPr>
                    </a:p>
                  </a:txBody>
                  <a:tcPr marL="8952" marR="8952" marT="8950" marB="0" anchor="b">
                    <a:lnL w="12700" cap="flat" cmpd="sng" algn="ctr">
                      <a:solidFill>
                        <a:srgbClr val="000000"/>
                      </a:solidFill>
                      <a:prstDash val="solid"/>
                      <a:round/>
                      <a:headEnd type="none" w="med" len="med"/>
                      <a:tailEnd type="none" w="med" len="med"/>
                    </a:lnL>
                    <a:lnR>
                      <a:noFill/>
                    </a:lnR>
                    <a:lnT>
                      <a:noFill/>
                    </a:lnT>
                    <a:lnB>
                      <a:noFill/>
                    </a:lnB>
                  </a:tcPr>
                </a:tc>
              </a:tr>
            </a:tbl>
          </a:graphicData>
        </a:graphic>
      </p:graphicFrame>
      <p:sp>
        <p:nvSpPr>
          <p:cNvPr id="9" name="TextBox 8"/>
          <p:cNvSpPr txBox="1"/>
          <p:nvPr/>
        </p:nvSpPr>
        <p:spPr>
          <a:xfrm>
            <a:off x="543632" y="5562600"/>
            <a:ext cx="4745038" cy="307975"/>
          </a:xfrm>
          <a:prstGeom prst="rect">
            <a:avLst/>
          </a:prstGeom>
          <a:solidFill>
            <a:schemeClr val="accent2">
              <a:lumMod val="20000"/>
              <a:lumOff val="80000"/>
            </a:schemeClr>
          </a:solidFill>
        </p:spPr>
        <p:txBody>
          <a:bodyPr wrap="none">
            <a:spAutoFit/>
          </a:bodyPr>
          <a:lstStyle/>
          <a:p>
            <a:pPr>
              <a:defRPr/>
            </a:pPr>
            <a:r>
              <a:rPr lang="en-US" sz="1400" i="1" dirty="0"/>
              <a:t>* Forecasts in this illustration are rounded to units</a:t>
            </a:r>
          </a:p>
        </p:txBody>
      </p:sp>
    </p:spTree>
    <p:extLst>
      <p:ext uri="{BB962C8B-B14F-4D97-AF65-F5344CB8AC3E}">
        <p14:creationId xmlns:p14="http://schemas.microsoft.com/office/powerpoint/2010/main" val="2644245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Grp="1" noChangeArrowheads="1"/>
          </p:cNvSpPr>
          <p:nvPr>
            <p:ph type="title"/>
          </p:nvPr>
        </p:nvSpPr>
        <p:spPr/>
        <p:txBody>
          <a:bodyPr/>
          <a:lstStyle/>
          <a:p>
            <a:pPr eaLnBrk="1" hangingPunct="1"/>
            <a:r>
              <a:rPr lang="en-US" altLang="en-US" dirty="0" smtClean="0"/>
              <a:t>Exponential Smoothening Method</a:t>
            </a:r>
          </a:p>
        </p:txBody>
      </p:sp>
      <p:graphicFrame>
        <p:nvGraphicFramePr>
          <p:cNvPr id="2050" name="Object 8"/>
          <p:cNvGraphicFramePr>
            <a:graphicFrameLocks noChangeAspect="1"/>
          </p:cNvGraphicFramePr>
          <p:nvPr/>
        </p:nvGraphicFramePr>
        <p:xfrm>
          <a:off x="838200" y="5260975"/>
          <a:ext cx="3479800" cy="576263"/>
        </p:xfrm>
        <a:graphic>
          <a:graphicData uri="http://schemas.openxmlformats.org/presentationml/2006/ole">
            <mc:AlternateContent xmlns:mc="http://schemas.openxmlformats.org/markup-compatibility/2006">
              <mc:Choice xmlns:v="urn:schemas-microsoft-com:vml" Requires="v">
                <p:oleObj spid="_x0000_s46088" name="Equation" r:id="rId3" imgW="1384300" imgH="228600" progId="Equation.3">
                  <p:embed/>
                </p:oleObj>
              </mc:Choice>
              <mc:Fallback>
                <p:oleObj name="Equation" r:id="rId3" imgW="1384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260975"/>
                        <a:ext cx="347980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9"/>
          <p:cNvSpPr>
            <a:spLocks noChangeArrowheads="1"/>
          </p:cNvSpPr>
          <p:nvPr/>
        </p:nvSpPr>
        <p:spPr bwMode="auto">
          <a:xfrm>
            <a:off x="762000" y="2041525"/>
            <a:ext cx="77724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just" eaLnBrk="1" hangingPunct="1"/>
            <a:r>
              <a:rPr lang="en-US" altLang="en-US" sz="2000" dirty="0">
                <a:cs typeface="Times New Roman" pitchFamily="18" charset="0"/>
              </a:rPr>
              <a:t>The forecast for the next period is computed on the basis of the forecast for the current period and the actual demand during the current period, the difference between forecast and actual demand is incorporated in the next period’s forecast</a:t>
            </a:r>
            <a:endParaRPr lang="en-US" altLang="en-US" sz="2000" dirty="0"/>
          </a:p>
          <a:p>
            <a:pPr algn="just"/>
            <a:endParaRPr lang="en-US" altLang="en-US" sz="2000" i="1" dirty="0">
              <a:cs typeface="Times New Roman" pitchFamily="18" charset="0"/>
            </a:endParaRPr>
          </a:p>
          <a:p>
            <a:pPr algn="just"/>
            <a:r>
              <a:rPr lang="en-US" altLang="en-US" sz="2000" i="1" dirty="0">
                <a:cs typeface="Times New Roman" pitchFamily="18" charset="0"/>
              </a:rPr>
              <a:t>F</a:t>
            </a:r>
            <a:r>
              <a:rPr lang="en-US" altLang="en-US" sz="2000" i="1" baseline="-30000" dirty="0">
                <a:cs typeface="Times New Roman" pitchFamily="18" charset="0"/>
              </a:rPr>
              <a:t>t+1</a:t>
            </a:r>
            <a:r>
              <a:rPr lang="en-US" altLang="en-US" sz="2000" dirty="0">
                <a:cs typeface="Times New Roman" pitchFamily="18" charset="0"/>
              </a:rPr>
              <a:t>	= Exponentially smoothened forecast for period </a:t>
            </a:r>
            <a:r>
              <a:rPr lang="en-US" altLang="en-US" sz="2000" i="1" dirty="0">
                <a:cs typeface="Times New Roman" pitchFamily="18" charset="0"/>
              </a:rPr>
              <a:t>t+1</a:t>
            </a:r>
            <a:endParaRPr lang="en-US" altLang="en-US" sz="2000" dirty="0"/>
          </a:p>
          <a:p>
            <a:pPr algn="just"/>
            <a:r>
              <a:rPr lang="en-US" altLang="en-US" sz="2000" i="1" dirty="0">
                <a:cs typeface="Times New Roman" pitchFamily="18" charset="0"/>
              </a:rPr>
              <a:t>F</a:t>
            </a:r>
            <a:r>
              <a:rPr lang="en-US" altLang="en-US" sz="2000" i="1" baseline="-30000" dirty="0">
                <a:cs typeface="Times New Roman" pitchFamily="18" charset="0"/>
              </a:rPr>
              <a:t>t</a:t>
            </a:r>
            <a:r>
              <a:rPr lang="en-US" altLang="en-US" sz="2000" dirty="0">
                <a:cs typeface="Times New Roman" pitchFamily="18" charset="0"/>
              </a:rPr>
              <a:t>    	= Exponentially smoothened forecast for period </a:t>
            </a:r>
            <a:r>
              <a:rPr lang="en-US" altLang="en-US" sz="2000" i="1" dirty="0">
                <a:cs typeface="Times New Roman" pitchFamily="18" charset="0"/>
              </a:rPr>
              <a:t>t</a:t>
            </a:r>
            <a:endParaRPr lang="en-US" altLang="en-US" sz="2000" dirty="0"/>
          </a:p>
          <a:p>
            <a:pPr algn="just"/>
            <a:r>
              <a:rPr lang="en-US" altLang="en-US" sz="2000" i="1" dirty="0">
                <a:cs typeface="Times New Roman" pitchFamily="18" charset="0"/>
              </a:rPr>
              <a:t>D</a:t>
            </a:r>
            <a:r>
              <a:rPr lang="en-US" altLang="en-US" sz="2000" i="1" baseline="-30000" dirty="0">
                <a:cs typeface="Times New Roman" pitchFamily="18" charset="0"/>
              </a:rPr>
              <a:t>t</a:t>
            </a:r>
            <a:r>
              <a:rPr lang="en-US" altLang="en-US" sz="2000" i="1" dirty="0">
                <a:cs typeface="Times New Roman" pitchFamily="18" charset="0"/>
              </a:rPr>
              <a:t>   	</a:t>
            </a:r>
            <a:r>
              <a:rPr lang="en-US" altLang="en-US" sz="2000" dirty="0">
                <a:cs typeface="Times New Roman" pitchFamily="18" charset="0"/>
              </a:rPr>
              <a:t>= Actual demand during period </a:t>
            </a:r>
            <a:r>
              <a:rPr lang="en-US" altLang="en-US" sz="2000" i="1" dirty="0">
                <a:cs typeface="Times New Roman" pitchFamily="18" charset="0"/>
              </a:rPr>
              <a:t>t</a:t>
            </a:r>
            <a:endParaRPr lang="en-US" altLang="en-US" sz="2000" dirty="0"/>
          </a:p>
          <a:p>
            <a:pPr algn="just"/>
            <a:r>
              <a:rPr lang="en-US" altLang="en-US" sz="2000" i="1" dirty="0">
                <a:cs typeface="Times New Roman" pitchFamily="18" charset="0"/>
                <a:sym typeface="Symbol" pitchFamily="18" charset="2"/>
              </a:rPr>
              <a:t></a:t>
            </a:r>
            <a:r>
              <a:rPr lang="en-US" altLang="en-US" sz="2000" i="1" dirty="0">
                <a:cs typeface="Times New Roman" pitchFamily="18" charset="0"/>
              </a:rPr>
              <a:t>    	</a:t>
            </a:r>
            <a:r>
              <a:rPr lang="en-US" altLang="en-US" sz="2000" dirty="0">
                <a:cs typeface="Times New Roman" pitchFamily="18" charset="0"/>
                <a:sym typeface="Symbol" pitchFamily="18" charset="2"/>
              </a:rPr>
              <a:t>= Smoothening coefficient</a:t>
            </a:r>
            <a:endParaRPr lang="en-US" altLang="en-US" sz="2000" i="1" dirty="0">
              <a:cs typeface="Times New Roman" pitchFamily="18" charset="0"/>
              <a:sym typeface="Symbol" pitchFamily="18" charset="2"/>
            </a:endParaRPr>
          </a:p>
        </p:txBody>
      </p:sp>
    </p:spTree>
    <p:extLst>
      <p:ext uri="{BB962C8B-B14F-4D97-AF65-F5344CB8AC3E}">
        <p14:creationId xmlns:p14="http://schemas.microsoft.com/office/powerpoint/2010/main" val="7024079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r>
              <a:rPr lang="en-US" altLang="en-US" dirty="0" smtClean="0"/>
              <a:t>Exponential Smoothening Method </a:t>
            </a:r>
            <a:br>
              <a:rPr lang="en-US" altLang="en-US" dirty="0" smtClean="0"/>
            </a:br>
            <a:r>
              <a:rPr lang="en-US" altLang="en-US" sz="3200" b="1" dirty="0" smtClean="0">
                <a:solidFill>
                  <a:srgbClr val="0000FF"/>
                </a:solidFill>
                <a:latin typeface="Comic Sans MS" pitchFamily="66" charset="0"/>
              </a:rPr>
              <a:t>An illustration</a:t>
            </a:r>
          </a:p>
        </p:txBody>
      </p:sp>
      <p:pic>
        <p:nvPicPr>
          <p:cNvPr id="23555"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547938"/>
            <a:ext cx="3657600"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5988" y="2540000"/>
            <a:ext cx="3656012"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8"/>
          <p:cNvSpPr>
            <a:spLocks noChangeArrowheads="1"/>
          </p:cNvSpPr>
          <p:nvPr/>
        </p:nvSpPr>
        <p:spPr bwMode="auto">
          <a:xfrm>
            <a:off x="1157288" y="2365375"/>
            <a:ext cx="18415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200">
                <a:latin typeface="Times New Roman" pitchFamily="18" charset="0"/>
                <a:cs typeface="Times New Roman" pitchFamily="18" charset="0"/>
              </a:rPr>
              <a:t/>
            </a:r>
            <a:br>
              <a:rPr lang="en-US" altLang="en-US" sz="1200">
                <a:latin typeface="Times New Roman" pitchFamily="18" charset="0"/>
                <a:cs typeface="Times New Roman" pitchFamily="18" charset="0"/>
              </a:rPr>
            </a:br>
            <a:endParaRPr lang="en-US" altLang="en-US" sz="900">
              <a:latin typeface="Times New Roman" pitchFamily="18" charset="0"/>
            </a:endParaRPr>
          </a:p>
          <a:p>
            <a:endParaRPr lang="en-US" altLang="en-US" sz="2400">
              <a:latin typeface="Times New Roman" pitchFamily="18" charset="0"/>
            </a:endParaRPr>
          </a:p>
        </p:txBody>
      </p:sp>
      <p:sp>
        <p:nvSpPr>
          <p:cNvPr id="23558" name="Text Box 9"/>
          <p:cNvSpPr txBox="1">
            <a:spLocks noChangeArrowheads="1"/>
          </p:cNvSpPr>
          <p:nvPr/>
        </p:nvSpPr>
        <p:spPr bwMode="auto">
          <a:xfrm>
            <a:off x="1066800" y="2044700"/>
            <a:ext cx="320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t>An example with </a:t>
            </a:r>
            <a:r>
              <a:rPr lang="en-US" altLang="en-US">
                <a:sym typeface="Symbol" pitchFamily="18" charset="2"/>
              </a:rPr>
              <a:t></a:t>
            </a:r>
            <a:r>
              <a:rPr lang="en-US" altLang="en-US"/>
              <a:t> = 0.20</a:t>
            </a:r>
          </a:p>
        </p:txBody>
      </p:sp>
      <p:sp>
        <p:nvSpPr>
          <p:cNvPr id="23559" name="Text Box 10"/>
          <p:cNvSpPr txBox="1">
            <a:spLocks noChangeArrowheads="1"/>
          </p:cNvSpPr>
          <p:nvPr/>
        </p:nvSpPr>
        <p:spPr bwMode="auto">
          <a:xfrm>
            <a:off x="4953000" y="2046288"/>
            <a:ext cx="320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a:sym typeface="Symbol" pitchFamily="18" charset="2"/>
              </a:rPr>
              <a:t>An example with </a:t>
            </a:r>
            <a:r>
              <a:rPr lang="en-US" altLang="en-US"/>
              <a:t> = 0.80</a:t>
            </a:r>
          </a:p>
        </p:txBody>
      </p:sp>
      <p:sp>
        <p:nvSpPr>
          <p:cNvPr id="23560" name="Text Box 11"/>
          <p:cNvSpPr txBox="1">
            <a:spLocks noChangeArrowheads="1"/>
          </p:cNvSpPr>
          <p:nvPr/>
        </p:nvSpPr>
        <p:spPr bwMode="auto">
          <a:xfrm>
            <a:off x="822325" y="5930900"/>
            <a:ext cx="7788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400"/>
              <a:t>A lower value of </a:t>
            </a:r>
            <a:r>
              <a:rPr lang="en-US" altLang="en-US" sz="1400">
                <a:sym typeface="Symbol" pitchFamily="18" charset="2"/>
              </a:rPr>
              <a:t></a:t>
            </a:r>
            <a:r>
              <a:rPr lang="en-US" altLang="en-US" sz="1400"/>
              <a:t> indicates that the forecast is not responsive to the demand</a:t>
            </a:r>
          </a:p>
        </p:txBody>
      </p:sp>
    </p:spTree>
    <p:extLst>
      <p:ext uri="{BB962C8B-B14F-4D97-AF65-F5344CB8AC3E}">
        <p14:creationId xmlns:p14="http://schemas.microsoft.com/office/powerpoint/2010/main" val="33953699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US" altLang="en-US" dirty="0" smtClean="0"/>
              <a:t>Exponential Smoothening Method</a:t>
            </a:r>
            <a:br>
              <a:rPr lang="en-US" altLang="en-US" dirty="0" smtClean="0"/>
            </a:br>
            <a:r>
              <a:rPr lang="en-US" altLang="en-US" sz="3200" b="1" dirty="0" smtClean="0">
                <a:solidFill>
                  <a:srgbClr val="0000FF"/>
                </a:solidFill>
                <a:latin typeface="Comic Sans MS" pitchFamily="66" charset="0"/>
              </a:rPr>
              <a:t>Impact of model parameter (alpha)</a:t>
            </a:r>
          </a:p>
        </p:txBody>
      </p:sp>
      <p:pic>
        <p:nvPicPr>
          <p:cNvPr id="2457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663" y="1657350"/>
            <a:ext cx="6294437"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7363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smtClean="0"/>
              <a:t>Time Series Methods</a:t>
            </a:r>
            <a:br>
              <a:rPr lang="en-US" altLang="en-US" dirty="0" smtClean="0"/>
            </a:br>
            <a:r>
              <a:rPr lang="en-US" altLang="en-US" sz="3200" b="1" dirty="0" smtClean="0">
                <a:solidFill>
                  <a:srgbClr val="0000FF"/>
                </a:solidFill>
                <a:latin typeface="Comic Sans MS" pitchFamily="66" charset="0"/>
              </a:rPr>
              <a:t>Components</a:t>
            </a:r>
          </a:p>
        </p:txBody>
      </p:sp>
      <p:sp>
        <p:nvSpPr>
          <p:cNvPr id="25603" name="Rectangle 3"/>
          <p:cNvSpPr>
            <a:spLocks noGrp="1" noChangeArrowheads="1"/>
          </p:cNvSpPr>
          <p:nvPr>
            <p:ph idx="1"/>
          </p:nvPr>
        </p:nvSpPr>
        <p:spPr/>
        <p:txBody>
          <a:bodyPr/>
          <a:lstStyle/>
          <a:p>
            <a:pPr eaLnBrk="1" hangingPunct="1"/>
            <a:r>
              <a:rPr lang="en-US" altLang="en-US" sz="2600" u="sng" smtClean="0">
                <a:solidFill>
                  <a:schemeClr val="hlink"/>
                </a:solidFill>
              </a:rPr>
              <a:t>Trend (T)</a:t>
            </a:r>
          </a:p>
          <a:p>
            <a:pPr lvl="1" eaLnBrk="1" hangingPunct="1"/>
            <a:r>
              <a:rPr lang="en-US" altLang="en-US" sz="2400" smtClean="0"/>
              <a:t>Long term secular movement in the pattern </a:t>
            </a:r>
          </a:p>
          <a:p>
            <a:pPr eaLnBrk="1" hangingPunct="1"/>
            <a:r>
              <a:rPr lang="en-US" altLang="en-US" sz="2600" u="sng" smtClean="0">
                <a:solidFill>
                  <a:schemeClr val="hlink"/>
                </a:solidFill>
              </a:rPr>
              <a:t>Seasonality (S)</a:t>
            </a:r>
          </a:p>
          <a:p>
            <a:pPr lvl="1" eaLnBrk="1" hangingPunct="1"/>
            <a:r>
              <a:rPr lang="en-US" altLang="en-US" sz="2400" smtClean="0"/>
              <a:t>Fixed cycles in which the time series data often move from period to period </a:t>
            </a:r>
          </a:p>
          <a:p>
            <a:pPr eaLnBrk="1" hangingPunct="1"/>
            <a:r>
              <a:rPr lang="en-US" altLang="en-US" sz="2600" u="sng" smtClean="0">
                <a:solidFill>
                  <a:schemeClr val="hlink"/>
                </a:solidFill>
              </a:rPr>
              <a:t>Cyclical (C)</a:t>
            </a:r>
          </a:p>
          <a:p>
            <a:pPr lvl="1" eaLnBrk="1" hangingPunct="1"/>
            <a:r>
              <a:rPr lang="en-US" altLang="en-US" sz="2400" smtClean="0"/>
              <a:t>Business cycles that repeat over a much longer period of say 10 – 20 years </a:t>
            </a:r>
          </a:p>
          <a:p>
            <a:pPr eaLnBrk="1" hangingPunct="1"/>
            <a:r>
              <a:rPr lang="en-US" altLang="en-US" sz="2600" u="sng" smtClean="0">
                <a:solidFill>
                  <a:schemeClr val="hlink"/>
                </a:solidFill>
              </a:rPr>
              <a:t>Random (R)</a:t>
            </a:r>
          </a:p>
          <a:p>
            <a:pPr lvl="1" eaLnBrk="1" hangingPunct="1"/>
            <a:r>
              <a:rPr lang="en-US" altLang="en-US" sz="2400" smtClean="0"/>
              <a:t>Uncontrollable events happening in the short term that could influence the demand </a:t>
            </a:r>
          </a:p>
        </p:txBody>
      </p:sp>
    </p:spTree>
    <p:extLst>
      <p:ext uri="{BB962C8B-B14F-4D97-AF65-F5344CB8AC3E}">
        <p14:creationId xmlns:p14="http://schemas.microsoft.com/office/powerpoint/2010/main" val="691915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title"/>
          </p:nvPr>
        </p:nvSpPr>
        <p:spPr/>
        <p:txBody>
          <a:bodyPr/>
          <a:lstStyle/>
          <a:p>
            <a:pPr eaLnBrk="1" hangingPunct="1"/>
            <a:r>
              <a:rPr lang="en-US" altLang="en-US" dirty="0" smtClean="0"/>
              <a:t>Components of Time Series</a:t>
            </a:r>
            <a:br>
              <a:rPr lang="en-US" altLang="en-US" dirty="0" smtClean="0"/>
            </a:br>
            <a:r>
              <a:rPr lang="en-US" altLang="en-US" sz="3200" b="1" dirty="0" smtClean="0">
                <a:solidFill>
                  <a:srgbClr val="0000FF"/>
                </a:solidFill>
                <a:latin typeface="Comic Sans MS" pitchFamily="66" charset="0"/>
              </a:rPr>
              <a:t>Trend: An illustration</a:t>
            </a:r>
          </a:p>
        </p:txBody>
      </p:sp>
      <p:graphicFrame>
        <p:nvGraphicFramePr>
          <p:cNvPr id="3074" name="Object 9"/>
          <p:cNvGraphicFramePr>
            <a:graphicFrameLocks noGrp="1" noChangeAspect="1"/>
          </p:cNvGraphicFramePr>
          <p:nvPr>
            <p:ph idx="1"/>
          </p:nvPr>
        </p:nvGraphicFramePr>
        <p:xfrm>
          <a:off x="1500188" y="1897063"/>
          <a:ext cx="6143625" cy="3933825"/>
        </p:xfrm>
        <a:graphic>
          <a:graphicData uri="http://schemas.openxmlformats.org/presentationml/2006/ole">
            <mc:AlternateContent xmlns:mc="http://schemas.openxmlformats.org/markup-compatibility/2006">
              <mc:Choice xmlns:v="urn:schemas-microsoft-com:vml" Requires="v">
                <p:oleObj spid="_x0000_s47112" name="Chart" r:id="rId3" imgW="6143549" imgH="3933876" progId="Excel.Chart.8">
                  <p:embed/>
                </p:oleObj>
              </mc:Choice>
              <mc:Fallback>
                <p:oleObj name="Chart" r:id="rId3" imgW="6143549" imgH="3933876" progId="Excel.Chart.8">
                  <p:embed/>
                  <p:pic>
                    <p:nvPicPr>
                      <p:cNvPr id="0" name=""/>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1897063"/>
                        <a:ext cx="6143625" cy="393382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06840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en-US" dirty="0" smtClean="0"/>
              <a:t>Components of Time Series</a:t>
            </a:r>
            <a:br>
              <a:rPr lang="en-US" altLang="en-US" dirty="0" smtClean="0"/>
            </a:br>
            <a:r>
              <a:rPr lang="en-US" altLang="en-US" sz="2800" b="1" dirty="0" smtClean="0">
                <a:solidFill>
                  <a:srgbClr val="0000FF"/>
                </a:solidFill>
                <a:latin typeface="Comic Sans MS" pitchFamily="66" charset="0"/>
              </a:rPr>
              <a:t>Seasonality, Cyclical, Random: An illustration</a:t>
            </a:r>
          </a:p>
        </p:txBody>
      </p:sp>
      <p:graphicFrame>
        <p:nvGraphicFramePr>
          <p:cNvPr id="4098" name="Object 5"/>
          <p:cNvGraphicFramePr>
            <a:graphicFrameLocks noGrp="1" noChangeAspect="1"/>
          </p:cNvGraphicFramePr>
          <p:nvPr>
            <p:ph idx="1"/>
          </p:nvPr>
        </p:nvGraphicFramePr>
        <p:xfrm>
          <a:off x="1695450" y="1919288"/>
          <a:ext cx="5753100" cy="3886200"/>
        </p:xfrm>
        <a:graphic>
          <a:graphicData uri="http://schemas.openxmlformats.org/presentationml/2006/ole">
            <mc:AlternateContent xmlns:mc="http://schemas.openxmlformats.org/markup-compatibility/2006">
              <mc:Choice xmlns:v="urn:schemas-microsoft-com:vml" Requires="v">
                <p:oleObj spid="_x0000_s48136" name="Chart" r:id="rId3" imgW="5752998" imgH="3886200" progId="Excel.Chart.8">
                  <p:embed/>
                </p:oleObj>
              </mc:Choice>
              <mc:Fallback>
                <p:oleObj name="Chart" r:id="rId3" imgW="5752998" imgH="3886200"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450" y="1919288"/>
                        <a:ext cx="57531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170490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4"/>
          <p:cNvSpPr>
            <a:spLocks noGrp="1" noChangeArrowheads="1"/>
          </p:cNvSpPr>
          <p:nvPr>
            <p:ph type="title"/>
          </p:nvPr>
        </p:nvSpPr>
        <p:spPr/>
        <p:txBody>
          <a:bodyPr/>
          <a:lstStyle/>
          <a:p>
            <a:pPr eaLnBrk="1" hangingPunct="1"/>
            <a:r>
              <a:rPr lang="en-US" altLang="en-US" dirty="0" smtClean="0"/>
              <a:t>Estimating Trend</a:t>
            </a:r>
            <a:br>
              <a:rPr lang="en-US" altLang="en-US" dirty="0" smtClean="0"/>
            </a:br>
            <a:r>
              <a:rPr lang="en-US" altLang="en-US" sz="3200" b="1" dirty="0" smtClean="0">
                <a:solidFill>
                  <a:srgbClr val="0000FF"/>
                </a:solidFill>
                <a:latin typeface="Comic Sans MS" pitchFamily="66" charset="0"/>
              </a:rPr>
              <a:t>Method of Least Squares</a:t>
            </a:r>
          </a:p>
        </p:txBody>
      </p:sp>
      <p:graphicFrame>
        <p:nvGraphicFramePr>
          <p:cNvPr id="5122" name="Object 8"/>
          <p:cNvGraphicFramePr>
            <a:graphicFrameLocks noChangeAspect="1"/>
          </p:cNvGraphicFramePr>
          <p:nvPr/>
        </p:nvGraphicFramePr>
        <p:xfrm>
          <a:off x="1143000" y="5202238"/>
          <a:ext cx="1676400" cy="1122362"/>
        </p:xfrm>
        <a:graphic>
          <a:graphicData uri="http://schemas.openxmlformats.org/presentationml/2006/ole">
            <mc:AlternateContent xmlns:mc="http://schemas.openxmlformats.org/markup-compatibility/2006">
              <mc:Choice xmlns:v="urn:schemas-microsoft-com:vml" Requires="v">
                <p:oleObj spid="_x0000_s49178" name="Equation" r:id="rId3" imgW="1269449" imgH="850531" progId="Equation.3">
                  <p:embed/>
                </p:oleObj>
              </mc:Choice>
              <mc:Fallback>
                <p:oleObj name="Equation" r:id="rId3" imgW="1269449" imgH="85053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202238"/>
                        <a:ext cx="1676400" cy="1122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7"/>
          <p:cNvGraphicFramePr>
            <a:graphicFrameLocks noChangeAspect="1"/>
          </p:cNvGraphicFramePr>
          <p:nvPr/>
        </p:nvGraphicFramePr>
        <p:xfrm>
          <a:off x="3200400" y="5454650"/>
          <a:ext cx="1295400" cy="488950"/>
        </p:xfrm>
        <a:graphic>
          <a:graphicData uri="http://schemas.openxmlformats.org/presentationml/2006/ole">
            <mc:AlternateContent xmlns:mc="http://schemas.openxmlformats.org/markup-compatibility/2006">
              <mc:Choice xmlns:v="urn:schemas-microsoft-com:vml" Requires="v">
                <p:oleObj spid="_x0000_s49179" name="Equation" r:id="rId5" imgW="736600" imgH="279400" progId="Equation.3">
                  <p:embed/>
                </p:oleObj>
              </mc:Choice>
              <mc:Fallback>
                <p:oleObj name="Equation" r:id="rId5" imgW="736600" imgH="279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5454650"/>
                        <a:ext cx="12954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6"/>
          <p:cNvGraphicFramePr>
            <a:graphicFrameLocks noChangeAspect="1"/>
          </p:cNvGraphicFramePr>
          <p:nvPr/>
        </p:nvGraphicFramePr>
        <p:xfrm>
          <a:off x="4800600" y="5410200"/>
          <a:ext cx="1038225" cy="658813"/>
        </p:xfrm>
        <a:graphic>
          <a:graphicData uri="http://schemas.openxmlformats.org/presentationml/2006/ole">
            <mc:AlternateContent xmlns:mc="http://schemas.openxmlformats.org/markup-compatibility/2006">
              <mc:Choice xmlns:v="urn:schemas-microsoft-com:vml" Requires="v">
                <p:oleObj spid="_x0000_s49180" name="Equation" r:id="rId7" imgW="672808" imgH="431613" progId="Equation.3">
                  <p:embed/>
                </p:oleObj>
              </mc:Choice>
              <mc:Fallback>
                <p:oleObj name="Equation" r:id="rId7" imgW="672808" imgH="4316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0" y="5410200"/>
                        <a:ext cx="1038225"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5"/>
          <p:cNvGraphicFramePr>
            <a:graphicFrameLocks noChangeAspect="1"/>
          </p:cNvGraphicFramePr>
          <p:nvPr/>
        </p:nvGraphicFramePr>
        <p:xfrm>
          <a:off x="6248400" y="5334000"/>
          <a:ext cx="962025" cy="666750"/>
        </p:xfrm>
        <a:graphic>
          <a:graphicData uri="http://schemas.openxmlformats.org/presentationml/2006/ole">
            <mc:AlternateContent xmlns:mc="http://schemas.openxmlformats.org/markup-compatibility/2006">
              <mc:Choice xmlns:v="urn:schemas-microsoft-com:vml" Requires="v">
                <p:oleObj spid="_x0000_s49181" name="Equation" r:id="rId9" imgW="622030" imgH="431613" progId="Equation.3">
                  <p:embed/>
                </p:oleObj>
              </mc:Choice>
              <mc:Fallback>
                <p:oleObj name="Equation" r:id="rId9" imgW="622030" imgH="4316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8400" y="5334000"/>
                        <a:ext cx="962025"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Rectangle 9"/>
          <p:cNvSpPr>
            <a:spLocks noChangeArrowheads="1"/>
          </p:cNvSpPr>
          <p:nvPr/>
        </p:nvSpPr>
        <p:spPr bwMode="auto">
          <a:xfrm>
            <a:off x="533400" y="1641475"/>
            <a:ext cx="80772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292100" indent="-292100">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buClr>
                <a:schemeClr val="accent2"/>
              </a:buClr>
              <a:buFont typeface="Wingdings" pitchFamily="2" charset="2"/>
              <a:buChar char="§"/>
            </a:pPr>
            <a:r>
              <a:rPr lang="en-US" altLang="en-US">
                <a:cs typeface="Times New Roman" pitchFamily="18" charset="0"/>
              </a:rPr>
              <a:t>Treat the time periods as independent variable and the actual demand as dependant variable. </a:t>
            </a:r>
          </a:p>
          <a:p>
            <a:pPr>
              <a:buClr>
                <a:schemeClr val="accent2"/>
              </a:buClr>
              <a:buFont typeface="Wingdings" pitchFamily="2" charset="2"/>
              <a:buChar char="§"/>
            </a:pPr>
            <a:r>
              <a:rPr lang="en-US" altLang="en-US">
                <a:cs typeface="Times New Roman" pitchFamily="18" charset="0"/>
              </a:rPr>
              <a:t>Linear regression of the form Y = a + bX could be constructed to predict the demand Y for any value of X </a:t>
            </a:r>
          </a:p>
          <a:p>
            <a:pPr eaLnBrk="1" hangingPunct="1"/>
            <a:endParaRPr lang="en-US" altLang="en-US">
              <a:cs typeface="Times New Roman" pitchFamily="18" charset="0"/>
            </a:endParaRPr>
          </a:p>
          <a:p>
            <a:r>
              <a:rPr lang="en-US" altLang="en-US">
                <a:cs typeface="Times New Roman" pitchFamily="18" charset="0"/>
              </a:rPr>
              <a:t>	X</a:t>
            </a:r>
            <a:r>
              <a:rPr lang="en-US" altLang="en-US" baseline="-30000">
                <a:cs typeface="Times New Roman" pitchFamily="18" charset="0"/>
              </a:rPr>
              <a:t>i</a:t>
            </a:r>
            <a:r>
              <a:rPr lang="en-US" altLang="en-US">
                <a:cs typeface="Times New Roman" pitchFamily="18" charset="0"/>
              </a:rPr>
              <a:t> 	= Time periods </a:t>
            </a:r>
          </a:p>
          <a:p>
            <a:r>
              <a:rPr lang="en-US" altLang="en-US">
                <a:cs typeface="Times New Roman" pitchFamily="18" charset="0"/>
              </a:rPr>
              <a:t>	Y</a:t>
            </a:r>
            <a:r>
              <a:rPr lang="en-US" altLang="en-US" baseline="-30000">
                <a:cs typeface="Times New Roman" pitchFamily="18" charset="0"/>
              </a:rPr>
              <a:t>i</a:t>
            </a:r>
            <a:r>
              <a:rPr lang="en-US" altLang="en-US">
                <a:cs typeface="Times New Roman" pitchFamily="18" charset="0"/>
              </a:rPr>
              <a:t> 	= Actual demand during period X</a:t>
            </a:r>
            <a:r>
              <a:rPr lang="en-US" altLang="en-US" baseline="-30000">
                <a:cs typeface="Times New Roman" pitchFamily="18" charset="0"/>
              </a:rPr>
              <a:t>i</a:t>
            </a:r>
            <a:endParaRPr lang="en-US" altLang="en-US"/>
          </a:p>
          <a:p>
            <a:r>
              <a:rPr lang="en-US" altLang="en-US">
                <a:cs typeface="Times New Roman" pitchFamily="18" charset="0"/>
              </a:rPr>
              <a:t>	a  	= Intercept  (at period 0)</a:t>
            </a:r>
            <a:endParaRPr lang="en-US" altLang="en-US"/>
          </a:p>
          <a:p>
            <a:r>
              <a:rPr lang="en-US" altLang="en-US">
                <a:cs typeface="Times New Roman" pitchFamily="18" charset="0"/>
              </a:rPr>
              <a:t>	b 	= Slope of the line</a:t>
            </a:r>
          </a:p>
          <a:p>
            <a:pPr algn="just" eaLnBrk="1" hangingPunct="1"/>
            <a:r>
              <a:rPr lang="en-US" altLang="en-US"/>
              <a:t>	n 	= Number of periods</a:t>
            </a:r>
          </a:p>
          <a:p>
            <a:endParaRPr lang="en-US" altLang="en-US"/>
          </a:p>
          <a:p>
            <a:r>
              <a:rPr lang="en-US" altLang="en-US">
                <a:cs typeface="Times New Roman" pitchFamily="18" charset="0"/>
              </a:rPr>
              <a:t>The coefficients of the regression equation are as follows:</a:t>
            </a:r>
            <a:endParaRPr lang="en-US" altLang="en-US"/>
          </a:p>
        </p:txBody>
      </p:sp>
    </p:spTree>
    <p:extLst>
      <p:ext uri="{BB962C8B-B14F-4D97-AF65-F5344CB8AC3E}">
        <p14:creationId xmlns:p14="http://schemas.microsoft.com/office/powerpoint/2010/main" val="1389753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66562"/>
            <a:ext cx="8229600" cy="1143000"/>
          </a:xfrm>
        </p:spPr>
        <p:txBody>
          <a:bodyPr/>
          <a:lstStyle/>
          <a:p>
            <a:pPr eaLnBrk="1" hangingPunct="1"/>
            <a:r>
              <a:rPr lang="en-US" altLang="en-US" dirty="0" smtClean="0"/>
              <a:t>Forecasting</a:t>
            </a:r>
            <a:br>
              <a:rPr lang="en-US" altLang="en-US" dirty="0" smtClean="0"/>
            </a:br>
            <a:r>
              <a:rPr lang="en-US" altLang="en-US" sz="3000" b="1" dirty="0" smtClean="0">
                <a:solidFill>
                  <a:srgbClr val="0000FF"/>
                </a:solidFill>
                <a:latin typeface="Comic Sans MS" pitchFamily="66" charset="0"/>
              </a:rPr>
              <a:t>Some examples &amp; context</a:t>
            </a:r>
          </a:p>
        </p:txBody>
      </p:sp>
      <p:sp>
        <p:nvSpPr>
          <p:cNvPr id="13315" name="Rectangle 3"/>
          <p:cNvSpPr>
            <a:spLocks noGrp="1" noChangeArrowheads="1"/>
          </p:cNvSpPr>
          <p:nvPr>
            <p:ph idx="1"/>
          </p:nvPr>
        </p:nvSpPr>
        <p:spPr>
          <a:xfrm>
            <a:off x="457200" y="1106600"/>
            <a:ext cx="8229600" cy="4525963"/>
          </a:xfrm>
        </p:spPr>
        <p:txBody>
          <a:bodyPr>
            <a:noAutofit/>
          </a:bodyPr>
          <a:lstStyle/>
          <a:p>
            <a:pPr eaLnBrk="1" hangingPunct="1">
              <a:buFont typeface="Wingdings" pitchFamily="2" charset="2"/>
              <a:buNone/>
            </a:pPr>
            <a:r>
              <a:rPr lang="en-US" altLang="en-US" sz="2400" u="sng" dirty="0" smtClean="0">
                <a:solidFill>
                  <a:srgbClr val="0000FF"/>
                </a:solidFill>
              </a:rPr>
              <a:t>Manufacturing</a:t>
            </a:r>
          </a:p>
          <a:p>
            <a:pPr eaLnBrk="1" hangingPunct="1"/>
            <a:r>
              <a:rPr lang="en-US" altLang="en-US" sz="2300" dirty="0" smtClean="0"/>
              <a:t>A manufacturer of household appliances wants to add to add another product line for manufacturing microwave ovens The decision requires a good understanding of the nature of demand for the range of microwave ovens proposed to be manufactured </a:t>
            </a:r>
          </a:p>
          <a:p>
            <a:pPr eaLnBrk="1" hangingPunct="1">
              <a:buFont typeface="Wingdings" pitchFamily="2" charset="2"/>
              <a:buNone/>
            </a:pPr>
            <a:r>
              <a:rPr lang="en-US" altLang="en-US" sz="2400" u="sng" dirty="0" smtClean="0">
                <a:solidFill>
                  <a:schemeClr val="hlink"/>
                </a:solidFill>
              </a:rPr>
              <a:t>Services</a:t>
            </a:r>
          </a:p>
          <a:p>
            <a:pPr eaLnBrk="1" hangingPunct="1"/>
            <a:r>
              <a:rPr lang="en-US" altLang="en-US" sz="2300" dirty="0" smtClean="0"/>
              <a:t>A hospital chooses to add one more specialty health care wing, it needs to make some assumptions about the demand for the facility </a:t>
            </a:r>
          </a:p>
          <a:p>
            <a:pPr eaLnBrk="1" hangingPunct="1">
              <a:buFont typeface="Wingdings" pitchFamily="2" charset="2"/>
              <a:buNone/>
            </a:pPr>
            <a:r>
              <a:rPr lang="en-US" altLang="en-US" sz="2400" u="sng" dirty="0" smtClean="0">
                <a:solidFill>
                  <a:srgbClr val="0000FF"/>
                </a:solidFill>
              </a:rPr>
              <a:t>Public Policy</a:t>
            </a:r>
          </a:p>
          <a:p>
            <a:pPr eaLnBrk="1" hangingPunct="1"/>
            <a:r>
              <a:rPr lang="en-US" altLang="en-US" sz="2300" dirty="0" smtClean="0"/>
              <a:t>Government of India needs to have a reasonable estimate of the population growth over the next 10 – 20 years while it formulates long term plans for creating infrastructure for transport </a:t>
            </a:r>
          </a:p>
        </p:txBody>
      </p:sp>
    </p:spTree>
    <p:extLst>
      <p:ext uri="{BB962C8B-B14F-4D97-AF65-F5344CB8AC3E}">
        <p14:creationId xmlns:p14="http://schemas.microsoft.com/office/powerpoint/2010/main" val="32654038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184240" y="1678"/>
            <a:ext cx="8229600" cy="1143000"/>
          </a:xfrm>
        </p:spPr>
        <p:txBody>
          <a:bodyPr/>
          <a:lstStyle/>
          <a:p>
            <a:pPr eaLnBrk="1" hangingPunct="1"/>
            <a:r>
              <a:rPr lang="en-US" altLang="en-US" sz="3600" dirty="0" smtClean="0"/>
              <a:t>Extracting the components of Time Series</a:t>
            </a:r>
            <a:r>
              <a:rPr lang="en-US" altLang="en-US" sz="3400" dirty="0" smtClean="0"/>
              <a:t> </a:t>
            </a:r>
            <a:r>
              <a:rPr lang="en-US" altLang="en-US" sz="3200" b="1" dirty="0" smtClean="0">
                <a:solidFill>
                  <a:srgbClr val="0000FF"/>
                </a:solidFill>
                <a:latin typeface="Comic Sans MS" pitchFamily="66" charset="0"/>
              </a:rPr>
              <a:t>Example 14.1</a:t>
            </a:r>
          </a:p>
        </p:txBody>
      </p:sp>
      <p:pic>
        <p:nvPicPr>
          <p:cNvPr id="615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2840" y="1460590"/>
            <a:ext cx="5257800"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46" name="Object 7"/>
          <p:cNvGraphicFramePr>
            <a:graphicFrameLocks noChangeAspect="1"/>
          </p:cNvGraphicFramePr>
          <p:nvPr>
            <p:extLst>
              <p:ext uri="{D42A27DB-BD31-4B8C-83A1-F6EECF244321}">
                <p14:modId xmlns:p14="http://schemas.microsoft.com/office/powerpoint/2010/main" val="1488918297"/>
              </p:ext>
            </p:extLst>
          </p:nvPr>
        </p:nvGraphicFramePr>
        <p:xfrm>
          <a:off x="311240" y="5351553"/>
          <a:ext cx="3886200" cy="635000"/>
        </p:xfrm>
        <a:graphic>
          <a:graphicData uri="http://schemas.openxmlformats.org/presentationml/2006/ole">
            <mc:AlternateContent xmlns:mc="http://schemas.openxmlformats.org/markup-compatibility/2006">
              <mc:Choice xmlns:v="urn:schemas-microsoft-com:vml" Requires="v">
                <p:oleObj spid="_x0000_s50196" name="Equation" r:id="rId4" imgW="2501900" imgH="406400" progId="Equation.3">
                  <p:embed/>
                </p:oleObj>
              </mc:Choice>
              <mc:Fallback>
                <p:oleObj name="Equation" r:id="rId4" imgW="2501900" imgH="40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240" y="5351553"/>
                        <a:ext cx="38862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6"/>
          <p:cNvGraphicFramePr>
            <a:graphicFrameLocks noChangeAspect="1"/>
          </p:cNvGraphicFramePr>
          <p:nvPr>
            <p:extLst>
              <p:ext uri="{D42A27DB-BD31-4B8C-83A1-F6EECF244321}">
                <p14:modId xmlns:p14="http://schemas.microsoft.com/office/powerpoint/2010/main" val="2360594402"/>
              </p:ext>
            </p:extLst>
          </p:nvPr>
        </p:nvGraphicFramePr>
        <p:xfrm>
          <a:off x="4362540" y="4940390"/>
          <a:ext cx="4343400" cy="592138"/>
        </p:xfrm>
        <a:graphic>
          <a:graphicData uri="http://schemas.openxmlformats.org/presentationml/2006/ole">
            <mc:AlternateContent xmlns:mc="http://schemas.openxmlformats.org/markup-compatibility/2006">
              <mc:Choice xmlns:v="urn:schemas-microsoft-com:vml" Requires="v">
                <p:oleObj spid="_x0000_s50197" name="Equation" r:id="rId6" imgW="3073400" imgH="419100" progId="Equation.3">
                  <p:embed/>
                </p:oleObj>
              </mc:Choice>
              <mc:Fallback>
                <p:oleObj name="Equation" r:id="rId6" imgW="30734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2540" y="4940390"/>
                        <a:ext cx="4343400" cy="592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5"/>
          <p:cNvGraphicFramePr>
            <a:graphicFrameLocks noChangeAspect="1"/>
          </p:cNvGraphicFramePr>
          <p:nvPr>
            <p:extLst>
              <p:ext uri="{D42A27DB-BD31-4B8C-83A1-F6EECF244321}">
                <p14:modId xmlns:p14="http://schemas.microsoft.com/office/powerpoint/2010/main" val="3481837327"/>
              </p:ext>
            </p:extLst>
          </p:nvPr>
        </p:nvGraphicFramePr>
        <p:xfrm>
          <a:off x="4400640" y="5632540"/>
          <a:ext cx="3124200" cy="265113"/>
        </p:xfrm>
        <a:graphic>
          <a:graphicData uri="http://schemas.openxmlformats.org/presentationml/2006/ole">
            <mc:AlternateContent xmlns:mc="http://schemas.openxmlformats.org/markup-compatibility/2006">
              <mc:Choice xmlns:v="urn:schemas-microsoft-com:vml" Requires="v">
                <p:oleObj spid="_x0000_s50198" name="Equation" r:id="rId8" imgW="2120900" imgH="177800" progId="Equation.3">
                  <p:embed/>
                </p:oleObj>
              </mc:Choice>
              <mc:Fallback>
                <p:oleObj name="Equation" r:id="rId8" imgW="2120900" imgH="177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00640" y="5632540"/>
                        <a:ext cx="3124200" cy="265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1" name="Rectangle 8"/>
          <p:cNvSpPr>
            <a:spLocks noChangeArrowheads="1"/>
          </p:cNvSpPr>
          <p:nvPr/>
        </p:nvSpPr>
        <p:spPr bwMode="auto">
          <a:xfrm>
            <a:off x="323940" y="4922928"/>
            <a:ext cx="419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600">
                <a:cs typeface="Times New Roman" pitchFamily="18" charset="0"/>
              </a:rPr>
              <a:t>From the above table we compute</a:t>
            </a:r>
            <a:endParaRPr lang="en-US" altLang="en-US" sz="3200"/>
          </a:p>
        </p:txBody>
      </p:sp>
      <p:sp>
        <p:nvSpPr>
          <p:cNvPr id="6152" name="Rectangle 11"/>
          <p:cNvSpPr>
            <a:spLocks noChangeArrowheads="1"/>
          </p:cNvSpPr>
          <p:nvPr/>
        </p:nvSpPr>
        <p:spPr bwMode="auto">
          <a:xfrm>
            <a:off x="120740" y="5973853"/>
            <a:ext cx="76088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just" eaLnBrk="1" hangingPunct="1"/>
            <a:r>
              <a:rPr lang="en-US" altLang="en-US" sz="1600">
                <a:cs typeface="Times New Roman" pitchFamily="18" charset="0"/>
              </a:rPr>
              <a:t>The linear trend for the time series is given by </a:t>
            </a:r>
            <a:r>
              <a:rPr lang="en-US" altLang="en-US" sz="1600" b="1">
                <a:cs typeface="Times New Roman" pitchFamily="18" charset="0"/>
              </a:rPr>
              <a:t>Y = 346.91 + 15.59*X</a:t>
            </a:r>
            <a:endParaRPr lang="en-US" altLang="en-US" sz="3200" b="1"/>
          </a:p>
        </p:txBody>
      </p:sp>
    </p:spTree>
    <p:extLst>
      <p:ext uri="{BB962C8B-B14F-4D97-AF65-F5344CB8AC3E}">
        <p14:creationId xmlns:p14="http://schemas.microsoft.com/office/powerpoint/2010/main" val="21941178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sz="3600" dirty="0" smtClean="0"/>
              <a:t>Extracting the components of Time Series </a:t>
            </a:r>
            <a:r>
              <a:rPr lang="en-US" altLang="en-US" sz="3200" b="1" dirty="0" smtClean="0">
                <a:solidFill>
                  <a:srgbClr val="0000FF"/>
                </a:solidFill>
                <a:latin typeface="Comic Sans MS" pitchFamily="66" charset="0"/>
              </a:rPr>
              <a:t>Example 14.2</a:t>
            </a:r>
          </a:p>
        </p:txBody>
      </p:sp>
      <p:graphicFrame>
        <p:nvGraphicFramePr>
          <p:cNvPr id="7170" name="Object 5"/>
          <p:cNvGraphicFramePr>
            <a:graphicFrameLocks noChangeAspect="1"/>
          </p:cNvGraphicFramePr>
          <p:nvPr/>
        </p:nvGraphicFramePr>
        <p:xfrm>
          <a:off x="1573213" y="2187575"/>
          <a:ext cx="255587" cy="352425"/>
        </p:xfrm>
        <a:graphic>
          <a:graphicData uri="http://schemas.openxmlformats.org/presentationml/2006/ole">
            <mc:AlternateContent xmlns:mc="http://schemas.openxmlformats.org/markup-compatibility/2006">
              <mc:Choice xmlns:v="urn:schemas-microsoft-com:vml" Requires="v">
                <p:oleObj spid="_x0000_s51214" name="Equation" r:id="rId3" imgW="203112" imgH="279279" progId="Equation.3">
                  <p:embed/>
                </p:oleObj>
              </mc:Choice>
              <mc:Fallback>
                <p:oleObj name="Equation" r:id="rId3" imgW="203112" imgH="27927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3213" y="2187575"/>
                        <a:ext cx="255587"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4"/>
          <p:cNvGraphicFramePr>
            <a:graphicFrameLocks noChangeAspect="1"/>
          </p:cNvGraphicFramePr>
          <p:nvPr/>
        </p:nvGraphicFramePr>
        <p:xfrm>
          <a:off x="5283200" y="2514600"/>
          <a:ext cx="677863" cy="606425"/>
        </p:xfrm>
        <a:graphic>
          <a:graphicData uri="http://schemas.openxmlformats.org/presentationml/2006/ole">
            <mc:AlternateContent xmlns:mc="http://schemas.openxmlformats.org/markup-compatibility/2006">
              <mc:Choice xmlns:v="urn:schemas-microsoft-com:vml" Requires="v">
                <p:oleObj spid="_x0000_s51215" name="Equation" r:id="rId5" imgW="545863" imgH="482391" progId="Equation.3">
                  <p:embed/>
                </p:oleObj>
              </mc:Choice>
              <mc:Fallback>
                <p:oleObj name="Equation" r:id="rId5" imgW="545863" imgH="4823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3200" y="2514600"/>
                        <a:ext cx="677863"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3" name="Rectangle 6"/>
          <p:cNvSpPr>
            <a:spLocks noChangeArrowheads="1"/>
          </p:cNvSpPr>
          <p:nvPr/>
        </p:nvSpPr>
        <p:spPr bwMode="auto">
          <a:xfrm>
            <a:off x="609600" y="1873250"/>
            <a:ext cx="5102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just" eaLnBrk="1" hangingPunct="1"/>
            <a:r>
              <a:rPr lang="en-US" altLang="en-US" sz="1600">
                <a:cs typeface="Times New Roman" pitchFamily="18" charset="0"/>
              </a:rPr>
              <a:t>If 	D</a:t>
            </a:r>
            <a:r>
              <a:rPr lang="en-US" altLang="en-US" sz="1600" baseline="-30000">
                <a:cs typeface="Times New Roman" pitchFamily="18" charset="0"/>
              </a:rPr>
              <a:t>i</a:t>
            </a:r>
            <a:r>
              <a:rPr lang="en-US" altLang="en-US" sz="1600">
                <a:cs typeface="Times New Roman" pitchFamily="18" charset="0"/>
              </a:rPr>
              <a:t> is the demand during a period </a:t>
            </a:r>
            <a:r>
              <a:rPr lang="en-US" altLang="en-US" sz="1600" i="1">
                <a:cs typeface="Times New Roman" pitchFamily="18" charset="0"/>
              </a:rPr>
              <a:t>i</a:t>
            </a:r>
            <a:r>
              <a:rPr lang="en-US" altLang="en-US" sz="1600">
                <a:cs typeface="Times New Roman" pitchFamily="18" charset="0"/>
              </a:rPr>
              <a:t> and </a:t>
            </a:r>
            <a:endParaRPr lang="en-US" altLang="en-US" sz="3200"/>
          </a:p>
        </p:txBody>
      </p:sp>
      <p:sp>
        <p:nvSpPr>
          <p:cNvPr id="7174" name="Rectangle 7"/>
          <p:cNvSpPr>
            <a:spLocks noChangeArrowheads="1"/>
          </p:cNvSpPr>
          <p:nvPr/>
        </p:nvSpPr>
        <p:spPr bwMode="auto">
          <a:xfrm>
            <a:off x="1041400" y="2222500"/>
            <a:ext cx="657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just" eaLnBrk="1" hangingPunct="1"/>
            <a:r>
              <a:rPr lang="en-US" altLang="en-US" sz="1600">
                <a:cs typeface="Times New Roman" pitchFamily="18" charset="0"/>
              </a:rPr>
              <a:t>           is the average demand for the corresponding period</a:t>
            </a:r>
          </a:p>
        </p:txBody>
      </p:sp>
      <p:sp>
        <p:nvSpPr>
          <p:cNvPr id="7175" name="Rectangle 8"/>
          <p:cNvSpPr>
            <a:spLocks noChangeArrowheads="1"/>
          </p:cNvSpPr>
          <p:nvPr/>
        </p:nvSpPr>
        <p:spPr bwMode="auto">
          <a:xfrm>
            <a:off x="1608138" y="3856038"/>
            <a:ext cx="295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endParaRPr lang="en-US" altLang="en-US" sz="1200">
              <a:latin typeface="Times New Roman" pitchFamily="18" charset="0"/>
              <a:cs typeface="Times New Roman" pitchFamily="18" charset="0"/>
            </a:endParaRPr>
          </a:p>
          <a:p>
            <a:r>
              <a:rPr lang="en-US" altLang="en-US" sz="1200">
                <a:latin typeface="Times New Roman" pitchFamily="18" charset="0"/>
                <a:cs typeface="Times New Roman" pitchFamily="18" charset="0"/>
              </a:rPr>
              <a:t>			</a:t>
            </a:r>
            <a:r>
              <a:rPr lang="en-US" altLang="en-US" sz="900">
                <a:latin typeface="Times New Roman" pitchFamily="18" charset="0"/>
              </a:rPr>
              <a:t> </a:t>
            </a:r>
            <a:endParaRPr lang="en-US" altLang="en-US" sz="2400">
              <a:latin typeface="Times New Roman" pitchFamily="18" charset="0"/>
            </a:endParaRPr>
          </a:p>
        </p:txBody>
      </p:sp>
      <p:sp>
        <p:nvSpPr>
          <p:cNvPr id="7176" name="Text Box 9"/>
          <p:cNvSpPr txBox="1">
            <a:spLocks noChangeArrowheads="1"/>
          </p:cNvSpPr>
          <p:nvPr/>
        </p:nvSpPr>
        <p:spPr bwMode="auto">
          <a:xfrm>
            <a:off x="533400" y="2616200"/>
            <a:ext cx="47990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600"/>
              <a:t>Then 	the seasonality index Si is given by:</a:t>
            </a:r>
          </a:p>
          <a:p>
            <a:endParaRPr lang="en-US" altLang="en-US" sz="1600"/>
          </a:p>
        </p:txBody>
      </p:sp>
      <p:pic>
        <p:nvPicPr>
          <p:cNvPr id="7177"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600" y="3200400"/>
            <a:ext cx="5334000"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4468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a:xfrm>
            <a:off x="457200" y="42622"/>
            <a:ext cx="8229600" cy="1143000"/>
          </a:xfrm>
        </p:spPr>
        <p:txBody>
          <a:bodyPr/>
          <a:lstStyle/>
          <a:p>
            <a:pPr eaLnBrk="1" hangingPunct="1"/>
            <a:r>
              <a:rPr lang="en-US" altLang="en-US" sz="3600" dirty="0" smtClean="0"/>
              <a:t>Extracting the components of Time Series </a:t>
            </a:r>
            <a:r>
              <a:rPr lang="en-US" altLang="en-US" sz="3200" b="1" dirty="0" smtClean="0">
                <a:solidFill>
                  <a:srgbClr val="0000FF"/>
                </a:solidFill>
                <a:latin typeface="Comic Sans MS" pitchFamily="66" charset="0"/>
              </a:rPr>
              <a:t>Example 14.2</a:t>
            </a:r>
          </a:p>
        </p:txBody>
      </p:sp>
      <p:pic>
        <p:nvPicPr>
          <p:cNvPr id="2662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893647"/>
            <a:ext cx="5638800"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b="15720"/>
          <a:stretch>
            <a:fillRect/>
          </a:stretch>
        </p:blipFill>
        <p:spPr bwMode="auto">
          <a:xfrm>
            <a:off x="685800" y="4797184"/>
            <a:ext cx="44958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 Box 7"/>
          <p:cNvSpPr txBox="1">
            <a:spLocks noChangeArrowheads="1"/>
          </p:cNvSpPr>
          <p:nvPr/>
        </p:nvSpPr>
        <p:spPr bwMode="auto">
          <a:xfrm>
            <a:off x="647700" y="1476134"/>
            <a:ext cx="377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u="sng"/>
              <a:t>Normalised Seasonality Indices</a:t>
            </a:r>
          </a:p>
        </p:txBody>
      </p:sp>
      <p:sp>
        <p:nvSpPr>
          <p:cNvPr id="26630" name="Text Box 8"/>
          <p:cNvSpPr txBox="1">
            <a:spLocks noChangeArrowheads="1"/>
          </p:cNvSpPr>
          <p:nvPr/>
        </p:nvSpPr>
        <p:spPr bwMode="auto">
          <a:xfrm>
            <a:off x="596900" y="4405072"/>
            <a:ext cx="5013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u="sng"/>
              <a:t>Forecast adjusted for Trend &amp; Seasonality</a:t>
            </a:r>
          </a:p>
        </p:txBody>
      </p:sp>
      <p:sp>
        <p:nvSpPr>
          <p:cNvPr id="26631" name="Rectangle 9"/>
          <p:cNvSpPr>
            <a:spLocks noChangeArrowheads="1"/>
          </p:cNvSpPr>
          <p:nvPr/>
        </p:nvSpPr>
        <p:spPr bwMode="auto">
          <a:xfrm>
            <a:off x="628650" y="3320809"/>
            <a:ext cx="569595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600"/>
              <a:t>Forecast for Year 4 – Q1 = 346.91 + 15.59*13 = 550</a:t>
            </a:r>
          </a:p>
          <a:p>
            <a:pPr algn="ctr"/>
            <a:r>
              <a:rPr lang="en-US" altLang="en-US" sz="1600"/>
              <a:t>Forecast for Year 4 – Q2 = 346.91 + 15.59*14 = 565</a:t>
            </a:r>
          </a:p>
          <a:p>
            <a:pPr algn="ctr"/>
            <a:r>
              <a:rPr lang="en-US" altLang="en-US" sz="1600"/>
              <a:t>Forecast for Year 4 – Q3 = 346.91 + 15.59*15 = 581</a:t>
            </a:r>
          </a:p>
          <a:p>
            <a:pPr algn="ctr"/>
            <a:r>
              <a:rPr lang="en-US" altLang="en-US" sz="1600"/>
              <a:t>Forecast for Year 4 – Q4 = 346.91 + 15.59*16 = 596</a:t>
            </a:r>
          </a:p>
        </p:txBody>
      </p:sp>
      <p:sp>
        <p:nvSpPr>
          <p:cNvPr id="26632" name="Text Box 10"/>
          <p:cNvSpPr txBox="1">
            <a:spLocks noChangeArrowheads="1"/>
          </p:cNvSpPr>
          <p:nvPr/>
        </p:nvSpPr>
        <p:spPr bwMode="auto">
          <a:xfrm>
            <a:off x="609600" y="3019184"/>
            <a:ext cx="3106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u="sng"/>
              <a:t>Trend Adjusted Forecasts</a:t>
            </a:r>
          </a:p>
        </p:txBody>
      </p:sp>
    </p:spTree>
    <p:extLst>
      <p:ext uri="{BB962C8B-B14F-4D97-AF65-F5344CB8AC3E}">
        <p14:creationId xmlns:p14="http://schemas.microsoft.com/office/powerpoint/2010/main" val="2037797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10862"/>
            <a:ext cx="8229600" cy="1143000"/>
          </a:xfrm>
        </p:spPr>
        <p:txBody>
          <a:bodyPr/>
          <a:lstStyle/>
          <a:p>
            <a:pPr eaLnBrk="1" hangingPunct="1"/>
            <a:r>
              <a:rPr lang="en-US" altLang="en-US" smtClean="0"/>
              <a:t>Causal Models for forecasting</a:t>
            </a:r>
          </a:p>
        </p:txBody>
      </p:sp>
      <p:sp>
        <p:nvSpPr>
          <p:cNvPr id="2" name="Content Placeholder 1"/>
          <p:cNvSpPr>
            <a:spLocks noGrp="1"/>
          </p:cNvSpPr>
          <p:nvPr>
            <p:ph idx="1"/>
          </p:nvPr>
        </p:nvSpPr>
        <p:spPr>
          <a:xfrm>
            <a:off x="457200" y="1284024"/>
            <a:ext cx="8229600" cy="4525963"/>
          </a:xfrm>
        </p:spPr>
        <p:txBody>
          <a:bodyPr/>
          <a:lstStyle/>
          <a:p>
            <a:pPr eaLnBrk="1" hangingPunct="1">
              <a:buClr>
                <a:schemeClr val="accent2"/>
              </a:buClr>
              <a:buSzPct val="120000"/>
              <a:buFont typeface="Wingdings" pitchFamily="2" charset="2"/>
              <a:buChar char="§"/>
            </a:pPr>
            <a:r>
              <a:rPr lang="en-US" altLang="en-US" sz="2800" dirty="0"/>
              <a:t>A set of independent variables are identified and associated with the </a:t>
            </a:r>
            <a:r>
              <a:rPr lang="en-US" altLang="en-US" sz="2800" dirty="0" smtClean="0"/>
              <a:t>dependent </a:t>
            </a:r>
            <a:r>
              <a:rPr lang="en-US" altLang="en-US" sz="2800" dirty="0"/>
              <a:t>variable through a functional relationship </a:t>
            </a:r>
          </a:p>
          <a:p>
            <a:pPr>
              <a:buClr>
                <a:schemeClr val="accent2"/>
              </a:buClr>
              <a:buSzPct val="120000"/>
              <a:buFont typeface="Wingdings" pitchFamily="2" charset="2"/>
              <a:buChar char="§"/>
            </a:pPr>
            <a:r>
              <a:rPr lang="en-US" altLang="en-US" sz="2800" dirty="0"/>
              <a:t>In general the forecast for a </a:t>
            </a:r>
            <a:r>
              <a:rPr lang="en-US" altLang="en-US" sz="2800" dirty="0" smtClean="0"/>
              <a:t>dependent </a:t>
            </a:r>
            <a:r>
              <a:rPr lang="en-US" altLang="en-US" sz="2800" dirty="0"/>
              <a:t>variable Y using </a:t>
            </a:r>
            <a:r>
              <a:rPr lang="en-US" altLang="en-US" sz="2800" i="1" dirty="0"/>
              <a:t>n </a:t>
            </a:r>
            <a:r>
              <a:rPr lang="en-US" altLang="en-US" sz="2800" dirty="0"/>
              <a:t>independent variables X1, X2, X3, …, </a:t>
            </a:r>
            <a:r>
              <a:rPr lang="en-US" altLang="en-US" sz="2800" dirty="0" err="1"/>
              <a:t>Xn</a:t>
            </a:r>
            <a:r>
              <a:rPr lang="en-US" altLang="en-US" sz="2800" dirty="0"/>
              <a:t> involves developing a functional relationship as follows:</a:t>
            </a:r>
          </a:p>
          <a:p>
            <a:pPr marL="0" indent="0">
              <a:buNone/>
            </a:pPr>
            <a:r>
              <a:rPr lang="en-US" altLang="en-US" dirty="0"/>
              <a:t>	Y = f(X1, X2, X3, …, </a:t>
            </a:r>
            <a:r>
              <a:rPr lang="en-US" altLang="en-US" dirty="0" err="1"/>
              <a:t>Xn</a:t>
            </a:r>
            <a:r>
              <a:rPr lang="en-US" altLang="en-US" dirty="0"/>
              <a:t>)	</a:t>
            </a:r>
          </a:p>
          <a:p>
            <a:pPr>
              <a:buClr>
                <a:schemeClr val="accent2"/>
              </a:buClr>
              <a:buSzPct val="120000"/>
              <a:buFont typeface="Wingdings" pitchFamily="2" charset="2"/>
              <a:buChar char="§"/>
            </a:pPr>
            <a:r>
              <a:rPr lang="en-US" altLang="en-US" sz="2800" dirty="0"/>
              <a:t>There are several computer packages available today such as SPSS to help the forecast designer in this process </a:t>
            </a:r>
            <a:endParaRPr lang="en-US" altLang="en-US" sz="4000" b="1" dirty="0"/>
          </a:p>
        </p:txBody>
      </p:sp>
    </p:spTree>
    <p:extLst>
      <p:ext uri="{BB962C8B-B14F-4D97-AF65-F5344CB8AC3E}">
        <p14:creationId xmlns:p14="http://schemas.microsoft.com/office/powerpoint/2010/main" val="3034660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348016" y="83566"/>
            <a:ext cx="8229600" cy="1143000"/>
          </a:xfrm>
        </p:spPr>
        <p:txBody>
          <a:bodyPr/>
          <a:lstStyle/>
          <a:p>
            <a:pPr eaLnBrk="1" hangingPunct="1"/>
            <a:r>
              <a:rPr lang="en-US" altLang="en-US" dirty="0" smtClean="0"/>
              <a:t>Causal Method for Forecasting</a:t>
            </a:r>
            <a:br>
              <a:rPr lang="en-US" altLang="en-US" dirty="0" smtClean="0"/>
            </a:br>
            <a:r>
              <a:rPr lang="en-US" altLang="en-US" sz="3200" b="1" dirty="0" smtClean="0">
                <a:solidFill>
                  <a:srgbClr val="0000FF"/>
                </a:solidFill>
                <a:latin typeface="Comic Sans MS" pitchFamily="66" charset="0"/>
              </a:rPr>
              <a:t>Solution to Example 14.3</a:t>
            </a:r>
          </a:p>
        </p:txBody>
      </p:sp>
      <p:pic>
        <p:nvPicPr>
          <p:cNvPr id="819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616" y="2045716"/>
            <a:ext cx="6553200" cy="286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Rectangle 5"/>
          <p:cNvSpPr>
            <a:spLocks noChangeArrowheads="1"/>
          </p:cNvSpPr>
          <p:nvPr/>
        </p:nvSpPr>
        <p:spPr bwMode="auto">
          <a:xfrm>
            <a:off x="500416" y="1409128"/>
            <a:ext cx="8001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1600" dirty="0"/>
              <a:t>Since the causal relationship is a simple linear regression, use method of least squares to determine the coefficients of linear regression Y = a + </a:t>
            </a:r>
            <a:r>
              <a:rPr lang="en-US" altLang="en-US" sz="1600" dirty="0" err="1"/>
              <a:t>bX</a:t>
            </a:r>
            <a:r>
              <a:rPr lang="en-US" altLang="en-US" sz="1600" dirty="0"/>
              <a:t> </a:t>
            </a:r>
          </a:p>
        </p:txBody>
      </p:sp>
      <p:graphicFrame>
        <p:nvGraphicFramePr>
          <p:cNvPr id="8194" name="Object 7"/>
          <p:cNvGraphicFramePr>
            <a:graphicFrameLocks noChangeAspect="1"/>
          </p:cNvGraphicFramePr>
          <p:nvPr>
            <p:extLst>
              <p:ext uri="{D42A27DB-BD31-4B8C-83A1-F6EECF244321}">
                <p14:modId xmlns:p14="http://schemas.microsoft.com/office/powerpoint/2010/main" val="1651495879"/>
              </p:ext>
            </p:extLst>
          </p:nvPr>
        </p:nvGraphicFramePr>
        <p:xfrm>
          <a:off x="68616" y="5142928"/>
          <a:ext cx="5181600" cy="581025"/>
        </p:xfrm>
        <a:graphic>
          <a:graphicData uri="http://schemas.openxmlformats.org/presentationml/2006/ole">
            <mc:AlternateContent xmlns:mc="http://schemas.openxmlformats.org/markup-compatibility/2006">
              <mc:Choice xmlns:v="urn:schemas-microsoft-com:vml" Requires="v">
                <p:oleObj spid="_x0000_s52238" name="Equation" r:id="rId4" imgW="3822700" imgH="431800" progId="Equation.3">
                  <p:embed/>
                </p:oleObj>
              </mc:Choice>
              <mc:Fallback>
                <p:oleObj name="Equation" r:id="rId4" imgW="38227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16" y="5142928"/>
                        <a:ext cx="51816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6"/>
          <p:cNvGraphicFramePr>
            <a:graphicFrameLocks noChangeAspect="1"/>
          </p:cNvGraphicFramePr>
          <p:nvPr>
            <p:extLst>
              <p:ext uri="{D42A27DB-BD31-4B8C-83A1-F6EECF244321}">
                <p14:modId xmlns:p14="http://schemas.microsoft.com/office/powerpoint/2010/main" val="1183603666"/>
              </p:ext>
            </p:extLst>
          </p:nvPr>
        </p:nvGraphicFramePr>
        <p:xfrm>
          <a:off x="81316" y="5841428"/>
          <a:ext cx="3581400" cy="265112"/>
        </p:xfrm>
        <a:graphic>
          <a:graphicData uri="http://schemas.openxmlformats.org/presentationml/2006/ole">
            <mc:AlternateContent xmlns:mc="http://schemas.openxmlformats.org/markup-compatibility/2006">
              <mc:Choice xmlns:v="urn:schemas-microsoft-com:vml" Requires="v">
                <p:oleObj spid="_x0000_s52239" name="Equation" r:id="rId6" imgW="2438400" imgH="177800" progId="Equation.3">
                  <p:embed/>
                </p:oleObj>
              </mc:Choice>
              <mc:Fallback>
                <p:oleObj name="Equation" r:id="rId6" imgW="2438400" imgH="177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16" y="5841428"/>
                        <a:ext cx="3581400" cy="26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9" name="Rectangle 10"/>
          <p:cNvSpPr>
            <a:spLocks noChangeArrowheads="1"/>
          </p:cNvSpPr>
          <p:nvPr/>
        </p:nvSpPr>
        <p:spPr bwMode="auto">
          <a:xfrm>
            <a:off x="5351816" y="4993703"/>
            <a:ext cx="35306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400" dirty="0"/>
              <a:t>No. of tricycles demanded = 61.29 + 0.5104 * Number of new marriages</a:t>
            </a:r>
          </a:p>
          <a:p>
            <a:r>
              <a:rPr lang="en-US" altLang="en-US" sz="1400" dirty="0"/>
              <a:t>If number of new marriages is 150, then demand = 138 tricycles</a:t>
            </a:r>
          </a:p>
          <a:p>
            <a:r>
              <a:rPr lang="en-US" altLang="en-US" sz="1400" dirty="0"/>
              <a:t>If number of new marriages is 250, then demand = 189 tricycles</a:t>
            </a:r>
          </a:p>
        </p:txBody>
      </p:sp>
    </p:spTree>
    <p:extLst>
      <p:ext uri="{BB962C8B-B14F-4D97-AF65-F5344CB8AC3E}">
        <p14:creationId xmlns:p14="http://schemas.microsoft.com/office/powerpoint/2010/main" val="4121633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2"/>
          <p:cNvSpPr>
            <a:spLocks noGrp="1" noChangeArrowheads="1"/>
          </p:cNvSpPr>
          <p:nvPr>
            <p:ph type="title"/>
          </p:nvPr>
        </p:nvSpPr>
        <p:spPr>
          <a:xfrm>
            <a:off x="470848" y="69918"/>
            <a:ext cx="8229600" cy="1143000"/>
          </a:xfrm>
        </p:spPr>
        <p:txBody>
          <a:bodyPr/>
          <a:lstStyle/>
          <a:p>
            <a:pPr eaLnBrk="1" hangingPunct="1"/>
            <a:r>
              <a:rPr lang="en-US" altLang="en-US" dirty="0" smtClean="0"/>
              <a:t>Accuracy of Forecasts</a:t>
            </a:r>
            <a:br>
              <a:rPr lang="en-US" altLang="en-US" dirty="0" smtClean="0"/>
            </a:br>
            <a:r>
              <a:rPr lang="en-US" altLang="en-US" sz="3200" b="1" dirty="0" smtClean="0">
                <a:solidFill>
                  <a:srgbClr val="0000FF"/>
                </a:solidFill>
                <a:latin typeface="Comic Sans MS" pitchFamily="66" charset="0"/>
              </a:rPr>
              <a:t>Alternative Measures</a:t>
            </a:r>
          </a:p>
        </p:txBody>
      </p:sp>
      <p:graphicFrame>
        <p:nvGraphicFramePr>
          <p:cNvPr id="9218" name="Object 4"/>
          <p:cNvGraphicFramePr>
            <a:graphicFrameLocks noGrp="1" noChangeAspect="1"/>
          </p:cNvGraphicFramePr>
          <p:nvPr>
            <p:ph idx="1"/>
            <p:extLst>
              <p:ext uri="{D42A27DB-BD31-4B8C-83A1-F6EECF244321}">
                <p14:modId xmlns:p14="http://schemas.microsoft.com/office/powerpoint/2010/main" val="3608519357"/>
              </p:ext>
            </p:extLst>
          </p:nvPr>
        </p:nvGraphicFramePr>
        <p:xfrm>
          <a:off x="3366448" y="1319280"/>
          <a:ext cx="1598613" cy="504825"/>
        </p:xfrm>
        <a:graphic>
          <a:graphicData uri="http://schemas.openxmlformats.org/presentationml/2006/ole">
            <mc:AlternateContent xmlns:mc="http://schemas.openxmlformats.org/markup-compatibility/2006">
              <mc:Choice xmlns:v="urn:schemas-microsoft-com:vml" Requires="v">
                <p:oleObj spid="_x0000_s53286" name="Equation" r:id="rId3" imgW="723600" imgH="228600" progId="Equation.3">
                  <p:embed/>
                </p:oleObj>
              </mc:Choice>
              <mc:Fallback>
                <p:oleObj name="Equation" r:id="rId3" imgW="723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6448" y="1319280"/>
                        <a:ext cx="159861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5" name="Rectangle 3"/>
          <p:cNvSpPr>
            <a:spLocks noGrp="1" noChangeArrowheads="1"/>
          </p:cNvSpPr>
          <p:nvPr>
            <p:ph type="body" idx="4294967295"/>
          </p:nvPr>
        </p:nvSpPr>
        <p:spPr>
          <a:xfrm>
            <a:off x="13648" y="1395480"/>
            <a:ext cx="8229600" cy="4525963"/>
          </a:xfrm>
          <a:prstGeom prst="rect">
            <a:avLst/>
          </a:prstGeom>
        </p:spPr>
        <p:txBody>
          <a:bodyPr/>
          <a:lstStyle/>
          <a:p>
            <a:pPr eaLnBrk="1" hangingPunct="1">
              <a:lnSpc>
                <a:spcPct val="80000"/>
              </a:lnSpc>
            </a:pPr>
            <a:r>
              <a:rPr lang="en-US" altLang="en-US" sz="2400" dirty="0" smtClean="0"/>
              <a:t>Forecast Error (FE):</a:t>
            </a:r>
          </a:p>
          <a:p>
            <a:pPr lvl="1" eaLnBrk="1" hangingPunct="1">
              <a:lnSpc>
                <a:spcPct val="80000"/>
              </a:lnSpc>
              <a:buFont typeface="Wingdings" pitchFamily="2" charset="2"/>
              <a:buNone/>
            </a:pPr>
            <a:endParaRPr lang="en-US" altLang="en-US" sz="2400" dirty="0" smtClean="0"/>
          </a:p>
          <a:p>
            <a:pPr eaLnBrk="1" hangingPunct="1">
              <a:lnSpc>
                <a:spcPct val="80000"/>
              </a:lnSpc>
            </a:pPr>
            <a:r>
              <a:rPr lang="en-US" altLang="en-US" sz="2400" dirty="0" smtClean="0"/>
              <a:t>Sum of Forecast Errors (SFE):</a:t>
            </a:r>
          </a:p>
          <a:p>
            <a:pPr lvl="1" eaLnBrk="1" hangingPunct="1">
              <a:lnSpc>
                <a:spcPct val="80000"/>
              </a:lnSpc>
              <a:buFont typeface="Wingdings" pitchFamily="2" charset="2"/>
              <a:buNone/>
            </a:pPr>
            <a:endParaRPr lang="en-US" altLang="en-US" sz="2400" dirty="0" smtClean="0"/>
          </a:p>
          <a:p>
            <a:pPr eaLnBrk="1" hangingPunct="1">
              <a:lnSpc>
                <a:spcPct val="80000"/>
              </a:lnSpc>
            </a:pPr>
            <a:r>
              <a:rPr lang="en-US" altLang="en-US" sz="2400" dirty="0" smtClean="0"/>
              <a:t>Mean Absolute Deviation (MAD):</a:t>
            </a:r>
          </a:p>
          <a:p>
            <a:pPr lvl="1" eaLnBrk="1" hangingPunct="1">
              <a:lnSpc>
                <a:spcPct val="80000"/>
              </a:lnSpc>
            </a:pPr>
            <a:endParaRPr lang="en-US" altLang="en-US" sz="2400" dirty="0" smtClean="0"/>
          </a:p>
          <a:p>
            <a:pPr eaLnBrk="1" hangingPunct="1">
              <a:lnSpc>
                <a:spcPct val="80000"/>
              </a:lnSpc>
            </a:pPr>
            <a:r>
              <a:rPr lang="en-US" altLang="en-US" sz="2400" dirty="0" smtClean="0"/>
              <a:t>Mean Absolute Percentage Error (MAPE):</a:t>
            </a:r>
          </a:p>
          <a:p>
            <a:pPr eaLnBrk="1" hangingPunct="1">
              <a:lnSpc>
                <a:spcPct val="80000"/>
              </a:lnSpc>
              <a:buFont typeface="Wingdings" pitchFamily="2" charset="2"/>
              <a:buNone/>
            </a:pPr>
            <a:endParaRPr lang="en-US" altLang="en-US" sz="2400" dirty="0" smtClean="0"/>
          </a:p>
          <a:p>
            <a:pPr eaLnBrk="1" hangingPunct="1">
              <a:lnSpc>
                <a:spcPct val="80000"/>
              </a:lnSpc>
              <a:buFont typeface="Wingdings" pitchFamily="2" charset="2"/>
              <a:buNone/>
            </a:pPr>
            <a:endParaRPr lang="en-US" altLang="en-US" sz="1600" dirty="0" smtClean="0"/>
          </a:p>
          <a:p>
            <a:pPr eaLnBrk="1" hangingPunct="1">
              <a:lnSpc>
                <a:spcPct val="80000"/>
              </a:lnSpc>
            </a:pPr>
            <a:r>
              <a:rPr lang="en-US" altLang="en-US" sz="2400" dirty="0" smtClean="0"/>
              <a:t>Mean Squared Error (MSE):</a:t>
            </a:r>
          </a:p>
          <a:p>
            <a:pPr lvl="1" eaLnBrk="1" hangingPunct="1">
              <a:lnSpc>
                <a:spcPct val="80000"/>
              </a:lnSpc>
            </a:pPr>
            <a:endParaRPr lang="en-US" altLang="en-US" sz="2400" dirty="0" smtClean="0"/>
          </a:p>
          <a:p>
            <a:pPr eaLnBrk="1" hangingPunct="1">
              <a:lnSpc>
                <a:spcPct val="80000"/>
              </a:lnSpc>
            </a:pPr>
            <a:r>
              <a:rPr lang="en-US" altLang="en-US" sz="2400" dirty="0" smtClean="0"/>
              <a:t>Tracking Signal (TS):</a:t>
            </a:r>
          </a:p>
          <a:p>
            <a:pPr lvl="1" eaLnBrk="1" hangingPunct="1">
              <a:lnSpc>
                <a:spcPct val="80000"/>
              </a:lnSpc>
            </a:pPr>
            <a:endParaRPr lang="en-US" altLang="en-US" sz="2400" dirty="0" smtClean="0"/>
          </a:p>
        </p:txBody>
      </p:sp>
      <p:sp>
        <p:nvSpPr>
          <p:cNvPr id="9226" name="Rectangle 7"/>
          <p:cNvSpPr>
            <a:spLocks noChangeArrowheads="1"/>
          </p:cNvSpPr>
          <p:nvPr/>
        </p:nvSpPr>
        <p:spPr bwMode="auto">
          <a:xfrm>
            <a:off x="13648" y="-2047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9219" name="Object 6"/>
          <p:cNvGraphicFramePr>
            <a:graphicFrameLocks noChangeAspect="1"/>
          </p:cNvGraphicFramePr>
          <p:nvPr>
            <p:extLst>
              <p:ext uri="{D42A27DB-BD31-4B8C-83A1-F6EECF244321}">
                <p14:modId xmlns:p14="http://schemas.microsoft.com/office/powerpoint/2010/main" val="3571754754"/>
              </p:ext>
            </p:extLst>
          </p:nvPr>
        </p:nvGraphicFramePr>
        <p:xfrm>
          <a:off x="4604698" y="1928880"/>
          <a:ext cx="695325" cy="876300"/>
        </p:xfrm>
        <a:graphic>
          <a:graphicData uri="http://schemas.openxmlformats.org/presentationml/2006/ole">
            <mc:AlternateContent xmlns:mc="http://schemas.openxmlformats.org/markup-compatibility/2006">
              <mc:Choice xmlns:v="urn:schemas-microsoft-com:vml" Requires="v">
                <p:oleObj spid="_x0000_s53287" name="Equation" r:id="rId5" imgW="342720" imgH="431640" progId="Equation.3">
                  <p:embed/>
                </p:oleObj>
              </mc:Choice>
              <mc:Fallback>
                <p:oleObj name="Equation" r:id="rId5" imgW="34272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4698" y="1928880"/>
                        <a:ext cx="695325"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7" name="Rectangle 9"/>
          <p:cNvSpPr>
            <a:spLocks noChangeArrowheads="1"/>
          </p:cNvSpPr>
          <p:nvPr/>
        </p:nvSpPr>
        <p:spPr bwMode="auto">
          <a:xfrm>
            <a:off x="13648" y="300996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9220" name="Object 8"/>
          <p:cNvGraphicFramePr>
            <a:graphicFrameLocks noChangeAspect="1"/>
          </p:cNvGraphicFramePr>
          <p:nvPr>
            <p:extLst>
              <p:ext uri="{D42A27DB-BD31-4B8C-83A1-F6EECF244321}">
                <p14:modId xmlns:p14="http://schemas.microsoft.com/office/powerpoint/2010/main" val="2652270232"/>
              </p:ext>
            </p:extLst>
          </p:nvPr>
        </p:nvGraphicFramePr>
        <p:xfrm>
          <a:off x="5042848" y="2633730"/>
          <a:ext cx="2057400" cy="790575"/>
        </p:xfrm>
        <a:graphic>
          <a:graphicData uri="http://schemas.openxmlformats.org/presentationml/2006/ole">
            <mc:AlternateContent xmlns:mc="http://schemas.openxmlformats.org/markup-compatibility/2006">
              <mc:Choice xmlns:v="urn:schemas-microsoft-com:vml" Requires="v">
                <p:oleObj spid="_x0000_s53288" name="Equation" r:id="rId7" imgW="1117600" imgH="431800" progId="Equation.3">
                  <p:embed/>
                </p:oleObj>
              </mc:Choice>
              <mc:Fallback>
                <p:oleObj name="Equation" r:id="rId7" imgW="11176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2848" y="2633730"/>
                        <a:ext cx="2057400"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8" name="Rectangle 11"/>
          <p:cNvSpPr>
            <a:spLocks noChangeArrowheads="1"/>
          </p:cNvSpPr>
          <p:nvPr/>
        </p:nvSpPr>
        <p:spPr bwMode="auto">
          <a:xfrm>
            <a:off x="13648" y="-20472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9221" name="Object 10"/>
          <p:cNvGraphicFramePr>
            <a:graphicFrameLocks noChangeAspect="1"/>
          </p:cNvGraphicFramePr>
          <p:nvPr>
            <p:extLst>
              <p:ext uri="{D42A27DB-BD31-4B8C-83A1-F6EECF244321}">
                <p14:modId xmlns:p14="http://schemas.microsoft.com/office/powerpoint/2010/main" val="3927861223"/>
              </p:ext>
            </p:extLst>
          </p:nvPr>
        </p:nvGraphicFramePr>
        <p:xfrm>
          <a:off x="6062023" y="3452880"/>
          <a:ext cx="2667000" cy="800100"/>
        </p:xfrm>
        <a:graphic>
          <a:graphicData uri="http://schemas.openxmlformats.org/presentationml/2006/ole">
            <mc:AlternateContent xmlns:mc="http://schemas.openxmlformats.org/markup-compatibility/2006">
              <mc:Choice xmlns:v="urn:schemas-microsoft-com:vml" Requires="v">
                <p:oleObj spid="_x0000_s53289" name="Equation" r:id="rId9" imgW="1549400" imgH="469900" progId="Equation.3">
                  <p:embed/>
                </p:oleObj>
              </mc:Choice>
              <mc:Fallback>
                <p:oleObj name="Equation" r:id="rId9" imgW="1549400" imgH="4699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2023" y="3452880"/>
                        <a:ext cx="2667000" cy="80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9" name="Rectangle 13"/>
          <p:cNvSpPr>
            <a:spLocks noChangeArrowheads="1"/>
          </p:cNvSpPr>
          <p:nvPr/>
        </p:nvSpPr>
        <p:spPr bwMode="auto">
          <a:xfrm>
            <a:off x="13648" y="300996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9222" name="Object 12"/>
          <p:cNvGraphicFramePr>
            <a:graphicFrameLocks noChangeAspect="1"/>
          </p:cNvGraphicFramePr>
          <p:nvPr>
            <p:extLst>
              <p:ext uri="{D42A27DB-BD31-4B8C-83A1-F6EECF244321}">
                <p14:modId xmlns:p14="http://schemas.microsoft.com/office/powerpoint/2010/main" val="3038050580"/>
              </p:ext>
            </p:extLst>
          </p:nvPr>
        </p:nvGraphicFramePr>
        <p:xfrm>
          <a:off x="4433248" y="4367280"/>
          <a:ext cx="1981200" cy="787400"/>
        </p:xfrm>
        <a:graphic>
          <a:graphicData uri="http://schemas.openxmlformats.org/presentationml/2006/ole">
            <mc:AlternateContent xmlns:mc="http://schemas.openxmlformats.org/markup-compatibility/2006">
              <mc:Choice xmlns:v="urn:schemas-microsoft-com:vml" Requires="v">
                <p:oleObj spid="_x0000_s53290" name="Equation" r:id="rId11" imgW="1079032" imgH="431613" progId="Equation.3">
                  <p:embed/>
                </p:oleObj>
              </mc:Choice>
              <mc:Fallback>
                <p:oleObj name="Equation" r:id="rId11" imgW="1079032" imgH="4316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33248" y="4367280"/>
                        <a:ext cx="19812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0" name="Rectangle 15"/>
          <p:cNvSpPr>
            <a:spLocks noChangeArrowheads="1"/>
          </p:cNvSpPr>
          <p:nvPr/>
        </p:nvSpPr>
        <p:spPr bwMode="auto">
          <a:xfrm>
            <a:off x="13648" y="302901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graphicFrame>
        <p:nvGraphicFramePr>
          <p:cNvPr id="9223" name="Object 14"/>
          <p:cNvGraphicFramePr>
            <a:graphicFrameLocks noChangeAspect="1"/>
          </p:cNvGraphicFramePr>
          <p:nvPr>
            <p:extLst>
              <p:ext uri="{D42A27DB-BD31-4B8C-83A1-F6EECF244321}">
                <p14:modId xmlns:p14="http://schemas.microsoft.com/office/powerpoint/2010/main" val="2693128331"/>
              </p:ext>
            </p:extLst>
          </p:nvPr>
        </p:nvGraphicFramePr>
        <p:xfrm>
          <a:off x="3442648" y="5129280"/>
          <a:ext cx="1460500" cy="776287"/>
        </p:xfrm>
        <a:graphic>
          <a:graphicData uri="http://schemas.openxmlformats.org/presentationml/2006/ole">
            <mc:AlternateContent xmlns:mc="http://schemas.openxmlformats.org/markup-compatibility/2006">
              <mc:Choice xmlns:v="urn:schemas-microsoft-com:vml" Requires="v">
                <p:oleObj spid="_x0000_s53291" name="Equation" r:id="rId13" imgW="736280" imgH="393529" progId="Equation.3">
                  <p:embed/>
                </p:oleObj>
              </mc:Choice>
              <mc:Fallback>
                <p:oleObj name="Equation" r:id="rId13" imgW="736280" imgH="39352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42648" y="5129280"/>
                        <a:ext cx="1460500" cy="776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1" name="Text Box 16"/>
          <p:cNvSpPr txBox="1">
            <a:spLocks noChangeArrowheads="1"/>
          </p:cNvSpPr>
          <p:nvPr/>
        </p:nvSpPr>
        <p:spPr bwMode="auto">
          <a:xfrm>
            <a:off x="264473" y="5973830"/>
            <a:ext cx="8464550" cy="3365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600" i="1"/>
              <a:t>D</a:t>
            </a:r>
            <a:r>
              <a:rPr lang="en-US" altLang="en-US" sz="1600" i="1" baseline="-25000"/>
              <a:t>t</a:t>
            </a:r>
            <a:r>
              <a:rPr lang="en-US" altLang="en-US" sz="1600" i="1"/>
              <a:t> = Demand during period ‘t’, F</a:t>
            </a:r>
            <a:r>
              <a:rPr lang="en-US" altLang="en-US" sz="1600" i="1" baseline="-25000"/>
              <a:t>t</a:t>
            </a:r>
            <a:r>
              <a:rPr lang="en-US" altLang="en-US" sz="1600" i="1"/>
              <a:t> = Forecast during period ‘t’, n = No. of periods</a:t>
            </a:r>
          </a:p>
        </p:txBody>
      </p:sp>
    </p:spTree>
    <p:extLst>
      <p:ext uri="{BB962C8B-B14F-4D97-AF65-F5344CB8AC3E}">
        <p14:creationId xmlns:p14="http://schemas.microsoft.com/office/powerpoint/2010/main" val="30287910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211536" y="-134802"/>
            <a:ext cx="8229600" cy="1143000"/>
          </a:xfrm>
        </p:spPr>
        <p:txBody>
          <a:bodyPr/>
          <a:lstStyle/>
          <a:p>
            <a:pPr eaLnBrk="1" hangingPunct="1"/>
            <a:r>
              <a:rPr lang="en-US" altLang="en-US" dirty="0" smtClean="0"/>
              <a:t>Accuracy of Forecasts</a:t>
            </a:r>
            <a:br>
              <a:rPr lang="en-US" altLang="en-US" dirty="0" smtClean="0"/>
            </a:br>
            <a:r>
              <a:rPr lang="en-US" altLang="en-US" sz="3200" b="1" dirty="0" smtClean="0">
                <a:solidFill>
                  <a:srgbClr val="0000FF"/>
                </a:solidFill>
                <a:latin typeface="Comic Sans MS" pitchFamily="66" charset="0"/>
              </a:rPr>
              <a:t>An illustration: Example 14.4</a:t>
            </a:r>
            <a:endParaRPr lang="en-US" altLang="en-US" sz="3000" b="1" dirty="0" smtClean="0">
              <a:solidFill>
                <a:srgbClr val="0000FF"/>
              </a:solidFill>
              <a:latin typeface="Comic Sans MS" pitchFamily="66" charset="0"/>
            </a:endParaRPr>
          </a:p>
        </p:txBody>
      </p:sp>
      <p:sp>
        <p:nvSpPr>
          <p:cNvPr id="28675" name="Rectangle 6"/>
          <p:cNvSpPr>
            <a:spLocks noChangeArrowheads="1"/>
          </p:cNvSpPr>
          <p:nvPr/>
        </p:nvSpPr>
        <p:spPr bwMode="auto">
          <a:xfrm>
            <a:off x="-245664" y="282429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pic>
        <p:nvPicPr>
          <p:cNvPr id="2867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61" y="1279660"/>
            <a:ext cx="8778875"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 Box 8"/>
          <p:cNvSpPr txBox="1">
            <a:spLocks noChangeArrowheads="1"/>
          </p:cNvSpPr>
          <p:nvPr/>
        </p:nvSpPr>
        <p:spPr bwMode="auto">
          <a:xfrm>
            <a:off x="119461" y="4470535"/>
            <a:ext cx="3200400" cy="788988"/>
          </a:xfrm>
          <a:prstGeom prst="rect">
            <a:avLst/>
          </a:prstGeom>
          <a:solidFill>
            <a:srgbClr val="FFFFFF"/>
          </a:solidFill>
          <a:ln w="9525">
            <a:solidFill>
              <a:srgbClr val="000000"/>
            </a:solidFill>
            <a:miter lim="800000"/>
            <a:headEnd/>
            <a:tailEnd/>
          </a:ln>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ts val="500"/>
              </a:spcBef>
              <a:spcAft>
                <a:spcPts val="500"/>
              </a:spcAft>
            </a:pPr>
            <a:r>
              <a:rPr lang="en-US" altLang="en-US" sz="1000" b="1" u="sng">
                <a:latin typeface="Times New Roman" pitchFamily="18" charset="0"/>
              </a:rPr>
              <a:t>MAD for period 6</a:t>
            </a:r>
          </a:p>
          <a:p>
            <a:r>
              <a:rPr lang="en-US" altLang="en-US" sz="1000">
                <a:latin typeface="Arial Unicode MS" pitchFamily="34" charset="-128"/>
              </a:rPr>
              <a:t>Cumulative absolute deviation up to period 6: 54</a:t>
            </a:r>
          </a:p>
          <a:p>
            <a:r>
              <a:rPr lang="en-US" altLang="en-US" sz="1000">
                <a:latin typeface="Arial Unicode MS" pitchFamily="34" charset="-128"/>
              </a:rPr>
              <a:t>Number of periods: 6</a:t>
            </a:r>
          </a:p>
          <a:p>
            <a:r>
              <a:rPr lang="en-US" altLang="en-US" sz="1000">
                <a:latin typeface="Arial Unicode MS" pitchFamily="34" charset="-128"/>
              </a:rPr>
              <a:t>Therefore, MAD = 54/6 = 9.00</a:t>
            </a:r>
            <a:endParaRPr lang="en-US" altLang="en-US" sz="1600"/>
          </a:p>
        </p:txBody>
      </p:sp>
      <p:sp>
        <p:nvSpPr>
          <p:cNvPr id="28678" name="Text Box 9"/>
          <p:cNvSpPr txBox="1">
            <a:spLocks noChangeArrowheads="1"/>
          </p:cNvSpPr>
          <p:nvPr/>
        </p:nvSpPr>
        <p:spPr bwMode="auto">
          <a:xfrm>
            <a:off x="3480199" y="4480060"/>
            <a:ext cx="5303837" cy="7794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ts val="500"/>
              </a:spcBef>
              <a:spcAft>
                <a:spcPts val="500"/>
              </a:spcAft>
            </a:pPr>
            <a:r>
              <a:rPr lang="en-US" altLang="en-US" sz="1000" b="1" u="sng">
                <a:latin typeface="Times New Roman" pitchFamily="18" charset="0"/>
              </a:rPr>
              <a:t>MAPE for period 12</a:t>
            </a:r>
          </a:p>
          <a:p>
            <a:r>
              <a:rPr lang="en-US" altLang="en-US" sz="1000">
                <a:latin typeface="Arial Unicode MS" pitchFamily="34" charset="-128"/>
              </a:rPr>
              <a:t>Cum. absolute percent error up to period 12 = 9.2% + 3.5% + … + 0.0% = 92.0 %</a:t>
            </a:r>
          </a:p>
          <a:p>
            <a:r>
              <a:rPr lang="en-US" altLang="en-US" sz="1000">
                <a:latin typeface="Arial Unicode MS" pitchFamily="34" charset="-128"/>
              </a:rPr>
              <a:t>Number of periods: 12</a:t>
            </a:r>
          </a:p>
          <a:p>
            <a:r>
              <a:rPr lang="en-US" altLang="en-US" sz="1000">
                <a:latin typeface="Arial Unicode MS" pitchFamily="34" charset="-128"/>
              </a:rPr>
              <a:t>Therefore, MAPE = 92/12 = 7.7%</a:t>
            </a:r>
            <a:endParaRPr lang="en-US" altLang="en-US" sz="1600"/>
          </a:p>
        </p:txBody>
      </p:sp>
      <p:sp>
        <p:nvSpPr>
          <p:cNvPr id="28679" name="Text Box 10"/>
          <p:cNvSpPr txBox="1">
            <a:spLocks noChangeArrowheads="1"/>
          </p:cNvSpPr>
          <p:nvPr/>
        </p:nvSpPr>
        <p:spPr bwMode="auto">
          <a:xfrm>
            <a:off x="3480199" y="5353185"/>
            <a:ext cx="5303837" cy="779463"/>
          </a:xfrm>
          <a:prstGeom prst="rect">
            <a:avLst/>
          </a:prstGeom>
          <a:solidFill>
            <a:srgbClr val="FFFFFF"/>
          </a:solidFill>
          <a:ln w="9525">
            <a:solidFill>
              <a:srgbClr val="000000"/>
            </a:solidFill>
            <a:miter lim="800000"/>
            <a:headEnd/>
            <a:tailEnd/>
          </a:ln>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ts val="500"/>
              </a:spcBef>
              <a:spcAft>
                <a:spcPts val="500"/>
              </a:spcAft>
            </a:pPr>
            <a:r>
              <a:rPr lang="en-US" altLang="en-US" sz="1000" b="1" u="sng">
                <a:latin typeface="Times New Roman" pitchFamily="18" charset="0"/>
              </a:rPr>
              <a:t>MSE for period 18</a:t>
            </a:r>
          </a:p>
          <a:p>
            <a:r>
              <a:rPr lang="en-US" altLang="en-US" sz="1000">
                <a:latin typeface="Arial Unicode MS" pitchFamily="34" charset="-128"/>
              </a:rPr>
              <a:t>Cumulative Squared error up to period 18 = 121 + 16 + … + 900 = 4106</a:t>
            </a:r>
          </a:p>
          <a:p>
            <a:r>
              <a:rPr lang="en-US" altLang="en-US" sz="1000">
                <a:latin typeface="Arial Unicode MS" pitchFamily="34" charset="-128"/>
              </a:rPr>
              <a:t>Number of periods: 18</a:t>
            </a:r>
          </a:p>
          <a:p>
            <a:r>
              <a:rPr lang="en-US" altLang="en-US" sz="1000">
                <a:latin typeface="Arial Unicode MS" pitchFamily="34" charset="-128"/>
              </a:rPr>
              <a:t>Therefore, MSE = 4106/18 = 228.11</a:t>
            </a:r>
            <a:endParaRPr lang="en-US" altLang="en-US" sz="1600"/>
          </a:p>
        </p:txBody>
      </p:sp>
      <p:sp>
        <p:nvSpPr>
          <p:cNvPr id="28680" name="Text Box 11"/>
          <p:cNvSpPr txBox="1">
            <a:spLocks noChangeArrowheads="1"/>
          </p:cNvSpPr>
          <p:nvPr/>
        </p:nvSpPr>
        <p:spPr bwMode="auto">
          <a:xfrm>
            <a:off x="119461" y="5353185"/>
            <a:ext cx="3200400" cy="788988"/>
          </a:xfrm>
          <a:prstGeom prst="rect">
            <a:avLst/>
          </a:prstGeom>
          <a:solidFill>
            <a:srgbClr val="FFFFFF"/>
          </a:solidFill>
          <a:ln w="9525">
            <a:solidFill>
              <a:srgbClr val="000000"/>
            </a:solidFill>
            <a:miter lim="800000"/>
            <a:headEnd/>
            <a:tailEnd/>
          </a:ln>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ts val="500"/>
              </a:spcBef>
              <a:spcAft>
                <a:spcPts val="500"/>
              </a:spcAft>
            </a:pPr>
            <a:r>
              <a:rPr lang="en-US" altLang="en-US" sz="1000" b="1" u="sng">
                <a:latin typeface="Times New Roman" pitchFamily="18" charset="0"/>
              </a:rPr>
              <a:t>TS for period 15</a:t>
            </a:r>
          </a:p>
          <a:p>
            <a:r>
              <a:rPr lang="en-US" altLang="en-US" sz="1000">
                <a:latin typeface="Arial Unicode MS" pitchFamily="34" charset="-128"/>
              </a:rPr>
              <a:t>SFE for period 15 = 96</a:t>
            </a:r>
          </a:p>
          <a:p>
            <a:r>
              <a:rPr lang="en-US" altLang="en-US" sz="1000">
                <a:latin typeface="Arial Unicode MS" pitchFamily="34" charset="-128"/>
              </a:rPr>
              <a:t>MAD for period 15 = 10.27</a:t>
            </a:r>
          </a:p>
          <a:p>
            <a:r>
              <a:rPr lang="en-US" altLang="en-US" sz="1000">
                <a:latin typeface="Arial Unicode MS" pitchFamily="34" charset="-128"/>
              </a:rPr>
              <a:t>Therefore, TS = 96/10.27 = 9.35</a:t>
            </a:r>
            <a:endParaRPr lang="en-US" altLang="en-US" sz="1600"/>
          </a:p>
        </p:txBody>
      </p:sp>
    </p:spTree>
    <p:extLst>
      <p:ext uri="{BB962C8B-B14F-4D97-AF65-F5344CB8AC3E}">
        <p14:creationId xmlns:p14="http://schemas.microsoft.com/office/powerpoint/2010/main" val="3432590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eaLnBrk="1" hangingPunct="1"/>
            <a:r>
              <a:rPr lang="en-US" altLang="en-US" dirty="0" smtClean="0"/>
              <a:t>Tracking Signal (Example 14.4)</a:t>
            </a:r>
          </a:p>
        </p:txBody>
      </p:sp>
      <p:pic>
        <p:nvPicPr>
          <p:cNvPr id="2969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85950"/>
            <a:ext cx="83820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54037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450975" y="2971800"/>
            <a:ext cx="4492625" cy="865188"/>
          </a:xfrm>
          <a:prstGeom prst="rect">
            <a:avLst/>
          </a:prstGeom>
          <a:solidFill>
            <a:srgbClr val="DCB9FF"/>
          </a:solidFill>
          <a:ln w="9525">
            <a:solidFill>
              <a:schemeClr val="tx1"/>
            </a:solidFill>
            <a:miter lim="800000"/>
            <a:headEnd/>
            <a:tailEnd/>
          </a:ln>
        </p:spPr>
        <p:txBody>
          <a:bodyPr>
            <a:spAutoFit/>
          </a:bodyPr>
          <a:lstStyle>
            <a:lvl1pPr marL="190500" indent="-190500">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How to get started?</a:t>
            </a:r>
          </a:p>
          <a:p>
            <a:pPr eaLnBrk="1" hangingPunct="1">
              <a:buFontTx/>
              <a:buChar char="•"/>
            </a:pPr>
            <a:r>
              <a:rPr lang="en-US" altLang="en-US" sz="1600"/>
              <a:t>Choice of model</a:t>
            </a:r>
          </a:p>
          <a:p>
            <a:pPr eaLnBrk="1" hangingPunct="1">
              <a:buFontTx/>
              <a:buChar char="•"/>
            </a:pPr>
            <a:r>
              <a:rPr lang="en-US" altLang="en-US" sz="1600"/>
              <a:t>Estimation of parameters</a:t>
            </a:r>
          </a:p>
        </p:txBody>
      </p:sp>
      <p:sp>
        <p:nvSpPr>
          <p:cNvPr id="30723" name="Oval 3"/>
          <p:cNvSpPr>
            <a:spLocks noChangeArrowheads="1"/>
          </p:cNvSpPr>
          <p:nvPr/>
        </p:nvSpPr>
        <p:spPr bwMode="auto">
          <a:xfrm>
            <a:off x="990600" y="1981200"/>
            <a:ext cx="990600" cy="533400"/>
          </a:xfrm>
          <a:prstGeom prst="ellipse">
            <a:avLst/>
          </a:prstGeom>
          <a:solidFill>
            <a:srgbClr val="DCB9FF"/>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dirty="0"/>
              <a:t>Cost</a:t>
            </a:r>
          </a:p>
        </p:txBody>
      </p:sp>
      <p:sp>
        <p:nvSpPr>
          <p:cNvPr id="30724" name="Oval 4"/>
          <p:cNvSpPr>
            <a:spLocks noChangeArrowheads="1"/>
          </p:cNvSpPr>
          <p:nvPr/>
        </p:nvSpPr>
        <p:spPr bwMode="auto">
          <a:xfrm>
            <a:off x="2667000" y="1905000"/>
            <a:ext cx="1676400" cy="685800"/>
          </a:xfrm>
          <a:prstGeom prst="ellipse">
            <a:avLst/>
          </a:prstGeom>
          <a:solidFill>
            <a:srgbClr val="DCB9FF"/>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t>Data</a:t>
            </a:r>
          </a:p>
          <a:p>
            <a:pPr algn="ctr" eaLnBrk="1" hangingPunct="1"/>
            <a:r>
              <a:rPr lang="en-US" altLang="en-US" sz="1600"/>
              <a:t>Availability</a:t>
            </a:r>
          </a:p>
        </p:txBody>
      </p:sp>
      <p:sp>
        <p:nvSpPr>
          <p:cNvPr id="30725" name="Oval 5"/>
          <p:cNvSpPr>
            <a:spLocks noChangeArrowheads="1"/>
          </p:cNvSpPr>
          <p:nvPr/>
        </p:nvSpPr>
        <p:spPr bwMode="auto">
          <a:xfrm>
            <a:off x="4800600" y="1905000"/>
            <a:ext cx="1371600" cy="685800"/>
          </a:xfrm>
          <a:prstGeom prst="ellipse">
            <a:avLst/>
          </a:prstGeom>
          <a:solidFill>
            <a:srgbClr val="DCB9FF"/>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t>Time</a:t>
            </a:r>
          </a:p>
          <a:p>
            <a:pPr algn="ctr" eaLnBrk="1" hangingPunct="1"/>
            <a:r>
              <a:rPr lang="en-US" altLang="en-US" sz="1600"/>
              <a:t>Frame</a:t>
            </a:r>
          </a:p>
        </p:txBody>
      </p:sp>
      <p:sp>
        <p:nvSpPr>
          <p:cNvPr id="30726" name="Oval 9"/>
          <p:cNvSpPr>
            <a:spLocks noChangeArrowheads="1"/>
          </p:cNvSpPr>
          <p:nvPr/>
        </p:nvSpPr>
        <p:spPr bwMode="auto">
          <a:xfrm>
            <a:off x="6477000" y="2133600"/>
            <a:ext cx="2286000" cy="1066800"/>
          </a:xfrm>
          <a:prstGeom prst="ellipse">
            <a:avLst/>
          </a:prstGeom>
          <a:solidFill>
            <a:srgbClr val="DCB9FF"/>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t>Key inferences</a:t>
            </a:r>
          </a:p>
          <a:p>
            <a:pPr algn="ctr" eaLnBrk="1" hangingPunct="1"/>
            <a:r>
              <a:rPr lang="en-US" altLang="en-US" sz="1600"/>
              <a:t>from </a:t>
            </a:r>
          </a:p>
          <a:p>
            <a:pPr algn="ctr" eaLnBrk="1" hangingPunct="1"/>
            <a:r>
              <a:rPr lang="en-US" altLang="en-US" sz="1600"/>
              <a:t>research/practice</a:t>
            </a:r>
          </a:p>
        </p:txBody>
      </p:sp>
      <p:sp>
        <p:nvSpPr>
          <p:cNvPr id="30727" name="Text Box 11"/>
          <p:cNvSpPr txBox="1">
            <a:spLocks noChangeArrowheads="1"/>
          </p:cNvSpPr>
          <p:nvPr/>
        </p:nvSpPr>
        <p:spPr bwMode="auto">
          <a:xfrm>
            <a:off x="1447800" y="4194175"/>
            <a:ext cx="4495800" cy="865188"/>
          </a:xfrm>
          <a:prstGeom prst="rect">
            <a:avLst/>
          </a:prstGeom>
          <a:solidFill>
            <a:srgbClr val="CCFFCC"/>
          </a:solidFill>
          <a:ln w="9525">
            <a:solidFill>
              <a:schemeClr val="tx1"/>
            </a:solidFill>
            <a:miter lim="800000"/>
            <a:headEnd/>
            <a:tailEnd/>
          </a:ln>
        </p:spPr>
        <p:txBody>
          <a:bodyPr>
            <a:spAutoFit/>
          </a:bodyPr>
          <a:lstStyle>
            <a:lvl1pPr marL="190500" indent="-190500">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Issues in using the system</a:t>
            </a:r>
          </a:p>
          <a:p>
            <a:pPr eaLnBrk="1" hangingPunct="1">
              <a:buFontTx/>
              <a:buChar char="•"/>
            </a:pPr>
            <a:r>
              <a:rPr lang="en-US" altLang="en-US" sz="1600"/>
              <a:t>How to incorporate external information</a:t>
            </a:r>
          </a:p>
          <a:p>
            <a:pPr eaLnBrk="1" hangingPunct="1">
              <a:buFontTx/>
              <a:buChar char="•"/>
            </a:pPr>
            <a:r>
              <a:rPr lang="en-US" altLang="en-US" sz="1600"/>
              <a:t>Stability Vs Responsiveness</a:t>
            </a:r>
          </a:p>
        </p:txBody>
      </p:sp>
      <p:sp>
        <p:nvSpPr>
          <p:cNvPr id="30728" name="Oval 12"/>
          <p:cNvSpPr>
            <a:spLocks noChangeArrowheads="1"/>
          </p:cNvSpPr>
          <p:nvPr/>
        </p:nvSpPr>
        <p:spPr bwMode="auto">
          <a:xfrm>
            <a:off x="6629400" y="3759200"/>
            <a:ext cx="1828800" cy="533400"/>
          </a:xfrm>
          <a:prstGeom prst="ellipse">
            <a:avLst/>
          </a:prstGeom>
          <a:solidFill>
            <a:srgbClr val="CCFFCC"/>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t>New</a:t>
            </a:r>
          </a:p>
          <a:p>
            <a:pPr algn="ctr" eaLnBrk="1" hangingPunct="1"/>
            <a:r>
              <a:rPr lang="en-US" altLang="en-US" sz="1600"/>
              <a:t>Competitor</a:t>
            </a:r>
          </a:p>
        </p:txBody>
      </p:sp>
      <p:sp>
        <p:nvSpPr>
          <p:cNvPr id="30729" name="Oval 13"/>
          <p:cNvSpPr>
            <a:spLocks noChangeArrowheads="1"/>
          </p:cNvSpPr>
          <p:nvPr/>
        </p:nvSpPr>
        <p:spPr bwMode="auto">
          <a:xfrm>
            <a:off x="6781800" y="4521200"/>
            <a:ext cx="1676400" cy="609600"/>
          </a:xfrm>
          <a:prstGeom prst="ellipse">
            <a:avLst/>
          </a:prstGeom>
          <a:solidFill>
            <a:srgbClr val="CCFFCC"/>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t>Sales</a:t>
            </a:r>
          </a:p>
          <a:p>
            <a:pPr algn="ctr" eaLnBrk="1" hangingPunct="1"/>
            <a:r>
              <a:rPr lang="en-US" altLang="en-US" sz="1600"/>
              <a:t>Promotions</a:t>
            </a:r>
          </a:p>
        </p:txBody>
      </p:sp>
      <p:sp>
        <p:nvSpPr>
          <p:cNvPr id="30730" name="Text Box 16"/>
          <p:cNvSpPr txBox="1">
            <a:spLocks noChangeArrowheads="1"/>
          </p:cNvSpPr>
          <p:nvPr/>
        </p:nvSpPr>
        <p:spPr bwMode="auto">
          <a:xfrm>
            <a:off x="1428750" y="5426075"/>
            <a:ext cx="4492625" cy="865188"/>
          </a:xfrm>
          <a:prstGeom prst="rect">
            <a:avLst/>
          </a:prstGeom>
          <a:solidFill>
            <a:srgbClr val="FFCCCC"/>
          </a:solidFill>
          <a:ln w="9525">
            <a:solidFill>
              <a:schemeClr val="tx1"/>
            </a:solidFill>
            <a:miter lim="800000"/>
            <a:headEnd/>
            <a:tailEnd/>
          </a:ln>
        </p:spPr>
        <p:txBody>
          <a:bodyPr>
            <a:spAutoFit/>
          </a:bodyPr>
          <a:lstStyle>
            <a:lvl1pPr marL="190500" indent="-190500">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a:t>When to change the system?</a:t>
            </a:r>
          </a:p>
          <a:p>
            <a:pPr eaLnBrk="1" hangingPunct="1">
              <a:buFontTx/>
              <a:buChar char="•"/>
            </a:pPr>
            <a:r>
              <a:rPr lang="en-US" altLang="en-US" sz="1600"/>
              <a:t>Parameter re-estimation Vs model change</a:t>
            </a:r>
          </a:p>
        </p:txBody>
      </p:sp>
      <p:sp>
        <p:nvSpPr>
          <p:cNvPr id="30731" name="Oval 17"/>
          <p:cNvSpPr>
            <a:spLocks noChangeArrowheads="1"/>
          </p:cNvSpPr>
          <p:nvPr/>
        </p:nvSpPr>
        <p:spPr bwMode="auto">
          <a:xfrm>
            <a:off x="6781800" y="5562600"/>
            <a:ext cx="1828800" cy="533400"/>
          </a:xfrm>
          <a:prstGeom prst="ellipse">
            <a:avLst/>
          </a:prstGeom>
          <a:solidFill>
            <a:srgbClr val="FFCCCC"/>
          </a:solidFill>
          <a:ln w="9525">
            <a:solidFill>
              <a:schemeClr val="tx1"/>
            </a:solidFill>
            <a:round/>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1600"/>
              <a:t>Forecast</a:t>
            </a:r>
          </a:p>
          <a:p>
            <a:pPr algn="ctr" eaLnBrk="1" hangingPunct="1"/>
            <a:r>
              <a:rPr lang="en-US" altLang="en-US" sz="1600"/>
              <a:t>Reliability</a:t>
            </a:r>
          </a:p>
        </p:txBody>
      </p:sp>
      <p:sp>
        <p:nvSpPr>
          <p:cNvPr id="30732" name="Line 21"/>
          <p:cNvSpPr>
            <a:spLocks noChangeShapeType="1"/>
          </p:cNvSpPr>
          <p:nvPr/>
        </p:nvSpPr>
        <p:spPr bwMode="auto">
          <a:xfrm flipH="1">
            <a:off x="5943600" y="2959100"/>
            <a:ext cx="685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3" name="Line 22"/>
          <p:cNvSpPr>
            <a:spLocks noChangeShapeType="1"/>
          </p:cNvSpPr>
          <p:nvPr/>
        </p:nvSpPr>
        <p:spPr bwMode="auto">
          <a:xfrm flipH="1">
            <a:off x="4953000" y="2590800"/>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4" name="Line 23"/>
          <p:cNvSpPr>
            <a:spLocks noChangeShapeType="1"/>
          </p:cNvSpPr>
          <p:nvPr/>
        </p:nvSpPr>
        <p:spPr bwMode="auto">
          <a:xfrm>
            <a:off x="1524000" y="25146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5" name="Line 24"/>
          <p:cNvSpPr>
            <a:spLocks noChangeShapeType="1"/>
          </p:cNvSpPr>
          <p:nvPr/>
        </p:nvSpPr>
        <p:spPr bwMode="auto">
          <a:xfrm>
            <a:off x="3505200" y="2590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6" name="Line 25"/>
          <p:cNvSpPr>
            <a:spLocks noChangeShapeType="1"/>
          </p:cNvSpPr>
          <p:nvPr/>
        </p:nvSpPr>
        <p:spPr bwMode="auto">
          <a:xfrm flipH="1">
            <a:off x="5943600" y="4064000"/>
            <a:ext cx="685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7" name="Line 26"/>
          <p:cNvSpPr>
            <a:spLocks noChangeShapeType="1"/>
          </p:cNvSpPr>
          <p:nvPr/>
        </p:nvSpPr>
        <p:spPr bwMode="auto">
          <a:xfrm flipH="1" flipV="1">
            <a:off x="6019800" y="4673600"/>
            <a:ext cx="7620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8" name="Line 27"/>
          <p:cNvSpPr>
            <a:spLocks noChangeShapeType="1"/>
          </p:cNvSpPr>
          <p:nvPr/>
        </p:nvSpPr>
        <p:spPr bwMode="auto">
          <a:xfrm flipH="1">
            <a:off x="5930900" y="58420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39" name="Rectangle 28"/>
          <p:cNvSpPr>
            <a:spLocks noGrp="1" noChangeArrowheads="1"/>
          </p:cNvSpPr>
          <p:nvPr>
            <p:ph type="title"/>
          </p:nvPr>
        </p:nvSpPr>
        <p:spPr/>
        <p:txBody>
          <a:bodyPr/>
          <a:lstStyle/>
          <a:p>
            <a:pPr eaLnBrk="1" hangingPunct="1"/>
            <a:r>
              <a:rPr lang="en-US" altLang="en-US" smtClean="0"/>
              <a:t>Using the Forecasting System</a:t>
            </a:r>
          </a:p>
        </p:txBody>
      </p:sp>
    </p:spTree>
    <p:extLst>
      <p:ext uri="{BB962C8B-B14F-4D97-AF65-F5344CB8AC3E}">
        <p14:creationId xmlns:p14="http://schemas.microsoft.com/office/powerpoint/2010/main" val="12421033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smtClean="0"/>
              <a:t>Demand Forecasting</a:t>
            </a:r>
            <a:br>
              <a:rPr lang="en-US" altLang="en-US" dirty="0" smtClean="0"/>
            </a:br>
            <a:r>
              <a:rPr lang="en-US" altLang="en-US" sz="3200" b="1" dirty="0" smtClean="0">
                <a:solidFill>
                  <a:srgbClr val="0000FF"/>
                </a:solidFill>
                <a:latin typeface="Comic Sans MS" pitchFamily="66" charset="0"/>
              </a:rPr>
              <a:t>Chapter Highlights</a:t>
            </a:r>
          </a:p>
        </p:txBody>
      </p:sp>
      <p:sp>
        <p:nvSpPr>
          <p:cNvPr id="31747" name="Rectangle 3"/>
          <p:cNvSpPr>
            <a:spLocks noGrp="1" noChangeArrowheads="1"/>
          </p:cNvSpPr>
          <p:nvPr>
            <p:ph idx="1"/>
          </p:nvPr>
        </p:nvSpPr>
        <p:spPr/>
        <p:txBody>
          <a:bodyPr/>
          <a:lstStyle/>
          <a:p>
            <a:pPr eaLnBrk="1" hangingPunct="1"/>
            <a:r>
              <a:rPr lang="en-US" altLang="en-US" sz="2800" dirty="0" smtClean="0"/>
              <a:t>Forecasting is an important planning tool in organizations </a:t>
            </a:r>
          </a:p>
          <a:p>
            <a:pPr lvl="1" eaLnBrk="1" hangingPunct="1"/>
            <a:r>
              <a:rPr lang="en-US" altLang="en-US" sz="2400" dirty="0" smtClean="0"/>
              <a:t>It helps to estimate the future demand, </a:t>
            </a:r>
          </a:p>
          <a:p>
            <a:pPr lvl="1" eaLnBrk="1" hangingPunct="1"/>
            <a:r>
              <a:rPr lang="en-US" altLang="en-US" sz="2400" dirty="0" smtClean="0"/>
              <a:t>Predict events pertaining to operational planning and control</a:t>
            </a:r>
          </a:p>
          <a:p>
            <a:pPr lvl="1" eaLnBrk="1" hangingPunct="1"/>
            <a:r>
              <a:rPr lang="en-US" altLang="en-US" sz="2400" dirty="0" smtClean="0"/>
              <a:t>Provides useful information for the strategic planning exercise</a:t>
            </a:r>
          </a:p>
          <a:p>
            <a:pPr eaLnBrk="1" hangingPunct="1"/>
            <a:r>
              <a:rPr lang="en-US" altLang="en-US" sz="2800" dirty="0" smtClean="0"/>
              <a:t>Forecasting context and methodology varies with time horizon. Consequently, the type of data required and the nature of analyses done also varies with the planning time horizon. </a:t>
            </a:r>
            <a:r>
              <a:rPr lang="en-US" altLang="en-US" sz="2400" dirty="0" smtClean="0"/>
              <a:t> </a:t>
            </a:r>
          </a:p>
        </p:txBody>
      </p:sp>
    </p:spTree>
    <p:extLst>
      <p:ext uri="{BB962C8B-B14F-4D97-AF65-F5344CB8AC3E}">
        <p14:creationId xmlns:p14="http://schemas.microsoft.com/office/powerpoint/2010/main" val="3817822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39266"/>
            <a:ext cx="8229600" cy="1143000"/>
          </a:xfrm>
        </p:spPr>
        <p:txBody>
          <a:bodyPr/>
          <a:lstStyle/>
          <a:p>
            <a:pPr eaLnBrk="1" hangingPunct="1"/>
            <a:r>
              <a:rPr lang="en-US" altLang="en-US" dirty="0" smtClean="0"/>
              <a:t>Forecasting</a:t>
            </a:r>
          </a:p>
        </p:txBody>
      </p:sp>
      <p:sp>
        <p:nvSpPr>
          <p:cNvPr id="14339" name="Rectangle 3"/>
          <p:cNvSpPr>
            <a:spLocks noGrp="1" noChangeArrowheads="1"/>
          </p:cNvSpPr>
          <p:nvPr>
            <p:ph idx="1"/>
          </p:nvPr>
        </p:nvSpPr>
        <p:spPr>
          <a:xfrm>
            <a:off x="457200" y="1133896"/>
            <a:ext cx="8229600" cy="4525963"/>
          </a:xfrm>
        </p:spPr>
        <p:txBody>
          <a:bodyPr/>
          <a:lstStyle/>
          <a:p>
            <a:pPr marL="571500" indent="-571500" eaLnBrk="1" hangingPunct="1"/>
            <a:r>
              <a:rPr lang="en-US" altLang="en-US" sz="2800" dirty="0" smtClean="0"/>
              <a:t>Forecasts are estimates of </a:t>
            </a:r>
          </a:p>
          <a:p>
            <a:pPr marL="1009650" lvl="1" indent="-571500" eaLnBrk="1" hangingPunct="1"/>
            <a:r>
              <a:rPr lang="en-US" altLang="en-US" sz="2400" i="1" dirty="0" smtClean="0">
                <a:solidFill>
                  <a:srgbClr val="0000FF"/>
                </a:solidFill>
              </a:rPr>
              <a:t>magnitude</a:t>
            </a:r>
            <a:r>
              <a:rPr lang="en-US" altLang="en-US" sz="2400" dirty="0" smtClean="0">
                <a:solidFill>
                  <a:srgbClr val="0000FF"/>
                </a:solidFill>
              </a:rPr>
              <a:t> </a:t>
            </a:r>
            <a:r>
              <a:rPr lang="en-US" altLang="en-US" sz="2400" dirty="0" smtClean="0"/>
              <a:t>and </a:t>
            </a:r>
          </a:p>
          <a:p>
            <a:pPr marL="1009650" lvl="1" indent="-571500" eaLnBrk="1" hangingPunct="1"/>
            <a:r>
              <a:rPr lang="en-US" altLang="en-US" sz="2400" i="1" dirty="0" smtClean="0">
                <a:solidFill>
                  <a:srgbClr val="0000FF"/>
                </a:solidFill>
              </a:rPr>
              <a:t>timing</a:t>
            </a:r>
            <a:r>
              <a:rPr lang="en-US" altLang="en-US" sz="2400" dirty="0" smtClean="0">
                <a:solidFill>
                  <a:srgbClr val="0000FF"/>
                </a:solidFill>
              </a:rPr>
              <a:t> </a:t>
            </a:r>
          </a:p>
          <a:p>
            <a:pPr marL="1009650" lvl="1" indent="-571500" eaLnBrk="1" hangingPunct="1">
              <a:buFont typeface="Wingdings" pitchFamily="2" charset="2"/>
              <a:buNone/>
            </a:pPr>
            <a:r>
              <a:rPr lang="en-US" altLang="en-US" sz="2400" dirty="0" smtClean="0"/>
              <a:t>of uncertain events that happen in every business setting </a:t>
            </a:r>
          </a:p>
          <a:p>
            <a:pPr marL="571500" indent="-571500" eaLnBrk="1" hangingPunct="1"/>
            <a:r>
              <a:rPr lang="en-US" altLang="en-US" sz="2800" dirty="0" smtClean="0"/>
              <a:t>An estimation tool </a:t>
            </a:r>
          </a:p>
          <a:p>
            <a:pPr marL="571500" indent="-571500" eaLnBrk="1" hangingPunct="1"/>
            <a:r>
              <a:rPr lang="en-US" altLang="en-US" sz="2800" dirty="0" smtClean="0"/>
              <a:t>A way of addressing complex and uncertain environment surrounding business decision-making</a:t>
            </a:r>
          </a:p>
          <a:p>
            <a:pPr marL="571500" indent="-571500" eaLnBrk="1" hangingPunct="1"/>
            <a:r>
              <a:rPr lang="en-US" altLang="en-US" sz="2800" dirty="0" smtClean="0"/>
              <a:t>A tool for predicting events related to operations planning &amp; control</a:t>
            </a:r>
          </a:p>
          <a:p>
            <a:pPr marL="571500" indent="-571500" eaLnBrk="1" hangingPunct="1"/>
            <a:r>
              <a:rPr lang="en-US" altLang="en-US" sz="2800" dirty="0" smtClean="0"/>
              <a:t>A vital pre-requisite for the planning process in organizations</a:t>
            </a:r>
          </a:p>
        </p:txBody>
      </p:sp>
    </p:spTree>
    <p:extLst>
      <p:ext uri="{BB962C8B-B14F-4D97-AF65-F5344CB8AC3E}">
        <p14:creationId xmlns:p14="http://schemas.microsoft.com/office/powerpoint/2010/main" val="2488589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dirty="0" smtClean="0"/>
              <a:t>Demand Forecasting</a:t>
            </a:r>
            <a:br>
              <a:rPr lang="en-US" altLang="en-US" dirty="0" smtClean="0"/>
            </a:br>
            <a:r>
              <a:rPr lang="en-US" altLang="en-US" sz="3200" b="1" dirty="0" smtClean="0">
                <a:solidFill>
                  <a:srgbClr val="0000FF"/>
                </a:solidFill>
                <a:latin typeface="Comic Sans MS" pitchFamily="66" charset="0"/>
              </a:rPr>
              <a:t>Chapter Highlights…</a:t>
            </a:r>
            <a:endParaRPr lang="en-US" altLang="en-US" sz="4800" dirty="0" smtClean="0">
              <a:solidFill>
                <a:srgbClr val="0000FF"/>
              </a:solidFill>
            </a:endParaRPr>
          </a:p>
        </p:txBody>
      </p:sp>
      <p:sp>
        <p:nvSpPr>
          <p:cNvPr id="32771" name="Content Placeholder 2"/>
          <p:cNvSpPr>
            <a:spLocks noGrp="1"/>
          </p:cNvSpPr>
          <p:nvPr>
            <p:ph idx="1"/>
          </p:nvPr>
        </p:nvSpPr>
        <p:spPr/>
        <p:txBody>
          <a:bodyPr/>
          <a:lstStyle/>
          <a:p>
            <a:pPr eaLnBrk="1" hangingPunct="1"/>
            <a:r>
              <a:rPr lang="en-US" altLang="en-US" sz="2400" dirty="0" smtClean="0"/>
              <a:t>Design of a forecasting system involves three steps</a:t>
            </a:r>
          </a:p>
          <a:p>
            <a:pPr lvl="1" eaLnBrk="1" hangingPunct="1"/>
            <a:r>
              <a:rPr lang="en-US" altLang="en-US" sz="2000" dirty="0" smtClean="0"/>
              <a:t>Developing an appropriate forecasting logic</a:t>
            </a:r>
          </a:p>
          <a:p>
            <a:pPr lvl="1" eaLnBrk="1" hangingPunct="1"/>
            <a:r>
              <a:rPr lang="en-US" altLang="en-US" sz="2000" dirty="0" smtClean="0"/>
              <a:t>Establishing control mechanisms to obtain reliable forecasts</a:t>
            </a:r>
          </a:p>
          <a:p>
            <a:pPr lvl="1" eaLnBrk="1" hangingPunct="1"/>
            <a:r>
              <a:rPr lang="en-US" altLang="en-US" sz="2000" dirty="0" smtClean="0"/>
              <a:t>Incorporating managerial considerations in using the system</a:t>
            </a:r>
          </a:p>
          <a:p>
            <a:pPr eaLnBrk="1" hangingPunct="1"/>
            <a:r>
              <a:rPr lang="en-US" altLang="en-US" sz="2400" dirty="0" smtClean="0"/>
              <a:t>Extrapolative and Causal methods are the two generic classes of forecasting models available. </a:t>
            </a:r>
          </a:p>
          <a:p>
            <a:pPr lvl="1" eaLnBrk="1" hangingPunct="1"/>
            <a:r>
              <a:rPr lang="en-US" altLang="en-US" sz="2000" dirty="0" smtClean="0"/>
              <a:t>Extrapolative methods devise methods of identifying some patterns in the past data and extend a similar logic into the future </a:t>
            </a:r>
          </a:p>
          <a:p>
            <a:pPr lvl="1" eaLnBrk="1" hangingPunct="1"/>
            <a:r>
              <a:rPr lang="en-US" altLang="en-US" sz="2000" dirty="0" smtClean="0"/>
              <a:t>Causal methods identify cause – effect relationships between dependent and independent variables</a:t>
            </a:r>
          </a:p>
          <a:p>
            <a:pPr eaLnBrk="1" hangingPunct="1"/>
            <a:r>
              <a:rPr lang="en-US" altLang="en-US" sz="2400" dirty="0" smtClean="0"/>
              <a:t>By changing the model parameters in moving averages and exponential smoothening methods, it is possible to have a responsive or a stable forecasting model</a:t>
            </a:r>
          </a:p>
        </p:txBody>
      </p:sp>
    </p:spTree>
    <p:extLst>
      <p:ext uri="{BB962C8B-B14F-4D97-AF65-F5344CB8AC3E}">
        <p14:creationId xmlns:p14="http://schemas.microsoft.com/office/powerpoint/2010/main" val="2758527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dirty="0" smtClean="0"/>
              <a:t>Demand Forecasting</a:t>
            </a:r>
            <a:br>
              <a:rPr lang="en-US" altLang="en-US" dirty="0" smtClean="0"/>
            </a:br>
            <a:r>
              <a:rPr lang="en-US" altLang="en-US" sz="3200" b="1" dirty="0" smtClean="0">
                <a:solidFill>
                  <a:srgbClr val="0000FF"/>
                </a:solidFill>
                <a:latin typeface="Comic Sans MS" pitchFamily="66" charset="0"/>
              </a:rPr>
              <a:t>Chapter Highlights…</a:t>
            </a:r>
          </a:p>
        </p:txBody>
      </p:sp>
      <p:sp>
        <p:nvSpPr>
          <p:cNvPr id="33795" name="Rectangle 3"/>
          <p:cNvSpPr>
            <a:spLocks noGrp="1" noChangeArrowheads="1"/>
          </p:cNvSpPr>
          <p:nvPr>
            <p:ph idx="1"/>
          </p:nvPr>
        </p:nvSpPr>
        <p:spPr/>
        <p:txBody>
          <a:bodyPr/>
          <a:lstStyle/>
          <a:p>
            <a:pPr eaLnBrk="1" hangingPunct="1"/>
            <a:r>
              <a:rPr lang="en-US" altLang="en-US" sz="2400" dirty="0" smtClean="0"/>
              <a:t>A time series consists of four components; </a:t>
            </a:r>
          </a:p>
          <a:p>
            <a:pPr lvl="1" eaLnBrk="1" hangingPunct="1"/>
            <a:r>
              <a:rPr lang="en-US" altLang="en-US" sz="2000" dirty="0" smtClean="0"/>
              <a:t>Trend, Seasonality, Cyclical and Random. </a:t>
            </a:r>
          </a:p>
          <a:p>
            <a:pPr lvl="1" eaLnBrk="1" hangingPunct="1"/>
            <a:r>
              <a:rPr lang="en-US" altLang="en-US" sz="2000" dirty="0" smtClean="0"/>
              <a:t>Developing time series models for forecasting involves estimating the parameter values for the first three components </a:t>
            </a:r>
          </a:p>
          <a:p>
            <a:pPr eaLnBrk="1" hangingPunct="1"/>
            <a:r>
              <a:rPr lang="en-US" altLang="en-US" sz="2400" dirty="0" smtClean="0"/>
              <a:t>Several methods are available to assess the accuracy of the forecasts obtained from a forecasting model. </a:t>
            </a:r>
          </a:p>
          <a:p>
            <a:pPr eaLnBrk="1" hangingPunct="1"/>
            <a:r>
              <a:rPr lang="en-US" altLang="en-US" sz="2400" dirty="0" smtClean="0"/>
              <a:t>Tracking signal detects impending tendencies of a forecasting model to consistently overestimate or underestimate the demand. </a:t>
            </a:r>
          </a:p>
          <a:p>
            <a:pPr eaLnBrk="1" hangingPunct="1"/>
            <a:r>
              <a:rPr lang="en-US" altLang="en-US" sz="2400" dirty="0" smtClean="0"/>
              <a:t>Despite having a sophisticated forecasting system, managers must use the forecasts obtained from the system in the context of external information available from time to time. </a:t>
            </a:r>
          </a:p>
        </p:txBody>
      </p:sp>
    </p:spTree>
    <p:extLst>
      <p:ext uri="{BB962C8B-B14F-4D97-AF65-F5344CB8AC3E}">
        <p14:creationId xmlns:p14="http://schemas.microsoft.com/office/powerpoint/2010/main" val="2851331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Need for Forecasting </a:t>
            </a:r>
          </a:p>
        </p:txBody>
      </p:sp>
      <p:sp>
        <p:nvSpPr>
          <p:cNvPr id="15363" name="Rectangle 3"/>
          <p:cNvSpPr>
            <a:spLocks noGrp="1" noChangeArrowheads="1"/>
          </p:cNvSpPr>
          <p:nvPr>
            <p:ph idx="1"/>
          </p:nvPr>
        </p:nvSpPr>
        <p:spPr/>
        <p:txBody>
          <a:bodyPr/>
          <a:lstStyle/>
          <a:p>
            <a:pPr eaLnBrk="1" hangingPunct="1"/>
            <a:r>
              <a:rPr lang="en-US" altLang="en-US" dirty="0" smtClean="0"/>
              <a:t>The key applications of forecasting are:</a:t>
            </a:r>
          </a:p>
          <a:p>
            <a:pPr lvl="1" eaLnBrk="1" hangingPunct="1"/>
            <a:r>
              <a:rPr lang="en-US" altLang="en-US" dirty="0" smtClean="0"/>
              <a:t>Understanding Dynamic &amp; Complex environment</a:t>
            </a:r>
          </a:p>
          <a:p>
            <a:pPr lvl="1" eaLnBrk="1" hangingPunct="1"/>
            <a:r>
              <a:rPr lang="en-US" altLang="en-US" dirty="0" smtClean="0"/>
              <a:t>Managing Short-term fluctuations in production </a:t>
            </a:r>
          </a:p>
          <a:p>
            <a:pPr lvl="1" eaLnBrk="1" hangingPunct="1"/>
            <a:r>
              <a:rPr lang="en-US" altLang="en-US" dirty="0" smtClean="0"/>
              <a:t>Better Materials Management </a:t>
            </a:r>
          </a:p>
          <a:p>
            <a:pPr lvl="1" eaLnBrk="1" hangingPunct="1"/>
            <a:r>
              <a:rPr lang="en-US" altLang="en-US" dirty="0" smtClean="0"/>
              <a:t>Rationalized man-power decisions  </a:t>
            </a:r>
          </a:p>
          <a:p>
            <a:pPr lvl="1" eaLnBrk="1" hangingPunct="1"/>
            <a:r>
              <a:rPr lang="en-US" altLang="en-US" dirty="0" smtClean="0"/>
              <a:t>Providing a basis for </a:t>
            </a:r>
          </a:p>
          <a:p>
            <a:pPr lvl="2" eaLnBrk="1" hangingPunct="1"/>
            <a:r>
              <a:rPr lang="en-US" altLang="en-US" sz="2800" dirty="0" smtClean="0"/>
              <a:t>Strategic decisions  </a:t>
            </a:r>
          </a:p>
          <a:p>
            <a:pPr lvl="2" eaLnBrk="1" hangingPunct="1"/>
            <a:r>
              <a:rPr lang="en-US" altLang="en-US" sz="2800" dirty="0" smtClean="0"/>
              <a:t>Planning &amp; scheduling</a:t>
            </a:r>
          </a:p>
        </p:txBody>
      </p:sp>
    </p:spTree>
    <p:extLst>
      <p:ext uri="{BB962C8B-B14F-4D97-AF65-F5344CB8AC3E}">
        <p14:creationId xmlns:p14="http://schemas.microsoft.com/office/powerpoint/2010/main" val="218443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06435" y="181968"/>
            <a:ext cx="8001000" cy="1216025"/>
          </a:xfrm>
        </p:spPr>
        <p:txBody>
          <a:bodyPr/>
          <a:lstStyle/>
          <a:p>
            <a:pPr eaLnBrk="1" hangingPunct="1"/>
            <a:r>
              <a:rPr lang="en-US" altLang="en-US" dirty="0" smtClean="0"/>
              <a:t>Forecasting</a:t>
            </a:r>
            <a:br>
              <a:rPr lang="en-US" altLang="en-US" dirty="0" smtClean="0"/>
            </a:br>
            <a:r>
              <a:rPr lang="en-US" altLang="en-US" sz="3200" b="1" dirty="0" smtClean="0">
                <a:solidFill>
                  <a:srgbClr val="0000FF"/>
                </a:solidFill>
                <a:latin typeface="Comic Sans MS" pitchFamily="66" charset="0"/>
              </a:rPr>
              <a:t>Time Horizon</a:t>
            </a:r>
          </a:p>
        </p:txBody>
      </p:sp>
      <p:graphicFrame>
        <p:nvGraphicFramePr>
          <p:cNvPr id="20690" name="Group 210"/>
          <p:cNvGraphicFramePr>
            <a:graphicFrameLocks noGrp="1"/>
          </p:cNvGraphicFramePr>
          <p:nvPr>
            <p:ph type="tbl" idx="1"/>
            <p:extLst>
              <p:ext uri="{D42A27DB-BD31-4B8C-83A1-F6EECF244321}">
                <p14:modId xmlns:p14="http://schemas.microsoft.com/office/powerpoint/2010/main" val="3472276088"/>
              </p:ext>
            </p:extLst>
          </p:nvPr>
        </p:nvGraphicFramePr>
        <p:xfrm>
          <a:off x="236560" y="1477368"/>
          <a:ext cx="8458200" cy="4818063"/>
        </p:xfrm>
        <a:graphic>
          <a:graphicData uri="http://schemas.openxmlformats.org/drawingml/2006/table">
            <a:tbl>
              <a:tblPr/>
              <a:tblGrid>
                <a:gridCol w="2114550"/>
                <a:gridCol w="2116138"/>
                <a:gridCol w="2112962"/>
                <a:gridCol w="2114550"/>
              </a:tblGrid>
              <a:tr h="398463">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Criterion</a:t>
                      </a:r>
                      <a:endParaRPr kumimoji="0" lang="en-US" sz="36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Verdana" pitchFamily="34" charset="0"/>
                          <a:cs typeface="Times New Roman" pitchFamily="18" charset="0"/>
                        </a:rPr>
                        <a:t>Short-term</a:t>
                      </a:r>
                      <a:endParaRPr kumimoji="0" lang="en-US" sz="36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B9FF"/>
                    </a:solid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Medium-term</a:t>
                      </a:r>
                      <a:endParaRPr kumimoji="0" lang="en-US" sz="3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469900" marR="0" lvl="0" indent="-46990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Long-term</a:t>
                      </a:r>
                      <a:endParaRPr kumimoji="0" lang="en-US" sz="3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330200">
                <a:tc>
                  <a:txBody>
                    <a:bodyPr/>
                    <a:lstStyle/>
                    <a:p>
                      <a:pPr marL="469900" marR="0" lvl="0" indent="-46990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Typical Duration </a:t>
                      </a:r>
                      <a:endParaRPr kumimoji="0" lang="en-US" sz="3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cs typeface="Times New Roman" pitchFamily="18" charset="0"/>
                        </a:rPr>
                        <a:t>1 – 3 months</a:t>
                      </a:r>
                      <a:endParaRPr kumimoji="0" lang="en-US" sz="32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B9FF"/>
                    </a:solidFill>
                  </a:tcPr>
                </a:tc>
                <a:tc>
                  <a:txBody>
                    <a:bodyPr/>
                    <a:lstStyle/>
                    <a:p>
                      <a:pPr marL="469900" marR="0" lvl="0" indent="-469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Times New Roman" pitchFamily="18" charset="0"/>
                        </a:rPr>
                        <a:t>12 – 18 months</a:t>
                      </a:r>
                      <a:endParaRPr kumimoji="0" lang="en-US" sz="3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469900" marR="0" lvl="0" indent="-46990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Times New Roman" pitchFamily="18" charset="0"/>
                        </a:rPr>
                        <a:t>5 – 10 Years</a:t>
                      </a:r>
                      <a:endParaRPr kumimoji="0" lang="en-US" sz="3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546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Nature of decisions</a:t>
                      </a:r>
                      <a:endParaRPr kumimoji="0" lang="en-US" sz="3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cs typeface="Times New Roman" pitchFamily="18" charset="0"/>
                        </a:rPr>
                        <a:t>Purely Tactical</a:t>
                      </a:r>
                      <a:endParaRPr kumimoji="0" lang="en-US" sz="32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B9FF"/>
                    </a:solid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Times New Roman" pitchFamily="18" charset="0"/>
                        </a:rPr>
                        <a:t>Tactical as well as Strategic</a:t>
                      </a:r>
                      <a:endParaRPr kumimoji="0" lang="en-US" sz="3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Times New Roman" pitchFamily="18" charset="0"/>
                        </a:rPr>
                        <a:t>Purely Strategic</a:t>
                      </a:r>
                      <a:endParaRPr kumimoji="0" lang="en-US" sz="3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547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Key considerations </a:t>
                      </a:r>
                      <a:endParaRPr kumimoji="0" lang="en-US" sz="3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cs typeface="Times New Roman" pitchFamily="18" charset="0"/>
                        </a:rPr>
                        <a:t>Random  (short-term) effects </a:t>
                      </a:r>
                      <a:endParaRPr kumimoji="0" lang="en-US" sz="32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B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Times New Roman" pitchFamily="18" charset="0"/>
                        </a:rPr>
                        <a:t>Seasonal and Cyclical effects</a:t>
                      </a:r>
                      <a:endParaRPr kumimoji="0" lang="en-US" sz="3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Times New Roman" pitchFamily="18" charset="0"/>
                        </a:rPr>
                        <a:t>Long-term trends</a:t>
                      </a:r>
                      <a:endParaRPr kumimoji="0" lang="en-US" sz="1400" b="0" i="0" u="none" strike="noStrike" cap="none" normalizeH="0" baseline="0" smtClean="0">
                        <a:ln>
                          <a:noFill/>
                        </a:ln>
                        <a:solidFill>
                          <a:schemeClr val="tx1"/>
                        </a:solidFill>
                        <a:effectLst/>
                        <a:latin typeface="Verdana" pitchFamily="34" charset="0"/>
                        <a:cs typeface="Times New Roman" pitchFamily="18" charset="0"/>
                      </a:endParaRPr>
                    </a:p>
                    <a:p>
                      <a:pPr marL="469900" marR="0" lvl="0" indent="-4699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Times New Roman" pitchFamily="18" charset="0"/>
                        </a:rPr>
                        <a:t>Business Cycles</a:t>
                      </a:r>
                      <a:endParaRPr kumimoji="0" lang="en-US" sz="3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546100">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Nature of data</a:t>
                      </a:r>
                      <a:endParaRPr kumimoji="0" lang="en-US" sz="3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cs typeface="Times New Roman" pitchFamily="18" charset="0"/>
                        </a:rPr>
                        <a:t>Mostly quantitative</a:t>
                      </a:r>
                      <a:endParaRPr kumimoji="0" lang="en-US" sz="32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B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Times New Roman" pitchFamily="18" charset="0"/>
                        </a:rPr>
                        <a:t>Subjective &amp; Quantitative</a:t>
                      </a:r>
                      <a:endParaRPr kumimoji="0" lang="en-US" sz="3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Times New Roman" pitchFamily="18" charset="0"/>
                        </a:rPr>
                        <a:t>Largely subjective</a:t>
                      </a:r>
                      <a:endParaRPr kumimoji="0" lang="en-US" sz="3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546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Degree of uncertainty</a:t>
                      </a:r>
                      <a:endParaRPr kumimoji="0" lang="en-US" sz="3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Verdana" pitchFamily="34" charset="0"/>
                          <a:cs typeface="Times New Roman" pitchFamily="18" charset="0"/>
                        </a:rPr>
                        <a:t>Low</a:t>
                      </a:r>
                      <a:endParaRPr kumimoji="0" lang="en-US" sz="32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B9FF"/>
                    </a:solid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Times New Roman" pitchFamily="18" charset="0"/>
                        </a:rPr>
                        <a:t>Significant</a:t>
                      </a:r>
                      <a:endParaRPr kumimoji="0" lang="en-US" sz="3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469900" marR="0" lvl="0" indent="-46990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Times New Roman" pitchFamily="18" charset="0"/>
                        </a:rPr>
                        <a:t>High</a:t>
                      </a:r>
                      <a:endParaRPr kumimoji="0" lang="en-US" sz="3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639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Some examples</a:t>
                      </a:r>
                      <a:endParaRPr kumimoji="0" lang="en-US" sz="36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17475" marR="0" lvl="0" indent="-117475"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1600" b="0" i="0" u="none" strike="noStrike" cap="none" normalizeH="0" baseline="0" dirty="0" smtClean="0">
                          <a:ln>
                            <a:noFill/>
                          </a:ln>
                          <a:solidFill>
                            <a:schemeClr val="tx1"/>
                          </a:solidFill>
                          <a:effectLst/>
                          <a:latin typeface="Verdana" pitchFamily="34" charset="0"/>
                          <a:cs typeface="Times New Roman" pitchFamily="18" charset="0"/>
                        </a:rPr>
                        <a:t>Revising quarterly production plans</a:t>
                      </a:r>
                      <a:endParaRPr kumimoji="0" lang="en-US" sz="1400" b="0" i="0" u="none" strike="noStrike" cap="none" normalizeH="0" baseline="0" dirty="0" smtClean="0">
                        <a:ln>
                          <a:noFill/>
                        </a:ln>
                        <a:solidFill>
                          <a:schemeClr val="tx1"/>
                        </a:solidFill>
                        <a:effectLst/>
                        <a:latin typeface="Verdana" pitchFamily="34" charset="0"/>
                        <a:cs typeface="Times New Roman" pitchFamily="18" charset="0"/>
                      </a:endParaRPr>
                    </a:p>
                    <a:p>
                      <a:pPr marL="117475" marR="0" lvl="0" indent="-117475"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600" b="0" i="0" u="none" strike="noStrike" cap="none" normalizeH="0" baseline="0" dirty="0" smtClean="0">
                          <a:ln>
                            <a:noFill/>
                          </a:ln>
                          <a:solidFill>
                            <a:schemeClr val="tx1"/>
                          </a:solidFill>
                          <a:effectLst/>
                          <a:latin typeface="Verdana" pitchFamily="34" charset="0"/>
                          <a:cs typeface="Times New Roman" pitchFamily="18" charset="0"/>
                        </a:rPr>
                        <a:t>Rescheduling supply of raw material</a:t>
                      </a:r>
                      <a:endParaRPr kumimoji="0" lang="en-US" sz="32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B9FF"/>
                    </a:solidFill>
                  </a:tcPr>
                </a:tc>
                <a:tc>
                  <a:txBody>
                    <a:bodyPr/>
                    <a:lstStyle/>
                    <a:p>
                      <a:pPr marL="339725" marR="0" lvl="2" indent="-111125"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1600" b="0" i="0" u="none" strike="noStrike" cap="none" normalizeH="0" baseline="0" smtClean="0">
                          <a:ln>
                            <a:noFill/>
                          </a:ln>
                          <a:solidFill>
                            <a:schemeClr val="tx1"/>
                          </a:solidFill>
                          <a:effectLst/>
                          <a:latin typeface="Verdana" pitchFamily="34" charset="0"/>
                          <a:cs typeface="Times New Roman" pitchFamily="18" charset="0"/>
                        </a:rPr>
                        <a:t>Annual Production Planning</a:t>
                      </a:r>
                    </a:p>
                    <a:p>
                      <a:pPr marL="339725" marR="0" lvl="2" indent="-111125"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1600" b="0" i="0" u="none" strike="noStrike" cap="none" normalizeH="0" baseline="0" smtClean="0">
                          <a:ln>
                            <a:noFill/>
                          </a:ln>
                          <a:solidFill>
                            <a:schemeClr val="tx1"/>
                          </a:solidFill>
                          <a:effectLst/>
                          <a:latin typeface="Verdana" pitchFamily="34" charset="0"/>
                          <a:cs typeface="Times New Roman" pitchFamily="18" charset="0"/>
                        </a:rPr>
                        <a:t>Capacity Augmentation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66"/>
                    </a:solidFill>
                  </a:tcPr>
                </a:tc>
                <a:tc>
                  <a:txBody>
                    <a:bodyPr/>
                    <a:lstStyle/>
                    <a:p>
                      <a:pPr marL="117475" marR="0" lvl="0" indent="-117475"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1600" b="0" i="0" u="none" strike="noStrike" cap="none" normalizeH="0" baseline="0" dirty="0" smtClean="0">
                          <a:ln>
                            <a:noFill/>
                          </a:ln>
                          <a:solidFill>
                            <a:schemeClr val="tx1"/>
                          </a:solidFill>
                          <a:effectLst/>
                          <a:latin typeface="Verdana" pitchFamily="34" charset="0"/>
                          <a:cs typeface="Times New Roman" pitchFamily="18" charset="0"/>
                        </a:rPr>
                        <a:t>New Product Introduction</a:t>
                      </a:r>
                      <a:endParaRPr kumimoji="0" lang="en-US" sz="1400" b="0" i="0" u="none" strike="noStrike" cap="none" normalizeH="0" baseline="0" dirty="0" smtClean="0">
                        <a:ln>
                          <a:noFill/>
                        </a:ln>
                        <a:solidFill>
                          <a:schemeClr val="tx1"/>
                        </a:solidFill>
                        <a:effectLst/>
                        <a:latin typeface="Verdana" pitchFamily="34" charset="0"/>
                        <a:cs typeface="Times New Roman" pitchFamily="18" charset="0"/>
                      </a:endParaRPr>
                    </a:p>
                    <a:p>
                      <a:pPr marL="117475" marR="0" lvl="0" indent="-117475"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600" b="0" i="0" u="none" strike="noStrike" cap="none" normalizeH="0" baseline="0" dirty="0" smtClean="0">
                          <a:ln>
                            <a:noFill/>
                          </a:ln>
                          <a:solidFill>
                            <a:schemeClr val="tx1"/>
                          </a:solidFill>
                          <a:effectLst/>
                          <a:latin typeface="Verdana" pitchFamily="34" charset="0"/>
                          <a:cs typeface="Times New Roman" pitchFamily="18" charset="0"/>
                        </a:rPr>
                        <a:t>Facilities Location decisions</a:t>
                      </a:r>
                      <a:endParaRPr kumimoji="0" lang="en-US" sz="1400" b="0" i="0" u="none" strike="noStrike" cap="none" normalizeH="0" baseline="0" dirty="0" smtClean="0">
                        <a:ln>
                          <a:noFill/>
                        </a:ln>
                        <a:solidFill>
                          <a:schemeClr val="tx1"/>
                        </a:solidFill>
                        <a:effectLst/>
                        <a:latin typeface="Verdana" pitchFamily="34" charset="0"/>
                        <a:cs typeface="Times New Roman" pitchFamily="18" charset="0"/>
                      </a:endParaRPr>
                    </a:p>
                    <a:p>
                      <a:pPr marL="117475" marR="0" lvl="0" indent="-117475"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600" b="0" i="0" u="none" strike="noStrike" cap="none" normalizeH="0" baseline="0" dirty="0" smtClean="0">
                          <a:ln>
                            <a:noFill/>
                          </a:ln>
                          <a:solidFill>
                            <a:schemeClr val="tx1"/>
                          </a:solidFill>
                          <a:effectLst/>
                          <a:latin typeface="Verdana" pitchFamily="34" charset="0"/>
                          <a:cs typeface="Times New Roman" pitchFamily="18" charset="0"/>
                        </a:rPr>
                        <a:t>New business development</a:t>
                      </a:r>
                      <a:endParaRPr kumimoji="0" lang="en-US" sz="1400" b="0" i="0" u="none" strike="noStrike" cap="none" normalizeH="0" baseline="0" dirty="0" smtClean="0">
                        <a:ln>
                          <a:noFill/>
                        </a:ln>
                        <a:solidFill>
                          <a:schemeClr val="tx1"/>
                        </a:solidFill>
                        <a:effectLst/>
                        <a:latin typeface="Verdana"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bl>
          </a:graphicData>
        </a:graphic>
      </p:graphicFrame>
    </p:spTree>
    <p:extLst>
      <p:ext uri="{BB962C8B-B14F-4D97-AF65-F5344CB8AC3E}">
        <p14:creationId xmlns:p14="http://schemas.microsoft.com/office/powerpoint/2010/main" val="1337633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12"/>
          <p:cNvGrpSpPr>
            <a:grpSpLocks/>
          </p:cNvGrpSpPr>
          <p:nvPr/>
        </p:nvGrpSpPr>
        <p:grpSpPr bwMode="auto">
          <a:xfrm>
            <a:off x="468313" y="1863725"/>
            <a:ext cx="7989887" cy="4079875"/>
            <a:chOff x="295" y="816"/>
            <a:chExt cx="5033" cy="2570"/>
          </a:xfrm>
        </p:grpSpPr>
        <p:sp>
          <p:nvSpPr>
            <p:cNvPr id="17412" name="Text Box 2"/>
            <p:cNvSpPr txBox="1">
              <a:spLocks noChangeArrowheads="1"/>
            </p:cNvSpPr>
            <p:nvPr/>
          </p:nvSpPr>
          <p:spPr bwMode="auto">
            <a:xfrm>
              <a:off x="1248" y="816"/>
              <a:ext cx="4080" cy="454"/>
            </a:xfrm>
            <a:prstGeom prst="rect">
              <a:avLst/>
            </a:prstGeom>
            <a:solidFill>
              <a:srgbClr val="DCB9FF"/>
            </a:solidFill>
            <a:ln w="19050">
              <a:solidFill>
                <a:schemeClr val="tx1"/>
              </a:solidFill>
              <a:miter lim="800000"/>
              <a:headEnd/>
              <a:tailEnd/>
            </a:ln>
          </p:spPr>
          <p:txBody>
            <a:bodyPr>
              <a:spAutoFit/>
            </a:bodyPr>
            <a:lstStyle>
              <a:lvl1pPr marL="457200" indent="-457200">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2000" dirty="0">
                  <a:cs typeface="Times New Roman" pitchFamily="18" charset="0"/>
                </a:rPr>
                <a:t>Develop a forecasting logic by identifying the purpose, data and models to be used</a:t>
              </a:r>
              <a:endParaRPr lang="en-US" altLang="en-US" sz="2000" dirty="0"/>
            </a:p>
          </p:txBody>
        </p:sp>
        <p:sp>
          <p:nvSpPr>
            <p:cNvPr id="17413" name="Text Box 5"/>
            <p:cNvSpPr txBox="1">
              <a:spLocks noChangeArrowheads="1"/>
            </p:cNvSpPr>
            <p:nvPr/>
          </p:nvSpPr>
          <p:spPr bwMode="auto">
            <a:xfrm>
              <a:off x="1248" y="1872"/>
              <a:ext cx="4080" cy="454"/>
            </a:xfrm>
            <a:prstGeom prst="rect">
              <a:avLst/>
            </a:prstGeom>
            <a:solidFill>
              <a:srgbClr val="FFCCCC"/>
            </a:solidFill>
            <a:ln w="19050">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2000"/>
                <a:t>Establish control mechanisms to obtain reliable forecasts</a:t>
              </a:r>
            </a:p>
          </p:txBody>
        </p:sp>
        <p:sp>
          <p:nvSpPr>
            <p:cNvPr id="17414" name="Text Box 6"/>
            <p:cNvSpPr txBox="1">
              <a:spLocks noChangeArrowheads="1"/>
            </p:cNvSpPr>
            <p:nvPr/>
          </p:nvSpPr>
          <p:spPr bwMode="auto">
            <a:xfrm>
              <a:off x="1248" y="2932"/>
              <a:ext cx="4080" cy="454"/>
            </a:xfrm>
            <a:prstGeom prst="rect">
              <a:avLst/>
            </a:prstGeom>
            <a:solidFill>
              <a:srgbClr val="FFD85D"/>
            </a:solidFill>
            <a:ln w="19050">
              <a:solidFill>
                <a:schemeClr val="tx1"/>
              </a:solidFill>
              <a:miter lim="800000"/>
              <a:headEnd/>
              <a:tailEnd/>
            </a:ln>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spcBef>
                  <a:spcPct val="50000"/>
                </a:spcBef>
              </a:pPr>
              <a:r>
                <a:rPr lang="en-US" altLang="en-US" sz="2000" dirty="0"/>
                <a:t>Incorporate managerial considerations in using the forecasting system</a:t>
              </a:r>
            </a:p>
          </p:txBody>
        </p:sp>
        <p:cxnSp>
          <p:nvCxnSpPr>
            <p:cNvPr id="17415" name="AutoShape 7"/>
            <p:cNvCxnSpPr>
              <a:cxnSpLocks noChangeShapeType="1"/>
              <a:stCxn id="17412" idx="2"/>
              <a:endCxn id="17413" idx="0"/>
            </p:cNvCxnSpPr>
            <p:nvPr/>
          </p:nvCxnSpPr>
          <p:spPr bwMode="auto">
            <a:xfrm>
              <a:off x="3288" y="1361"/>
              <a:ext cx="0" cy="502"/>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416" name="AutoShape 8"/>
            <p:cNvCxnSpPr>
              <a:cxnSpLocks noChangeShapeType="1"/>
              <a:stCxn id="17413" idx="2"/>
              <a:endCxn id="17414" idx="0"/>
            </p:cNvCxnSpPr>
            <p:nvPr/>
          </p:nvCxnSpPr>
          <p:spPr bwMode="auto">
            <a:xfrm>
              <a:off x="3288" y="2417"/>
              <a:ext cx="0" cy="506"/>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7417" name="Text Box 9"/>
            <p:cNvSpPr txBox="1">
              <a:spLocks noChangeArrowheads="1"/>
            </p:cNvSpPr>
            <p:nvPr/>
          </p:nvSpPr>
          <p:spPr bwMode="auto">
            <a:xfrm>
              <a:off x="297" y="930"/>
              <a:ext cx="8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Stage 1</a:t>
              </a:r>
            </a:p>
          </p:txBody>
        </p:sp>
        <p:sp>
          <p:nvSpPr>
            <p:cNvPr id="17418" name="Text Box 10"/>
            <p:cNvSpPr txBox="1">
              <a:spLocks noChangeArrowheads="1"/>
            </p:cNvSpPr>
            <p:nvPr/>
          </p:nvSpPr>
          <p:spPr bwMode="auto">
            <a:xfrm>
              <a:off x="295" y="1986"/>
              <a:ext cx="8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Stage 2</a:t>
              </a:r>
            </a:p>
          </p:txBody>
        </p:sp>
        <p:sp>
          <p:nvSpPr>
            <p:cNvPr id="17419" name="Text Box 11"/>
            <p:cNvSpPr txBox="1">
              <a:spLocks noChangeArrowheads="1"/>
            </p:cNvSpPr>
            <p:nvPr/>
          </p:nvSpPr>
          <p:spPr bwMode="auto">
            <a:xfrm>
              <a:off x="295" y="3066"/>
              <a:ext cx="8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400"/>
                <a:t>Stage 3</a:t>
              </a:r>
            </a:p>
          </p:txBody>
        </p:sp>
      </p:grpSp>
      <p:sp>
        <p:nvSpPr>
          <p:cNvPr id="17411" name="Rectangle 13"/>
          <p:cNvSpPr>
            <a:spLocks noGrp="1" noChangeArrowheads="1"/>
          </p:cNvSpPr>
          <p:nvPr>
            <p:ph type="title"/>
          </p:nvPr>
        </p:nvSpPr>
        <p:spPr/>
        <p:txBody>
          <a:bodyPr/>
          <a:lstStyle/>
          <a:p>
            <a:pPr eaLnBrk="1" hangingPunct="1"/>
            <a:r>
              <a:rPr lang="en-US" altLang="en-US" dirty="0" smtClean="0"/>
              <a:t>Design of a forecasting system</a:t>
            </a:r>
            <a:br>
              <a:rPr lang="en-US" altLang="en-US" dirty="0" smtClean="0"/>
            </a:br>
            <a:r>
              <a:rPr lang="en-US" altLang="en-US" sz="3200" b="1" dirty="0" smtClean="0">
                <a:solidFill>
                  <a:srgbClr val="0000FF"/>
                </a:solidFill>
                <a:latin typeface="Comic Sans MS" pitchFamily="66" charset="0"/>
              </a:rPr>
              <a:t>Three stage process</a:t>
            </a:r>
          </a:p>
        </p:txBody>
      </p:sp>
    </p:spTree>
    <p:extLst>
      <p:ext uri="{BB962C8B-B14F-4D97-AF65-F5344CB8AC3E}">
        <p14:creationId xmlns:p14="http://schemas.microsoft.com/office/powerpoint/2010/main" val="4081096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ChangeArrowheads="1"/>
          </p:cNvSpPr>
          <p:nvPr/>
        </p:nvSpPr>
        <p:spPr bwMode="auto">
          <a:xfrm>
            <a:off x="685800" y="2166057"/>
            <a:ext cx="838200" cy="457200"/>
          </a:xfrm>
          <a:prstGeom prst="flowChartAlternateProcess">
            <a:avLst/>
          </a:prstGeom>
          <a:solidFill>
            <a:srgbClr val="FFFF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000" b="1">
                <a:latin typeface="Times New Roman" pitchFamily="18" charset="0"/>
              </a:rPr>
              <a:t>Start</a:t>
            </a:r>
          </a:p>
        </p:txBody>
      </p:sp>
      <p:sp>
        <p:nvSpPr>
          <p:cNvPr id="18435" name="AutoShape 3"/>
          <p:cNvSpPr>
            <a:spLocks noChangeArrowheads="1"/>
          </p:cNvSpPr>
          <p:nvPr/>
        </p:nvSpPr>
        <p:spPr bwMode="auto">
          <a:xfrm>
            <a:off x="2057400" y="1670757"/>
            <a:ext cx="2514600" cy="1447800"/>
          </a:xfrm>
          <a:prstGeom prst="flowChartProcess">
            <a:avLst/>
          </a:prstGeom>
          <a:solidFill>
            <a:schemeClr val="accent1"/>
          </a:solidFill>
          <a:ln w="9525">
            <a:solidFill>
              <a:schemeClr val="tx1"/>
            </a:solidFill>
            <a:miter lim="800000"/>
            <a:headEnd/>
            <a:tailEnd/>
          </a:ln>
        </p:spPr>
        <p:txBody>
          <a:bodyPr wrap="none" anchor="ctr"/>
          <a:lstStyle>
            <a:lvl1pPr marL="174625" indent="-174625">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b="1" u="sng">
                <a:latin typeface="Times New Roman" pitchFamily="18" charset="0"/>
              </a:rPr>
              <a:t>Identify purpose</a:t>
            </a:r>
          </a:p>
          <a:p>
            <a:pPr eaLnBrk="1" hangingPunct="1">
              <a:buFontTx/>
              <a:buChar char="•"/>
            </a:pPr>
            <a:r>
              <a:rPr lang="en-US" altLang="en-US" sz="2000">
                <a:latin typeface="Times New Roman" pitchFamily="18" charset="0"/>
              </a:rPr>
              <a:t>Purpose of forecast</a:t>
            </a:r>
          </a:p>
          <a:p>
            <a:pPr eaLnBrk="1" hangingPunct="1">
              <a:buFontTx/>
              <a:buChar char="•"/>
            </a:pPr>
            <a:r>
              <a:rPr lang="en-US" altLang="en-US" sz="2000">
                <a:latin typeface="Times New Roman" pitchFamily="18" charset="0"/>
              </a:rPr>
              <a:t>Time horizon</a:t>
            </a:r>
          </a:p>
          <a:p>
            <a:pPr eaLnBrk="1" hangingPunct="1">
              <a:buFontTx/>
              <a:buChar char="•"/>
            </a:pPr>
            <a:r>
              <a:rPr lang="en-US" altLang="en-US" sz="2000">
                <a:latin typeface="Times New Roman" pitchFamily="18" charset="0"/>
              </a:rPr>
              <a:t>Type of data needed</a:t>
            </a:r>
          </a:p>
        </p:txBody>
      </p:sp>
      <p:cxnSp>
        <p:nvCxnSpPr>
          <p:cNvPr id="18436" name="AutoShape 4"/>
          <p:cNvCxnSpPr>
            <a:cxnSpLocks noChangeShapeType="1"/>
            <a:stCxn id="18434" idx="3"/>
            <a:endCxn id="18435" idx="1"/>
          </p:cNvCxnSpPr>
          <p:nvPr/>
        </p:nvCxnSpPr>
        <p:spPr bwMode="auto">
          <a:xfrm>
            <a:off x="1524000" y="2394657"/>
            <a:ext cx="5334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37" name="Rectangle 5"/>
          <p:cNvSpPr>
            <a:spLocks noChangeArrowheads="1"/>
          </p:cNvSpPr>
          <p:nvPr/>
        </p:nvSpPr>
        <p:spPr bwMode="auto">
          <a:xfrm>
            <a:off x="5334000" y="1823157"/>
            <a:ext cx="3276600" cy="1143000"/>
          </a:xfrm>
          <a:prstGeom prst="rect">
            <a:avLst/>
          </a:prstGeom>
          <a:solidFill>
            <a:srgbClr val="FFCC66"/>
          </a:solidFill>
          <a:ln w="9525">
            <a:solidFill>
              <a:schemeClr val="tx1"/>
            </a:solidFill>
            <a:miter lim="800000"/>
            <a:headEnd/>
            <a:tailEnd/>
          </a:ln>
        </p:spPr>
        <p:txBody>
          <a:bodyPr wrap="none" anchor="ctr"/>
          <a:lstStyle>
            <a:lvl1pPr marL="174625" indent="-174625">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b="1" u="sng">
                <a:latin typeface="Times New Roman" pitchFamily="18" charset="0"/>
              </a:rPr>
              <a:t>Identify a suitable technique</a:t>
            </a:r>
          </a:p>
          <a:p>
            <a:pPr eaLnBrk="1" hangingPunct="1">
              <a:buFontTx/>
              <a:buChar char="•"/>
            </a:pPr>
            <a:r>
              <a:rPr lang="en-US" altLang="en-US" sz="2000">
                <a:latin typeface="Times New Roman" pitchFamily="18" charset="0"/>
              </a:rPr>
              <a:t>Collect/analyze past data</a:t>
            </a:r>
          </a:p>
          <a:p>
            <a:pPr eaLnBrk="1" hangingPunct="1">
              <a:buFontTx/>
              <a:buChar char="•"/>
            </a:pPr>
            <a:r>
              <a:rPr lang="en-US" altLang="en-US" sz="2000">
                <a:latin typeface="Times New Roman" pitchFamily="18" charset="0"/>
              </a:rPr>
              <a:t>Select an appropriate model</a:t>
            </a:r>
          </a:p>
        </p:txBody>
      </p:sp>
      <p:cxnSp>
        <p:nvCxnSpPr>
          <p:cNvPr id="18438" name="AutoShape 6"/>
          <p:cNvCxnSpPr>
            <a:cxnSpLocks noChangeShapeType="1"/>
            <a:stCxn id="18435" idx="3"/>
            <a:endCxn id="18437" idx="1"/>
          </p:cNvCxnSpPr>
          <p:nvPr/>
        </p:nvCxnSpPr>
        <p:spPr bwMode="auto">
          <a:xfrm>
            <a:off x="4572000" y="2394657"/>
            <a:ext cx="7620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39" name="Rectangle 7"/>
          <p:cNvSpPr>
            <a:spLocks noChangeArrowheads="1"/>
          </p:cNvSpPr>
          <p:nvPr/>
        </p:nvSpPr>
        <p:spPr bwMode="auto">
          <a:xfrm>
            <a:off x="5314950" y="3804357"/>
            <a:ext cx="3314700" cy="1143000"/>
          </a:xfrm>
          <a:prstGeom prst="rect">
            <a:avLst/>
          </a:prstGeom>
          <a:solidFill>
            <a:srgbClr val="CCFFCC"/>
          </a:solidFill>
          <a:ln w="9525">
            <a:solidFill>
              <a:schemeClr val="tx1"/>
            </a:solidFill>
            <a:miter lim="800000"/>
            <a:headEnd/>
            <a:tailEnd/>
          </a:ln>
        </p:spPr>
        <p:txBody>
          <a:bodyPr wrap="none" anchor="ctr"/>
          <a:lstStyle>
            <a:lvl1pPr marL="174625" indent="-174625">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b="1" u="sng">
                <a:latin typeface="Times New Roman" pitchFamily="18" charset="0"/>
              </a:rPr>
              <a:t>Develop a forecasting logic</a:t>
            </a:r>
          </a:p>
          <a:p>
            <a:pPr eaLnBrk="1" hangingPunct="1">
              <a:buFontTx/>
              <a:buChar char="•"/>
            </a:pPr>
            <a:r>
              <a:rPr lang="en-US" altLang="en-US" sz="2000">
                <a:latin typeface="Times New Roman" pitchFamily="18" charset="0"/>
              </a:rPr>
              <a:t>Establish model parameters</a:t>
            </a:r>
          </a:p>
          <a:p>
            <a:pPr eaLnBrk="1" hangingPunct="1">
              <a:buFontTx/>
              <a:buChar char="•"/>
            </a:pPr>
            <a:r>
              <a:rPr lang="en-US" altLang="en-US" sz="2000">
                <a:latin typeface="Times New Roman" pitchFamily="18" charset="0"/>
              </a:rPr>
              <a:t>Build the model </a:t>
            </a:r>
          </a:p>
        </p:txBody>
      </p:sp>
      <p:cxnSp>
        <p:nvCxnSpPr>
          <p:cNvPr id="18440" name="AutoShape 9"/>
          <p:cNvCxnSpPr>
            <a:cxnSpLocks noChangeShapeType="1"/>
            <a:stCxn id="18437" idx="2"/>
            <a:endCxn id="18439" idx="0"/>
          </p:cNvCxnSpPr>
          <p:nvPr/>
        </p:nvCxnSpPr>
        <p:spPr bwMode="auto">
          <a:xfrm>
            <a:off x="6972300" y="2966157"/>
            <a:ext cx="0" cy="83820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41" name="Rectangle 10"/>
          <p:cNvSpPr>
            <a:spLocks noChangeArrowheads="1"/>
          </p:cNvSpPr>
          <p:nvPr/>
        </p:nvSpPr>
        <p:spPr bwMode="auto">
          <a:xfrm>
            <a:off x="5314950" y="5404557"/>
            <a:ext cx="3314700" cy="762000"/>
          </a:xfrm>
          <a:prstGeom prst="rect">
            <a:avLst/>
          </a:prstGeom>
          <a:solidFill>
            <a:srgbClr val="FFCCCC"/>
          </a:solidFill>
          <a:ln w="9525">
            <a:solidFill>
              <a:schemeClr val="tx1"/>
            </a:solidFill>
            <a:miter lim="800000"/>
            <a:headEnd/>
            <a:tailEnd/>
          </a:ln>
        </p:spPr>
        <p:txBody>
          <a:bodyPr wrap="none" anchor="ctr"/>
          <a:lstStyle>
            <a:lvl1pPr marL="174625" indent="-174625">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b="1" u="sng">
                <a:latin typeface="Times New Roman" pitchFamily="18" charset="0"/>
              </a:rPr>
              <a:t>Test model adequacy</a:t>
            </a:r>
          </a:p>
          <a:p>
            <a:pPr eaLnBrk="1" hangingPunct="1">
              <a:buFontTx/>
              <a:buChar char="•"/>
            </a:pPr>
            <a:r>
              <a:rPr lang="en-US" altLang="en-US" sz="2000">
                <a:latin typeface="Times New Roman" pitchFamily="18" charset="0"/>
              </a:rPr>
              <a:t>Test using historical data</a:t>
            </a:r>
          </a:p>
        </p:txBody>
      </p:sp>
      <p:sp>
        <p:nvSpPr>
          <p:cNvPr id="18442" name="AutoShape 11"/>
          <p:cNvSpPr>
            <a:spLocks noChangeArrowheads="1"/>
          </p:cNvSpPr>
          <p:nvPr/>
        </p:nvSpPr>
        <p:spPr bwMode="auto">
          <a:xfrm>
            <a:off x="2286000" y="5442657"/>
            <a:ext cx="1828800" cy="685800"/>
          </a:xfrm>
          <a:prstGeom prst="flowChartDecision">
            <a:avLst/>
          </a:prstGeom>
          <a:solidFill>
            <a:schemeClr val="bg2"/>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000" b="1">
                <a:latin typeface="Times New Roman" pitchFamily="18" charset="0"/>
              </a:rPr>
              <a:t>Satisfactory</a:t>
            </a:r>
          </a:p>
        </p:txBody>
      </p:sp>
      <p:cxnSp>
        <p:nvCxnSpPr>
          <p:cNvPr id="18443" name="AutoShape 12"/>
          <p:cNvCxnSpPr>
            <a:cxnSpLocks noChangeShapeType="1"/>
            <a:stCxn id="18439" idx="2"/>
            <a:endCxn id="18441" idx="0"/>
          </p:cNvCxnSpPr>
          <p:nvPr/>
        </p:nvCxnSpPr>
        <p:spPr bwMode="auto">
          <a:xfrm>
            <a:off x="6972300" y="4947357"/>
            <a:ext cx="0" cy="45720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4" name="AutoShape 14"/>
          <p:cNvCxnSpPr>
            <a:cxnSpLocks noChangeShapeType="1"/>
            <a:stCxn id="18441" idx="1"/>
            <a:endCxn id="18442" idx="3"/>
          </p:cNvCxnSpPr>
          <p:nvPr/>
        </p:nvCxnSpPr>
        <p:spPr bwMode="auto">
          <a:xfrm flipH="1">
            <a:off x="4114800" y="5785557"/>
            <a:ext cx="120015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45" name="Text Box 15"/>
          <p:cNvSpPr txBox="1">
            <a:spLocks noChangeArrowheads="1"/>
          </p:cNvSpPr>
          <p:nvPr/>
        </p:nvSpPr>
        <p:spPr bwMode="auto">
          <a:xfrm>
            <a:off x="2667000" y="4963232"/>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b="1">
                <a:latin typeface="Times New Roman" pitchFamily="18" charset="0"/>
              </a:rPr>
              <a:t>No</a:t>
            </a:r>
          </a:p>
        </p:txBody>
      </p:sp>
      <p:sp>
        <p:nvSpPr>
          <p:cNvPr id="18446" name="Line 16"/>
          <p:cNvSpPr>
            <a:spLocks noChangeShapeType="1"/>
          </p:cNvSpPr>
          <p:nvPr/>
        </p:nvSpPr>
        <p:spPr bwMode="auto">
          <a:xfrm flipV="1">
            <a:off x="3200400" y="3499557"/>
            <a:ext cx="0" cy="1946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7" name="Line 17"/>
          <p:cNvSpPr>
            <a:spLocks noChangeShapeType="1"/>
          </p:cNvSpPr>
          <p:nvPr/>
        </p:nvSpPr>
        <p:spPr bwMode="auto">
          <a:xfrm>
            <a:off x="3200400" y="3499557"/>
            <a:ext cx="377507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8" name="Line 18"/>
          <p:cNvSpPr>
            <a:spLocks noChangeShapeType="1"/>
          </p:cNvSpPr>
          <p:nvPr/>
        </p:nvSpPr>
        <p:spPr bwMode="auto">
          <a:xfrm flipV="1">
            <a:off x="4953000" y="2375607"/>
            <a:ext cx="0" cy="11334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9" name="Text Box 19"/>
          <p:cNvSpPr txBox="1">
            <a:spLocks noChangeArrowheads="1"/>
          </p:cNvSpPr>
          <p:nvPr/>
        </p:nvSpPr>
        <p:spPr bwMode="auto">
          <a:xfrm>
            <a:off x="2286000" y="5937957"/>
            <a:ext cx="579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1" hangingPunct="1"/>
            <a:r>
              <a:rPr lang="en-US" altLang="en-US" sz="2000" b="1">
                <a:latin typeface="Times New Roman" pitchFamily="18" charset="0"/>
              </a:rPr>
              <a:t>Yes</a:t>
            </a:r>
          </a:p>
        </p:txBody>
      </p:sp>
      <p:cxnSp>
        <p:nvCxnSpPr>
          <p:cNvPr id="18450" name="AutoShape 21"/>
          <p:cNvCxnSpPr>
            <a:cxnSpLocks noChangeShapeType="1"/>
            <a:stCxn id="18442" idx="1"/>
            <a:endCxn id="18451" idx="3"/>
          </p:cNvCxnSpPr>
          <p:nvPr/>
        </p:nvCxnSpPr>
        <p:spPr bwMode="auto">
          <a:xfrm flipH="1">
            <a:off x="1524000" y="5785557"/>
            <a:ext cx="7620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51" name="AutoShape 24"/>
          <p:cNvSpPr>
            <a:spLocks noChangeArrowheads="1"/>
          </p:cNvSpPr>
          <p:nvPr/>
        </p:nvSpPr>
        <p:spPr bwMode="auto">
          <a:xfrm>
            <a:off x="685800" y="5556957"/>
            <a:ext cx="838200" cy="457200"/>
          </a:xfrm>
          <a:prstGeom prst="flowChartAlternateProcess">
            <a:avLst/>
          </a:prstGeom>
          <a:solidFill>
            <a:srgbClr val="FFFF99"/>
          </a:solidFill>
          <a:ln w="9525">
            <a:solidFill>
              <a:schemeClr val="tx1"/>
            </a:solidFill>
            <a:miter lim="800000"/>
            <a:headEnd/>
            <a:tailEnd/>
          </a:ln>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eaLnBrk="1" hangingPunct="1"/>
            <a:r>
              <a:rPr lang="en-US" altLang="en-US" sz="2000" b="1">
                <a:latin typeface="Times New Roman" pitchFamily="18" charset="0"/>
              </a:rPr>
              <a:t>Stop</a:t>
            </a:r>
          </a:p>
        </p:txBody>
      </p:sp>
      <p:sp>
        <p:nvSpPr>
          <p:cNvPr id="18452" name="Rectangle 27"/>
          <p:cNvSpPr>
            <a:spLocks noGrp="1" noChangeArrowheads="1"/>
          </p:cNvSpPr>
          <p:nvPr>
            <p:ph type="title"/>
          </p:nvPr>
        </p:nvSpPr>
        <p:spPr>
          <a:xfrm>
            <a:off x="457200" y="56270"/>
            <a:ext cx="8229600" cy="1143000"/>
          </a:xfrm>
        </p:spPr>
        <p:txBody>
          <a:bodyPr/>
          <a:lstStyle/>
          <a:p>
            <a:pPr eaLnBrk="1" hangingPunct="1"/>
            <a:r>
              <a:rPr lang="en-US" altLang="en-US" dirty="0" smtClean="0"/>
              <a:t>Developing a forecasting logic</a:t>
            </a:r>
            <a:br>
              <a:rPr lang="en-US" altLang="en-US" dirty="0" smtClean="0"/>
            </a:br>
            <a:r>
              <a:rPr lang="en-US" altLang="en-US" sz="3200" b="1" dirty="0" smtClean="0">
                <a:solidFill>
                  <a:srgbClr val="0000FF"/>
                </a:solidFill>
                <a:latin typeface="Comic Sans MS" pitchFamily="66" charset="0"/>
              </a:rPr>
              <a:t>Steps</a:t>
            </a:r>
          </a:p>
        </p:txBody>
      </p:sp>
    </p:spTree>
    <p:extLst>
      <p:ext uri="{BB962C8B-B14F-4D97-AF65-F5344CB8AC3E}">
        <p14:creationId xmlns:p14="http://schemas.microsoft.com/office/powerpoint/2010/main" val="397981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Sources of Data</a:t>
            </a:r>
          </a:p>
        </p:txBody>
      </p:sp>
      <p:sp>
        <p:nvSpPr>
          <p:cNvPr id="19459" name="Rectangle 3"/>
          <p:cNvSpPr>
            <a:spLocks noGrp="1" noChangeArrowheads="1"/>
          </p:cNvSpPr>
          <p:nvPr>
            <p:ph idx="1"/>
          </p:nvPr>
        </p:nvSpPr>
        <p:spPr/>
        <p:txBody>
          <a:bodyPr/>
          <a:lstStyle/>
          <a:p>
            <a:pPr eaLnBrk="1" hangingPunct="1"/>
            <a:r>
              <a:rPr lang="en-US" altLang="en-US" b="1" dirty="0" smtClean="0"/>
              <a:t>Field Data</a:t>
            </a:r>
          </a:p>
          <a:p>
            <a:pPr lvl="1" eaLnBrk="1" hangingPunct="1"/>
            <a:r>
              <a:rPr lang="en-US" altLang="en-US" dirty="0" smtClean="0"/>
              <a:t>Sales force estimates</a:t>
            </a:r>
          </a:p>
          <a:p>
            <a:pPr lvl="1" eaLnBrk="1" hangingPunct="1"/>
            <a:r>
              <a:rPr lang="en-US" altLang="en-US" dirty="0" smtClean="0"/>
              <a:t>Point of Sale (POS) Data systems</a:t>
            </a:r>
          </a:p>
          <a:p>
            <a:pPr lvl="1" eaLnBrk="1" hangingPunct="1"/>
            <a:r>
              <a:rPr lang="en-US" altLang="en-US" dirty="0" smtClean="0"/>
              <a:t>Forecasts from supply chain partners</a:t>
            </a:r>
          </a:p>
          <a:p>
            <a:pPr eaLnBrk="1" hangingPunct="1"/>
            <a:r>
              <a:rPr lang="en-US" altLang="en-US" b="1" dirty="0" smtClean="0"/>
              <a:t>Secondary data</a:t>
            </a:r>
          </a:p>
          <a:p>
            <a:pPr lvl="1" eaLnBrk="1" hangingPunct="1"/>
            <a:r>
              <a:rPr lang="en-US" altLang="en-US" dirty="0" smtClean="0"/>
              <a:t>Trade/Industry Association Journals</a:t>
            </a:r>
          </a:p>
          <a:p>
            <a:pPr lvl="1" eaLnBrk="1" hangingPunct="1"/>
            <a:r>
              <a:rPr lang="en-US" altLang="en-US" dirty="0" smtClean="0"/>
              <a:t>B2B Portals/Market Places</a:t>
            </a:r>
          </a:p>
          <a:p>
            <a:pPr lvl="1" eaLnBrk="1" hangingPunct="1"/>
            <a:r>
              <a:rPr lang="en-US" altLang="en-US" dirty="0" smtClean="0"/>
              <a:t>Economic Surveys and Indicators</a:t>
            </a:r>
          </a:p>
          <a:p>
            <a:pPr eaLnBrk="1" hangingPunct="1"/>
            <a:r>
              <a:rPr lang="en-US" altLang="en-US" b="1" dirty="0" smtClean="0"/>
              <a:t>Subjective Knowledge</a:t>
            </a:r>
          </a:p>
        </p:txBody>
      </p:sp>
    </p:spTree>
    <p:extLst>
      <p:ext uri="{BB962C8B-B14F-4D97-AF65-F5344CB8AC3E}">
        <p14:creationId xmlns:p14="http://schemas.microsoft.com/office/powerpoint/2010/main" val="1356239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p:cNvPicPr>
            <a:picLocks noChangeAspect="1" noChangeArrowheads="1"/>
          </p:cNvPicPr>
          <p:nvPr/>
        </p:nvPicPr>
        <p:blipFill>
          <a:blip r:embed="rId2">
            <a:extLst>
              <a:ext uri="{28A0092B-C50C-407E-A947-70E740481C1C}">
                <a14:useLocalDpi xmlns:a14="http://schemas.microsoft.com/office/drawing/2010/main" val="0"/>
              </a:ext>
            </a:extLst>
          </a:blip>
          <a:srcRect b="19069"/>
          <a:stretch>
            <a:fillRect/>
          </a:stretch>
        </p:blipFill>
        <p:spPr bwMode="auto">
          <a:xfrm>
            <a:off x="698500" y="1415192"/>
            <a:ext cx="7772400" cy="471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ext Box 4"/>
          <p:cNvSpPr txBox="1">
            <a:spLocks noChangeArrowheads="1"/>
          </p:cNvSpPr>
          <p:nvPr/>
        </p:nvSpPr>
        <p:spPr bwMode="auto">
          <a:xfrm>
            <a:off x="136525" y="6030054"/>
            <a:ext cx="341632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en-US" sz="1100" i="1" dirty="0"/>
              <a:t>Source: </a:t>
            </a:r>
            <a:r>
              <a:rPr lang="en-US" altLang="en-US" sz="1100" i="1" dirty="0">
                <a:hlinkClick r:id="rId3"/>
              </a:rPr>
              <a:t>http://www.steelexchangeindia.com</a:t>
            </a:r>
            <a:r>
              <a:rPr lang="en-US" altLang="en-US" sz="1100" i="1" dirty="0"/>
              <a:t> </a:t>
            </a:r>
          </a:p>
        </p:txBody>
      </p:sp>
      <p:sp>
        <p:nvSpPr>
          <p:cNvPr id="20484" name="Rectangle 5"/>
          <p:cNvSpPr>
            <a:spLocks noGrp="1" noChangeArrowheads="1"/>
          </p:cNvSpPr>
          <p:nvPr>
            <p:ph type="title"/>
          </p:nvPr>
        </p:nvSpPr>
        <p:spPr>
          <a:xfrm>
            <a:off x="457200" y="-11970"/>
            <a:ext cx="8229600" cy="1143000"/>
          </a:xfrm>
        </p:spPr>
        <p:txBody>
          <a:bodyPr/>
          <a:lstStyle/>
          <a:p>
            <a:pPr eaLnBrk="1" hangingPunct="1"/>
            <a:r>
              <a:rPr lang="en-US" altLang="en-US" dirty="0" smtClean="0"/>
              <a:t>B2B Portal as a source of data</a:t>
            </a:r>
            <a:br>
              <a:rPr lang="en-US" altLang="en-US" dirty="0" smtClean="0"/>
            </a:br>
            <a:r>
              <a:rPr lang="en-US" altLang="en-US" sz="3200" b="1" dirty="0" smtClean="0">
                <a:solidFill>
                  <a:srgbClr val="0000FF"/>
                </a:solidFill>
                <a:latin typeface="Comic Sans MS" pitchFamily="66" charset="0"/>
              </a:rPr>
              <a:t>An illustration</a:t>
            </a:r>
          </a:p>
        </p:txBody>
      </p:sp>
    </p:spTree>
    <p:extLst>
      <p:ext uri="{BB962C8B-B14F-4D97-AF65-F5344CB8AC3E}">
        <p14:creationId xmlns:p14="http://schemas.microsoft.com/office/powerpoint/2010/main" val="4280488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perations Management, 3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perations Management, 3e_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perations Management, 3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3460</TotalTime>
  <Words>1638</Words>
  <Application>Microsoft Office PowerPoint</Application>
  <PresentationFormat>On-screen Show (4:3)</PresentationFormat>
  <Paragraphs>340</Paragraphs>
  <Slides>31</Slides>
  <Notes>0</Notes>
  <HiddenSlides>0</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31</vt:i4>
      </vt:variant>
    </vt:vector>
  </HeadingPairs>
  <TitlesOfParts>
    <vt:vector size="37" baseType="lpstr">
      <vt:lpstr>Custom Design</vt:lpstr>
      <vt:lpstr>Operations Management, 3e</vt:lpstr>
      <vt:lpstr>Operations Management, 3e_NEW</vt:lpstr>
      <vt:lpstr>1_Operations Management, 3e</vt:lpstr>
      <vt:lpstr>Equation</vt:lpstr>
      <vt:lpstr>Chart</vt:lpstr>
      <vt:lpstr>Chapter 14</vt:lpstr>
      <vt:lpstr>Forecasting Some examples &amp; context</vt:lpstr>
      <vt:lpstr>Forecasting</vt:lpstr>
      <vt:lpstr>Need for Forecasting </vt:lpstr>
      <vt:lpstr>Forecasting Time Horizon</vt:lpstr>
      <vt:lpstr>Design of a forecasting system Three stage process</vt:lpstr>
      <vt:lpstr>Developing a forecasting logic Steps</vt:lpstr>
      <vt:lpstr>Sources of Data</vt:lpstr>
      <vt:lpstr>B2B Portal as a source of data An illustration</vt:lpstr>
      <vt:lpstr>Models for forecasting</vt:lpstr>
      <vt:lpstr>Moving Average Model</vt:lpstr>
      <vt:lpstr>Weighted &amp; Simple Moving Averages  An illustration</vt:lpstr>
      <vt:lpstr>Exponential Smoothening Method</vt:lpstr>
      <vt:lpstr>Exponential Smoothening Method  An illustration</vt:lpstr>
      <vt:lpstr>Exponential Smoothening Method Impact of model parameter (alpha)</vt:lpstr>
      <vt:lpstr>Time Series Methods Components</vt:lpstr>
      <vt:lpstr>Components of Time Series Trend: An illustration</vt:lpstr>
      <vt:lpstr>Components of Time Series Seasonality, Cyclical, Random: An illustration</vt:lpstr>
      <vt:lpstr>Estimating Trend Method of Least Squares</vt:lpstr>
      <vt:lpstr>Extracting the components of Time Series Example 14.1</vt:lpstr>
      <vt:lpstr>Extracting the components of Time Series Example 14.2</vt:lpstr>
      <vt:lpstr>Extracting the components of Time Series Example 14.2</vt:lpstr>
      <vt:lpstr>Causal Models for forecasting</vt:lpstr>
      <vt:lpstr>Causal Method for Forecasting Solution to Example 14.3</vt:lpstr>
      <vt:lpstr>Accuracy of Forecasts Alternative Measures</vt:lpstr>
      <vt:lpstr>Accuracy of Forecasts An illustration: Example 14.4</vt:lpstr>
      <vt:lpstr>Tracking Signal (Example 14.4)</vt:lpstr>
      <vt:lpstr>Using the Forecasting System</vt:lpstr>
      <vt:lpstr>Demand Forecasting Chapter Highlights</vt:lpstr>
      <vt:lpstr>Demand Forecasting Chapter Highlights…</vt:lpstr>
      <vt:lpstr>Demand Forecasting Chapter Highlights…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shephali.tandon</dc:creator>
  <cp:lastModifiedBy>C, Purushothaman</cp:lastModifiedBy>
  <cp:revision>217</cp:revision>
  <dcterms:created xsi:type="dcterms:W3CDTF">2009-06-23T09:59:21Z</dcterms:created>
  <dcterms:modified xsi:type="dcterms:W3CDTF">2015-08-19T17:56:26Z</dcterms:modified>
</cp:coreProperties>
</file>