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836" r:id="rId2"/>
    <p:sldMasterId id="2147484849" r:id="rId3"/>
    <p:sldMasterId id="2147484863" r:id="rId4"/>
  </p:sldMasterIdLst>
  <p:notesMasterIdLst>
    <p:notesMasterId r:id="rId35"/>
  </p:notesMasterIdLst>
  <p:handoutMasterIdLst>
    <p:handoutMasterId r:id="rId36"/>
  </p:handoutMasterIdLst>
  <p:sldIdLst>
    <p:sldId id="428" r:id="rId5"/>
    <p:sldId id="872" r:id="rId6"/>
    <p:sldId id="873" r:id="rId7"/>
    <p:sldId id="874" r:id="rId8"/>
    <p:sldId id="875" r:id="rId9"/>
    <p:sldId id="876" r:id="rId10"/>
    <p:sldId id="877" r:id="rId11"/>
    <p:sldId id="878" r:id="rId12"/>
    <p:sldId id="879" r:id="rId13"/>
    <p:sldId id="880" r:id="rId14"/>
    <p:sldId id="881" r:id="rId15"/>
    <p:sldId id="882" r:id="rId16"/>
    <p:sldId id="883" r:id="rId17"/>
    <p:sldId id="884" r:id="rId18"/>
    <p:sldId id="885" r:id="rId19"/>
    <p:sldId id="886" r:id="rId20"/>
    <p:sldId id="887" r:id="rId21"/>
    <p:sldId id="888" r:id="rId22"/>
    <p:sldId id="889" r:id="rId23"/>
    <p:sldId id="890" r:id="rId24"/>
    <p:sldId id="891" r:id="rId25"/>
    <p:sldId id="892" r:id="rId26"/>
    <p:sldId id="893" r:id="rId27"/>
    <p:sldId id="894" r:id="rId28"/>
    <p:sldId id="895" r:id="rId29"/>
    <p:sldId id="896" r:id="rId30"/>
    <p:sldId id="897" r:id="rId31"/>
    <p:sldId id="898" r:id="rId32"/>
    <p:sldId id="899" r:id="rId33"/>
    <p:sldId id="900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B9FF"/>
    <a:srgbClr val="FFD85D"/>
    <a:srgbClr val="FFCE33"/>
    <a:srgbClr val="CC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C474A88-C891-4F77-8540-E1FF48BD4EF5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2D7414D-9604-4421-9627-2603E355C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7F5BC69-1838-44FE-ACC8-1BEC9B7AB1EF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646AA83-1A30-4439-936B-2945AE0E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9B9B-92F4-4EA1-B486-C81E44420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7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2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751-3A8C-44CB-9528-D63A3A159E7E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17A4-B870-4D77-B0E3-5CFD826A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179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EC66-7195-4836-BD64-16DE953EF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0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896D1-6B35-4786-8CE0-FA2E99C06B47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4204-A3E4-41B5-A4CF-9BFFF9DD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  <p:sldLayoutId id="2147484848" r:id="rId12"/>
    <p:sldLayoutId id="2147484834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0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9" r:id="rId10"/>
    <p:sldLayoutId id="2147484860" r:id="rId11"/>
    <p:sldLayoutId id="2147484861" r:id="rId12"/>
    <p:sldLayoutId id="2147484862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gray">
          <a:xfrm>
            <a:off x="-1588" y="640873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7" name="Picture 19" descr="Pearson_Bound_Whit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0080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4982010" y="6494236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Author: B.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Verdana" pitchFamily="34" charset="0"/>
              </a:rPr>
              <a:t>Mahadevan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52400" y="64897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Verdana" pitchFamily="34" charset="0"/>
              </a:rPr>
              <a:t>Operations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Management: Theory</a:t>
            </a:r>
            <a:r>
              <a:rPr lang="en-US" altLang="en-US" sz="1200" b="1" baseline="0" dirty="0" smtClean="0">
                <a:solidFill>
                  <a:schemeClr val="bg1"/>
                </a:solidFill>
                <a:latin typeface="Verdana" pitchFamily="34" charset="0"/>
              </a:rPr>
              <a:t> and Practice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, 3e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 rot="-5400000">
            <a:off x="6816725" y="3460750"/>
            <a:ext cx="411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latin typeface="Verdana" pitchFamily="34" charset="0"/>
              </a:rPr>
              <a:t>Copyright © 2016 Pearson India Education Services Pvt.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65" r:id="rId2"/>
    <p:sldLayoutId id="2147484866" r:id="rId3"/>
    <p:sldLayoutId id="2147484867" r:id="rId4"/>
    <p:sldLayoutId id="2147484868" r:id="rId5"/>
    <p:sldLayoutId id="2147484869" r:id="rId6"/>
    <p:sldLayoutId id="2147484870" r:id="rId7"/>
    <p:sldLayoutId id="2147484871" r:id="rId8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93689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15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49464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 b="1" dirty="0" smtClean="0">
                <a:solidFill>
                  <a:srgbClr val="0000FF"/>
                </a:solidFill>
              </a:rPr>
              <a:t>Operations Planning</a:t>
            </a:r>
          </a:p>
        </p:txBody>
      </p:sp>
    </p:spTree>
    <p:extLst>
      <p:ext uri="{BB962C8B-B14F-4D97-AF65-F5344CB8AC3E}">
        <p14:creationId xmlns:p14="http://schemas.microsoft.com/office/powerpoint/2010/main" val="1636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60" y="-16209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Aggregate Operations Planning 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Alternatives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40643"/>
              </p:ext>
            </p:extLst>
          </p:nvPr>
        </p:nvGraphicFramePr>
        <p:xfrm>
          <a:off x="427060" y="1087264"/>
          <a:ext cx="8153400" cy="5252158"/>
        </p:xfrm>
        <a:graphic>
          <a:graphicData uri="http://schemas.openxmlformats.org/drawingml/2006/table">
            <a:tbl>
              <a:tblPr/>
              <a:tblGrid>
                <a:gridCol w="1693724"/>
                <a:gridCol w="3106876"/>
                <a:gridCol w="3352800"/>
              </a:tblGrid>
              <a:tr h="174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+mn-lt"/>
                        </a:rPr>
                        <a:t> 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latin typeface="+mn-lt"/>
                        </a:rPr>
                        <a:t>Description of the alternative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latin typeface="+mn-lt"/>
                        </a:rPr>
                        <a:t>Costs</a:t>
                      </a:r>
                    </a:p>
                  </a:txBody>
                  <a:tcPr marL="9525" marR="9525" marT="95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latin typeface="+mn-lt"/>
                        </a:rPr>
                        <a:t>Alternatives for managing demand</a:t>
                      </a:r>
                    </a:p>
                  </a:txBody>
                  <a:tcPr marT="45723" marB="4572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+mn-lt"/>
                        </a:rPr>
                        <a:t>Reservation of capacity</a:t>
                      </a:r>
                    </a:p>
                  </a:txBody>
                  <a:tcPr marT="45723" marB="4572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latin typeface="+mn-lt"/>
                        </a:rPr>
                        <a:t>Planning and Scheduling costs</a:t>
                      </a:r>
                    </a:p>
                  </a:txBody>
                  <a:tcPr marT="45723" marB="4572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4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+mn-lt"/>
                        </a:rPr>
                        <a:t>Influencing Demand</a:t>
                      </a:r>
                    </a:p>
                  </a:txBody>
                  <a:tcPr marT="45723" marB="4572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latin typeface="+mn-lt"/>
                        </a:rPr>
                        <a:t>Marketing oriented costs</a:t>
                      </a:r>
                    </a:p>
                  </a:txBody>
                  <a:tcPr marT="45723" marB="4572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31065">
                <a:tc rowSpan="11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latin typeface="+mn-lt"/>
                        </a:rPr>
                        <a:t>Alternatives for managing supply</a:t>
                      </a:r>
                    </a:p>
                  </a:txBody>
                  <a:tcPr marT="45723" marB="4572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latin typeface="+mn-lt"/>
                        </a:rPr>
                        <a:t>Inventory based </a:t>
                      </a:r>
                      <a:r>
                        <a:rPr lang="en-US" sz="1600" b="1" i="0" u="none" strike="noStrike" dirty="0" smtClean="0">
                          <a:latin typeface="+mn-lt"/>
                        </a:rPr>
                        <a:t>alternatives</a:t>
                      </a:r>
                    </a:p>
                  </a:txBody>
                  <a:tcPr marT="45723" marB="45723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latin typeface="+mn-lt"/>
                      </a:endParaRPr>
                    </a:p>
                  </a:txBody>
                  <a:tcPr marT="45723" marB="4572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+mn-lt"/>
                        </a:rPr>
                        <a:t>(a) Build Inventory</a:t>
                      </a:r>
                    </a:p>
                  </a:txBody>
                  <a:tcPr marT="45723" marB="45723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latin typeface="+mn-lt"/>
                        </a:rPr>
                        <a:t>Inventory holding costs</a:t>
                      </a:r>
                    </a:p>
                  </a:txBody>
                  <a:tcPr marT="45723" marB="4572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(b) Backlog/Backorder/Shortage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3" marB="45723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Shortage/Loss of Goodwill</a:t>
                      </a:r>
                      <a:endParaRPr lang="en-US" sz="1600" b="0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3" marB="4572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3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latin typeface="+mn-lt"/>
                        </a:rPr>
                        <a:t>Capacity Adjustment Alternatives</a:t>
                      </a:r>
                      <a:endParaRPr lang="en-US" sz="1600" b="1" i="0" u="none" strike="noStrike" dirty="0">
                        <a:latin typeface="+mn-lt"/>
                      </a:endParaRPr>
                    </a:p>
                  </a:txBody>
                  <a:tcPr marT="45723" marB="45723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600" b="0" i="0" u="none" strike="noStrike" dirty="0">
                        <a:latin typeface="+mn-lt"/>
                      </a:endParaRPr>
                    </a:p>
                  </a:txBody>
                  <a:tcPr marT="45723" marB="45723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</a:tr>
              <a:tr h="23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+mn-lt"/>
                        </a:rPr>
                        <a:t>(a) Over Time/Under Time</a:t>
                      </a:r>
                    </a:p>
                  </a:txBody>
                  <a:tcPr marT="45723" marB="45723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latin typeface="+mn-lt"/>
                        </a:rPr>
                        <a:t>OT premium, Lost productivity</a:t>
                      </a:r>
                    </a:p>
                  </a:txBody>
                  <a:tcPr marT="45723" marB="45723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</a:tr>
              <a:tr h="23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+mn-lt"/>
                        </a:rPr>
                        <a:t>(b) Vary no. of shifts</a:t>
                      </a:r>
                    </a:p>
                  </a:txBody>
                  <a:tcPr marT="45723" marB="45723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latin typeface="+mn-lt"/>
                        </a:rPr>
                        <a:t>Shift change costs</a:t>
                      </a:r>
                    </a:p>
                  </a:txBody>
                  <a:tcPr marT="45723" marB="45723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</a:tr>
              <a:tr h="399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+mn-lt"/>
                        </a:rPr>
                        <a:t>(c) Hire/Lay-off workers</a:t>
                      </a:r>
                    </a:p>
                  </a:txBody>
                  <a:tcPr marT="45723" marB="45723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latin typeface="+mn-lt"/>
                        </a:rPr>
                        <a:t>Training/Hiring costs, Morale issues</a:t>
                      </a:r>
                    </a:p>
                  </a:txBody>
                  <a:tcPr marT="45723" marB="45723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50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latin typeface="+mn-lt"/>
                        </a:rPr>
                        <a:t>Capacity augmentation alternatives</a:t>
                      </a:r>
                    </a:p>
                  </a:txBody>
                  <a:tcPr marT="45723" marB="4572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+mn-lt"/>
                        </a:rPr>
                        <a:t> </a:t>
                      </a:r>
                    </a:p>
                  </a:txBody>
                  <a:tcPr marT="45723" marB="4572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250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+mn-lt"/>
                        </a:rPr>
                        <a:t>(a) Sub-contract/Outsource</a:t>
                      </a:r>
                    </a:p>
                  </a:txBody>
                  <a:tcPr marT="45723" marB="4572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latin typeface="+mn-lt"/>
                        </a:rPr>
                        <a:t>Transaction costs for sub-contract</a:t>
                      </a:r>
                    </a:p>
                  </a:txBody>
                  <a:tcPr marT="45723" marB="4572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250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+mn-lt"/>
                        </a:rPr>
                        <a:t>(b) De-bottleneck</a:t>
                      </a:r>
                    </a:p>
                  </a:txBody>
                  <a:tcPr marT="45723" marB="4572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 err="1">
                          <a:latin typeface="+mn-lt"/>
                        </a:rPr>
                        <a:t>Annualised</a:t>
                      </a:r>
                      <a:r>
                        <a:rPr lang="en-US" sz="1600" b="0" i="0" u="none" strike="noStrike" dirty="0">
                          <a:latin typeface="+mn-lt"/>
                        </a:rPr>
                        <a:t> de-bottlenecking cost</a:t>
                      </a:r>
                    </a:p>
                  </a:txBody>
                  <a:tcPr marT="45723" marB="4572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231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+mn-lt"/>
                        </a:rPr>
                        <a:t>(c) Add new capacity</a:t>
                      </a:r>
                    </a:p>
                  </a:txBody>
                  <a:tcPr marT="45723" marB="4572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 err="1">
                          <a:latin typeface="+mn-lt"/>
                        </a:rPr>
                        <a:t>Annualised</a:t>
                      </a:r>
                      <a:r>
                        <a:rPr lang="en-US" sz="1600" b="0" i="0" u="none" strike="noStrike" dirty="0">
                          <a:latin typeface="+mn-lt"/>
                        </a:rPr>
                        <a:t> cost of new capacity</a:t>
                      </a:r>
                    </a:p>
                  </a:txBody>
                  <a:tcPr marT="45723" marB="4572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1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75312" y="-8021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Aggregate Operations Planning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Two generic strategies</a:t>
            </a:r>
            <a:endParaRPr lang="en-US" altLang="en-US" sz="30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387" name="Text Box 1028"/>
          <p:cNvSpPr txBox="1">
            <a:spLocks noChangeArrowheads="1"/>
          </p:cNvSpPr>
          <p:nvPr/>
        </p:nvSpPr>
        <p:spPr bwMode="auto">
          <a:xfrm>
            <a:off x="299112" y="1273927"/>
            <a:ext cx="83978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Clr>
                <a:schemeClr val="accent2"/>
              </a:buClr>
              <a:buSzPct val="125000"/>
              <a:buFont typeface="Wingdings" pitchFamily="2" charset="2"/>
              <a:buChar char="§"/>
            </a:pPr>
            <a:r>
              <a:rPr lang="en-US" altLang="en-US" dirty="0"/>
              <a:t>In </a:t>
            </a:r>
            <a:r>
              <a:rPr lang="en-US" altLang="en-US" b="1" dirty="0" smtClean="0">
                <a:solidFill>
                  <a:srgbClr val="0000FF"/>
                </a:solidFill>
              </a:rPr>
              <a:t>Level </a:t>
            </a:r>
            <a:r>
              <a:rPr lang="en-US" altLang="en-US" b="1" dirty="0">
                <a:solidFill>
                  <a:srgbClr val="0000FF"/>
                </a:solidFill>
              </a:rPr>
              <a:t>strategy</a:t>
            </a:r>
            <a:r>
              <a:rPr lang="en-US" altLang="en-US" dirty="0"/>
              <a:t>, the emphasis is not to disturb the existing production rate at all </a:t>
            </a:r>
          </a:p>
          <a:p>
            <a:pPr>
              <a:buClr>
                <a:schemeClr val="accent2"/>
              </a:buClr>
              <a:buSzPct val="125000"/>
              <a:buFont typeface="Wingdings" pitchFamily="2" charset="2"/>
              <a:buChar char="§"/>
            </a:pPr>
            <a:r>
              <a:rPr lang="en-US" altLang="en-US" dirty="0"/>
              <a:t>In </a:t>
            </a:r>
            <a:r>
              <a:rPr lang="en-US" altLang="en-US" b="1" dirty="0" smtClean="0">
                <a:solidFill>
                  <a:srgbClr val="0000FF"/>
                </a:solidFill>
              </a:rPr>
              <a:t>Chase </a:t>
            </a:r>
            <a:r>
              <a:rPr lang="en-US" altLang="en-US" b="1" dirty="0">
                <a:solidFill>
                  <a:srgbClr val="0000FF"/>
                </a:solidFill>
              </a:rPr>
              <a:t>strategy</a:t>
            </a:r>
            <a:r>
              <a:rPr lang="en-US" altLang="en-US" dirty="0"/>
              <a:t>, no effort is made to carry inventory from one period to another; the supply – demand mismatch is addressed during each period by employing capacity related alternatives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28410"/>
              </p:ext>
            </p:extLst>
          </p:nvPr>
        </p:nvGraphicFramePr>
        <p:xfrm>
          <a:off x="680112" y="2859843"/>
          <a:ext cx="7848600" cy="3322828"/>
        </p:xfrm>
        <a:graphic>
          <a:graphicData uri="http://schemas.openxmlformats.org/drawingml/2006/table">
            <a:tbl>
              <a:tblPr/>
              <a:tblGrid>
                <a:gridCol w="2690090"/>
                <a:gridCol w="2690090"/>
                <a:gridCol w="2468420"/>
              </a:tblGrid>
              <a:tr h="259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+mn-lt"/>
                        </a:rPr>
                        <a:t>AOP </a:t>
                      </a:r>
                      <a:r>
                        <a:rPr lang="en-US" sz="1200" b="1" i="0" u="none" strike="noStrike" dirty="0">
                          <a:latin typeface="+mn-lt"/>
                        </a:rPr>
                        <a:t>Strategy</a:t>
                      </a:r>
                    </a:p>
                  </a:txBody>
                  <a:tcPr marT="45734" marB="4573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+mn-lt"/>
                        </a:rPr>
                        <a:t>AOP </a:t>
                      </a:r>
                      <a:r>
                        <a:rPr lang="en-US" sz="1200" b="1" i="0" u="none" strike="noStrike" dirty="0">
                          <a:latin typeface="+mn-lt"/>
                        </a:rPr>
                        <a:t>alternatives applicable</a:t>
                      </a:r>
                    </a:p>
                  </a:txBody>
                  <a:tcPr marT="45734" marB="4573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+mn-lt"/>
                        </a:rPr>
                        <a:t>Key features</a:t>
                      </a:r>
                    </a:p>
                  </a:txBody>
                  <a:tcPr marT="45734" marB="4573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591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latin typeface="+mn-lt"/>
                        </a:rPr>
                        <a:t>Level Strategy</a:t>
                      </a:r>
                    </a:p>
                  </a:txBody>
                  <a:tcPr marT="45734" marB="457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latin typeface="+mn-lt"/>
                        </a:rPr>
                        <a:t>Inventory based alternatives</a:t>
                      </a:r>
                    </a:p>
                  </a:txBody>
                  <a:tcPr marT="45734" marB="457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+mn-lt"/>
                        </a:rPr>
                        <a:t>Inventory as the critical link between the periods; Made-to-stock environments; Products with low risks of obsolescence</a:t>
                      </a:r>
                    </a:p>
                  </a:txBody>
                  <a:tcPr marT="45734" marB="457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59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+mn-lt"/>
                        </a:rPr>
                        <a:t>(a) Build Inventory</a:t>
                      </a:r>
                    </a:p>
                  </a:txBody>
                  <a:tcPr marT="45734" marB="457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+mn-lt"/>
                        </a:rPr>
                        <a:t>(b) Backlog/Backorder/Shortage</a:t>
                      </a:r>
                    </a:p>
                  </a:txBody>
                  <a:tcPr marT="45734" marB="457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848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latin typeface="+mn-lt"/>
                        </a:rPr>
                        <a:t>Chase Strategy</a:t>
                      </a:r>
                    </a:p>
                  </a:txBody>
                  <a:tcPr marT="45734" marB="457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latin typeface="+mn-lt"/>
                        </a:rPr>
                        <a:t>Capacity adjustment alternatives</a:t>
                      </a:r>
                    </a:p>
                  </a:txBody>
                  <a:tcPr marT="45734" marB="4573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+mn-lt"/>
                        </a:rPr>
                        <a:t>No inventory carried from one period to another; Made-to-order and project environments; Several service systems</a:t>
                      </a:r>
                    </a:p>
                  </a:txBody>
                  <a:tcPr marT="45734" marB="457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59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+mn-lt"/>
                        </a:rPr>
                        <a:t>(a) Over Time/Under Time</a:t>
                      </a:r>
                    </a:p>
                  </a:txBody>
                  <a:tcPr marT="45734" marB="4573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(b) Vary no. of shifts</a:t>
                      </a:r>
                    </a:p>
                  </a:txBody>
                  <a:tcPr marT="45734" marB="4573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(c) Hire/Lay-off workers</a:t>
                      </a:r>
                    </a:p>
                  </a:txBody>
                  <a:tcPr marT="45734" marB="4573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latin typeface="+mn-lt"/>
                        </a:rPr>
                        <a:t>Capacity augmentation alternatives</a:t>
                      </a:r>
                    </a:p>
                  </a:txBody>
                  <a:tcPr marT="45734" marB="4573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+mn-lt"/>
                        </a:rPr>
                        <a:t>(a) Sub-contract/Outsource</a:t>
                      </a:r>
                    </a:p>
                  </a:txBody>
                  <a:tcPr marT="45734" marB="4573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(b) De-bottleneck</a:t>
                      </a:r>
                    </a:p>
                  </a:txBody>
                  <a:tcPr marT="45734" marB="45734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3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Level Strategy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15.1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27422"/>
          <a:stretch>
            <a:fillRect/>
          </a:stretch>
        </p:blipFill>
        <p:spPr bwMode="auto">
          <a:xfrm>
            <a:off x="573088" y="1887538"/>
            <a:ext cx="8037512" cy="413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6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6256" y="6991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Cost of level strategy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15.1.</a:t>
            </a:r>
          </a:p>
        </p:txBody>
      </p:sp>
      <p:pic>
        <p:nvPicPr>
          <p:cNvPr id="18435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" b="12267"/>
          <a:stretch>
            <a:fillRect/>
          </a:stretch>
        </p:blipFill>
        <p:spPr bwMode="auto">
          <a:xfrm>
            <a:off x="1025856" y="1616143"/>
            <a:ext cx="7391400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3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6991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Chase strategy using OT/UT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15.2</a:t>
            </a:r>
          </a:p>
        </p:txBody>
      </p:sp>
      <p:pic>
        <p:nvPicPr>
          <p:cNvPr id="19459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 r="10931" b="19211"/>
          <a:stretch>
            <a:fillRect/>
          </a:stretch>
        </p:blipFill>
        <p:spPr bwMode="auto">
          <a:xfrm>
            <a:off x="990600" y="1700280"/>
            <a:ext cx="70104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4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15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Chase strategy using Hire/Layoff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15.2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605" r="32986" b="40882"/>
          <a:stretch/>
        </p:blipFill>
        <p:spPr bwMode="auto">
          <a:xfrm>
            <a:off x="914400" y="1306557"/>
            <a:ext cx="7086599" cy="4957763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24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-12115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AOP using Mixed Strategy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15.3</a:t>
            </a:r>
            <a:endParaRPr lang="en-US" altLang="en-US" sz="4800" dirty="0" smtClean="0">
              <a:solidFill>
                <a:srgbClr val="0000FF"/>
              </a:solidFill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 b="12820"/>
          <a:stretch>
            <a:fillRect/>
          </a:stretch>
        </p:blipFill>
        <p:spPr bwMode="auto">
          <a:xfrm>
            <a:off x="668338" y="1283783"/>
            <a:ext cx="7772400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4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86432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Evaluating alternative strategies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15.4</a:t>
            </a:r>
          </a:p>
        </p:txBody>
      </p:sp>
      <p:pic>
        <p:nvPicPr>
          <p:cNvPr id="2253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8" b="21368"/>
          <a:stretch>
            <a:fillRect/>
          </a:stretch>
        </p:blipFill>
        <p:spPr bwMode="auto">
          <a:xfrm>
            <a:off x="735013" y="1839032"/>
            <a:ext cx="7799387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91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Plan (a): Level Strategy</a:t>
            </a:r>
            <a:r>
              <a:rPr lang="en-US" altLang="en-US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br>
              <a:rPr lang="en-US" altLang="en-US" b="1" dirty="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15.4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 r="12820" b="19658"/>
          <a:stretch>
            <a:fillRect/>
          </a:stretch>
        </p:blipFill>
        <p:spPr bwMode="auto">
          <a:xfrm>
            <a:off x="1017588" y="1600268"/>
            <a:ext cx="7059612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9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904" y="-9385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Plan (b): Half-yearly production rates</a:t>
            </a:r>
            <a:br>
              <a:rPr lang="en-US" altLang="en-US" sz="40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15.4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 r="11539" b="17949"/>
          <a:stretch>
            <a:fillRect/>
          </a:stretch>
        </p:blipFill>
        <p:spPr bwMode="auto">
          <a:xfrm>
            <a:off x="963304" y="1384104"/>
            <a:ext cx="720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5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734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Business Planning Exercise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2904"/>
            <a:ext cx="8229600" cy="4525963"/>
          </a:xfrm>
        </p:spPr>
        <p:txBody>
          <a:bodyPr/>
          <a:lstStyle/>
          <a:p>
            <a:pPr marL="571500" indent="-571500" eaLnBrk="1" hangingPunct="1"/>
            <a:r>
              <a:rPr lang="en-US" altLang="en-US" sz="2400" dirty="0" smtClean="0"/>
              <a:t>Business plan is strategic in nature and addresses the following questions:</a:t>
            </a:r>
          </a:p>
          <a:p>
            <a:pPr marL="966788" lvl="1" indent="-495300" eaLnBrk="1" hangingPunct="1"/>
            <a:r>
              <a:rPr lang="en-US" altLang="en-US" sz="2200" dirty="0" smtClean="0"/>
              <a:t>Should we meet the projected demand entirely or a portion of the projected demand?</a:t>
            </a:r>
          </a:p>
          <a:p>
            <a:pPr marL="966788" lvl="1" indent="-495300" eaLnBrk="1" hangingPunct="1"/>
            <a:r>
              <a:rPr lang="en-US" altLang="en-US" sz="2200" dirty="0" smtClean="0"/>
              <a:t>What are the implications of this decision on the overall competitive scenario and the firm’s standing in the market? </a:t>
            </a:r>
          </a:p>
          <a:p>
            <a:pPr marL="966788" lvl="1" indent="-495300" eaLnBrk="1" hangingPunct="1"/>
            <a:r>
              <a:rPr lang="en-US" altLang="en-US" sz="2200" dirty="0" smtClean="0"/>
              <a:t>How is this likely to affect the operating system and planning in other functional areas of the business such as marketing and finance?</a:t>
            </a:r>
          </a:p>
          <a:p>
            <a:pPr marL="966788" lvl="1" indent="-495300" eaLnBrk="1" hangingPunct="1"/>
            <a:r>
              <a:rPr lang="en-US" altLang="en-US" sz="2200" dirty="0" smtClean="0"/>
              <a:t>What resources should we commit to meet the chosen demand during the planning horizon? </a:t>
            </a:r>
          </a:p>
          <a:p>
            <a:pPr marL="571500" indent="-571500" eaLnBrk="1" hangingPunct="1"/>
            <a:r>
              <a:rPr lang="en-US" altLang="en-US" sz="2400" dirty="0" smtClean="0"/>
              <a:t>Aggregate production planning seeks to translate business plans to operational decisions </a:t>
            </a:r>
          </a:p>
        </p:txBody>
      </p:sp>
    </p:spTree>
    <p:extLst>
      <p:ext uri="{BB962C8B-B14F-4D97-AF65-F5344CB8AC3E}">
        <p14:creationId xmlns:p14="http://schemas.microsoft.com/office/powerpoint/2010/main" val="28212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61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Plan (c): Chase Strategy with UT/OT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15.4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 r="11539" b="19658"/>
          <a:stretch>
            <a:fillRect/>
          </a:stretch>
        </p:blipFill>
        <p:spPr bwMode="auto">
          <a:xfrm>
            <a:off x="838200" y="1458694"/>
            <a:ext cx="73152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9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61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Plan (d): Mixed Strategy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 15.4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 r="11539" b="19658"/>
          <a:stretch>
            <a:fillRect/>
          </a:stretch>
        </p:blipFill>
        <p:spPr bwMode="auto">
          <a:xfrm>
            <a:off x="985838" y="1452344"/>
            <a:ext cx="724376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7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Aggregate Operations Planning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Alternative methods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Optimal Methods</a:t>
            </a:r>
          </a:p>
          <a:p>
            <a:pPr lvl="1" eaLnBrk="1" hangingPunct="1"/>
            <a:r>
              <a:rPr lang="en-US" altLang="en-US" dirty="0" smtClean="0"/>
              <a:t>Linear Programming (LP)</a:t>
            </a:r>
          </a:p>
          <a:p>
            <a:pPr lvl="1" eaLnBrk="1" hangingPunct="1"/>
            <a:r>
              <a:rPr lang="en-US" altLang="en-US" dirty="0" smtClean="0"/>
              <a:t>Transportation</a:t>
            </a:r>
          </a:p>
          <a:p>
            <a:pPr lvl="1" eaLnBrk="1" hangingPunct="1"/>
            <a:r>
              <a:rPr lang="en-US" altLang="en-US" dirty="0" smtClean="0"/>
              <a:t>Dynamic Programming (DP)</a:t>
            </a:r>
          </a:p>
          <a:p>
            <a:pPr eaLnBrk="1" hangingPunct="1"/>
            <a:r>
              <a:rPr lang="en-US" altLang="en-US" b="1" dirty="0" smtClean="0"/>
              <a:t>Heuristics</a:t>
            </a:r>
          </a:p>
          <a:p>
            <a:pPr lvl="1" eaLnBrk="1" hangingPunct="1"/>
            <a:r>
              <a:rPr lang="en-US" altLang="en-US" dirty="0" smtClean="0"/>
              <a:t>Trial &amp; Error Methods (Examples 15.1. to 15.4.)</a:t>
            </a:r>
          </a:p>
          <a:p>
            <a:pPr lvl="1" eaLnBrk="1" hangingPunct="1"/>
            <a:r>
              <a:rPr lang="en-US" altLang="en-US" dirty="0" err="1" smtClean="0"/>
              <a:t>Generalised</a:t>
            </a:r>
            <a:r>
              <a:rPr lang="en-US" altLang="en-US" dirty="0" smtClean="0"/>
              <a:t> search methods</a:t>
            </a:r>
          </a:p>
          <a:p>
            <a:pPr lvl="1" eaLnBrk="1" hangingPunct="1"/>
            <a:r>
              <a:rPr lang="en-US" altLang="en-US" dirty="0" smtClean="0"/>
              <a:t>Linear Decision Rule (LDR)</a:t>
            </a:r>
          </a:p>
          <a:p>
            <a:pPr eaLnBrk="1" hangingPunct="1"/>
            <a:r>
              <a:rPr lang="en-US" altLang="en-US" b="1" dirty="0" smtClean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9332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1365250" y="1685925"/>
            <a:ext cx="1019175" cy="495300"/>
          </a:xfrm>
          <a:prstGeom prst="flowChartAlternateProcess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Start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4540250" y="1447800"/>
            <a:ext cx="2171700" cy="974725"/>
          </a:xfrm>
          <a:prstGeom prst="flowChartProcess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Identify parameters</a:t>
            </a:r>
          </a:p>
          <a:p>
            <a:pPr algn="ctr" eaLnBrk="1" hangingPunct="1"/>
            <a:r>
              <a:rPr lang="en-US" altLang="en-US" sz="1600"/>
              <a:t>Setup the stopping </a:t>
            </a:r>
          </a:p>
          <a:p>
            <a:pPr algn="ctr" eaLnBrk="1" hangingPunct="1"/>
            <a:r>
              <a:rPr lang="en-US" altLang="en-US" sz="1600"/>
              <a:t>criterion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4578350" y="2687638"/>
            <a:ext cx="2095500" cy="10509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Generate one </a:t>
            </a:r>
          </a:p>
          <a:p>
            <a:pPr algn="ctr" eaLnBrk="1" hangingPunct="1"/>
            <a:r>
              <a:rPr lang="en-US" altLang="en-US" sz="1600"/>
              <a:t>candidate solution.</a:t>
            </a:r>
          </a:p>
          <a:p>
            <a:pPr algn="ctr" eaLnBrk="1" hangingPunct="1"/>
            <a:r>
              <a:rPr lang="en-US" altLang="en-US" sz="1600"/>
              <a:t>Evaluate the cost 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289050" y="3914775"/>
            <a:ext cx="2203450" cy="1123950"/>
          </a:xfrm>
          <a:prstGeom prst="flowChartDecision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Current solution</a:t>
            </a:r>
          </a:p>
          <a:p>
            <a:pPr algn="ctr" eaLnBrk="1" hangingPunct="1"/>
            <a:r>
              <a:rPr lang="en-US" altLang="en-US" sz="1600"/>
              <a:t>the best?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406900" y="3829050"/>
            <a:ext cx="2438400" cy="1295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Have we met</a:t>
            </a:r>
          </a:p>
          <a:p>
            <a:pPr algn="ctr" eaLnBrk="1" hangingPunct="1"/>
            <a:r>
              <a:rPr lang="en-US" altLang="en-US" sz="1600"/>
              <a:t>the stopping </a:t>
            </a:r>
          </a:p>
          <a:p>
            <a:pPr algn="ctr" eaLnBrk="1" hangingPunct="1"/>
            <a:r>
              <a:rPr lang="en-US" altLang="en-US" sz="1600"/>
              <a:t>criterion?</a:t>
            </a:r>
          </a:p>
        </p:txBody>
      </p:sp>
      <p:cxnSp>
        <p:nvCxnSpPr>
          <p:cNvPr id="28679" name="AutoShape 7"/>
          <p:cNvCxnSpPr>
            <a:cxnSpLocks noChangeShapeType="1"/>
            <a:stCxn id="28677" idx="3"/>
            <a:endCxn id="28678" idx="1"/>
          </p:cNvCxnSpPr>
          <p:nvPr/>
        </p:nvCxnSpPr>
        <p:spPr bwMode="auto">
          <a:xfrm>
            <a:off x="3492500" y="4476750"/>
            <a:ext cx="914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422650" y="40386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No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892300" y="4981575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Yes</a:t>
            </a:r>
          </a:p>
        </p:txBody>
      </p:sp>
      <p:cxnSp>
        <p:nvCxnSpPr>
          <p:cNvPr id="28682" name="AutoShape 10"/>
          <p:cNvCxnSpPr>
            <a:cxnSpLocks noChangeShapeType="1"/>
            <a:stCxn id="28677" idx="0"/>
            <a:endCxn id="28676" idx="1"/>
          </p:cNvCxnSpPr>
          <p:nvPr/>
        </p:nvCxnSpPr>
        <p:spPr bwMode="auto">
          <a:xfrm rot="-5400000">
            <a:off x="3133725" y="2470150"/>
            <a:ext cx="701675" cy="218757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708650" y="51054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Yes</a:t>
            </a:r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4940300" y="5524500"/>
            <a:ext cx="1371600" cy="685800"/>
          </a:xfrm>
          <a:prstGeom prst="flowChartTerminator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End </a:t>
            </a:r>
          </a:p>
        </p:txBody>
      </p:sp>
      <p:cxnSp>
        <p:nvCxnSpPr>
          <p:cNvPr id="28685" name="AutoShape 13"/>
          <p:cNvCxnSpPr>
            <a:cxnSpLocks noChangeShapeType="1"/>
            <a:stCxn id="28678" idx="2"/>
            <a:endCxn id="28684" idx="0"/>
          </p:cNvCxnSpPr>
          <p:nvPr/>
        </p:nvCxnSpPr>
        <p:spPr bwMode="auto">
          <a:xfrm>
            <a:off x="5626100" y="5124450"/>
            <a:ext cx="0" cy="400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14"/>
          <p:cNvCxnSpPr>
            <a:cxnSpLocks noChangeShapeType="1"/>
            <a:stCxn id="28678" idx="3"/>
            <a:endCxn id="28676" idx="3"/>
          </p:cNvCxnSpPr>
          <p:nvPr/>
        </p:nvCxnSpPr>
        <p:spPr bwMode="auto">
          <a:xfrm flipH="1" flipV="1">
            <a:off x="6673850" y="3213100"/>
            <a:ext cx="171450" cy="1263650"/>
          </a:xfrm>
          <a:prstGeom prst="bentConnector3">
            <a:avLst>
              <a:gd name="adj1" fmla="val -133333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546850" y="40528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No</a:t>
            </a:r>
          </a:p>
        </p:txBody>
      </p:sp>
      <p:cxnSp>
        <p:nvCxnSpPr>
          <p:cNvPr id="28688" name="AutoShape 16"/>
          <p:cNvCxnSpPr>
            <a:cxnSpLocks noChangeShapeType="1"/>
            <a:stCxn id="28674" idx="3"/>
            <a:endCxn id="28675" idx="1"/>
          </p:cNvCxnSpPr>
          <p:nvPr/>
        </p:nvCxnSpPr>
        <p:spPr bwMode="auto">
          <a:xfrm>
            <a:off x="2384425" y="1933575"/>
            <a:ext cx="2155825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17"/>
          <p:cNvCxnSpPr>
            <a:cxnSpLocks noChangeShapeType="1"/>
            <a:stCxn id="28675" idx="2"/>
            <a:endCxn id="28676" idx="0"/>
          </p:cNvCxnSpPr>
          <p:nvPr/>
        </p:nvCxnSpPr>
        <p:spPr bwMode="auto">
          <a:xfrm>
            <a:off x="5626100" y="2422525"/>
            <a:ext cx="0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0" name="AutoShape 19"/>
          <p:cNvSpPr>
            <a:spLocks noChangeArrowheads="1"/>
          </p:cNvSpPr>
          <p:nvPr/>
        </p:nvSpPr>
        <p:spPr bwMode="auto">
          <a:xfrm>
            <a:off x="965200" y="5376863"/>
            <a:ext cx="2847975" cy="838200"/>
          </a:xfrm>
          <a:prstGeom prst="flowChart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Replace the best solution </a:t>
            </a:r>
          </a:p>
          <a:p>
            <a:pPr algn="ctr" eaLnBrk="1" hangingPunct="1"/>
            <a:r>
              <a:rPr lang="en-US" altLang="en-US" sz="1600"/>
              <a:t>with the current solution</a:t>
            </a:r>
          </a:p>
        </p:txBody>
      </p:sp>
      <p:cxnSp>
        <p:nvCxnSpPr>
          <p:cNvPr id="28691" name="AutoShape 20"/>
          <p:cNvCxnSpPr>
            <a:cxnSpLocks noChangeShapeType="1"/>
            <a:stCxn id="28677" idx="2"/>
            <a:endCxn id="28690" idx="0"/>
          </p:cNvCxnSpPr>
          <p:nvPr/>
        </p:nvCxnSpPr>
        <p:spPr bwMode="auto">
          <a:xfrm flipH="1">
            <a:off x="2389188" y="5038725"/>
            <a:ext cx="1587" cy="3381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1"/>
          <p:cNvCxnSpPr>
            <a:cxnSpLocks noChangeShapeType="1"/>
            <a:stCxn id="28690" idx="3"/>
          </p:cNvCxnSpPr>
          <p:nvPr/>
        </p:nvCxnSpPr>
        <p:spPr bwMode="auto">
          <a:xfrm flipV="1">
            <a:off x="3813175" y="4495800"/>
            <a:ext cx="295275" cy="130016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Procedure</a:t>
            </a:r>
          </a:p>
        </p:txBody>
      </p:sp>
    </p:spTree>
    <p:extLst>
      <p:ext uri="{BB962C8B-B14F-4D97-AF65-F5344CB8AC3E}">
        <p14:creationId xmlns:p14="http://schemas.microsoft.com/office/powerpoint/2010/main" val="17054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62463"/>
              </p:ext>
            </p:extLst>
          </p:nvPr>
        </p:nvGraphicFramePr>
        <p:xfrm>
          <a:off x="3743987" y="361664"/>
          <a:ext cx="4913313" cy="606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Worksheet" r:id="rId3" imgW="4296156" imgH="5305654" progId="Excel.Sheet.8">
                  <p:embed/>
                </p:oleObj>
              </mc:Choice>
              <mc:Fallback>
                <p:oleObj name="Worksheet" r:id="rId3" imgW="4296156" imgH="53056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987" y="361664"/>
                        <a:ext cx="4913313" cy="606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5702962" y="-81248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itchFamily="18" charset="0"/>
              </a:rPr>
              <a:t>Demand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 flipH="1">
            <a:off x="4886987" y="13306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791987" y="13306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 rot="16200000">
            <a:off x="2849431" y="3129470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itchFamily="18" charset="0"/>
              </a:rPr>
              <a:t>Supply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347112" y="3943064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 flipV="1">
            <a:off x="3342350" y="818864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2"/>
          <p:cNvSpPr txBox="1">
            <a:spLocks noChangeArrowheads="1"/>
          </p:cNvSpPr>
          <p:nvPr/>
        </p:nvSpPr>
        <p:spPr bwMode="auto">
          <a:xfrm>
            <a:off x="-65838" y="977614"/>
            <a:ext cx="337784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2000" dirty="0"/>
              <a:t>A Transportation </a:t>
            </a:r>
          </a:p>
          <a:p>
            <a:pPr algn="ctr"/>
            <a:r>
              <a:rPr lang="en-US" altLang="en-US" sz="2000" dirty="0"/>
              <a:t>Problem </a:t>
            </a:r>
          </a:p>
          <a:p>
            <a:pPr algn="ctr"/>
            <a:r>
              <a:rPr lang="en-US" altLang="en-US" sz="2000" dirty="0"/>
              <a:t>formulation for </a:t>
            </a:r>
          </a:p>
          <a:p>
            <a:pPr algn="ctr"/>
            <a:r>
              <a:rPr lang="en-US" altLang="en-US" sz="2000" dirty="0"/>
              <a:t>Aggregate </a:t>
            </a:r>
            <a:r>
              <a:rPr lang="en-US" altLang="en-US" sz="2000" dirty="0" smtClean="0"/>
              <a:t>Operations</a:t>
            </a:r>
            <a:endParaRPr lang="en-US" altLang="en-US" sz="2000" dirty="0"/>
          </a:p>
          <a:p>
            <a:pPr algn="ctr"/>
            <a:r>
              <a:rPr lang="en-US" altLang="en-US" sz="2000" dirty="0"/>
              <a:t>Planning (Example </a:t>
            </a:r>
            <a:r>
              <a:rPr lang="en-US" altLang="en-US" sz="2000" dirty="0" smtClean="0"/>
              <a:t>15.5</a:t>
            </a:r>
            <a:r>
              <a:rPr lang="en-US" altLang="en-US" sz="2000" dirty="0"/>
              <a:t>)</a:t>
            </a:r>
          </a:p>
        </p:txBody>
      </p:sp>
      <p:graphicFrame>
        <p:nvGraphicFramePr>
          <p:cNvPr id="4712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48982"/>
              </p:ext>
            </p:extLst>
          </p:nvPr>
        </p:nvGraphicFramePr>
        <p:xfrm>
          <a:off x="165762" y="5924264"/>
          <a:ext cx="330200" cy="244475"/>
        </p:xfrm>
        <a:graphic>
          <a:graphicData uri="http://schemas.openxmlformats.org/drawingml/2006/table">
            <a:tbl>
              <a:tblPr/>
              <a:tblGrid>
                <a:gridCol w="3302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839" marB="45839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80">
                      <a:fgClr>
                        <a:srgbClr val="33CCCC"/>
                      </a:fgClr>
                      <a:bgClr>
                        <a:schemeClr val="tx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038" name="Text Box 24"/>
          <p:cNvSpPr txBox="1">
            <a:spLocks noChangeArrowheads="1"/>
          </p:cNvSpPr>
          <p:nvPr/>
        </p:nvSpPr>
        <p:spPr bwMode="auto">
          <a:xfrm>
            <a:off x="588037" y="5752814"/>
            <a:ext cx="2705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/>
              <a:t>Indicates no feasible</a:t>
            </a:r>
          </a:p>
          <a:p>
            <a:pPr algn="ctr"/>
            <a:r>
              <a:rPr lang="en-US" altLang="en-US" sz="1600"/>
              <a:t>APP alternative available</a:t>
            </a:r>
          </a:p>
        </p:txBody>
      </p:sp>
    </p:spTree>
    <p:extLst>
      <p:ext uri="{BB962C8B-B14F-4D97-AF65-F5344CB8AC3E}">
        <p14:creationId xmlns:p14="http://schemas.microsoft.com/office/powerpoint/2010/main" val="19929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20720" y="11086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Linear Programming Method for AOP </a:t>
            </a: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44520" y="1360224"/>
            <a:ext cx="84391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 i="1" u="sng" dirty="0"/>
              <a:t>Cost parameters</a:t>
            </a:r>
            <a:endParaRPr lang="en-US" altLang="en-US" sz="1600" dirty="0"/>
          </a:p>
          <a:p>
            <a:r>
              <a:rPr lang="en-US" altLang="en-US" sz="1600" i="1" dirty="0"/>
              <a:t>C</a:t>
            </a:r>
            <a:r>
              <a:rPr lang="en-US" altLang="en-US" sz="1600" i="1" baseline="-25000" dirty="0"/>
              <a:t>r</a:t>
            </a:r>
            <a:r>
              <a:rPr lang="en-US" altLang="en-US" sz="1600" dirty="0"/>
              <a:t>	Per unit cost of regular production</a:t>
            </a:r>
          </a:p>
          <a:p>
            <a:r>
              <a:rPr lang="en-US" altLang="en-US" sz="1600" i="1" dirty="0"/>
              <a:t>C</a:t>
            </a:r>
            <a:r>
              <a:rPr lang="en-US" altLang="en-US" sz="1600" i="1" baseline="-25000" dirty="0"/>
              <a:t>o</a:t>
            </a:r>
            <a:r>
              <a:rPr lang="en-US" altLang="en-US" sz="1600" dirty="0"/>
              <a:t>	Per unit cost of overtime production</a:t>
            </a:r>
          </a:p>
          <a:p>
            <a:r>
              <a:rPr lang="en-US" altLang="en-US" sz="1600" i="1" dirty="0"/>
              <a:t>C</a:t>
            </a:r>
            <a:r>
              <a:rPr lang="en-US" altLang="en-US" sz="1600" i="1" baseline="-25000" dirty="0"/>
              <a:t>s</a:t>
            </a:r>
            <a:r>
              <a:rPr lang="en-US" altLang="en-US" sz="1600" dirty="0"/>
              <a:t>	Per unit cost of sub-contracted units</a:t>
            </a:r>
          </a:p>
          <a:p>
            <a:r>
              <a:rPr lang="en-US" altLang="en-US" sz="1600" i="1" dirty="0" err="1"/>
              <a:t>C</a:t>
            </a:r>
            <a:r>
              <a:rPr lang="en-US" altLang="en-US" sz="1600" i="1" baseline="-25000" dirty="0" err="1"/>
              <a:t>h</a:t>
            </a:r>
            <a:r>
              <a:rPr lang="en-US" altLang="en-US" sz="1600" dirty="0"/>
              <a:t>	Per unit cost related to hiring of workers</a:t>
            </a:r>
          </a:p>
          <a:p>
            <a:r>
              <a:rPr lang="en-US" altLang="en-US" sz="1600" i="1" dirty="0"/>
              <a:t>C</a:t>
            </a:r>
            <a:r>
              <a:rPr lang="en-US" altLang="en-US" sz="1600" i="1" baseline="-25000" dirty="0"/>
              <a:t>l</a:t>
            </a:r>
            <a:r>
              <a:rPr lang="en-US" altLang="en-US" sz="1600" dirty="0"/>
              <a:t>	Per unit cost related to laying off workers</a:t>
            </a:r>
          </a:p>
          <a:p>
            <a:r>
              <a:rPr lang="en-US" altLang="en-US" sz="1600" i="1" dirty="0"/>
              <a:t>C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	Per unit costs related to inventory </a:t>
            </a:r>
          </a:p>
          <a:p>
            <a:endParaRPr lang="en-US" altLang="en-US" sz="1600" i="1" u="sng" dirty="0"/>
          </a:p>
          <a:p>
            <a:r>
              <a:rPr lang="en-US" altLang="en-US" sz="1600" i="1" u="sng" dirty="0"/>
              <a:t>Decision variables for the time period “t”</a:t>
            </a:r>
            <a:endParaRPr lang="en-US" altLang="en-US" sz="1600" dirty="0"/>
          </a:p>
          <a:p>
            <a:r>
              <a:rPr lang="en-US" altLang="en-US" sz="1600" i="1" dirty="0" err="1"/>
              <a:t>R</a:t>
            </a:r>
            <a:r>
              <a:rPr lang="en-US" altLang="en-US" sz="1600" i="1" baseline="-25000" dirty="0" err="1"/>
              <a:t>t</a:t>
            </a:r>
            <a:r>
              <a:rPr lang="en-US" altLang="en-US" sz="1600" i="1" dirty="0"/>
              <a:t>	</a:t>
            </a:r>
            <a:r>
              <a:rPr lang="en-US" altLang="en-US" sz="1600" dirty="0"/>
              <a:t>Number of units produced in regular time</a:t>
            </a:r>
          </a:p>
          <a:p>
            <a:r>
              <a:rPr lang="en-US" altLang="en-US" sz="1600" i="1" dirty="0" err="1"/>
              <a:t>O</a:t>
            </a:r>
            <a:r>
              <a:rPr lang="en-US" altLang="en-US" sz="1600" i="1" baseline="-25000" dirty="0" err="1"/>
              <a:t>t</a:t>
            </a:r>
            <a:r>
              <a:rPr lang="en-US" altLang="en-US" sz="1600" dirty="0"/>
              <a:t>	Number of units produced using over time</a:t>
            </a:r>
          </a:p>
          <a:p>
            <a:r>
              <a:rPr lang="en-US" altLang="en-US" sz="1600" i="1" dirty="0"/>
              <a:t>S</a:t>
            </a:r>
            <a:r>
              <a:rPr lang="en-US" altLang="en-US" sz="1600" i="1" baseline="-25000" dirty="0"/>
              <a:t>t</a:t>
            </a:r>
            <a:r>
              <a:rPr lang="en-US" altLang="en-US" sz="1600" dirty="0"/>
              <a:t>	Number of units obtained through sub-contracting</a:t>
            </a:r>
          </a:p>
          <a:p>
            <a:r>
              <a:rPr lang="en-US" altLang="en-US" sz="1600" i="1" dirty="0" err="1"/>
              <a:t>H</a:t>
            </a:r>
            <a:r>
              <a:rPr lang="en-US" altLang="en-US" sz="1600" i="1" baseline="-25000" dirty="0" err="1"/>
              <a:t>t</a:t>
            </a:r>
            <a:r>
              <a:rPr lang="en-US" altLang="en-US" sz="1600" dirty="0"/>
              <a:t>	Number of additional units obtained though hiring of workers</a:t>
            </a:r>
          </a:p>
          <a:p>
            <a:r>
              <a:rPr lang="en-US" altLang="en-US" sz="1600" i="1" dirty="0"/>
              <a:t>L</a:t>
            </a:r>
            <a:r>
              <a:rPr lang="en-US" altLang="en-US" sz="1600" i="1" baseline="-25000" dirty="0"/>
              <a:t>t</a:t>
            </a:r>
            <a:r>
              <a:rPr lang="en-US" altLang="en-US" sz="1600" dirty="0"/>
              <a:t>	Number of units reduced through laying off workers</a:t>
            </a:r>
          </a:p>
          <a:p>
            <a:r>
              <a:rPr lang="en-US" altLang="en-US" sz="1600" i="1" dirty="0"/>
              <a:t>I</a:t>
            </a:r>
            <a:r>
              <a:rPr lang="en-US" altLang="en-US" sz="1600" i="1" baseline="-25000" dirty="0"/>
              <a:t>t</a:t>
            </a:r>
            <a:r>
              <a:rPr lang="en-US" altLang="en-US" sz="1600" dirty="0"/>
              <a:t>	Inventory during the period</a:t>
            </a:r>
          </a:p>
          <a:p>
            <a:endParaRPr lang="en-US" altLang="en-US" sz="1600" i="1" u="sng" dirty="0"/>
          </a:p>
          <a:p>
            <a:r>
              <a:rPr lang="en-US" altLang="en-US" sz="1600" i="1" u="sng" dirty="0"/>
              <a:t>Other parameters</a:t>
            </a:r>
            <a:endParaRPr lang="en-US" altLang="en-US" sz="1600" dirty="0"/>
          </a:p>
          <a:p>
            <a:r>
              <a:rPr lang="en-US" altLang="en-US" sz="1600" i="1" dirty="0"/>
              <a:t>D</a:t>
            </a:r>
            <a:r>
              <a:rPr lang="en-US" altLang="en-US" sz="1600" i="1" baseline="-25000" dirty="0"/>
              <a:t>t</a:t>
            </a:r>
            <a:r>
              <a:rPr lang="en-US" altLang="en-US" sz="1600" dirty="0"/>
              <a:t>	Projected Demand during the period</a:t>
            </a:r>
          </a:p>
          <a:p>
            <a:r>
              <a:rPr lang="en-US" altLang="en-US" sz="1600" dirty="0"/>
              <a:t>K	Minimum amount to be sub-contracted</a:t>
            </a:r>
          </a:p>
          <a:p>
            <a:r>
              <a:rPr lang="en-US" altLang="en-US" sz="1600" dirty="0"/>
              <a:t>	</a:t>
            </a:r>
            <a:r>
              <a:rPr lang="en-US" altLang="en-US" sz="1600" dirty="0">
                <a:sym typeface="Math A"/>
              </a:rPr>
              <a:t>Maximum allowable OT as a proportion of regular production (            )</a:t>
            </a:r>
            <a:endParaRPr lang="en-US" altLang="en-US" sz="1600" i="1" dirty="0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-136480" y="-16377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907259"/>
              </p:ext>
            </p:extLst>
          </p:nvPr>
        </p:nvGraphicFramePr>
        <p:xfrm>
          <a:off x="306433" y="6194162"/>
          <a:ext cx="2286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3" imgW="152334" imgH="139639" progId="Equation.3">
                  <p:embed/>
                </p:oleObj>
              </mc:Choice>
              <mc:Fallback>
                <p:oleObj name="Equation" r:id="rId3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33" y="6194162"/>
                        <a:ext cx="228600" cy="21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20151"/>
              </p:ext>
            </p:extLst>
          </p:nvPr>
        </p:nvGraphicFramePr>
        <p:xfrm>
          <a:off x="7616870" y="6046524"/>
          <a:ext cx="9144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5" imgW="583693" imgH="177646" progId="Equation.3">
                  <p:embed/>
                </p:oleObj>
              </mc:Choice>
              <mc:Fallback>
                <p:oleObj name="Equation" r:id="rId5" imgW="58369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70" y="6046524"/>
                        <a:ext cx="914400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7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Linear Programming Method for AOP</a:t>
            </a: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illustration…</a:t>
            </a: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4197350" y="3279775"/>
          <a:ext cx="42338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3" imgW="2590560" imgH="228600" progId="Equation.3">
                  <p:embed/>
                </p:oleObj>
              </mc:Choice>
              <mc:Fallback>
                <p:oleObj name="Equation" r:id="rId3" imgW="259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3279775"/>
                        <a:ext cx="42338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3786188" y="3694113"/>
          <a:ext cx="4502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5" imgW="2971800" imgH="228600" progId="Equation.3">
                  <p:embed/>
                </p:oleObj>
              </mc:Choice>
              <mc:Fallback>
                <p:oleObj name="Equation" r:id="rId5" imgW="2971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694113"/>
                        <a:ext cx="45021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4600575" y="4127500"/>
          <a:ext cx="37639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Equation" r:id="rId7" imgW="2311200" imgH="228600" progId="Equation.3">
                  <p:embed/>
                </p:oleObj>
              </mc:Choice>
              <mc:Fallback>
                <p:oleObj name="Equation" r:id="rId7" imgW="23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4127500"/>
                        <a:ext cx="37639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6"/>
          <p:cNvGraphicFramePr>
            <a:graphicFrameLocks noChangeAspect="1"/>
          </p:cNvGraphicFramePr>
          <p:nvPr/>
        </p:nvGraphicFramePr>
        <p:xfrm>
          <a:off x="4043363" y="4686300"/>
          <a:ext cx="42291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Equation" r:id="rId9" imgW="2654280" imgH="228600" progId="Equation.3">
                  <p:embed/>
                </p:oleObj>
              </mc:Choice>
              <mc:Fallback>
                <p:oleObj name="Equation" r:id="rId9" imgW="2654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4686300"/>
                        <a:ext cx="42291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"/>
          <p:cNvGraphicFramePr>
            <a:graphicFrameLocks noChangeAspect="1"/>
          </p:cNvGraphicFramePr>
          <p:nvPr/>
        </p:nvGraphicFramePr>
        <p:xfrm>
          <a:off x="3495675" y="5191125"/>
          <a:ext cx="4792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Equation" r:id="rId11" imgW="2971800" imgH="228600" progId="Equation.3">
                  <p:embed/>
                </p:oleObj>
              </mc:Choice>
              <mc:Fallback>
                <p:oleObj name="Equation" r:id="rId11" imgW="2971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5191125"/>
                        <a:ext cx="47926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0"/>
          <p:cNvGraphicFramePr>
            <a:graphicFrameLocks noChangeAspect="1"/>
          </p:cNvGraphicFramePr>
          <p:nvPr/>
        </p:nvGraphicFramePr>
        <p:xfrm>
          <a:off x="685800" y="2011363"/>
          <a:ext cx="64008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Equation" r:id="rId13" imgW="3175000" imgH="444500" progId="Equation.3">
                  <p:embed/>
                </p:oleObj>
              </mc:Choice>
              <mc:Fallback>
                <p:oleObj name="Equation" r:id="rId13" imgW="3175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11363"/>
                        <a:ext cx="640080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620713" y="1447800"/>
            <a:ext cx="22921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u="sng" dirty="0">
                <a:solidFill>
                  <a:srgbClr val="0000FF"/>
                </a:solidFill>
                <a:cs typeface="Times New Roman" pitchFamily="18" charset="0"/>
              </a:rPr>
              <a:t>Objective function</a:t>
            </a:r>
            <a:endParaRPr lang="en-US" altLang="en-US" sz="3600" dirty="0">
              <a:solidFill>
                <a:srgbClr val="0000FF"/>
              </a:solidFill>
            </a:endParaRPr>
          </a:p>
        </p:txBody>
      </p:sp>
      <p:sp>
        <p:nvSpPr>
          <p:cNvPr id="3082" name="Rectangle 12"/>
          <p:cNvSpPr>
            <a:spLocks noChangeArrowheads="1"/>
          </p:cNvSpPr>
          <p:nvPr/>
        </p:nvSpPr>
        <p:spPr bwMode="auto">
          <a:xfrm>
            <a:off x="581025" y="2667000"/>
            <a:ext cx="31830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u="sng" dirty="0">
                <a:solidFill>
                  <a:srgbClr val="0000FF"/>
                </a:solidFill>
                <a:cs typeface="Times New Roman" pitchFamily="18" charset="0"/>
              </a:rPr>
              <a:t>Subject to the constraints</a:t>
            </a:r>
            <a:endParaRPr lang="en-US" altLang="en-US" sz="3600" dirty="0">
              <a:solidFill>
                <a:srgbClr val="0000FF"/>
              </a:solidFill>
            </a:endParaRPr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606425" y="4175125"/>
            <a:ext cx="2379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>
                <a:cs typeface="Times New Roman" pitchFamily="18" charset="0"/>
              </a:rPr>
              <a:t>Over time constraint:</a:t>
            </a:r>
            <a:endParaRPr lang="en-US" altLang="en-US" sz="1600"/>
          </a:p>
        </p:txBody>
      </p:sp>
      <p:sp>
        <p:nvSpPr>
          <p:cNvPr id="3084" name="Rectangle 15"/>
          <p:cNvSpPr>
            <a:spLocks noChangeArrowheads="1"/>
          </p:cNvSpPr>
          <p:nvPr/>
        </p:nvSpPr>
        <p:spPr bwMode="auto">
          <a:xfrm>
            <a:off x="590550" y="4708525"/>
            <a:ext cx="299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>
                <a:cs typeface="Times New Roman" pitchFamily="18" charset="0"/>
              </a:rPr>
              <a:t>Sub-contracting constraint:</a:t>
            </a:r>
            <a:endParaRPr lang="en-US" altLang="en-US" sz="1600"/>
          </a:p>
        </p:txBody>
      </p:sp>
      <p:sp>
        <p:nvSpPr>
          <p:cNvPr id="3085" name="Text Box 18"/>
          <p:cNvSpPr txBox="1">
            <a:spLocks noChangeArrowheads="1"/>
          </p:cNvSpPr>
          <p:nvPr/>
        </p:nvSpPr>
        <p:spPr bwMode="auto">
          <a:xfrm>
            <a:off x="593725" y="3257550"/>
            <a:ext cx="3741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/>
              <a:t>Amount Produced in regular time :</a:t>
            </a:r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609600" y="3632200"/>
            <a:ext cx="317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/>
              <a:t>Inventory Balance Equation: </a:t>
            </a:r>
          </a:p>
        </p:txBody>
      </p:sp>
      <p:sp>
        <p:nvSpPr>
          <p:cNvPr id="3087" name="Text Box 20"/>
          <p:cNvSpPr txBox="1">
            <a:spLocks noChangeArrowheads="1"/>
          </p:cNvSpPr>
          <p:nvPr/>
        </p:nvSpPr>
        <p:spPr bwMode="auto">
          <a:xfrm>
            <a:off x="593725" y="5181600"/>
            <a:ext cx="2871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600"/>
              <a:t>Non-negativity constraint:</a:t>
            </a:r>
          </a:p>
        </p:txBody>
      </p:sp>
    </p:spTree>
    <p:extLst>
      <p:ext uri="{BB962C8B-B14F-4D97-AF65-F5344CB8AC3E}">
        <p14:creationId xmlns:p14="http://schemas.microsoft.com/office/powerpoint/2010/main" val="7891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rrowheads="1"/>
          </p:cNvSpPr>
          <p:nvPr/>
        </p:nvSpPr>
        <p:spPr bwMode="auto">
          <a:xfrm>
            <a:off x="6631672" y="1830433"/>
            <a:ext cx="1922463" cy="719137"/>
          </a:xfrm>
          <a:prstGeom prst="ellipse">
            <a:avLst/>
          </a:prstGeom>
          <a:solidFill>
            <a:srgbClr val="DCB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>
                <a:latin typeface="Times New Roman" pitchFamily="18" charset="0"/>
              </a:rPr>
              <a:t>Forecasting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3221722" y="1611358"/>
            <a:ext cx="2400300" cy="1147762"/>
          </a:xfrm>
          <a:prstGeom prst="ellipse">
            <a:avLst/>
          </a:prstGeom>
          <a:solidFill>
            <a:srgbClr val="DCB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000" dirty="0"/>
              <a:t>Aggregate</a:t>
            </a:r>
          </a:p>
          <a:p>
            <a:pPr algn="ctr"/>
            <a:r>
              <a:rPr lang="en-GB" altLang="en-US" sz="2000" dirty="0" smtClean="0"/>
              <a:t>Operations</a:t>
            </a:r>
            <a:endParaRPr lang="en-GB" altLang="en-US" sz="2000" dirty="0"/>
          </a:p>
          <a:p>
            <a:pPr algn="ctr"/>
            <a:r>
              <a:rPr lang="en-GB" altLang="en-US" sz="2000" dirty="0"/>
              <a:t>Planning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3450322" y="3368720"/>
            <a:ext cx="1922463" cy="1143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000" dirty="0"/>
              <a:t>Master</a:t>
            </a:r>
          </a:p>
          <a:p>
            <a:pPr algn="ctr"/>
            <a:r>
              <a:rPr lang="en-GB" altLang="en-US" sz="2000" dirty="0" smtClean="0"/>
              <a:t>Operations</a:t>
            </a:r>
            <a:endParaRPr lang="en-GB" altLang="en-US" sz="2000" dirty="0"/>
          </a:p>
          <a:p>
            <a:pPr algn="ctr"/>
            <a:r>
              <a:rPr lang="en-GB" altLang="en-US" sz="2000" dirty="0"/>
              <a:t>Scheduling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628497" y="3583033"/>
            <a:ext cx="2174875" cy="719137"/>
          </a:xfrm>
          <a:prstGeom prst="ellipse">
            <a:avLst/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000"/>
              <a:t>Materials Plan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13397" y="3533820"/>
            <a:ext cx="2174875" cy="8112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000"/>
              <a:t>Capacity Plan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3316972" y="5126083"/>
            <a:ext cx="2171700" cy="92868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000" dirty="0"/>
              <a:t>Actual </a:t>
            </a:r>
          </a:p>
          <a:p>
            <a:pPr algn="ctr"/>
            <a:r>
              <a:rPr lang="en-GB" altLang="en-US" sz="2000" dirty="0" smtClean="0"/>
              <a:t>Operations</a:t>
            </a:r>
            <a:endParaRPr lang="en-GB" altLang="en-US" sz="2000" dirty="0"/>
          </a:p>
        </p:txBody>
      </p:sp>
      <p:sp>
        <p:nvSpPr>
          <p:cNvPr id="29704" name="AutoShape 14"/>
          <p:cNvSpPr>
            <a:spLocks noChangeArrowheads="1"/>
          </p:cNvSpPr>
          <p:nvPr/>
        </p:nvSpPr>
        <p:spPr bwMode="auto">
          <a:xfrm>
            <a:off x="567422" y="2220958"/>
            <a:ext cx="1568450" cy="995362"/>
          </a:xfrm>
          <a:prstGeom prst="star24">
            <a:avLst>
              <a:gd name="adj" fmla="val 37500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Market</a:t>
            </a:r>
          </a:p>
        </p:txBody>
      </p:sp>
      <p:sp>
        <p:nvSpPr>
          <p:cNvPr id="29705" name="AutoShape 18"/>
          <p:cNvSpPr>
            <a:spLocks noChangeArrowheads="1"/>
          </p:cNvSpPr>
          <p:nvPr/>
        </p:nvSpPr>
        <p:spPr bwMode="auto">
          <a:xfrm>
            <a:off x="73710" y="5083220"/>
            <a:ext cx="1828800" cy="995363"/>
          </a:xfrm>
          <a:prstGeom prst="star24">
            <a:avLst>
              <a:gd name="adj" fmla="val 37500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Labour &amp; </a:t>
            </a:r>
          </a:p>
          <a:p>
            <a:pPr algn="ctr"/>
            <a:r>
              <a:rPr lang="en-GB" altLang="en-US"/>
              <a:t>Resources</a:t>
            </a:r>
          </a:p>
        </p:txBody>
      </p:sp>
      <p:sp>
        <p:nvSpPr>
          <p:cNvPr id="29706" name="AutoShape 21"/>
          <p:cNvSpPr>
            <a:spLocks noChangeArrowheads="1"/>
          </p:cNvSpPr>
          <p:nvPr/>
        </p:nvSpPr>
        <p:spPr bwMode="auto">
          <a:xfrm>
            <a:off x="7241272" y="5087983"/>
            <a:ext cx="1541463" cy="995362"/>
          </a:xfrm>
          <a:prstGeom prst="star24">
            <a:avLst>
              <a:gd name="adj" fmla="val 37500"/>
            </a:avLst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Vendors</a:t>
            </a:r>
          </a:p>
        </p:txBody>
      </p:sp>
      <p:sp>
        <p:nvSpPr>
          <p:cNvPr id="29707" name="Rectangle 24"/>
          <p:cNvSpPr>
            <a:spLocks noChangeArrowheads="1"/>
          </p:cNvSpPr>
          <p:nvPr/>
        </p:nvSpPr>
        <p:spPr bwMode="auto">
          <a:xfrm>
            <a:off x="6445935" y="5775370"/>
            <a:ext cx="11858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600"/>
              <a:t>Material Inflow</a:t>
            </a:r>
          </a:p>
        </p:txBody>
      </p:sp>
      <p:sp>
        <p:nvSpPr>
          <p:cNvPr id="29708" name="Rectangle 25"/>
          <p:cNvSpPr>
            <a:spLocks noChangeArrowheads="1"/>
          </p:cNvSpPr>
          <p:nvPr/>
        </p:nvSpPr>
        <p:spPr bwMode="auto">
          <a:xfrm>
            <a:off x="2272" y="1876470"/>
            <a:ext cx="9906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600"/>
              <a:t>Order Inflow</a:t>
            </a:r>
          </a:p>
        </p:txBody>
      </p:sp>
      <p:sp>
        <p:nvSpPr>
          <p:cNvPr id="29709" name="Rectangle 29"/>
          <p:cNvSpPr>
            <a:spLocks noChangeArrowheads="1"/>
          </p:cNvSpPr>
          <p:nvPr/>
        </p:nvSpPr>
        <p:spPr bwMode="auto">
          <a:xfrm>
            <a:off x="1611997" y="5730920"/>
            <a:ext cx="12954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600"/>
              <a:t>Resource availability</a:t>
            </a:r>
          </a:p>
        </p:txBody>
      </p:sp>
      <p:cxnSp>
        <p:nvCxnSpPr>
          <p:cNvPr id="29710" name="AutoShape 2"/>
          <p:cNvCxnSpPr>
            <a:cxnSpLocks noChangeShapeType="1"/>
            <a:stCxn id="29700" idx="2"/>
            <a:endCxn id="29703" idx="0"/>
          </p:cNvCxnSpPr>
          <p:nvPr/>
        </p:nvCxnSpPr>
        <p:spPr bwMode="auto">
          <a:xfrm flipH="1">
            <a:off x="4402822" y="4511720"/>
            <a:ext cx="9525" cy="61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3"/>
          <p:cNvCxnSpPr>
            <a:cxnSpLocks noChangeShapeType="1"/>
            <a:stCxn id="29699" idx="4"/>
            <a:endCxn id="29700" idx="0"/>
          </p:cNvCxnSpPr>
          <p:nvPr/>
        </p:nvCxnSpPr>
        <p:spPr bwMode="auto">
          <a:xfrm flipH="1">
            <a:off x="4412347" y="2759120"/>
            <a:ext cx="9525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4"/>
          <p:cNvCxnSpPr>
            <a:cxnSpLocks noChangeShapeType="1"/>
            <a:stCxn id="29700" idx="3"/>
            <a:endCxn id="29701" idx="2"/>
          </p:cNvCxnSpPr>
          <p:nvPr/>
        </p:nvCxnSpPr>
        <p:spPr bwMode="auto">
          <a:xfrm>
            <a:off x="5372785" y="3940220"/>
            <a:ext cx="1255712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5"/>
          <p:cNvCxnSpPr>
            <a:cxnSpLocks noChangeShapeType="1"/>
            <a:stCxn id="29706" idx="1"/>
            <a:endCxn id="29703" idx="6"/>
          </p:cNvCxnSpPr>
          <p:nvPr/>
        </p:nvCxnSpPr>
        <p:spPr bwMode="auto">
          <a:xfrm flipH="1">
            <a:off x="5488672" y="5586458"/>
            <a:ext cx="1752600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6"/>
          <p:cNvCxnSpPr>
            <a:cxnSpLocks noChangeShapeType="1"/>
            <a:stCxn id="29705" idx="3"/>
            <a:endCxn id="29703" idx="2"/>
          </p:cNvCxnSpPr>
          <p:nvPr/>
        </p:nvCxnSpPr>
        <p:spPr bwMode="auto">
          <a:xfrm>
            <a:off x="1902510" y="5581695"/>
            <a:ext cx="1414462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7"/>
          <p:cNvCxnSpPr>
            <a:cxnSpLocks noChangeShapeType="1"/>
            <a:stCxn id="29702" idx="6"/>
            <a:endCxn id="29700" idx="1"/>
          </p:cNvCxnSpPr>
          <p:nvPr/>
        </p:nvCxnSpPr>
        <p:spPr bwMode="auto">
          <a:xfrm>
            <a:off x="2288272" y="3940220"/>
            <a:ext cx="11620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9"/>
          <p:cNvCxnSpPr>
            <a:cxnSpLocks noChangeShapeType="1"/>
            <a:stCxn id="29698" idx="2"/>
            <a:endCxn id="29699" idx="6"/>
          </p:cNvCxnSpPr>
          <p:nvPr/>
        </p:nvCxnSpPr>
        <p:spPr bwMode="auto">
          <a:xfrm flipH="1" flipV="1">
            <a:off x="5622022" y="2186033"/>
            <a:ext cx="1009650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10"/>
          <p:cNvCxnSpPr>
            <a:cxnSpLocks noChangeShapeType="1"/>
            <a:stCxn id="29705" idx="0"/>
            <a:endCxn id="29702" idx="4"/>
          </p:cNvCxnSpPr>
          <p:nvPr/>
        </p:nvCxnSpPr>
        <p:spPr bwMode="auto">
          <a:xfrm flipV="1">
            <a:off x="988110" y="4345033"/>
            <a:ext cx="212725" cy="738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11"/>
          <p:cNvCxnSpPr>
            <a:cxnSpLocks noChangeShapeType="1"/>
            <a:stCxn id="29706" idx="0"/>
            <a:endCxn id="29701" idx="4"/>
          </p:cNvCxnSpPr>
          <p:nvPr/>
        </p:nvCxnSpPr>
        <p:spPr bwMode="auto">
          <a:xfrm flipH="1" flipV="1">
            <a:off x="7715935" y="4302170"/>
            <a:ext cx="296862" cy="785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Line 12"/>
          <p:cNvSpPr>
            <a:spLocks noChangeShapeType="1"/>
          </p:cNvSpPr>
          <p:nvPr/>
        </p:nvSpPr>
        <p:spPr bwMode="auto">
          <a:xfrm>
            <a:off x="2059672" y="298772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Rectangle 13"/>
          <p:cNvSpPr>
            <a:spLocks noGrp="1" noChangeArrowheads="1"/>
          </p:cNvSpPr>
          <p:nvPr>
            <p:ph type="title"/>
          </p:nvPr>
        </p:nvSpPr>
        <p:spPr>
          <a:xfrm>
            <a:off x="307072" y="13815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Master Operations Scheduling 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Linkages with AOP &amp; Forecasting</a:t>
            </a:r>
          </a:p>
        </p:txBody>
      </p:sp>
    </p:spTree>
    <p:extLst>
      <p:ext uri="{BB962C8B-B14F-4D97-AF65-F5344CB8AC3E}">
        <p14:creationId xmlns:p14="http://schemas.microsoft.com/office/powerpoint/2010/main" val="3874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9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Dis-aggregation process in MOS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79617"/>
              </p:ext>
            </p:extLst>
          </p:nvPr>
        </p:nvGraphicFramePr>
        <p:xfrm>
          <a:off x="1295400" y="1227867"/>
          <a:ext cx="6553199" cy="49339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58403"/>
                <a:gridCol w="1448352"/>
                <a:gridCol w="1353379"/>
                <a:gridCol w="1353379"/>
                <a:gridCol w="1139686"/>
              </a:tblGrid>
              <a:tr h="33337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Capacity Planned using AOP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18,000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 rowSpan="3" gridSpan="3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Capacity Required/unit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Silver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Gold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Platinum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Type of service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Demand status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Planning Horizon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Month 1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Month 2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Month 3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61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Silver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Forecast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120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140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Firm Order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90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19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Gold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Forecast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180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Firm Order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60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Platinum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Forecast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80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90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Firm Order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20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MOS Quantity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Shaded area represents MOS Qty.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24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Capacity required (for MOS Quantity)</a:t>
                      </a:r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16,000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19,700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16,300</a:t>
                      </a:r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2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Operations Planning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29432"/>
            <a:ext cx="8001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 smtClean="0"/>
              <a:t>Aggregate Operations Planning (AOP) serves to translate the business plans into operational decisions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/>
              <a:t>The decisions include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amount of resources (productive capacity and </a:t>
            </a:r>
            <a:r>
              <a:rPr lang="en-US" altLang="en-US" sz="2000" dirty="0" err="1" smtClean="0"/>
              <a:t>labour</a:t>
            </a:r>
            <a:r>
              <a:rPr lang="en-US" altLang="en-US" sz="2000" dirty="0" smtClean="0"/>
              <a:t> hours) to commit,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rate at which to produce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inventory to be carried forward from one period to the next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AOP </a:t>
            </a:r>
            <a:r>
              <a:rPr lang="en-US" altLang="en-US" sz="2300" dirty="0" smtClean="0"/>
              <a:t>is done to match the demand and the available capacity on a period-by-period using a set of alternatives available to modify demand and/or the supply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/>
              <a:t>Alternatives for modifying demand include reservation of capacity and methods of influencing (changing) the demand during a period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/>
              <a:t>Alternatives for modifying the supply include inventory variations,  capacity adjustment and capacity augmentati</a:t>
            </a:r>
            <a:r>
              <a:rPr lang="en-US" altLang="en-US" sz="2400" dirty="0" smtClean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659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2"/>
          <p:cNvSpPr>
            <a:spLocks noChangeArrowheads="1"/>
          </p:cNvSpPr>
          <p:nvPr/>
        </p:nvSpPr>
        <p:spPr bwMode="auto">
          <a:xfrm>
            <a:off x="990600" y="1524000"/>
            <a:ext cx="7162800" cy="169068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5" name="Rectangle 23"/>
          <p:cNvSpPr>
            <a:spLocks noChangeArrowheads="1"/>
          </p:cNvSpPr>
          <p:nvPr/>
        </p:nvSpPr>
        <p:spPr bwMode="auto">
          <a:xfrm>
            <a:off x="990600" y="5043487"/>
            <a:ext cx="7162800" cy="11430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22"/>
          <p:cNvSpPr>
            <a:spLocks noChangeArrowheads="1"/>
          </p:cNvSpPr>
          <p:nvPr/>
        </p:nvSpPr>
        <p:spPr bwMode="auto">
          <a:xfrm>
            <a:off x="990600" y="3352800"/>
            <a:ext cx="7162800" cy="158591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3413125" y="1639887"/>
            <a:ext cx="1585913" cy="346075"/>
          </a:xfrm>
          <a:prstGeom prst="rect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Business Plan</a:t>
            </a: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1295400" y="2097087"/>
            <a:ext cx="1706563" cy="346075"/>
          </a:xfrm>
          <a:prstGeom prst="rect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Marketing Plan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5921375" y="2039937"/>
            <a:ext cx="1585913" cy="346075"/>
          </a:xfrm>
          <a:prstGeom prst="rect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Financial Plan</a:t>
            </a:r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3067050" y="2462212"/>
            <a:ext cx="2270125" cy="590550"/>
          </a:xfrm>
          <a:prstGeom prst="rect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 dirty="0" smtClean="0"/>
              <a:t>Operations Plan</a:t>
            </a:r>
            <a:endParaRPr lang="en-US" altLang="en-US" sz="1600" dirty="0"/>
          </a:p>
          <a:p>
            <a:pPr algn="ctr" eaLnBrk="1" hangingPunct="1"/>
            <a:r>
              <a:rPr lang="en-US" altLang="en-US" sz="1600" dirty="0"/>
              <a:t>(rough cut capacity)</a:t>
            </a:r>
          </a:p>
        </p:txBody>
      </p:sp>
      <p:cxnSp>
        <p:nvCxnSpPr>
          <p:cNvPr id="8201" name="AutoShape 6"/>
          <p:cNvCxnSpPr>
            <a:cxnSpLocks noChangeShapeType="1"/>
            <a:stCxn id="8198" idx="0"/>
            <a:endCxn id="8197" idx="1"/>
          </p:cNvCxnSpPr>
          <p:nvPr/>
        </p:nvCxnSpPr>
        <p:spPr bwMode="auto">
          <a:xfrm flipV="1">
            <a:off x="2149475" y="1812925"/>
            <a:ext cx="126365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7"/>
          <p:cNvCxnSpPr>
            <a:cxnSpLocks noChangeShapeType="1"/>
            <a:stCxn id="8197" idx="3"/>
            <a:endCxn id="8199" idx="0"/>
          </p:cNvCxnSpPr>
          <p:nvPr/>
        </p:nvCxnSpPr>
        <p:spPr bwMode="auto">
          <a:xfrm>
            <a:off x="4999038" y="1812925"/>
            <a:ext cx="1716087" cy="227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8"/>
          <p:cNvCxnSpPr>
            <a:cxnSpLocks noChangeShapeType="1"/>
            <a:stCxn id="8199" idx="2"/>
            <a:endCxn id="8200" idx="3"/>
          </p:cNvCxnSpPr>
          <p:nvPr/>
        </p:nvCxnSpPr>
        <p:spPr bwMode="auto">
          <a:xfrm flipH="1">
            <a:off x="5337175" y="2386012"/>
            <a:ext cx="13779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9"/>
          <p:cNvCxnSpPr>
            <a:cxnSpLocks noChangeShapeType="1"/>
            <a:stCxn id="8198" idx="2"/>
            <a:endCxn id="8200" idx="1"/>
          </p:cNvCxnSpPr>
          <p:nvPr/>
        </p:nvCxnSpPr>
        <p:spPr bwMode="auto">
          <a:xfrm>
            <a:off x="2149475" y="2443162"/>
            <a:ext cx="91757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0"/>
          <p:cNvCxnSpPr>
            <a:cxnSpLocks noChangeShapeType="1"/>
            <a:stCxn id="8197" idx="2"/>
            <a:endCxn id="8200" idx="0"/>
          </p:cNvCxnSpPr>
          <p:nvPr/>
        </p:nvCxnSpPr>
        <p:spPr bwMode="auto">
          <a:xfrm flipH="1">
            <a:off x="4202113" y="1985962"/>
            <a:ext cx="4762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Text Box 11"/>
          <p:cNvSpPr txBox="1">
            <a:spLocks noChangeArrowheads="1"/>
          </p:cNvSpPr>
          <p:nvPr/>
        </p:nvSpPr>
        <p:spPr bwMode="auto">
          <a:xfrm>
            <a:off x="2686050" y="3549650"/>
            <a:ext cx="3077702" cy="33855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Master </a:t>
            </a:r>
            <a:r>
              <a:rPr lang="en-US" altLang="en-US" sz="1600" dirty="0" smtClean="0"/>
              <a:t>Operations Schedule</a:t>
            </a:r>
            <a:endParaRPr lang="en-US" altLang="en-US" sz="1600" dirty="0"/>
          </a:p>
        </p:txBody>
      </p:sp>
      <p:sp>
        <p:nvSpPr>
          <p:cNvPr id="8207" name="Text Box 12"/>
          <p:cNvSpPr txBox="1">
            <a:spLocks noChangeArrowheads="1"/>
          </p:cNvSpPr>
          <p:nvPr/>
        </p:nvSpPr>
        <p:spPr bwMode="auto">
          <a:xfrm>
            <a:off x="1344613" y="4041775"/>
            <a:ext cx="1573212" cy="8350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Materials </a:t>
            </a:r>
          </a:p>
          <a:p>
            <a:pPr algn="ctr" eaLnBrk="1" hangingPunct="1"/>
            <a:r>
              <a:rPr lang="en-US" altLang="en-US" sz="1600"/>
              <a:t>Requirement </a:t>
            </a:r>
          </a:p>
          <a:p>
            <a:pPr algn="ctr" eaLnBrk="1" hangingPunct="1"/>
            <a:r>
              <a:rPr lang="en-US" altLang="en-US" sz="1600"/>
              <a:t>Plan</a:t>
            </a:r>
          </a:p>
        </p:txBody>
      </p:sp>
      <p:sp>
        <p:nvSpPr>
          <p:cNvPr id="8208" name="Text Box 13"/>
          <p:cNvSpPr txBox="1">
            <a:spLocks noChangeArrowheads="1"/>
          </p:cNvSpPr>
          <p:nvPr/>
        </p:nvSpPr>
        <p:spPr bwMode="auto">
          <a:xfrm>
            <a:off x="6146800" y="4041775"/>
            <a:ext cx="1573213" cy="8350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Capacity </a:t>
            </a:r>
          </a:p>
          <a:p>
            <a:pPr algn="ctr" eaLnBrk="1" hangingPunct="1"/>
            <a:r>
              <a:rPr lang="en-US" altLang="en-US" sz="1600"/>
              <a:t>Requirement </a:t>
            </a:r>
          </a:p>
          <a:p>
            <a:pPr algn="ctr" eaLnBrk="1" hangingPunct="1"/>
            <a:r>
              <a:rPr lang="en-US" altLang="en-US" sz="1600"/>
              <a:t>Plan</a:t>
            </a:r>
          </a:p>
        </p:txBody>
      </p:sp>
      <p:cxnSp>
        <p:nvCxnSpPr>
          <p:cNvPr id="8209" name="AutoShape 14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4202113" y="3052762"/>
            <a:ext cx="22788" cy="496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3336925" y="5119687"/>
            <a:ext cx="2220913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Detailed Scheduling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398838" y="5773737"/>
            <a:ext cx="2103437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Shop Floor Control</a:t>
            </a:r>
          </a:p>
        </p:txBody>
      </p:sp>
      <p:cxnSp>
        <p:nvCxnSpPr>
          <p:cNvPr id="8212" name="AutoShape 20"/>
          <p:cNvCxnSpPr>
            <a:cxnSpLocks noChangeShapeType="1"/>
            <a:stCxn id="8210" idx="2"/>
            <a:endCxn id="8211" idx="0"/>
          </p:cNvCxnSpPr>
          <p:nvPr/>
        </p:nvCxnSpPr>
        <p:spPr bwMode="auto">
          <a:xfrm>
            <a:off x="4448175" y="5465762"/>
            <a:ext cx="3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3" name="Text Box 24"/>
          <p:cNvSpPr txBox="1">
            <a:spLocks noChangeArrowheads="1"/>
          </p:cNvSpPr>
          <p:nvPr/>
        </p:nvSpPr>
        <p:spPr bwMode="auto">
          <a:xfrm>
            <a:off x="1219200" y="2916237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Level 1</a:t>
            </a:r>
          </a:p>
        </p:txBody>
      </p:sp>
      <p:sp>
        <p:nvSpPr>
          <p:cNvPr id="8214" name="Text Box 25"/>
          <p:cNvSpPr txBox="1">
            <a:spLocks noChangeArrowheads="1"/>
          </p:cNvSpPr>
          <p:nvPr/>
        </p:nvSpPr>
        <p:spPr bwMode="auto">
          <a:xfrm>
            <a:off x="1219200" y="3368675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Level 2</a:t>
            </a:r>
          </a:p>
        </p:txBody>
      </p:sp>
      <p:sp>
        <p:nvSpPr>
          <p:cNvPr id="8215" name="Text Box 26"/>
          <p:cNvSpPr txBox="1">
            <a:spLocks noChangeArrowheads="1"/>
          </p:cNvSpPr>
          <p:nvPr/>
        </p:nvSpPr>
        <p:spPr bwMode="auto">
          <a:xfrm>
            <a:off x="1219200" y="5849937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600"/>
              <a:t>Level 3</a:t>
            </a:r>
          </a:p>
        </p:txBody>
      </p:sp>
      <p:cxnSp>
        <p:nvCxnSpPr>
          <p:cNvPr id="8216" name="AutoShape 27"/>
          <p:cNvCxnSpPr>
            <a:cxnSpLocks noChangeShapeType="1"/>
            <a:stCxn id="8207" idx="0"/>
            <a:endCxn id="8206" idx="1"/>
          </p:cNvCxnSpPr>
          <p:nvPr/>
        </p:nvCxnSpPr>
        <p:spPr bwMode="auto">
          <a:xfrm flipV="1">
            <a:off x="2131219" y="3718927"/>
            <a:ext cx="554831" cy="3228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28"/>
          <p:cNvCxnSpPr>
            <a:cxnSpLocks noChangeShapeType="1"/>
            <a:stCxn id="8206" idx="3"/>
            <a:endCxn id="8208" idx="0"/>
          </p:cNvCxnSpPr>
          <p:nvPr/>
        </p:nvCxnSpPr>
        <p:spPr bwMode="auto">
          <a:xfrm>
            <a:off x="5763752" y="3718927"/>
            <a:ext cx="1169655" cy="3228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29"/>
          <p:cNvCxnSpPr>
            <a:cxnSpLocks noChangeShapeType="1"/>
            <a:stCxn id="8207" idx="3"/>
            <a:endCxn id="8208" idx="1"/>
          </p:cNvCxnSpPr>
          <p:nvPr/>
        </p:nvCxnSpPr>
        <p:spPr bwMode="auto">
          <a:xfrm>
            <a:off x="2917825" y="4459287"/>
            <a:ext cx="3228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AutoShape 30"/>
          <p:cNvCxnSpPr>
            <a:cxnSpLocks noChangeShapeType="1"/>
            <a:stCxn id="8207" idx="2"/>
            <a:endCxn id="8210" idx="1"/>
          </p:cNvCxnSpPr>
          <p:nvPr/>
        </p:nvCxnSpPr>
        <p:spPr bwMode="auto">
          <a:xfrm>
            <a:off x="2132013" y="4876800"/>
            <a:ext cx="1204912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31"/>
          <p:cNvCxnSpPr>
            <a:cxnSpLocks noChangeShapeType="1"/>
            <a:stCxn id="8208" idx="2"/>
            <a:endCxn id="8210" idx="3"/>
          </p:cNvCxnSpPr>
          <p:nvPr/>
        </p:nvCxnSpPr>
        <p:spPr bwMode="auto">
          <a:xfrm flipH="1">
            <a:off x="5557838" y="4876800"/>
            <a:ext cx="1376362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Planning Hierarchies in Operations </a:t>
            </a:r>
          </a:p>
        </p:txBody>
      </p:sp>
    </p:spTree>
    <p:extLst>
      <p:ext uri="{BB962C8B-B14F-4D97-AF65-F5344CB8AC3E}">
        <p14:creationId xmlns:p14="http://schemas.microsoft.com/office/powerpoint/2010/main" val="702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75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Operations Planning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805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AOP exercise employs the two generic strategies; chase and level production. A chase strategy is often found to be expensive and hard to implement in </a:t>
            </a:r>
            <a:r>
              <a:rPr lang="en-US" altLang="en-US" sz="2400" dirty="0" err="1" smtClean="0"/>
              <a:t>organisations</a:t>
            </a:r>
            <a:r>
              <a:rPr lang="en-US" altLang="en-US" sz="2400" dirty="0" smtClean="0"/>
              <a:t> </a:t>
            </a:r>
          </a:p>
          <a:p>
            <a:pPr eaLnBrk="1" hangingPunct="1"/>
            <a:r>
              <a:rPr lang="en-US" altLang="en-US" sz="2400" dirty="0" smtClean="0"/>
              <a:t>In reality a mixed strategy using a combination of alternatives is employed in an AOP exercise. It uses a variety of alternatives for modifying supply. </a:t>
            </a:r>
          </a:p>
          <a:p>
            <a:pPr eaLnBrk="1" hangingPunct="1"/>
            <a:r>
              <a:rPr lang="en-US" altLang="en-US" sz="2400" dirty="0" smtClean="0"/>
              <a:t>The structure of a transportation model lends itself to studying the AOP problem</a:t>
            </a:r>
          </a:p>
          <a:p>
            <a:pPr eaLnBrk="1" hangingPunct="1"/>
            <a:r>
              <a:rPr lang="en-US" altLang="en-US" sz="2400" dirty="0" smtClean="0"/>
              <a:t>Linear programming can also be used to model the AOP problem</a:t>
            </a:r>
          </a:p>
          <a:p>
            <a:pPr eaLnBrk="1" hangingPunct="1"/>
            <a:r>
              <a:rPr lang="en-US" altLang="en-US" sz="2400" dirty="0" smtClean="0"/>
              <a:t>MOS involves dis-aggregation of product information and ensuring the required capacity and material are available as per the plan</a:t>
            </a:r>
          </a:p>
        </p:txBody>
      </p:sp>
    </p:spTree>
    <p:extLst>
      <p:ext uri="{BB962C8B-B14F-4D97-AF65-F5344CB8AC3E}">
        <p14:creationId xmlns:p14="http://schemas.microsoft.com/office/powerpoint/2010/main" val="40766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Aggregate Operations Planning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Decision Variables: An illustration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002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The decisions involve </a:t>
            </a:r>
          </a:p>
          <a:p>
            <a:pPr lvl="1" eaLnBrk="1" hangingPunct="1"/>
            <a:r>
              <a:rPr lang="en-US" altLang="en-US" sz="1800" dirty="0" smtClean="0"/>
              <a:t>Amount of resources (productive capacity and </a:t>
            </a:r>
            <a:r>
              <a:rPr lang="en-US" altLang="en-US" sz="1800" dirty="0" err="1" smtClean="0"/>
              <a:t>labour</a:t>
            </a:r>
            <a:r>
              <a:rPr lang="en-US" altLang="en-US" sz="1800" dirty="0" smtClean="0"/>
              <a:t> hours) to be committed </a:t>
            </a:r>
          </a:p>
          <a:p>
            <a:pPr lvl="1" eaLnBrk="1" hangingPunct="1"/>
            <a:r>
              <a:rPr lang="en-US" altLang="en-US" sz="1800" dirty="0" smtClean="0"/>
              <a:t>Rate at which goods and services needs to be produced during a period </a:t>
            </a:r>
          </a:p>
          <a:p>
            <a:pPr lvl="1" eaLnBrk="1" hangingPunct="1"/>
            <a:r>
              <a:rPr lang="en-US" altLang="en-US" sz="1800" dirty="0" smtClean="0"/>
              <a:t>Inventory to be carried forward from one period to the next </a:t>
            </a:r>
          </a:p>
          <a:p>
            <a:pPr eaLnBrk="1" hangingPunct="1"/>
            <a:r>
              <a:rPr lang="en-US" altLang="en-US" sz="2000" b="1" dirty="0" smtClean="0"/>
              <a:t>An example from Garment Manufacturing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0000FF"/>
                </a:solidFill>
              </a:rPr>
              <a:t>Produce at the rate of 9000 </a:t>
            </a:r>
            <a:r>
              <a:rPr lang="en-US" altLang="en-US" sz="1800" dirty="0" err="1" smtClean="0">
                <a:solidFill>
                  <a:srgbClr val="0000FF"/>
                </a:solidFill>
              </a:rPr>
              <a:t>metres</a:t>
            </a:r>
            <a:r>
              <a:rPr lang="en-US" altLang="en-US" sz="1800" dirty="0" smtClean="0">
                <a:solidFill>
                  <a:srgbClr val="0000FF"/>
                </a:solidFill>
              </a:rPr>
              <a:t> </a:t>
            </a:r>
            <a:r>
              <a:rPr lang="en-US" altLang="en-US" sz="1800" dirty="0" smtClean="0"/>
              <a:t>of cloth everyday during the months of January to March </a:t>
            </a:r>
          </a:p>
          <a:p>
            <a:pPr lvl="1" eaLnBrk="1" hangingPunct="1"/>
            <a:r>
              <a:rPr lang="en-US" altLang="en-US" sz="1800" dirty="0" smtClean="0"/>
              <a:t>Increase it to 11,000 </a:t>
            </a:r>
            <a:r>
              <a:rPr lang="en-US" altLang="en-US" sz="1800" dirty="0" err="1" smtClean="0"/>
              <a:t>metres</a:t>
            </a:r>
            <a:r>
              <a:rPr lang="en-US" altLang="en-US" sz="1800" dirty="0" smtClean="0"/>
              <a:t> during April to August 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0000FF"/>
                </a:solidFill>
              </a:rPr>
              <a:t>Change the production rate to 10,000 </a:t>
            </a:r>
            <a:r>
              <a:rPr lang="en-US" altLang="en-US" sz="1800" dirty="0" err="1" smtClean="0">
                <a:solidFill>
                  <a:srgbClr val="0000FF"/>
                </a:solidFill>
              </a:rPr>
              <a:t>metres</a:t>
            </a:r>
            <a:r>
              <a:rPr lang="en-US" altLang="en-US" sz="1800" dirty="0" smtClean="0">
                <a:solidFill>
                  <a:srgbClr val="0000FF"/>
                </a:solidFill>
              </a:rPr>
              <a:t> </a:t>
            </a:r>
            <a:r>
              <a:rPr lang="en-US" altLang="en-US" sz="1800" dirty="0" smtClean="0"/>
              <a:t>during September to December 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0000FF"/>
                </a:solidFill>
              </a:rPr>
              <a:t>Carry 10% of monthly production as inventory </a:t>
            </a:r>
            <a:r>
              <a:rPr lang="en-US" altLang="en-US" sz="1800" dirty="0" smtClean="0"/>
              <a:t>during the first 9 months of production. 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0000FF"/>
                </a:solidFill>
              </a:rPr>
              <a:t>Work on a one-shift basis </a:t>
            </a:r>
            <a:r>
              <a:rPr lang="en-US" altLang="en-US" sz="1800" dirty="0" smtClean="0"/>
              <a:t>throughout the year with 20% over time during July to October </a:t>
            </a:r>
          </a:p>
        </p:txBody>
      </p:sp>
    </p:spTree>
    <p:extLst>
      <p:ext uri="{BB962C8B-B14F-4D97-AF65-F5344CB8AC3E}">
        <p14:creationId xmlns:p14="http://schemas.microsoft.com/office/powerpoint/2010/main" val="6886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Aggregate Units for Capacity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Examples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79356"/>
              </p:ext>
            </p:extLst>
          </p:nvPr>
        </p:nvGraphicFramePr>
        <p:xfrm>
          <a:off x="1152526" y="1847850"/>
          <a:ext cx="6781799" cy="4183084"/>
        </p:xfrm>
        <a:graphic>
          <a:graphicData uri="http://schemas.openxmlformats.org/drawingml/2006/table">
            <a:tbl>
              <a:tblPr/>
              <a:tblGrid>
                <a:gridCol w="930835"/>
                <a:gridCol w="2498164"/>
                <a:gridCol w="3352800"/>
              </a:tblGrid>
              <a:tr h="64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+mn-lt"/>
                        </a:rPr>
                        <a:t>Sl. No</a:t>
                      </a:r>
                    </a:p>
                  </a:txBody>
                  <a:tcPr marT="45715" marB="457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latin typeface="+mn-lt"/>
                        </a:rPr>
                        <a:t>Product/Service</a:t>
                      </a:r>
                      <a:endParaRPr lang="en-US" sz="1800" b="1" i="0" u="none" strike="noStrike" dirty="0">
                        <a:latin typeface="+mn-lt"/>
                      </a:endParaRPr>
                    </a:p>
                  </a:txBody>
                  <a:tcPr marT="45715" marB="457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+mn-lt"/>
                        </a:rPr>
                        <a:t>Aggregate Unit of capacity</a:t>
                      </a:r>
                    </a:p>
                  </a:txBody>
                  <a:tcPr marT="45715" marB="4571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85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1</a:t>
                      </a:r>
                    </a:p>
                  </a:txBody>
                  <a:tcPr marT="45715" marB="457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Phenyl Acetic Acid</a:t>
                      </a: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Metric tonnes</a:t>
                      </a: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85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T="45715" marB="457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Data Entry Systems</a:t>
                      </a: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Numbers</a:t>
                      </a: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85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T="45715" marB="457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Mini computer</a:t>
                      </a: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Value (ex-factory) in Rs.</a:t>
                      </a: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65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T="45715" marB="457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Printed Circuit Board</a:t>
                      </a: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Square </a:t>
                      </a:r>
                      <a:r>
                        <a:rPr lang="en-US" sz="1800" b="0" i="0" u="none" strike="noStrike" dirty="0" err="1">
                          <a:latin typeface="+mn-lt"/>
                        </a:rPr>
                        <a:t>Metres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85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T="45715" marB="457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Alloy Iron Castings</a:t>
                      </a: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Metric </a:t>
                      </a:r>
                      <a:r>
                        <a:rPr lang="en-US" sz="1800" b="0" i="0" u="none" strike="noStrike" dirty="0" err="1">
                          <a:latin typeface="+mn-lt"/>
                        </a:rPr>
                        <a:t>tonnes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08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T="45715" marB="457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Cement</a:t>
                      </a: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Metric </a:t>
                      </a:r>
                      <a:r>
                        <a:rPr lang="en-US" sz="1800" b="0" i="0" u="none" strike="noStrike" dirty="0" err="1">
                          <a:latin typeface="+mn-lt"/>
                        </a:rPr>
                        <a:t>tonnes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08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+mn-lt"/>
                        </a:rPr>
                        <a:t>7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latin typeface="+mn-lt"/>
                        </a:rPr>
                        <a:t>Multi-specialty Clinic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latin typeface="+mn-lt"/>
                        </a:rPr>
                        <a:t>Patient-Bed Days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08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+mn-lt"/>
                        </a:rPr>
                        <a:t>8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latin typeface="+mn-lt"/>
                        </a:rPr>
                        <a:t>Bank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latin typeface="+mn-lt"/>
                        </a:rPr>
                        <a:t>No. of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Accounts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08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latin typeface="+mn-lt"/>
                        </a:rPr>
                        <a:t>9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latin typeface="+mn-lt"/>
                        </a:rPr>
                        <a:t>Insurance</a:t>
                      </a:r>
                      <a:r>
                        <a:rPr lang="en-US" sz="1800" b="0" i="0" u="none" strike="noStrike" baseline="0" dirty="0" smtClean="0">
                          <a:latin typeface="+mn-lt"/>
                        </a:rPr>
                        <a:t> Firm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latin typeface="+mn-lt"/>
                        </a:rPr>
                        <a:t>No. of Policies</a:t>
                      </a:r>
                      <a:endParaRPr lang="en-US" sz="1800" b="0" i="0" u="none" strike="noStrike" dirty="0">
                        <a:latin typeface="+mn-lt"/>
                      </a:endParaRPr>
                    </a:p>
                  </a:txBody>
                  <a:tcPr marT="45715" marB="4571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7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153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Aggregate Operations Planning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Why is it necessary?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11536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Demand fluctuations</a:t>
            </a:r>
          </a:p>
          <a:p>
            <a:pPr eaLnBrk="1" hangingPunct="1"/>
            <a:r>
              <a:rPr lang="en-US" altLang="en-US" sz="2600" dirty="0" smtClean="0"/>
              <a:t>Capacity fluctuations </a:t>
            </a:r>
          </a:p>
          <a:p>
            <a:pPr eaLnBrk="1" hangingPunct="1"/>
            <a:r>
              <a:rPr lang="en-US" altLang="en-US" sz="2600" dirty="0" smtClean="0"/>
              <a:t>Difficulty level in altering operation rates</a:t>
            </a:r>
          </a:p>
          <a:p>
            <a:pPr lvl="1" eaLnBrk="1" hangingPunct="1"/>
            <a:r>
              <a:rPr lang="en-US" altLang="en-US" sz="2400" dirty="0" smtClean="0"/>
              <a:t>Operating systems are complex and varying the rate of operation requires prior planning and co-ordination with other trading partners</a:t>
            </a:r>
          </a:p>
          <a:p>
            <a:pPr eaLnBrk="1" hangingPunct="1"/>
            <a:r>
              <a:rPr lang="en-US" altLang="en-US" sz="2600" dirty="0" smtClean="0"/>
              <a:t>Benefits of multi-period planning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9461" y="5365750"/>
            <a:ext cx="8550275" cy="923330"/>
          </a:xfrm>
          <a:prstGeom prst="rect">
            <a:avLst/>
          </a:prstGeom>
          <a:solidFill>
            <a:srgbClr val="DCB9FF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i="1" dirty="0"/>
              <a:t>Aggregate </a:t>
            </a:r>
            <a:r>
              <a:rPr lang="en-US" altLang="en-US" i="1" dirty="0" smtClean="0"/>
              <a:t>Operations Planning </a:t>
            </a:r>
            <a:r>
              <a:rPr lang="en-US" altLang="en-US" i="1" dirty="0"/>
              <a:t>is done in an </a:t>
            </a:r>
            <a:r>
              <a:rPr lang="en-US" altLang="en-US" i="1" dirty="0" err="1"/>
              <a:t>organisation</a:t>
            </a:r>
            <a:r>
              <a:rPr lang="en-US" altLang="en-US" i="1" dirty="0"/>
              <a:t> to match the demand with the supply on a period-by-period basis in a cost effective manner </a:t>
            </a:r>
          </a:p>
        </p:txBody>
      </p:sp>
    </p:spTree>
    <p:extLst>
      <p:ext uri="{BB962C8B-B14F-4D97-AF65-F5344CB8AC3E}">
        <p14:creationId xmlns:p14="http://schemas.microsoft.com/office/powerpoint/2010/main" val="40959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7"/>
          <p:cNvSpPr>
            <a:spLocks noChangeArrowheads="1"/>
          </p:cNvSpPr>
          <p:nvPr/>
        </p:nvSpPr>
        <p:spPr bwMode="auto">
          <a:xfrm>
            <a:off x="762000" y="2757247"/>
            <a:ext cx="2732088" cy="63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100">
                <a:solidFill>
                  <a:srgbClr val="000000"/>
                </a:solidFill>
              </a:rPr>
              <a:t>Targeted  Demand</a:t>
            </a:r>
          </a:p>
          <a:p>
            <a:pPr algn="ctr" eaLnBrk="1" hangingPunct="1"/>
            <a:r>
              <a:rPr lang="en-US" altLang="en-US" sz="2000">
                <a:solidFill>
                  <a:srgbClr val="000000"/>
                </a:solidFill>
              </a:rPr>
              <a:t>to be fulfilled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endParaRPr lang="en-US" altLang="en-US" sz="2000"/>
          </a:p>
        </p:txBody>
      </p:sp>
      <p:sp>
        <p:nvSpPr>
          <p:cNvPr id="12291" name="Rectangle 50"/>
          <p:cNvSpPr>
            <a:spLocks noChangeArrowheads="1"/>
          </p:cNvSpPr>
          <p:nvPr/>
        </p:nvSpPr>
        <p:spPr bwMode="auto">
          <a:xfrm>
            <a:off x="5145088" y="2600084"/>
            <a:ext cx="2932112" cy="939800"/>
          </a:xfrm>
          <a:prstGeom prst="rect">
            <a:avLst/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100">
                <a:solidFill>
                  <a:srgbClr val="000000"/>
                </a:solidFill>
              </a:rPr>
              <a:t>Arriving at effective</a:t>
            </a:r>
          </a:p>
          <a:p>
            <a:pPr algn="ctr" eaLnBrk="1" hangingPunct="1"/>
            <a:r>
              <a:rPr lang="en-US" altLang="en-US" sz="2000">
                <a:solidFill>
                  <a:srgbClr val="000000"/>
                </a:solidFill>
              </a:rPr>
              <a:t>Period-by-period </a:t>
            </a:r>
          </a:p>
          <a:p>
            <a:pPr algn="ctr" eaLnBrk="1" hangingPunct="1"/>
            <a:r>
              <a:rPr lang="en-US" altLang="en-US" sz="2000">
                <a:solidFill>
                  <a:srgbClr val="000000"/>
                </a:solidFill>
              </a:rPr>
              <a:t>Demand to be met</a:t>
            </a:r>
          </a:p>
        </p:txBody>
      </p:sp>
      <p:sp>
        <p:nvSpPr>
          <p:cNvPr id="12292" name="Rectangle 54"/>
          <p:cNvSpPr>
            <a:spLocks noChangeArrowheads="1"/>
          </p:cNvSpPr>
          <p:nvPr/>
        </p:nvSpPr>
        <p:spPr bwMode="auto">
          <a:xfrm>
            <a:off x="6529388" y="2579447"/>
            <a:ext cx="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 sz="2000"/>
          </a:p>
        </p:txBody>
      </p:sp>
      <p:sp>
        <p:nvSpPr>
          <p:cNvPr id="12293" name="Rectangle 58"/>
          <p:cNvSpPr>
            <a:spLocks noChangeArrowheads="1"/>
          </p:cNvSpPr>
          <p:nvPr/>
        </p:nvSpPr>
        <p:spPr bwMode="auto">
          <a:xfrm>
            <a:off x="5307013" y="4130434"/>
            <a:ext cx="2603500" cy="9715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000000"/>
                </a:solidFill>
              </a:rPr>
              <a:t>Arriving at </a:t>
            </a:r>
          </a:p>
          <a:p>
            <a:pPr algn="ctr" eaLnBrk="1" hangingPunct="1"/>
            <a:r>
              <a:rPr lang="en-US" altLang="en-US" sz="2100" dirty="0">
                <a:solidFill>
                  <a:srgbClr val="000000"/>
                </a:solidFill>
              </a:rPr>
              <a:t>Period-by-Period</a:t>
            </a:r>
          </a:p>
          <a:p>
            <a:pPr algn="ctr" eaLnBrk="1" hangingPunct="1"/>
            <a:r>
              <a:rPr lang="en-US" altLang="en-US" sz="2100" dirty="0">
                <a:solidFill>
                  <a:srgbClr val="000000"/>
                </a:solidFill>
              </a:rPr>
              <a:t>Supply Schedules</a:t>
            </a:r>
            <a:endParaRPr lang="en-US" altLang="en-US" sz="2000" dirty="0"/>
          </a:p>
        </p:txBody>
      </p:sp>
      <p:sp>
        <p:nvSpPr>
          <p:cNvPr id="12295" name="Rectangle 66"/>
          <p:cNvSpPr>
            <a:spLocks noChangeArrowheads="1"/>
          </p:cNvSpPr>
          <p:nvPr/>
        </p:nvSpPr>
        <p:spPr bwMode="auto">
          <a:xfrm>
            <a:off x="762000" y="4287597"/>
            <a:ext cx="3327400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100">
                <a:solidFill>
                  <a:srgbClr val="000000"/>
                </a:solidFill>
              </a:rPr>
              <a:t>Actual period-by-period</a:t>
            </a:r>
          </a:p>
          <a:p>
            <a:pPr algn="ctr" eaLnBrk="1" hangingPunct="1"/>
            <a:r>
              <a:rPr lang="en-US" altLang="en-US" sz="2100">
                <a:solidFill>
                  <a:srgbClr val="000000"/>
                </a:solidFill>
              </a:rPr>
              <a:t>Supply Schedules</a:t>
            </a:r>
            <a:endParaRPr lang="en-US" altLang="en-US" sz="2000"/>
          </a:p>
        </p:txBody>
      </p:sp>
      <p:sp>
        <p:nvSpPr>
          <p:cNvPr id="12296" name="Oval 73"/>
          <p:cNvSpPr>
            <a:spLocks noChangeArrowheads="1"/>
          </p:cNvSpPr>
          <p:nvPr/>
        </p:nvSpPr>
        <p:spPr bwMode="auto">
          <a:xfrm>
            <a:off x="730250" y="1749184"/>
            <a:ext cx="2189163" cy="46355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100">
                <a:solidFill>
                  <a:srgbClr val="000000"/>
                </a:solidFill>
              </a:rPr>
              <a:t>Forecasting</a:t>
            </a:r>
            <a:endParaRPr lang="en-US" altLang="en-US" sz="2000"/>
          </a:p>
        </p:txBody>
      </p:sp>
      <p:sp>
        <p:nvSpPr>
          <p:cNvPr id="12297" name="AutoShape 75"/>
          <p:cNvSpPr>
            <a:spLocks noChangeArrowheads="1"/>
          </p:cNvSpPr>
          <p:nvPr/>
        </p:nvSpPr>
        <p:spPr bwMode="auto">
          <a:xfrm>
            <a:off x="3657600" y="1485659"/>
            <a:ext cx="3487738" cy="915988"/>
          </a:xfrm>
          <a:prstGeom prst="wedgeEllipseCallout">
            <a:avLst>
              <a:gd name="adj1" fmla="val 58148"/>
              <a:gd name="adj2" fmla="val 63690"/>
            </a:avLst>
          </a:prstGeom>
          <a:solidFill>
            <a:srgbClr val="FFD8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100">
                <a:solidFill>
                  <a:srgbClr val="000000"/>
                </a:solidFill>
              </a:rPr>
              <a:t>Alternatives for</a:t>
            </a:r>
          </a:p>
          <a:p>
            <a:pPr algn="ctr" eaLnBrk="1" hangingPunct="1"/>
            <a:r>
              <a:rPr lang="en-US" altLang="en-US" sz="2100">
                <a:solidFill>
                  <a:srgbClr val="000000"/>
                </a:solidFill>
              </a:rPr>
              <a:t>Modifying demand</a:t>
            </a:r>
            <a:endParaRPr lang="en-US" altLang="en-US" sz="2000"/>
          </a:p>
        </p:txBody>
      </p:sp>
      <p:sp>
        <p:nvSpPr>
          <p:cNvPr id="12298" name="AutoShape 78"/>
          <p:cNvSpPr>
            <a:spLocks noChangeArrowheads="1"/>
          </p:cNvSpPr>
          <p:nvPr/>
        </p:nvSpPr>
        <p:spPr bwMode="auto">
          <a:xfrm>
            <a:off x="3581400" y="5328997"/>
            <a:ext cx="3192463" cy="915987"/>
          </a:xfrm>
          <a:prstGeom prst="wedgeEllipseCallout">
            <a:avLst>
              <a:gd name="adj1" fmla="val 69991"/>
              <a:gd name="adj2" fmla="val -72704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100">
                <a:solidFill>
                  <a:srgbClr val="000000"/>
                </a:solidFill>
              </a:rPr>
              <a:t>Alternatives for</a:t>
            </a:r>
          </a:p>
          <a:p>
            <a:pPr eaLnBrk="1" hangingPunct="1"/>
            <a:r>
              <a:rPr lang="en-US" altLang="en-US" sz="2100">
                <a:solidFill>
                  <a:srgbClr val="000000"/>
                </a:solidFill>
              </a:rPr>
              <a:t>Modifying supply</a:t>
            </a:r>
            <a:endParaRPr lang="en-US" altLang="en-US" sz="2000"/>
          </a:p>
        </p:txBody>
      </p:sp>
      <p:sp>
        <p:nvSpPr>
          <p:cNvPr id="12299" name="Rectangle 90"/>
          <p:cNvSpPr>
            <a:spLocks noGrp="1" noChangeArrowheads="1"/>
          </p:cNvSpPr>
          <p:nvPr>
            <p:ph type="title"/>
          </p:nvPr>
        </p:nvSpPr>
        <p:spPr>
          <a:xfrm>
            <a:off x="457200" y="426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Aggregate Operations Planning 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Framework</a:t>
            </a:r>
          </a:p>
        </p:txBody>
      </p:sp>
      <p:cxnSp>
        <p:nvCxnSpPr>
          <p:cNvPr id="12300" name="AutoShape 91"/>
          <p:cNvCxnSpPr>
            <a:cxnSpLocks noChangeShapeType="1"/>
            <a:stCxn id="12290" idx="3"/>
            <a:endCxn id="12291" idx="1"/>
          </p:cNvCxnSpPr>
          <p:nvPr/>
        </p:nvCxnSpPr>
        <p:spPr bwMode="auto">
          <a:xfrm flipV="1">
            <a:off x="3494088" y="3069984"/>
            <a:ext cx="1651000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92"/>
          <p:cNvCxnSpPr>
            <a:cxnSpLocks noChangeShapeType="1"/>
            <a:stCxn id="12293" idx="1"/>
            <a:endCxn id="12295" idx="3"/>
          </p:cNvCxnSpPr>
          <p:nvPr/>
        </p:nvCxnSpPr>
        <p:spPr bwMode="auto">
          <a:xfrm flipH="1" flipV="1">
            <a:off x="4089400" y="4613034"/>
            <a:ext cx="1217613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93"/>
          <p:cNvCxnSpPr>
            <a:cxnSpLocks noChangeShapeType="1"/>
            <a:stCxn id="12291" idx="2"/>
            <a:endCxn id="12293" idx="0"/>
          </p:cNvCxnSpPr>
          <p:nvPr/>
        </p:nvCxnSpPr>
        <p:spPr bwMode="auto">
          <a:xfrm flipH="1">
            <a:off x="6608763" y="3539884"/>
            <a:ext cx="3175" cy="590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3" name="Line 95"/>
          <p:cNvSpPr>
            <a:spLocks noChangeShapeType="1"/>
          </p:cNvSpPr>
          <p:nvPr/>
        </p:nvSpPr>
        <p:spPr bwMode="auto">
          <a:xfrm>
            <a:off x="2057400" y="2234959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Alternatives for managing demand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Reservation of Capacity</a:t>
            </a:r>
          </a:p>
          <a:p>
            <a:pPr lvl="1" eaLnBrk="1" hangingPunct="1"/>
            <a:r>
              <a:rPr lang="en-US" altLang="en-US" dirty="0" smtClean="0"/>
              <a:t>Hospital Appointment system</a:t>
            </a:r>
          </a:p>
          <a:p>
            <a:pPr eaLnBrk="1" hangingPunct="1"/>
            <a:r>
              <a:rPr lang="en-US" altLang="en-US" b="1" dirty="0" smtClean="0"/>
              <a:t>Influencing Demand</a:t>
            </a:r>
          </a:p>
          <a:p>
            <a:pPr lvl="1" eaLnBrk="1" hangingPunct="1"/>
            <a:r>
              <a:rPr lang="en-US" altLang="en-US" dirty="0" smtClean="0"/>
              <a:t>Special Tariffs</a:t>
            </a:r>
          </a:p>
          <a:p>
            <a:pPr lvl="2" eaLnBrk="1" hangingPunct="1"/>
            <a:r>
              <a:rPr lang="en-US" altLang="en-US" dirty="0" smtClean="0"/>
              <a:t>Late night calls are cheaper</a:t>
            </a:r>
          </a:p>
          <a:p>
            <a:pPr lvl="2" eaLnBrk="1" hangingPunct="1"/>
            <a:r>
              <a:rPr lang="en-US" altLang="en-US" dirty="0" smtClean="0"/>
              <a:t>Midnight flight to Bombay is cheap</a:t>
            </a:r>
          </a:p>
          <a:p>
            <a:pPr lvl="1" eaLnBrk="1" hangingPunct="1"/>
            <a:r>
              <a:rPr lang="en-US" altLang="en-US" dirty="0" smtClean="0"/>
              <a:t>Differential Discount Structures</a:t>
            </a:r>
          </a:p>
          <a:p>
            <a:pPr lvl="2" eaLnBrk="1" hangingPunct="1"/>
            <a:r>
              <a:rPr lang="en-US" altLang="en-US" dirty="0" smtClean="0"/>
              <a:t>Senior Citizen Discount</a:t>
            </a:r>
          </a:p>
          <a:p>
            <a:pPr lvl="1" eaLnBrk="1" hangingPunct="1"/>
            <a:r>
              <a:rPr lang="en-US" altLang="en-US" dirty="0" smtClean="0"/>
              <a:t>Limited period special offers</a:t>
            </a:r>
          </a:p>
          <a:p>
            <a:pPr lvl="2" eaLnBrk="1" hangingPunct="1"/>
            <a:r>
              <a:rPr lang="en-US" altLang="en-US" dirty="0" smtClean="0"/>
              <a:t>Happy Meal (Selected time of day)</a:t>
            </a:r>
          </a:p>
        </p:txBody>
      </p:sp>
    </p:spTree>
    <p:extLst>
      <p:ext uri="{BB962C8B-B14F-4D97-AF65-F5344CB8AC3E}">
        <p14:creationId xmlns:p14="http://schemas.microsoft.com/office/powerpoint/2010/main" val="29635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Alternatives for Managing Supply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Inventory Based Alternatives</a:t>
            </a:r>
          </a:p>
          <a:p>
            <a:pPr lvl="1" eaLnBrk="1" hangingPunct="1"/>
            <a:r>
              <a:rPr lang="en-US" altLang="en-US" sz="2400" dirty="0" smtClean="0"/>
              <a:t>Stock out, Backordering/Backlogging</a:t>
            </a:r>
          </a:p>
          <a:p>
            <a:pPr lvl="1" eaLnBrk="1" hangingPunct="1"/>
            <a:r>
              <a:rPr lang="en-US" altLang="en-US" sz="2400" dirty="0" smtClean="0"/>
              <a:t>Carrying Inventory</a:t>
            </a:r>
          </a:p>
          <a:p>
            <a:pPr eaLnBrk="1" hangingPunct="1"/>
            <a:r>
              <a:rPr lang="en-US" altLang="en-US" sz="2800" b="1" dirty="0" smtClean="0"/>
              <a:t>Capacity Adjustment Alternatives</a:t>
            </a:r>
          </a:p>
          <a:p>
            <a:pPr lvl="1" eaLnBrk="1" hangingPunct="1"/>
            <a:r>
              <a:rPr lang="en-US" altLang="en-US" sz="2400" dirty="0" smtClean="0"/>
              <a:t>Hiring/Lay-off of workers</a:t>
            </a:r>
          </a:p>
          <a:p>
            <a:pPr lvl="1" eaLnBrk="1" hangingPunct="1"/>
            <a:r>
              <a:rPr lang="en-US" altLang="en-US" sz="2400" dirty="0" smtClean="0"/>
              <a:t>Varying shifts</a:t>
            </a:r>
          </a:p>
          <a:p>
            <a:pPr lvl="1" eaLnBrk="1" hangingPunct="1"/>
            <a:r>
              <a:rPr lang="en-US" altLang="en-US" sz="2400" dirty="0" smtClean="0"/>
              <a:t>Varying Working Hours (OT,UT)</a:t>
            </a:r>
          </a:p>
          <a:p>
            <a:pPr eaLnBrk="1" hangingPunct="1"/>
            <a:r>
              <a:rPr lang="en-US" altLang="en-US" sz="2800" b="1" dirty="0" smtClean="0"/>
              <a:t>Capacity Augmentation Alternatives</a:t>
            </a:r>
          </a:p>
          <a:p>
            <a:pPr lvl="1" eaLnBrk="1" hangingPunct="1"/>
            <a:r>
              <a:rPr lang="en-US" altLang="en-US" sz="2400" dirty="0" smtClean="0"/>
              <a:t>Sub-contracting/Outsourcing</a:t>
            </a:r>
          </a:p>
          <a:p>
            <a:pPr lvl="1" eaLnBrk="1" hangingPunct="1"/>
            <a:r>
              <a:rPr lang="en-US" altLang="en-US" sz="2400" dirty="0" smtClean="0"/>
              <a:t>De-bottlenecking</a:t>
            </a:r>
          </a:p>
          <a:p>
            <a:pPr lvl="1" eaLnBrk="1" hangingPunct="1"/>
            <a:r>
              <a:rPr lang="en-US" altLang="en-US" sz="2400" dirty="0" smtClean="0"/>
              <a:t>Addition of new capacity</a:t>
            </a:r>
          </a:p>
        </p:txBody>
      </p:sp>
    </p:spTree>
    <p:extLst>
      <p:ext uri="{BB962C8B-B14F-4D97-AF65-F5344CB8AC3E}">
        <p14:creationId xmlns:p14="http://schemas.microsoft.com/office/powerpoint/2010/main" val="1734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erations Management, 3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3495</TotalTime>
  <Words>1266</Words>
  <Application>Microsoft Office PowerPoint</Application>
  <PresentationFormat>On-screen Show (4:3)</PresentationFormat>
  <Paragraphs>329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Custom Design</vt:lpstr>
      <vt:lpstr>Operations Management, 3e</vt:lpstr>
      <vt:lpstr>Operations Management, 3e_NEW</vt:lpstr>
      <vt:lpstr>1_Operations Management, 3e</vt:lpstr>
      <vt:lpstr>Worksheet</vt:lpstr>
      <vt:lpstr>Equation</vt:lpstr>
      <vt:lpstr>Chapter 15</vt:lpstr>
      <vt:lpstr>Business Planning Exercise</vt:lpstr>
      <vt:lpstr>Planning Hierarchies in Operations </vt:lpstr>
      <vt:lpstr>Aggregate Operations Planning Decision Variables: An illustration</vt:lpstr>
      <vt:lpstr>Aggregate Units for Capacity Examples</vt:lpstr>
      <vt:lpstr>Aggregate Operations Planning Why is it necessary?</vt:lpstr>
      <vt:lpstr>Aggregate Operations Planning Framework</vt:lpstr>
      <vt:lpstr>Alternatives for managing demand</vt:lpstr>
      <vt:lpstr>Alternatives for Managing Supply</vt:lpstr>
      <vt:lpstr>Aggregate Operations Planning Alternatives</vt:lpstr>
      <vt:lpstr>Aggregate Operations Planning  Two generic strategies</vt:lpstr>
      <vt:lpstr>Level Strategy  Example 15.1</vt:lpstr>
      <vt:lpstr>Cost of level strategy Example 15.1.</vt:lpstr>
      <vt:lpstr>Chase strategy using OT/UT  Example 15.2</vt:lpstr>
      <vt:lpstr>Chase strategy using Hire/Layoff Example 15.2</vt:lpstr>
      <vt:lpstr>AOP using Mixed Strategy  Example 15.3</vt:lpstr>
      <vt:lpstr>Evaluating alternative strategies Example 15.4</vt:lpstr>
      <vt:lpstr>Plan (a): Level Strategy  Example 15.4</vt:lpstr>
      <vt:lpstr>Plan (b): Half-yearly production rates Example 15.4</vt:lpstr>
      <vt:lpstr>Plan (c): Chase Strategy with UT/OT Example 15.4</vt:lpstr>
      <vt:lpstr>Plan (d): Mixed Strategy Example 15.4</vt:lpstr>
      <vt:lpstr>Aggregate Operations Planning Alternative methods</vt:lpstr>
      <vt:lpstr>Search Procedure</vt:lpstr>
      <vt:lpstr>PowerPoint Presentation</vt:lpstr>
      <vt:lpstr>Linear Programming Method for AOP  An illustration</vt:lpstr>
      <vt:lpstr>Linear Programming Method for AOP An illustration…</vt:lpstr>
      <vt:lpstr>Master Operations Scheduling Linkages with AOP &amp; Forecasting</vt:lpstr>
      <vt:lpstr>Dis-aggregation process in MOS An illustration</vt:lpstr>
      <vt:lpstr>Operations Planning Chapter Highlights</vt:lpstr>
      <vt:lpstr>Operations Planning Chapter Highlights…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C, Purushothaman</cp:lastModifiedBy>
  <cp:revision>223</cp:revision>
  <dcterms:created xsi:type="dcterms:W3CDTF">2009-06-23T09:59:21Z</dcterms:created>
  <dcterms:modified xsi:type="dcterms:W3CDTF">2015-08-19T18:02:07Z</dcterms:modified>
</cp:coreProperties>
</file>