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35" r:id="rId2"/>
    <p:sldMasterId id="2147484847" r:id="rId3"/>
    <p:sldMasterId id="2147484861" r:id="rId4"/>
  </p:sldMasterIdLst>
  <p:notesMasterIdLst>
    <p:notesMasterId r:id="rId29"/>
  </p:notesMasterIdLst>
  <p:handoutMasterIdLst>
    <p:handoutMasterId r:id="rId30"/>
  </p:handoutMasterIdLst>
  <p:sldIdLst>
    <p:sldId id="428" r:id="rId5"/>
    <p:sldId id="901" r:id="rId6"/>
    <p:sldId id="902" r:id="rId7"/>
    <p:sldId id="903" r:id="rId8"/>
    <p:sldId id="904" r:id="rId9"/>
    <p:sldId id="905" r:id="rId10"/>
    <p:sldId id="906" r:id="rId11"/>
    <p:sldId id="907" r:id="rId12"/>
    <p:sldId id="908" r:id="rId13"/>
    <p:sldId id="909" r:id="rId14"/>
    <p:sldId id="910" r:id="rId15"/>
    <p:sldId id="911" r:id="rId16"/>
    <p:sldId id="912" r:id="rId17"/>
    <p:sldId id="913" r:id="rId18"/>
    <p:sldId id="914" r:id="rId19"/>
    <p:sldId id="915" r:id="rId20"/>
    <p:sldId id="916" r:id="rId21"/>
    <p:sldId id="917" r:id="rId22"/>
    <p:sldId id="918" r:id="rId23"/>
    <p:sldId id="919" r:id="rId24"/>
    <p:sldId id="920" r:id="rId25"/>
    <p:sldId id="921" r:id="rId26"/>
    <p:sldId id="922" r:id="rId27"/>
    <p:sldId id="923" r:id="rId2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D85D"/>
    <a:srgbClr val="DCB9FF"/>
    <a:srgbClr val="FFCE33"/>
    <a:srgbClr val="CC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8/19/2015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BA2EC66-7195-4836-BD64-16DE953EFFA7}" type="slidenum">
              <a:rPr lang="en-US"/>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8/19/2015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a:prstGeom prst="rect">
            <a:avLst/>
          </a:prstGeo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 id="2147484834"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48" r:id="rId1"/>
    <p:sldLayoutId id="2147484849" r:id="rId2"/>
    <p:sldLayoutId id="2147484850" r:id="rId3"/>
    <p:sldLayoutId id="2147484851" r:id="rId4"/>
    <p:sldLayoutId id="2147484852" r:id="rId5"/>
    <p:sldLayoutId id="2147484853" r:id="rId6"/>
    <p:sldLayoutId id="2147484854" r:id="rId7"/>
    <p:sldLayoutId id="2147484855" r:id="rId8"/>
    <p:sldLayoutId id="2147484856" r:id="rId9"/>
    <p:sldLayoutId id="2147484857" r:id="rId10"/>
    <p:sldLayoutId id="2147484858" r:id="rId11"/>
    <p:sldLayoutId id="2147484859" r:id="rId12"/>
    <p:sldLayoutId id="2147484860"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4982010" y="649423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a:t>
            </a:r>
            <a:r>
              <a:rPr lang="en-US" altLang="en-US" sz="1200" b="1" baseline="0" dirty="0" smtClean="0">
                <a:solidFill>
                  <a:schemeClr val="bg1"/>
                </a:solidFill>
                <a:latin typeface="Verdana" pitchFamily="34" charset="0"/>
              </a:rPr>
              <a:t> and Practice</a:t>
            </a:r>
            <a:r>
              <a:rPr lang="en-US" altLang="en-US" sz="1200" b="1" dirty="0" smtClean="0">
                <a:solidFill>
                  <a:schemeClr val="bg1"/>
                </a:solidFill>
                <a:latin typeface="Verdana" pitchFamily="34" charset="0"/>
              </a:rPr>
              <a:t>,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62" r:id="rId1"/>
    <p:sldLayoutId id="2147484863" r:id="rId2"/>
    <p:sldLayoutId id="2147484864" r:id="rId3"/>
    <p:sldLayoutId id="2147484865" r:id="rId4"/>
    <p:sldLayoutId id="2147484866" r:id="rId5"/>
    <p:sldLayoutId id="2147484867" r:id="rId6"/>
    <p:sldLayoutId id="2147484868" r:id="rId7"/>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9.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529913"/>
            <a:ext cx="7772400" cy="1470025"/>
          </a:xfrm>
        </p:spPr>
        <p:txBody>
          <a:bodyPr/>
          <a:lstStyle/>
          <a:p>
            <a:pPr eaLnBrk="1" hangingPunct="1"/>
            <a:r>
              <a:rPr lang="en-US" altLang="en-US" dirty="0" smtClean="0"/>
              <a:t>Supplement 15A</a:t>
            </a:r>
          </a:p>
        </p:txBody>
      </p:sp>
      <p:sp>
        <p:nvSpPr>
          <p:cNvPr id="3075" name="Rectangle 5"/>
          <p:cNvSpPr>
            <a:spLocks noGrp="1" noChangeArrowheads="1"/>
          </p:cNvSpPr>
          <p:nvPr>
            <p:ph type="subTitle" idx="1"/>
          </p:nvPr>
        </p:nvSpPr>
        <p:spPr>
          <a:xfrm>
            <a:off x="1371600" y="3285688"/>
            <a:ext cx="6400800" cy="1752600"/>
          </a:xfrm>
        </p:spPr>
        <p:txBody>
          <a:bodyPr/>
          <a:lstStyle/>
          <a:p>
            <a:pPr eaLnBrk="1" hangingPunct="1"/>
            <a:r>
              <a:rPr lang="en-US" altLang="en-US" sz="4400" b="1" dirty="0" smtClean="0">
                <a:solidFill>
                  <a:srgbClr val="0000FF"/>
                </a:solidFill>
              </a:rPr>
              <a:t>Linear Programming</a:t>
            </a: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z="4400" dirty="0" smtClean="0"/>
              <a:t>Example 15A</a:t>
            </a:r>
            <a:br>
              <a:rPr lang="en-US" altLang="en-US" sz="4400" dirty="0" smtClean="0"/>
            </a:br>
            <a:r>
              <a:rPr lang="en-US" altLang="en-US" sz="3200" b="1" dirty="0" smtClean="0">
                <a:solidFill>
                  <a:srgbClr val="0000FF"/>
                </a:solidFill>
                <a:latin typeface="Comic Sans MS" pitchFamily="66" charset="0"/>
              </a:rPr>
              <a:t>LP Formulation…</a:t>
            </a:r>
            <a:endParaRPr lang="en-US" altLang="en-US" sz="4800" b="1" dirty="0" smtClean="0">
              <a:solidFill>
                <a:srgbClr val="0000FF"/>
              </a:solidFill>
              <a:latin typeface="Comic Sans MS" pitchFamily="66" charset="0"/>
            </a:endParaRPr>
          </a:p>
        </p:txBody>
      </p:sp>
      <p:pic>
        <p:nvPicPr>
          <p:cNvPr id="1229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r="48602"/>
          <a:stretch>
            <a:fillRect/>
          </a:stretch>
        </p:blipFill>
        <p:spPr bwMode="auto">
          <a:xfrm>
            <a:off x="739775" y="1828800"/>
            <a:ext cx="6659091"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942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t>Solving LP using Excel Solver</a:t>
            </a:r>
            <a:br>
              <a:rPr lang="en-US" altLang="en-US" dirty="0" smtClean="0"/>
            </a:br>
            <a:r>
              <a:rPr lang="en-US" altLang="en-US" sz="3200" b="1" dirty="0" smtClean="0">
                <a:solidFill>
                  <a:srgbClr val="0000FF"/>
                </a:solidFill>
                <a:latin typeface="Comic Sans MS" pitchFamily="66" charset="0"/>
              </a:rPr>
              <a:t>3-step approach</a:t>
            </a:r>
            <a:endParaRPr lang="en-US" altLang="en-US" b="1" dirty="0" smtClean="0">
              <a:solidFill>
                <a:srgbClr val="0000FF"/>
              </a:solidFill>
              <a:latin typeface="Comic Sans MS" pitchFamily="66" charset="0"/>
            </a:endParaRPr>
          </a:p>
        </p:txBody>
      </p:sp>
      <p:sp>
        <p:nvSpPr>
          <p:cNvPr id="3" name="Content Placeholder 2"/>
          <p:cNvSpPr>
            <a:spLocks noGrp="1"/>
          </p:cNvSpPr>
          <p:nvPr>
            <p:ph idx="1"/>
          </p:nvPr>
        </p:nvSpPr>
        <p:spPr>
          <a:xfrm>
            <a:off x="566738" y="1711325"/>
            <a:ext cx="8001000" cy="4267200"/>
          </a:xfrm>
        </p:spPr>
        <p:txBody>
          <a:bodyPr/>
          <a:lstStyle/>
          <a:p>
            <a:pPr>
              <a:buFont typeface="Wingdings" pitchFamily="2" charset="2"/>
              <a:buNone/>
              <a:defRPr/>
            </a:pPr>
            <a:r>
              <a:rPr lang="en-US" sz="2000" dirty="0" smtClean="0">
                <a:solidFill>
                  <a:srgbClr val="C00000"/>
                </a:solidFill>
              </a:rPr>
              <a:t>1. </a:t>
            </a:r>
            <a:r>
              <a:rPr lang="en-US" sz="2000" dirty="0" smtClean="0"/>
              <a:t>Open the Microsoft Excel worksheet and set up the required information in the worksheet </a:t>
            </a:r>
          </a:p>
          <a:p>
            <a:pPr lvl="1">
              <a:defRPr/>
            </a:pPr>
            <a:r>
              <a:rPr lang="en-US" sz="1600" dirty="0" smtClean="0">
                <a:ea typeface="+mn-ea"/>
                <a:cs typeface="+mn-cs"/>
              </a:rPr>
              <a:t>The information to be entered includes parameters of the problem and their values, decision variables, relationships between the decision variables and resources that manifest in terms of constraints</a:t>
            </a:r>
          </a:p>
          <a:p>
            <a:pPr>
              <a:buFont typeface="Wingdings" pitchFamily="2" charset="2"/>
              <a:buNone/>
              <a:defRPr/>
            </a:pPr>
            <a:r>
              <a:rPr lang="en-US" sz="2000" dirty="0" smtClean="0">
                <a:solidFill>
                  <a:srgbClr val="C00000"/>
                </a:solidFill>
              </a:rPr>
              <a:t>2. </a:t>
            </a:r>
            <a:r>
              <a:rPr lang="en-US" sz="2000" dirty="0" smtClean="0"/>
              <a:t>On the </a:t>
            </a:r>
            <a:r>
              <a:rPr lang="en-US" sz="2000" b="1" dirty="0" smtClean="0">
                <a:solidFill>
                  <a:srgbClr val="0000FF"/>
                </a:solidFill>
              </a:rPr>
              <a:t>Data</a:t>
            </a:r>
            <a:r>
              <a:rPr lang="en-US" sz="2000" dirty="0" smtClean="0">
                <a:solidFill>
                  <a:srgbClr val="0000FF"/>
                </a:solidFill>
              </a:rPr>
              <a:t> </a:t>
            </a:r>
            <a:r>
              <a:rPr lang="en-US" sz="2000" dirty="0" smtClean="0"/>
              <a:t>tab, in the </a:t>
            </a:r>
            <a:r>
              <a:rPr lang="en-US" sz="2000" b="1" dirty="0" smtClean="0">
                <a:solidFill>
                  <a:srgbClr val="0000FF"/>
                </a:solidFill>
              </a:rPr>
              <a:t>Analysis</a:t>
            </a:r>
            <a:r>
              <a:rPr lang="en-US" sz="2000" dirty="0" smtClean="0">
                <a:solidFill>
                  <a:srgbClr val="0000FF"/>
                </a:solidFill>
              </a:rPr>
              <a:t> </a:t>
            </a:r>
            <a:r>
              <a:rPr lang="en-US" sz="2000" dirty="0" smtClean="0"/>
              <a:t>group, click </a:t>
            </a:r>
            <a:r>
              <a:rPr lang="en-US" sz="2000" b="1" dirty="0" smtClean="0">
                <a:solidFill>
                  <a:srgbClr val="0000FF"/>
                </a:solidFill>
              </a:rPr>
              <a:t>Solver</a:t>
            </a:r>
            <a:r>
              <a:rPr lang="en-US" sz="2000" dirty="0" smtClean="0">
                <a:solidFill>
                  <a:srgbClr val="0000FF"/>
                </a:solidFill>
              </a:rPr>
              <a:t> </a:t>
            </a:r>
            <a:r>
              <a:rPr lang="en-US" sz="2000" dirty="0" smtClean="0"/>
              <a:t>to input the required data for solving the LP problem</a:t>
            </a:r>
          </a:p>
          <a:p>
            <a:pPr>
              <a:defRPr/>
            </a:pPr>
            <a:r>
              <a:rPr lang="en-US" sz="2000" dirty="0" smtClean="0"/>
              <a:t>Once the solver utility is invoked a screen appears </a:t>
            </a:r>
          </a:p>
          <a:p>
            <a:pPr>
              <a:defRPr/>
            </a:pPr>
            <a:r>
              <a:rPr lang="en-US" sz="2000" dirty="0" smtClean="0"/>
              <a:t>Using the solver screen the mathematical formulation needs to be entered</a:t>
            </a:r>
            <a:endParaRPr lang="en-US" sz="1800" dirty="0" smtClean="0"/>
          </a:p>
          <a:p>
            <a:pPr lvl="1">
              <a:defRPr/>
            </a:pPr>
            <a:r>
              <a:rPr lang="en-US" sz="1600" dirty="0" smtClean="0">
                <a:solidFill>
                  <a:srgbClr val="0000FF"/>
                </a:solidFill>
              </a:rPr>
              <a:t>Target cell </a:t>
            </a:r>
            <a:r>
              <a:rPr lang="en-US" sz="1600" dirty="0" smtClean="0"/>
              <a:t>is the value of the objective function to be optimized </a:t>
            </a:r>
          </a:p>
          <a:p>
            <a:pPr lvl="1">
              <a:defRPr/>
            </a:pPr>
            <a:r>
              <a:rPr lang="en-US" sz="1600" dirty="0" smtClean="0">
                <a:solidFill>
                  <a:srgbClr val="0000FF"/>
                </a:solidFill>
              </a:rPr>
              <a:t>Select</a:t>
            </a:r>
            <a:r>
              <a:rPr lang="en-US" sz="1600" dirty="0" smtClean="0">
                <a:solidFill>
                  <a:srgbClr val="C00000"/>
                </a:solidFill>
              </a:rPr>
              <a:t> </a:t>
            </a:r>
            <a:r>
              <a:rPr lang="en-US" sz="1600" dirty="0" smtClean="0"/>
              <a:t>if the optimization is maximize or minimize</a:t>
            </a:r>
          </a:p>
          <a:p>
            <a:pPr lvl="1">
              <a:defRPr/>
            </a:pPr>
            <a:r>
              <a:rPr lang="en-US" sz="1600" dirty="0" smtClean="0"/>
              <a:t>Constraint sets are to be added using the </a:t>
            </a:r>
            <a:r>
              <a:rPr lang="en-US" sz="1600" b="1" dirty="0" smtClean="0">
                <a:solidFill>
                  <a:srgbClr val="0000FF"/>
                </a:solidFill>
              </a:rPr>
              <a:t>Add </a:t>
            </a:r>
            <a:r>
              <a:rPr lang="en-US" sz="1600" dirty="0" smtClean="0"/>
              <a:t>tab</a:t>
            </a:r>
          </a:p>
          <a:p>
            <a:pPr>
              <a:buFont typeface="Wingdings" pitchFamily="2" charset="2"/>
              <a:buNone/>
              <a:defRPr/>
            </a:pPr>
            <a:r>
              <a:rPr lang="en-US" sz="2000" dirty="0" smtClean="0">
                <a:solidFill>
                  <a:srgbClr val="C00000"/>
                </a:solidFill>
              </a:rPr>
              <a:t>3.</a:t>
            </a:r>
            <a:r>
              <a:rPr lang="en-US" sz="2000" dirty="0" smtClean="0"/>
              <a:t> Once the formulation is complete, the </a:t>
            </a:r>
            <a:r>
              <a:rPr lang="en-US" sz="2000" b="1" dirty="0" smtClean="0">
                <a:solidFill>
                  <a:srgbClr val="0000FF"/>
                </a:solidFill>
              </a:rPr>
              <a:t>Solve</a:t>
            </a:r>
            <a:r>
              <a:rPr lang="en-US" sz="2000" dirty="0" smtClean="0">
                <a:solidFill>
                  <a:srgbClr val="0000FF"/>
                </a:solidFill>
              </a:rPr>
              <a:t> </a:t>
            </a:r>
            <a:r>
              <a:rPr lang="en-US" sz="2000" dirty="0" smtClean="0"/>
              <a:t>tab can be used to obtain the solution</a:t>
            </a:r>
          </a:p>
          <a:p>
            <a:pPr>
              <a:buFont typeface="+mj-lt"/>
              <a:buAutoNum type="arabicPeriod"/>
              <a:defRPr/>
            </a:pPr>
            <a:endParaRPr lang="en-US" sz="2000" dirty="0" smtClean="0"/>
          </a:p>
          <a:p>
            <a:pPr>
              <a:defRPr/>
            </a:pPr>
            <a:endParaRPr lang="en-US" sz="1400" dirty="0" smtClean="0"/>
          </a:p>
          <a:p>
            <a:pPr>
              <a:defRPr/>
            </a:pPr>
            <a:endParaRPr lang="en-US" sz="1400" dirty="0"/>
          </a:p>
        </p:txBody>
      </p:sp>
    </p:spTree>
    <p:extLst>
      <p:ext uri="{BB962C8B-B14F-4D97-AF65-F5344CB8AC3E}">
        <p14:creationId xmlns:p14="http://schemas.microsoft.com/office/powerpoint/2010/main" val="2647788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326"/>
            <a:ext cx="8229600" cy="1143000"/>
          </a:xfrm>
        </p:spPr>
        <p:txBody>
          <a:bodyPr/>
          <a:lstStyle/>
          <a:p>
            <a:r>
              <a:rPr lang="en-US" altLang="en-US" sz="4400" dirty="0" smtClean="0"/>
              <a:t>Example 15A</a:t>
            </a:r>
            <a:r>
              <a:rPr lang="en-US" altLang="en-US" dirty="0" smtClean="0"/>
              <a:t/>
            </a:r>
            <a:br>
              <a:rPr lang="en-US" altLang="en-US" dirty="0" smtClean="0"/>
            </a:br>
            <a:r>
              <a:rPr lang="en-US" altLang="en-US" sz="3200" b="1" dirty="0" smtClean="0">
                <a:solidFill>
                  <a:srgbClr val="0000FF"/>
                </a:solidFill>
                <a:latin typeface="Comic Sans MS" pitchFamily="66" charset="0"/>
              </a:rPr>
              <a:t>Step 1: Entering relevant data</a:t>
            </a:r>
            <a:endParaRPr lang="en-US" altLang="en-US" sz="4800" b="1" dirty="0" smtClean="0">
              <a:solidFill>
                <a:srgbClr val="0000FF"/>
              </a:solidFill>
              <a:latin typeface="Comic Sans MS" pitchFamily="66" charset="0"/>
            </a:endParaRPr>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r="27711" b="32530"/>
          <a:stretch>
            <a:fillRect/>
          </a:stretch>
        </p:blipFill>
        <p:spPr bwMode="auto">
          <a:xfrm>
            <a:off x="1016410" y="1274213"/>
            <a:ext cx="7108415"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44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t>Relevant cells for example 15A</a:t>
            </a:r>
          </a:p>
        </p:txBody>
      </p:sp>
      <p:sp>
        <p:nvSpPr>
          <p:cNvPr id="3" name="Content Placeholder 2"/>
          <p:cNvSpPr>
            <a:spLocks noGrp="1"/>
          </p:cNvSpPr>
          <p:nvPr>
            <p:ph idx="1"/>
          </p:nvPr>
        </p:nvSpPr>
        <p:spPr/>
        <p:txBody>
          <a:bodyPr/>
          <a:lstStyle/>
          <a:p>
            <a:pPr>
              <a:defRPr/>
            </a:pPr>
            <a:r>
              <a:rPr lang="en-US" sz="2800" b="1" dirty="0" smtClean="0"/>
              <a:t>Decision Variables:</a:t>
            </a:r>
            <a:r>
              <a:rPr lang="en-US" sz="2800" dirty="0" smtClean="0"/>
              <a:t> Cells C15 and C16</a:t>
            </a:r>
          </a:p>
          <a:p>
            <a:pPr>
              <a:defRPr/>
            </a:pPr>
            <a:r>
              <a:rPr lang="en-US" sz="2800" b="1" dirty="0" smtClean="0"/>
              <a:t>Objective function:</a:t>
            </a:r>
            <a:r>
              <a:rPr lang="en-US" sz="2800" dirty="0" smtClean="0"/>
              <a:t> Cell C17</a:t>
            </a:r>
          </a:p>
          <a:p>
            <a:pPr>
              <a:defRPr/>
            </a:pPr>
            <a:r>
              <a:rPr lang="en-US" sz="2800" b="1" dirty="0" smtClean="0"/>
              <a:t>Constraints Equations: </a:t>
            </a:r>
            <a:endParaRPr lang="en-US" sz="2800" dirty="0" smtClean="0"/>
          </a:p>
          <a:p>
            <a:pPr lvl="1">
              <a:defRPr/>
            </a:pPr>
            <a:r>
              <a:rPr lang="en-US" sz="2000" dirty="0" smtClean="0">
                <a:ea typeface="+mn-ea"/>
                <a:cs typeface="+mn-cs"/>
              </a:rPr>
              <a:t>Machine 1: Cell H10 must be less than or equal to cell F10</a:t>
            </a:r>
          </a:p>
          <a:p>
            <a:pPr lvl="1">
              <a:defRPr/>
            </a:pPr>
            <a:r>
              <a:rPr lang="en-US" sz="2000" dirty="0" smtClean="0">
                <a:ea typeface="+mn-ea"/>
                <a:cs typeface="+mn-cs"/>
              </a:rPr>
              <a:t>Machine 2: Cell H11 must be less than or equal to cell F11</a:t>
            </a:r>
          </a:p>
          <a:p>
            <a:pPr lvl="1">
              <a:defRPr/>
            </a:pPr>
            <a:r>
              <a:rPr lang="en-US" sz="2000" dirty="0" smtClean="0">
                <a:ea typeface="+mn-ea"/>
                <a:cs typeface="+mn-cs"/>
              </a:rPr>
              <a:t>Machine 3: Cell H12 must be less than or equal to cell F12</a:t>
            </a:r>
          </a:p>
          <a:p>
            <a:pPr lvl="1">
              <a:defRPr/>
            </a:pPr>
            <a:r>
              <a:rPr lang="en-US" sz="2000" dirty="0" smtClean="0">
                <a:ea typeface="+mn-ea"/>
                <a:cs typeface="+mn-cs"/>
              </a:rPr>
              <a:t>Non-negativity constraint: Cell C15 and C16 must be greater than or equal to 0</a:t>
            </a:r>
          </a:p>
        </p:txBody>
      </p:sp>
    </p:spTree>
    <p:extLst>
      <p:ext uri="{BB962C8B-B14F-4D97-AF65-F5344CB8AC3E}">
        <p14:creationId xmlns:p14="http://schemas.microsoft.com/office/powerpoint/2010/main" val="372861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4400" dirty="0" smtClean="0"/>
              <a:t>Example 15A</a:t>
            </a:r>
            <a:r>
              <a:rPr lang="en-US" altLang="en-US" dirty="0" smtClean="0"/>
              <a:t/>
            </a:r>
            <a:br>
              <a:rPr lang="en-US" altLang="en-US" dirty="0" smtClean="0"/>
            </a:br>
            <a:r>
              <a:rPr lang="en-US" altLang="en-US" sz="3200" b="1" dirty="0" smtClean="0">
                <a:solidFill>
                  <a:srgbClr val="0000FF"/>
                </a:solidFill>
                <a:latin typeface="Comic Sans MS" pitchFamily="66" charset="0"/>
              </a:rPr>
              <a:t>Step 2: Setting up the solver</a:t>
            </a:r>
            <a:endParaRPr lang="en-US" altLang="en-US" sz="4800" b="1" dirty="0" smtClean="0">
              <a:solidFill>
                <a:srgbClr val="0000FF"/>
              </a:solidFill>
              <a:latin typeface="Comic Sans MS" pitchFamily="66" charset="0"/>
            </a:endParaRPr>
          </a:p>
        </p:txBody>
      </p:sp>
      <p:pic>
        <p:nvPicPr>
          <p:cNvPr id="16387" name="Picture 1"/>
          <p:cNvPicPr>
            <a:picLocks noChangeAspect="1" noChangeArrowheads="1"/>
          </p:cNvPicPr>
          <p:nvPr/>
        </p:nvPicPr>
        <p:blipFill>
          <a:blip r:embed="rId2">
            <a:extLst>
              <a:ext uri="{28A0092B-C50C-407E-A947-70E740481C1C}">
                <a14:useLocalDpi xmlns:a14="http://schemas.microsoft.com/office/drawing/2010/main" val="0"/>
              </a:ext>
            </a:extLst>
          </a:blip>
          <a:srcRect l="37793" t="59634" r="17285" b="6641"/>
          <a:stretch>
            <a:fillRect/>
          </a:stretch>
        </p:blipFill>
        <p:spPr bwMode="auto">
          <a:xfrm>
            <a:off x="920750" y="1828800"/>
            <a:ext cx="73088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07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4400" dirty="0" smtClean="0"/>
              <a:t>Example 15A</a:t>
            </a:r>
            <a:r>
              <a:rPr lang="en-US" altLang="en-US" dirty="0" smtClean="0"/>
              <a:t/>
            </a:r>
            <a:br>
              <a:rPr lang="en-US" altLang="en-US" dirty="0" smtClean="0"/>
            </a:br>
            <a:r>
              <a:rPr lang="en-US" altLang="en-US" sz="3200" b="1" dirty="0" smtClean="0">
                <a:solidFill>
                  <a:srgbClr val="0000FF"/>
                </a:solidFill>
                <a:latin typeface="Comic Sans MS" pitchFamily="66" charset="0"/>
              </a:rPr>
              <a:t>Step 3: Invoking “Solve” tab</a:t>
            </a:r>
            <a:endParaRPr lang="en-US" altLang="en-US" sz="4800" b="1" dirty="0" smtClean="0">
              <a:solidFill>
                <a:srgbClr val="0000FF"/>
              </a:solidFill>
              <a:latin typeface="Comic Sans MS" pitchFamily="66" charset="0"/>
            </a:endParaRPr>
          </a:p>
        </p:txBody>
      </p:sp>
      <p:sp>
        <p:nvSpPr>
          <p:cNvPr id="17411" name="Content Placeholder 4"/>
          <p:cNvSpPr>
            <a:spLocks noGrp="1"/>
          </p:cNvSpPr>
          <p:nvPr>
            <p:ph idx="1"/>
          </p:nvPr>
        </p:nvSpPr>
        <p:spPr/>
        <p:txBody>
          <a:bodyPr/>
          <a:lstStyle/>
          <a:p>
            <a:r>
              <a:rPr lang="en-US" altLang="en-US" dirty="0" smtClean="0"/>
              <a:t>Once we click the </a:t>
            </a:r>
            <a:r>
              <a:rPr lang="en-US" altLang="en-US" b="1" dirty="0" smtClean="0">
                <a:solidFill>
                  <a:srgbClr val="0000FF"/>
                </a:solidFill>
              </a:rPr>
              <a:t>solve</a:t>
            </a:r>
            <a:r>
              <a:rPr lang="en-US" altLang="en-US" dirty="0" smtClean="0">
                <a:solidFill>
                  <a:srgbClr val="0000FF"/>
                </a:solidFill>
              </a:rPr>
              <a:t> </a:t>
            </a:r>
            <a:r>
              <a:rPr lang="en-US" altLang="en-US" dirty="0" smtClean="0"/>
              <a:t>tab, the following screen will appear</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l="39262" t="64957" r="18590" b="12820"/>
          <a:stretch>
            <a:fillRect/>
          </a:stretch>
        </p:blipFill>
        <p:spPr bwMode="auto">
          <a:xfrm>
            <a:off x="1066800" y="2971800"/>
            <a:ext cx="5588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507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56270"/>
            <a:ext cx="8229600" cy="1143000"/>
          </a:xfrm>
        </p:spPr>
        <p:txBody>
          <a:bodyPr/>
          <a:lstStyle/>
          <a:p>
            <a:r>
              <a:rPr lang="en-US" altLang="en-US" sz="4400" dirty="0" smtClean="0"/>
              <a:t>Example 15A</a:t>
            </a:r>
            <a:r>
              <a:rPr lang="en-US" altLang="en-US" dirty="0" smtClean="0"/>
              <a:t/>
            </a:r>
            <a:br>
              <a:rPr lang="en-US" altLang="en-US" dirty="0" smtClean="0"/>
            </a:br>
            <a:r>
              <a:rPr lang="en-US" altLang="en-US" sz="3200" b="1" dirty="0" smtClean="0">
                <a:solidFill>
                  <a:srgbClr val="0000FF"/>
                </a:solidFill>
                <a:latin typeface="Comic Sans MS" pitchFamily="66" charset="0"/>
              </a:rPr>
              <a:t>Output screen of the solution</a:t>
            </a:r>
            <a:endParaRPr lang="en-US" altLang="en-US" sz="4800" b="1" dirty="0" smtClean="0">
              <a:solidFill>
                <a:srgbClr val="0000FF"/>
              </a:solidFill>
              <a:latin typeface="Comic Sans MS" pitchFamily="66" charset="0"/>
            </a:endParaRP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r="19231" b="23077"/>
          <a:stretch>
            <a:fillRect/>
          </a:stretch>
        </p:blipFill>
        <p:spPr bwMode="auto">
          <a:xfrm>
            <a:off x="1133475" y="1305632"/>
            <a:ext cx="6881208"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0094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52480" y="274638"/>
            <a:ext cx="8229600" cy="1143000"/>
          </a:xfrm>
        </p:spPr>
        <p:txBody>
          <a:bodyPr/>
          <a:lstStyle/>
          <a:p>
            <a:r>
              <a:rPr lang="en-US" altLang="en-US" sz="4400" dirty="0" smtClean="0"/>
              <a:t>Example 15B</a:t>
            </a:r>
            <a:r>
              <a:rPr lang="en-US" altLang="en-US" dirty="0" smtClean="0"/>
              <a:t/>
            </a:r>
            <a:br>
              <a:rPr lang="en-US" altLang="en-US" dirty="0" smtClean="0"/>
            </a:br>
            <a:r>
              <a:rPr lang="en-US" altLang="en-US" sz="3200" b="1" dirty="0" smtClean="0">
                <a:solidFill>
                  <a:srgbClr val="0000FF"/>
                </a:solidFill>
                <a:latin typeface="Comic Sans MS" pitchFamily="66" charset="0"/>
              </a:rPr>
              <a:t>Relevant data for the problem</a:t>
            </a:r>
            <a:endParaRPr lang="en-US" altLang="en-US" b="1" dirty="0" smtClean="0">
              <a:solidFill>
                <a:srgbClr val="0000FF"/>
              </a:solidFill>
              <a:latin typeface="Comic Sans MS"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056243"/>
              </p:ext>
            </p:extLst>
          </p:nvPr>
        </p:nvGraphicFramePr>
        <p:xfrm>
          <a:off x="328680" y="2057400"/>
          <a:ext cx="8305799" cy="2655937"/>
        </p:xfrm>
        <a:graphic>
          <a:graphicData uri="http://schemas.openxmlformats.org/drawingml/2006/table">
            <a:tbl>
              <a:tblPr/>
              <a:tblGrid>
                <a:gridCol w="3209427"/>
                <a:gridCol w="1274093"/>
                <a:gridCol w="1274093"/>
                <a:gridCol w="1274093"/>
                <a:gridCol w="1274093"/>
              </a:tblGrid>
              <a:tr h="222955">
                <a:tc>
                  <a:txBody>
                    <a:bodyPr/>
                    <a:lstStyle/>
                    <a:p>
                      <a:pPr algn="l" fontAlgn="b"/>
                      <a:r>
                        <a:rPr lang="en-US" sz="1400" b="0" i="0" u="none" strike="noStrike">
                          <a:solidFill>
                            <a:srgbClr val="000000"/>
                          </a:solidFill>
                          <a:latin typeface="+mn-lt"/>
                        </a:rPr>
                        <a:t>Number of shifts per day</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400" b="0" i="0" u="none" strike="noStrike" dirty="0">
                          <a:solidFill>
                            <a:srgbClr val="000000"/>
                          </a:solidFill>
                          <a:latin typeface="+mn-lt"/>
                        </a:rPr>
                        <a:t>         </a:t>
                      </a:r>
                      <a:r>
                        <a:rPr lang="en-US" sz="1400" b="0" i="0" u="none" strike="noStrike" dirty="0" smtClean="0">
                          <a:solidFill>
                            <a:srgbClr val="000000"/>
                          </a:solidFill>
                          <a:latin typeface="+mn-lt"/>
                        </a:rPr>
                        <a:t>1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endParaRPr lang="en-US" sz="1400" b="0" i="0" u="none" strike="noStrike">
                        <a:solidFill>
                          <a:srgbClr val="000000"/>
                        </a:solidFill>
                        <a:latin typeface="+mn-lt"/>
                      </a:endParaRPr>
                    </a:p>
                  </a:txBody>
                  <a:tcPr marL="9525" marR="9525" marT="9524"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400" b="0" i="0" u="none" strike="noStrike">
                        <a:solidFill>
                          <a:srgbClr val="000000"/>
                        </a:solidFill>
                        <a:latin typeface="+mn-lt"/>
                      </a:endParaRPr>
                    </a:p>
                  </a:txBody>
                  <a:tcPr marL="9525" marR="9525" marT="9524" marB="0" anchor="b">
                    <a:lnL>
                      <a:noFill/>
                    </a:lnL>
                    <a:lnR>
                      <a:noFill/>
                    </a:lnR>
                    <a:lnT>
                      <a:noFill/>
                    </a:lnT>
                    <a:lnB>
                      <a:noFill/>
                    </a:lnB>
                  </a:tcPr>
                </a:tc>
                <a:tc>
                  <a:txBody>
                    <a:bodyPr/>
                    <a:lstStyle/>
                    <a:p>
                      <a:pPr algn="ctr" fontAlgn="b"/>
                      <a:endParaRPr lang="en-US" sz="1400" b="0" i="0" u="none" strike="noStrike">
                        <a:solidFill>
                          <a:srgbClr val="000000"/>
                        </a:solidFill>
                        <a:latin typeface="+mn-lt"/>
                      </a:endParaRPr>
                    </a:p>
                  </a:txBody>
                  <a:tcPr marL="9525" marR="9525" marT="9524" marB="0" anchor="b">
                    <a:lnL>
                      <a:noFill/>
                    </a:lnL>
                    <a:lnR>
                      <a:noFill/>
                    </a:lnR>
                    <a:lnT>
                      <a:noFill/>
                    </a:lnT>
                    <a:lnB>
                      <a:noFill/>
                    </a:lnB>
                  </a:tcPr>
                </a:tc>
              </a:tr>
              <a:tr h="222955">
                <a:tc>
                  <a:txBody>
                    <a:bodyPr/>
                    <a:lstStyle/>
                    <a:p>
                      <a:pPr algn="l" fontAlgn="b"/>
                      <a:r>
                        <a:rPr lang="en-US" sz="1400" b="0" i="0" u="none" strike="noStrike">
                          <a:solidFill>
                            <a:srgbClr val="000000"/>
                          </a:solidFill>
                          <a:latin typeface="+mn-lt"/>
                        </a:rPr>
                        <a:t>Number of hours per shift</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400" b="0" i="0" u="none" strike="noStrike" dirty="0">
                          <a:solidFill>
                            <a:srgbClr val="000000"/>
                          </a:solidFill>
                          <a:latin typeface="+mn-lt"/>
                        </a:rPr>
                        <a:t>   </a:t>
                      </a:r>
                      <a:r>
                        <a:rPr lang="en-US" sz="1400" b="0" i="0" u="none" strike="noStrike" dirty="0" smtClean="0">
                          <a:solidFill>
                            <a:srgbClr val="000000"/>
                          </a:solidFill>
                          <a:latin typeface="+mn-lt"/>
                        </a:rPr>
                        <a:t>      </a:t>
                      </a:r>
                      <a:r>
                        <a:rPr lang="en-US" sz="1400" b="0" i="0" u="none" strike="noStrike" dirty="0">
                          <a:solidFill>
                            <a:srgbClr val="000000"/>
                          </a:solidFill>
                          <a:latin typeface="+mn-lt"/>
                        </a:rPr>
                        <a:t>8 </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endParaRPr lang="en-US" sz="1400" b="0" i="0" u="none" strike="noStrike">
                        <a:solidFill>
                          <a:srgbClr val="000000"/>
                        </a:solidFill>
                        <a:latin typeface="+mn-lt"/>
                      </a:endParaRPr>
                    </a:p>
                  </a:txBody>
                  <a:tcPr marL="9525" marR="9525" marT="9524"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mn-lt"/>
                      </a:endParaRPr>
                    </a:p>
                  </a:txBody>
                  <a:tcPr marL="9525" marR="9525"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mn-lt"/>
                      </a:endParaRPr>
                    </a:p>
                  </a:txBody>
                  <a:tcPr marL="9525" marR="9525" marT="9524" marB="0" anchor="b">
                    <a:lnL>
                      <a:noFill/>
                    </a:lnL>
                    <a:lnR>
                      <a:noFill/>
                    </a:lnR>
                    <a:lnT>
                      <a:noFill/>
                    </a:lnT>
                    <a:lnB>
                      <a:noFill/>
                    </a:lnB>
                  </a:tcPr>
                </a:tc>
              </a:tr>
              <a:tr h="222868">
                <a:tc>
                  <a:txBody>
                    <a:bodyPr/>
                    <a:lstStyle/>
                    <a:p>
                      <a:pPr algn="l" fontAlgn="b"/>
                      <a:r>
                        <a:rPr lang="en-US" sz="1400" b="0" i="0" u="none" strike="noStrike">
                          <a:solidFill>
                            <a:srgbClr val="000000"/>
                          </a:solidFill>
                          <a:latin typeface="+mn-lt"/>
                        </a:rPr>
                        <a:t>Machines</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400" b="0" i="0" u="none" strike="noStrike" dirty="0">
                          <a:solidFill>
                            <a:srgbClr val="000000"/>
                          </a:solidFill>
                          <a:latin typeface="+mn-lt"/>
                        </a:rPr>
                        <a:t>1</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400" b="0" i="0" u="none" strike="noStrike">
                          <a:solidFill>
                            <a:srgbClr val="000000"/>
                          </a:solidFill>
                          <a:latin typeface="+mn-lt"/>
                        </a:rPr>
                        <a:t>2</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400" b="0" i="0" u="none" strike="noStrike">
                          <a:solidFill>
                            <a:srgbClr val="000000"/>
                          </a:solidFill>
                          <a:latin typeface="+mn-lt"/>
                        </a:rPr>
                        <a:t>3</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endParaRPr lang="en-US" sz="1400" b="0" i="0" u="none" strike="noStrike">
                        <a:solidFill>
                          <a:srgbClr val="000000"/>
                        </a:solidFill>
                        <a:latin typeface="+mn-lt"/>
                      </a:endParaRPr>
                    </a:p>
                  </a:txBody>
                  <a:tcPr marL="9525" marR="9525" marT="9524" marB="0" anchor="b">
                    <a:lnL w="12700" cap="flat" cmpd="sng" algn="ctr">
                      <a:solidFill>
                        <a:srgbClr val="000000"/>
                      </a:solidFill>
                      <a:prstDash val="solid"/>
                      <a:round/>
                      <a:headEnd type="none" w="med" len="med"/>
                      <a:tailEnd type="none" w="med" len="med"/>
                    </a:lnL>
                    <a:lnR>
                      <a:noFill/>
                    </a:lnR>
                    <a:lnT>
                      <a:noFill/>
                    </a:lnT>
                    <a:lnB>
                      <a:noFill/>
                    </a:lnB>
                  </a:tcPr>
                </a:tc>
              </a:tr>
              <a:tr h="222955">
                <a:tc>
                  <a:txBody>
                    <a:bodyPr/>
                    <a:lstStyle/>
                    <a:p>
                      <a:pPr algn="l" fontAlgn="b"/>
                      <a:r>
                        <a:rPr lang="en-US" sz="1400" b="0" i="0" u="none" strike="noStrike">
                          <a:solidFill>
                            <a:srgbClr val="000000"/>
                          </a:solidFill>
                          <a:latin typeface="+mn-lt"/>
                        </a:rPr>
                        <a:t>Cost per unit (Rs. Million)</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400" b="0" i="0" u="none" strike="noStrike" dirty="0">
                          <a:solidFill>
                            <a:srgbClr val="000000"/>
                          </a:solidFill>
                          <a:latin typeface="+mn-lt"/>
                        </a:rPr>
                        <a:t>       </a:t>
                      </a:r>
                      <a:r>
                        <a:rPr lang="en-US" sz="1400" b="0" i="0" u="none" strike="noStrike" dirty="0" smtClean="0">
                          <a:solidFill>
                            <a:srgbClr val="000000"/>
                          </a:solidFill>
                          <a:latin typeface="+mn-lt"/>
                        </a:rPr>
                        <a:t>1.65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400" b="0" i="0" u="none" strike="noStrike" dirty="0">
                          <a:solidFill>
                            <a:srgbClr val="000000"/>
                          </a:solidFill>
                          <a:latin typeface="+mn-lt"/>
                        </a:rPr>
                        <a:t>      </a:t>
                      </a:r>
                      <a:r>
                        <a:rPr lang="en-US" sz="1400" b="0" i="0" u="none" strike="noStrike" dirty="0" smtClean="0">
                          <a:solidFill>
                            <a:srgbClr val="000000"/>
                          </a:solidFill>
                          <a:latin typeface="+mn-lt"/>
                        </a:rPr>
                        <a:t> 2.12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r>
                        <a:rPr lang="en-US" sz="1400" b="0" i="0" u="none" strike="noStrike" dirty="0">
                          <a:solidFill>
                            <a:srgbClr val="000000"/>
                          </a:solidFill>
                          <a:latin typeface="+mn-lt"/>
                        </a:rPr>
                        <a:t>       </a:t>
                      </a:r>
                      <a:r>
                        <a:rPr lang="en-US" sz="1400" b="0" i="0" u="none" strike="noStrike" dirty="0" smtClean="0">
                          <a:solidFill>
                            <a:srgbClr val="000000"/>
                          </a:solidFill>
                          <a:latin typeface="+mn-lt"/>
                        </a:rPr>
                        <a:t>1.60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b"/>
                      <a:endParaRPr lang="en-US" sz="1400" b="0" i="0" u="none" strike="noStrike">
                        <a:solidFill>
                          <a:srgbClr val="000000"/>
                        </a:solidFill>
                        <a:latin typeface="+mn-lt"/>
                      </a:endParaRPr>
                    </a:p>
                  </a:txBody>
                  <a:tcPr marL="9525" marR="9525" marT="9524" marB="0" anchor="b">
                    <a:lnL w="12700" cap="flat" cmpd="sng" algn="ctr">
                      <a:solidFill>
                        <a:srgbClr val="000000"/>
                      </a:solidFill>
                      <a:prstDash val="solid"/>
                      <a:round/>
                      <a:headEnd type="none" w="med" len="med"/>
                      <a:tailEnd type="none" w="med" len="med"/>
                    </a:lnL>
                    <a:lnR>
                      <a:noFill/>
                    </a:lnR>
                    <a:lnT>
                      <a:noFill/>
                    </a:lnT>
                    <a:lnB>
                      <a:noFill/>
                    </a:lnB>
                  </a:tcPr>
                </a:tc>
              </a:tr>
              <a:tr h="222868">
                <a:tc>
                  <a:txBody>
                    <a:bodyPr/>
                    <a:lstStyle/>
                    <a:p>
                      <a:pPr algn="l" fontAlgn="b"/>
                      <a:endParaRPr lang="en-US" sz="1400" b="0" i="0" u="none" strike="noStrike">
                        <a:solidFill>
                          <a:srgbClr val="000000"/>
                        </a:solidFill>
                        <a:latin typeface="+mn-lt"/>
                      </a:endParaRPr>
                    </a:p>
                  </a:txBody>
                  <a:tcPr marL="9525" marR="9525"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latin typeface="+mn-lt"/>
                      </a:endParaRPr>
                    </a:p>
                  </a:txBody>
                  <a:tcPr marL="9525" marR="9525"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latin typeface="+mn-lt"/>
                      </a:endParaRPr>
                    </a:p>
                  </a:txBody>
                  <a:tcPr marL="9525" marR="9525"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latin typeface="+mn-lt"/>
                      </a:endParaRPr>
                    </a:p>
                  </a:txBody>
                  <a:tcPr marL="9525" marR="9525" marT="9524"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latin typeface="+mn-lt"/>
                      </a:endParaRPr>
                    </a:p>
                  </a:txBody>
                  <a:tcPr marL="9525" marR="9525" marT="9524" marB="0" anchor="b">
                    <a:lnL>
                      <a:noFill/>
                    </a:lnL>
                    <a:lnR>
                      <a:noFill/>
                    </a:lnR>
                    <a:lnT>
                      <a:noFill/>
                    </a:lnT>
                    <a:lnB>
                      <a:noFill/>
                    </a:lnB>
                  </a:tcPr>
                </a:tc>
              </a:tr>
              <a:tr h="222868">
                <a:tc>
                  <a:txBody>
                    <a:bodyPr/>
                    <a:lstStyle/>
                    <a:p>
                      <a:pPr algn="l" fontAlgn="b"/>
                      <a:endParaRPr lang="en-US" sz="1400" b="0" i="0" u="none" strike="noStrike">
                        <a:solidFill>
                          <a:srgbClr val="000000"/>
                        </a:solidFill>
                        <a:latin typeface="+mn-lt"/>
                      </a:endParaRPr>
                    </a:p>
                  </a:txBody>
                  <a:tcPr marL="9525" marR="9525" marT="9524" marB="0" anchor="b">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algn="ctr" fontAlgn="b"/>
                      <a:r>
                        <a:rPr lang="en-US" sz="1400" b="1" i="0" u="none" strike="noStrike">
                          <a:solidFill>
                            <a:srgbClr val="000000"/>
                          </a:solidFill>
                          <a:latin typeface="+mn-lt"/>
                        </a:rPr>
                        <a:t>Packing/Assemby capacity per hour</a:t>
                      </a:r>
                    </a:p>
                  </a:txBody>
                  <a:tcPr marL="9525" marR="9525" marT="9524"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c hMerge="1">
                  <a:txBody>
                    <a:bodyPr/>
                    <a:lstStyle/>
                    <a:p>
                      <a:endParaRPr lang="en-US"/>
                    </a:p>
                  </a:txBody>
                  <a:tcPr/>
                </a:tc>
                <a:tc>
                  <a:txBody>
                    <a:bodyPr/>
                    <a:lstStyle/>
                    <a:p>
                      <a:pPr algn="ctr" fontAlgn="b"/>
                      <a:r>
                        <a:rPr lang="en-US" sz="1400" b="1" i="0" u="none" strike="noStrike">
                          <a:solidFill>
                            <a:srgbClr val="000000"/>
                          </a:solidFill>
                          <a:latin typeface="+mn-lt"/>
                        </a:rPr>
                        <a:t>Units</a:t>
                      </a:r>
                    </a:p>
                  </a:txBody>
                  <a:tcPr marL="9525" marR="9525" marT="9524"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r>
              <a:tr h="649555">
                <a:tc>
                  <a:txBody>
                    <a:bodyPr/>
                    <a:lstStyle/>
                    <a:p>
                      <a:pPr algn="ctr" fontAlgn="b"/>
                      <a:r>
                        <a:rPr lang="en-US" sz="1400" b="1" i="0" u="none" strike="noStrike">
                          <a:solidFill>
                            <a:srgbClr val="000000"/>
                          </a:solidFill>
                          <a:latin typeface="+mn-lt"/>
                        </a:rPr>
                        <a:t>Packaging Capacity &amp; Demand</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1" i="0" u="none" strike="noStrike">
                          <a:solidFill>
                            <a:srgbClr val="000000"/>
                          </a:solidFill>
                          <a:latin typeface="+mn-lt"/>
                        </a:rPr>
                        <a:t>Machine 1</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1" i="0" u="none" strike="noStrike" dirty="0">
                          <a:solidFill>
                            <a:srgbClr val="000000"/>
                          </a:solidFill>
                          <a:latin typeface="+mn-lt"/>
                        </a:rPr>
                        <a:t>Machine 2</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1" i="0" u="none" strike="noStrike">
                          <a:solidFill>
                            <a:srgbClr val="000000"/>
                          </a:solidFill>
                          <a:latin typeface="+mn-lt"/>
                        </a:rPr>
                        <a:t>Machine 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1" i="0" u="none" strike="noStrike">
                          <a:solidFill>
                            <a:srgbClr val="000000"/>
                          </a:solidFill>
                          <a:latin typeface="+mn-lt"/>
                        </a:rPr>
                        <a:t>Minimum Daily Demand</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222955">
                <a:tc>
                  <a:txBody>
                    <a:bodyPr/>
                    <a:lstStyle/>
                    <a:p>
                      <a:pPr algn="l" fontAlgn="b"/>
                      <a:r>
                        <a:rPr lang="en-US" sz="1400" b="0" i="0" u="none" strike="noStrike">
                          <a:solidFill>
                            <a:srgbClr val="000000"/>
                          </a:solidFill>
                          <a:latin typeface="+mn-lt"/>
                        </a:rPr>
                        <a:t>Product A</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45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60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30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a:solidFill>
                            <a:srgbClr val="000000"/>
                          </a:solidFill>
                          <a:latin typeface="+mn-lt"/>
                        </a:rPr>
                        <a:t>       </a:t>
                      </a:r>
                      <a:r>
                        <a:rPr lang="en-US" sz="1400" b="0" i="0" u="none" strike="noStrike" dirty="0" smtClean="0">
                          <a:solidFill>
                            <a:srgbClr val="000000"/>
                          </a:solidFill>
                          <a:latin typeface="+mn-lt"/>
                        </a:rPr>
                        <a:t>1,100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222955">
                <a:tc>
                  <a:txBody>
                    <a:bodyPr/>
                    <a:lstStyle/>
                    <a:p>
                      <a:pPr algn="l" fontAlgn="b"/>
                      <a:r>
                        <a:rPr lang="en-US" sz="1400" b="0" i="0" u="none" strike="noStrike">
                          <a:solidFill>
                            <a:srgbClr val="000000"/>
                          </a:solidFill>
                          <a:latin typeface="+mn-lt"/>
                        </a:rPr>
                        <a:t>Product B</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70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52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27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a:solidFill>
                            <a:srgbClr val="000000"/>
                          </a:solidFill>
                          <a:latin typeface="+mn-lt"/>
                        </a:rPr>
                        <a:t>       </a:t>
                      </a:r>
                      <a:r>
                        <a:rPr lang="en-US" sz="1400" b="0" i="0" u="none" strike="noStrike" dirty="0" smtClean="0">
                          <a:solidFill>
                            <a:srgbClr val="000000"/>
                          </a:solidFill>
                          <a:latin typeface="+mn-lt"/>
                        </a:rPr>
                        <a:t>1,700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222955">
                <a:tc>
                  <a:txBody>
                    <a:bodyPr/>
                    <a:lstStyle/>
                    <a:p>
                      <a:pPr algn="l" fontAlgn="b"/>
                      <a:r>
                        <a:rPr lang="en-US" sz="1400" b="0" i="0" u="none" strike="noStrike" dirty="0" smtClean="0">
                          <a:solidFill>
                            <a:srgbClr val="000000"/>
                          </a:solidFill>
                          <a:latin typeface="+mn-lt"/>
                        </a:rPr>
                        <a:t>Product C</a:t>
                      </a:r>
                      <a:endParaRPr lang="en-US" sz="1400" b="0" i="0" u="none" strike="noStrike" dirty="0">
                        <a:solidFill>
                          <a:srgbClr val="000000"/>
                        </a:solidFill>
                        <a:latin typeface="+mn-lt"/>
                      </a:endParaRP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26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28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41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a:solidFill>
                            <a:srgbClr val="000000"/>
                          </a:solidFill>
                          <a:latin typeface="+mn-lt"/>
                        </a:rPr>
                        <a:t>          </a:t>
                      </a:r>
                      <a:r>
                        <a:rPr lang="en-US" sz="1400" b="0" i="0" u="none" strike="noStrike" dirty="0" smtClean="0">
                          <a:solidFill>
                            <a:srgbClr val="000000"/>
                          </a:solidFill>
                          <a:latin typeface="+mn-lt"/>
                        </a:rPr>
                        <a:t>900 </a:t>
                      </a:r>
                      <a:endParaRPr lang="en-US" sz="1400" b="0" i="0" u="none" strike="noStrike" dirty="0">
                        <a:solidFill>
                          <a:srgbClr val="000000"/>
                        </a:solidFill>
                        <a:latin typeface="+mn-lt"/>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r>
            </a:tbl>
          </a:graphicData>
        </a:graphic>
      </p:graphicFrame>
    </p:spTree>
    <p:extLst>
      <p:ext uri="{BB962C8B-B14F-4D97-AF65-F5344CB8AC3E}">
        <p14:creationId xmlns:p14="http://schemas.microsoft.com/office/powerpoint/2010/main" val="3193689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4400" dirty="0" smtClean="0"/>
              <a:t>Example 15B</a:t>
            </a:r>
            <a:r>
              <a:rPr lang="en-US" altLang="en-US" dirty="0" smtClean="0"/>
              <a:t/>
            </a:r>
            <a:br>
              <a:rPr lang="en-US" altLang="en-US" dirty="0" smtClean="0"/>
            </a:br>
            <a:r>
              <a:rPr lang="en-US" altLang="en-US" sz="3200" b="1" dirty="0" smtClean="0">
                <a:solidFill>
                  <a:srgbClr val="0000FF"/>
                </a:solidFill>
                <a:latin typeface="Comic Sans MS" pitchFamily="66" charset="0"/>
              </a:rPr>
              <a:t>Formulation of the Problem</a:t>
            </a:r>
            <a:endParaRPr lang="en-US" altLang="en-US" sz="4800" b="1" dirty="0" smtClean="0">
              <a:solidFill>
                <a:srgbClr val="0000FF"/>
              </a:solidFill>
              <a:latin typeface="Comic Sans MS" pitchFamily="66" charset="0"/>
            </a:endParaRPr>
          </a:p>
        </p:txBody>
      </p:sp>
      <p:sp>
        <p:nvSpPr>
          <p:cNvPr id="3" name="Content Placeholder 2"/>
          <p:cNvSpPr>
            <a:spLocks noGrp="1"/>
          </p:cNvSpPr>
          <p:nvPr>
            <p:ph idx="1"/>
          </p:nvPr>
        </p:nvSpPr>
        <p:spPr/>
        <p:txBody>
          <a:bodyPr/>
          <a:lstStyle/>
          <a:p>
            <a:pPr>
              <a:defRPr/>
            </a:pPr>
            <a:r>
              <a:rPr lang="en-US" sz="2400" b="1" dirty="0" smtClean="0"/>
              <a:t>Decision Variables</a:t>
            </a:r>
          </a:p>
          <a:p>
            <a:pPr lvl="1">
              <a:defRPr/>
            </a:pPr>
            <a:r>
              <a:rPr lang="en-US" sz="2000" dirty="0" smtClean="0">
                <a:ea typeface="+mn-ea"/>
                <a:cs typeface="+mn-cs"/>
              </a:rPr>
              <a:t>Let X1 be the number of machines of type 1 to be procured</a:t>
            </a:r>
          </a:p>
          <a:p>
            <a:pPr lvl="1">
              <a:defRPr/>
            </a:pPr>
            <a:r>
              <a:rPr lang="en-US" sz="2000" dirty="0" smtClean="0">
                <a:ea typeface="+mn-ea"/>
                <a:cs typeface="+mn-cs"/>
              </a:rPr>
              <a:t>Let X2 be the number of machines of type 1 to be procured</a:t>
            </a:r>
          </a:p>
          <a:p>
            <a:pPr lvl="1">
              <a:defRPr/>
            </a:pPr>
            <a:r>
              <a:rPr lang="en-US" sz="2000" dirty="0" smtClean="0">
                <a:ea typeface="+mn-ea"/>
                <a:cs typeface="+mn-cs"/>
              </a:rPr>
              <a:t>Let X3 be the number of machines of type 3 to be procured</a:t>
            </a:r>
          </a:p>
          <a:p>
            <a:pPr>
              <a:defRPr/>
            </a:pPr>
            <a:r>
              <a:rPr lang="en-US" sz="2400" dirty="0" smtClean="0"/>
              <a:t>Total investment cost Z = 1.65*X1+2.12*X2+1.60*X3</a:t>
            </a:r>
          </a:p>
          <a:p>
            <a:pPr>
              <a:defRPr/>
            </a:pPr>
            <a:r>
              <a:rPr lang="en-US" sz="2400" b="1" dirty="0" smtClean="0"/>
              <a:t>Min (Z)</a:t>
            </a:r>
            <a:endParaRPr lang="en-US" sz="2400" dirty="0" smtClean="0"/>
          </a:p>
          <a:p>
            <a:pPr>
              <a:defRPr/>
            </a:pPr>
            <a:r>
              <a:rPr lang="en-US" sz="2400" b="1" dirty="0" smtClean="0"/>
              <a:t>Subject to:</a:t>
            </a:r>
            <a:endParaRPr lang="en-US" sz="2400" dirty="0" smtClean="0"/>
          </a:p>
          <a:p>
            <a:pPr>
              <a:defRPr/>
            </a:pPr>
            <a:endParaRPr lang="en-US" sz="2400" dirty="0"/>
          </a:p>
        </p:txBody>
      </p:sp>
      <p:pic>
        <p:nvPicPr>
          <p:cNvPr id="2048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r="14632"/>
          <a:stretch>
            <a:fillRect/>
          </a:stretch>
        </p:blipFill>
        <p:spPr bwMode="auto">
          <a:xfrm>
            <a:off x="914400" y="4648200"/>
            <a:ext cx="75580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271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457200" y="15326"/>
            <a:ext cx="8229600" cy="1143000"/>
          </a:xfrm>
        </p:spPr>
        <p:txBody>
          <a:bodyPr/>
          <a:lstStyle/>
          <a:p>
            <a:r>
              <a:rPr lang="en-US" altLang="en-US" sz="4400" dirty="0" smtClean="0"/>
              <a:t>Example 15B</a:t>
            </a:r>
            <a:br>
              <a:rPr lang="en-US" altLang="en-US" sz="4400" dirty="0" smtClean="0"/>
            </a:br>
            <a:r>
              <a:rPr lang="en-US" altLang="en-US" sz="3200" b="1" dirty="0" smtClean="0">
                <a:solidFill>
                  <a:srgbClr val="0000FF"/>
                </a:solidFill>
                <a:latin typeface="Comic Sans MS" pitchFamily="66" charset="0"/>
              </a:rPr>
              <a:t>Solution using Solver</a:t>
            </a:r>
            <a:endParaRPr lang="en-US" altLang="en-US" sz="4800" b="1" dirty="0" smtClean="0">
              <a:solidFill>
                <a:srgbClr val="0000FF"/>
              </a:solidFill>
              <a:latin typeface="Comic Sans MS" pitchFamily="66" charset="0"/>
            </a:endParaRP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r="26923" b="28204"/>
          <a:stretch>
            <a:fillRect/>
          </a:stretch>
        </p:blipFill>
        <p:spPr bwMode="auto">
          <a:xfrm>
            <a:off x="1226032" y="1288500"/>
            <a:ext cx="6689243"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598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1806"/>
            <a:ext cx="8229600" cy="1143000"/>
          </a:xfrm>
        </p:spPr>
        <p:txBody>
          <a:bodyPr/>
          <a:lstStyle/>
          <a:p>
            <a:r>
              <a:rPr lang="en-US" altLang="en-US" sz="4400" dirty="0" smtClean="0"/>
              <a:t>Linear Programming</a:t>
            </a:r>
            <a:br>
              <a:rPr lang="en-US" altLang="en-US" sz="4400" dirty="0" smtClean="0"/>
            </a:br>
            <a:r>
              <a:rPr lang="en-US" altLang="en-US" sz="3200" b="1" dirty="0" smtClean="0">
                <a:solidFill>
                  <a:srgbClr val="0000FF"/>
                </a:solidFill>
                <a:latin typeface="Comic Sans MS" pitchFamily="66" charset="0"/>
              </a:rPr>
              <a:t>Problem context</a:t>
            </a:r>
            <a:endParaRPr lang="en-US" altLang="en-US" b="1" dirty="0" smtClean="0">
              <a:solidFill>
                <a:srgbClr val="0000FF"/>
              </a:solidFill>
              <a:latin typeface="Comic Sans MS" pitchFamily="66" charset="0"/>
            </a:endParaRPr>
          </a:p>
        </p:txBody>
      </p:sp>
      <p:sp>
        <p:nvSpPr>
          <p:cNvPr id="3" name="Content Placeholder 2"/>
          <p:cNvSpPr>
            <a:spLocks noGrp="1"/>
          </p:cNvSpPr>
          <p:nvPr>
            <p:ph idx="1"/>
          </p:nvPr>
        </p:nvSpPr>
        <p:spPr>
          <a:xfrm>
            <a:off x="457200" y="1477368"/>
            <a:ext cx="8229600" cy="4525963"/>
          </a:xfrm>
        </p:spPr>
        <p:txBody>
          <a:bodyPr/>
          <a:lstStyle/>
          <a:p>
            <a:pPr>
              <a:defRPr/>
            </a:pPr>
            <a:r>
              <a:rPr lang="en-US" sz="2400" dirty="0" smtClean="0"/>
              <a:t>An operations manager often faces issues with respect to effective use of resources such as men, material, machine capacity and other similar resources under some constraints </a:t>
            </a:r>
          </a:p>
          <a:p>
            <a:pPr lvl="1">
              <a:defRPr/>
            </a:pPr>
            <a:r>
              <a:rPr lang="en-US" sz="2000" dirty="0" smtClean="0">
                <a:ea typeface="+mn-ea"/>
                <a:cs typeface="+mn-cs"/>
              </a:rPr>
              <a:t>In a manufacturing organization the availability of machines is limited. An operations manager would like to understand how best to make use of the available machines while meeting certain objectives such as maximizing the production, or minimizing the waiting time for the machine. </a:t>
            </a:r>
          </a:p>
          <a:p>
            <a:pPr lvl="1">
              <a:defRPr/>
            </a:pPr>
            <a:r>
              <a:rPr lang="en-US" sz="2000" dirty="0" smtClean="0">
                <a:ea typeface="+mn-ea"/>
                <a:cs typeface="+mn-cs"/>
              </a:rPr>
              <a:t>In a service system such as a hospital or restaurant one of the issues for planning would be to make the best use of available resources while minimizing the waiting time of the customers in the system. </a:t>
            </a:r>
          </a:p>
          <a:p>
            <a:pPr>
              <a:defRPr/>
            </a:pPr>
            <a:r>
              <a:rPr lang="en-US" sz="2400" i="1" dirty="0" smtClean="0">
                <a:solidFill>
                  <a:srgbClr val="0000FF"/>
                </a:solidFill>
              </a:rPr>
              <a:t>Linear programming</a:t>
            </a:r>
            <a:r>
              <a:rPr lang="en-US" sz="2400" dirty="0" smtClean="0">
                <a:solidFill>
                  <a:srgbClr val="0000FF"/>
                </a:solidFill>
              </a:rPr>
              <a:t> </a:t>
            </a:r>
            <a:r>
              <a:rPr lang="en-US" sz="2400" dirty="0" smtClean="0"/>
              <a:t>is a methodology which helps an operations manager to address such problems that he/she faces in planning the operations in the system</a:t>
            </a:r>
          </a:p>
        </p:txBody>
      </p:sp>
    </p:spTree>
    <p:extLst>
      <p:ext uri="{BB962C8B-B14F-4D97-AF65-F5344CB8AC3E}">
        <p14:creationId xmlns:p14="http://schemas.microsoft.com/office/powerpoint/2010/main" val="420913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8960" y="15326"/>
            <a:ext cx="7781381" cy="1059901"/>
          </a:xfrm>
        </p:spPr>
        <p:txBody>
          <a:bodyPr/>
          <a:lstStyle/>
          <a:p>
            <a:r>
              <a:rPr lang="en-US" altLang="en-US" sz="4400" dirty="0" smtClean="0"/>
              <a:t>Example 15B</a:t>
            </a:r>
            <a:r>
              <a:rPr lang="en-US" altLang="en-US" sz="6000" dirty="0" smtClean="0"/>
              <a:t/>
            </a:r>
            <a:br>
              <a:rPr lang="en-US" altLang="en-US" sz="6000" dirty="0" smtClean="0"/>
            </a:br>
            <a:r>
              <a:rPr lang="en-US" altLang="en-US" sz="3200" b="1" dirty="0" smtClean="0">
                <a:solidFill>
                  <a:srgbClr val="0000FF"/>
                </a:solidFill>
                <a:latin typeface="Comic Sans MS" pitchFamily="66" charset="0"/>
              </a:rPr>
              <a:t>Solution using Solver…</a:t>
            </a:r>
            <a:endParaRPr lang="en-US" altLang="en-US" sz="4800" dirty="0" smtClean="0">
              <a:solidFill>
                <a:srgbClr val="0000FF"/>
              </a:solidFill>
            </a:endParaRP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l="38622" t="52563" r="16507" b="13675"/>
          <a:stretch>
            <a:fillRect/>
          </a:stretch>
        </p:blipFill>
        <p:spPr bwMode="auto">
          <a:xfrm>
            <a:off x="84160" y="1493289"/>
            <a:ext cx="4196902" cy="23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l="17188" t="21129" r="38281" b="45833"/>
          <a:stretch>
            <a:fillRect/>
          </a:stretch>
        </p:blipFill>
        <p:spPr bwMode="auto">
          <a:xfrm>
            <a:off x="4579960" y="3855489"/>
            <a:ext cx="4106840" cy="22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41360" y="4922288"/>
            <a:ext cx="3530441" cy="923330"/>
          </a:xfrm>
          <a:prstGeom prst="rect">
            <a:avLst/>
          </a:prstGeom>
          <a:solidFill>
            <a:schemeClr val="accent2">
              <a:lumMod val="20000"/>
              <a:lumOff val="80000"/>
            </a:schemeClr>
          </a:solidFill>
        </p:spPr>
        <p:txBody>
          <a:bodyPr wrap="square">
            <a:spAutoFit/>
          </a:bodyPr>
          <a:lstStyle/>
          <a:p>
            <a:pPr>
              <a:defRPr/>
            </a:pPr>
            <a:r>
              <a:rPr lang="en-US" dirty="0"/>
              <a:t>Setting cells c15, c16 and c17 as integers makes it a integer programming formulation</a:t>
            </a:r>
          </a:p>
        </p:txBody>
      </p:sp>
      <p:cxnSp>
        <p:nvCxnSpPr>
          <p:cNvPr id="22534" name="Straight Arrow Connector 6"/>
          <p:cNvCxnSpPr>
            <a:cxnSpLocks noChangeShapeType="1"/>
          </p:cNvCxnSpPr>
          <p:nvPr/>
        </p:nvCxnSpPr>
        <p:spPr bwMode="auto">
          <a:xfrm flipV="1">
            <a:off x="3970360" y="5509144"/>
            <a:ext cx="830240" cy="251344"/>
          </a:xfrm>
          <a:prstGeom prst="straightConnector1">
            <a:avLst/>
          </a:prstGeom>
          <a:noFill/>
          <a:ln w="9525" algn="ctr">
            <a:solidFill>
              <a:schemeClr val="tx1"/>
            </a:solidFill>
            <a:round/>
            <a:headEnd/>
            <a:tailEnd type="arrow" w="med" len="med"/>
          </a:ln>
        </p:spPr>
      </p:cxnSp>
      <p:cxnSp>
        <p:nvCxnSpPr>
          <p:cNvPr id="22535" name="Straight Arrow Connector 9"/>
          <p:cNvCxnSpPr>
            <a:cxnSpLocks noChangeShapeType="1"/>
          </p:cNvCxnSpPr>
          <p:nvPr/>
        </p:nvCxnSpPr>
        <p:spPr bwMode="auto">
          <a:xfrm flipV="1">
            <a:off x="3970360" y="5257800"/>
            <a:ext cx="830240" cy="502689"/>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2918286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34368" y="-93858"/>
            <a:ext cx="8229600" cy="1143000"/>
          </a:xfrm>
        </p:spPr>
        <p:txBody>
          <a:bodyPr/>
          <a:lstStyle/>
          <a:p>
            <a:r>
              <a:rPr lang="en-US" altLang="en-US" sz="4400" dirty="0" smtClean="0"/>
              <a:t>Example 15B</a:t>
            </a:r>
            <a:r>
              <a:rPr lang="en-US" altLang="en-US" sz="6000" dirty="0" smtClean="0"/>
              <a:t/>
            </a:r>
            <a:br>
              <a:rPr lang="en-US" altLang="en-US" sz="6000" dirty="0" smtClean="0"/>
            </a:br>
            <a:r>
              <a:rPr lang="en-US" altLang="en-US" sz="3200" b="1" dirty="0" smtClean="0">
                <a:solidFill>
                  <a:srgbClr val="0000FF"/>
                </a:solidFill>
                <a:latin typeface="Comic Sans MS" pitchFamily="66" charset="0"/>
              </a:rPr>
              <a:t>Solution using Solver…</a:t>
            </a:r>
            <a:endParaRPr lang="en-US" altLang="en-US" sz="3200" dirty="0" smtClean="0">
              <a:solidFill>
                <a:srgbClr val="0000FF"/>
              </a:solidFill>
            </a:endParaRP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r="38461" b="17949"/>
          <a:stretch>
            <a:fillRect/>
          </a:stretch>
        </p:blipFill>
        <p:spPr bwMode="auto">
          <a:xfrm>
            <a:off x="21630" y="1231704"/>
            <a:ext cx="4960938"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211168" y="3862192"/>
            <a:ext cx="3581400" cy="2246312"/>
          </a:xfrm>
          <a:prstGeom prst="rect">
            <a:avLst/>
          </a:prstGeom>
          <a:solidFill>
            <a:srgbClr val="FFD85D"/>
          </a:solidFill>
        </p:spPr>
        <p:txBody>
          <a:bodyPr>
            <a:spAutoFit/>
          </a:bodyPr>
          <a:lstStyle/>
          <a:p>
            <a:pPr>
              <a:defRPr/>
            </a:pPr>
            <a:r>
              <a:rPr lang="en-US" sz="1400" dirty="0"/>
              <a:t>The optimal solution for the </a:t>
            </a:r>
            <a:r>
              <a:rPr lang="en-US" sz="1400" b="1" dirty="0"/>
              <a:t>Integer programming problem:</a:t>
            </a:r>
            <a:endParaRPr lang="en-US" sz="1400" dirty="0"/>
          </a:p>
          <a:p>
            <a:pPr>
              <a:defRPr/>
            </a:pPr>
            <a:r>
              <a:rPr lang="en-US" sz="1400" dirty="0"/>
              <a:t>Number of </a:t>
            </a:r>
          </a:p>
          <a:p>
            <a:pPr marL="109538" indent="-109538">
              <a:buFont typeface="Arial" pitchFamily="34" charset="0"/>
              <a:buChar char="•"/>
              <a:defRPr/>
            </a:pPr>
            <a:r>
              <a:rPr lang="en-US" sz="1400" dirty="0"/>
              <a:t>machine 1 to be procured: 3</a:t>
            </a:r>
          </a:p>
          <a:p>
            <a:pPr marL="109538" indent="-109538">
              <a:buFont typeface="Arial" pitchFamily="34" charset="0"/>
              <a:buChar char="•"/>
              <a:defRPr/>
            </a:pPr>
            <a:r>
              <a:rPr lang="en-US" sz="1400" dirty="0"/>
              <a:t>machine 3 to be procured: 1</a:t>
            </a:r>
          </a:p>
          <a:p>
            <a:pPr>
              <a:defRPr/>
            </a:pPr>
            <a:r>
              <a:rPr lang="en-US" sz="1400" dirty="0"/>
              <a:t>Total investment : </a:t>
            </a:r>
            <a:r>
              <a:rPr lang="en-US" sz="1400" b="1" dirty="0"/>
              <a:t>Rs. 6.55 million</a:t>
            </a:r>
          </a:p>
          <a:p>
            <a:pPr>
              <a:defRPr/>
            </a:pPr>
            <a:r>
              <a:rPr lang="en-US" sz="1400" dirty="0"/>
              <a:t> Daily packaging capacities are:</a:t>
            </a:r>
          </a:p>
          <a:p>
            <a:pPr marL="109538" indent="-109538">
              <a:buFont typeface="Arial" pitchFamily="34" charset="0"/>
              <a:buChar char="•"/>
              <a:defRPr/>
            </a:pPr>
            <a:r>
              <a:rPr lang="en-US" sz="1400" dirty="0"/>
              <a:t>Product A: 1320 units</a:t>
            </a:r>
          </a:p>
          <a:p>
            <a:pPr marL="109538" indent="-109538">
              <a:buFont typeface="Arial" pitchFamily="34" charset="0"/>
              <a:buChar char="•"/>
              <a:defRPr/>
            </a:pPr>
            <a:r>
              <a:rPr lang="en-US" sz="1400" dirty="0"/>
              <a:t>Product B: 1896 units</a:t>
            </a:r>
          </a:p>
          <a:p>
            <a:pPr marL="109538" indent="-109538">
              <a:buFont typeface="Arial" pitchFamily="34" charset="0"/>
              <a:buChar char="•"/>
              <a:defRPr/>
            </a:pPr>
            <a:r>
              <a:rPr lang="en-US" sz="1400" dirty="0"/>
              <a:t>Product C:   952 units</a:t>
            </a:r>
          </a:p>
        </p:txBody>
      </p:sp>
      <p:sp>
        <p:nvSpPr>
          <p:cNvPr id="6" name="TextBox 5"/>
          <p:cNvSpPr txBox="1"/>
          <p:nvPr/>
        </p:nvSpPr>
        <p:spPr>
          <a:xfrm>
            <a:off x="5211168" y="1231704"/>
            <a:ext cx="3581400" cy="2246312"/>
          </a:xfrm>
          <a:prstGeom prst="rect">
            <a:avLst/>
          </a:prstGeom>
          <a:solidFill>
            <a:srgbClr val="DCB9FF"/>
          </a:solidFill>
        </p:spPr>
        <p:txBody>
          <a:bodyPr>
            <a:spAutoFit/>
          </a:bodyPr>
          <a:lstStyle/>
          <a:p>
            <a:pPr>
              <a:defRPr/>
            </a:pPr>
            <a:r>
              <a:rPr lang="en-US" sz="1400" dirty="0"/>
              <a:t>The optimal solution for the </a:t>
            </a:r>
            <a:r>
              <a:rPr lang="en-US" sz="1400" b="1" dirty="0"/>
              <a:t>Linear programming problem:</a:t>
            </a:r>
            <a:endParaRPr lang="en-US" sz="1400" dirty="0"/>
          </a:p>
          <a:p>
            <a:pPr>
              <a:defRPr/>
            </a:pPr>
            <a:r>
              <a:rPr lang="en-US" sz="1400" dirty="0"/>
              <a:t>Number of </a:t>
            </a:r>
          </a:p>
          <a:p>
            <a:pPr marL="109538" indent="-109538">
              <a:buFont typeface="Arial" pitchFamily="34" charset="0"/>
              <a:buChar char="•"/>
              <a:defRPr/>
            </a:pPr>
            <a:r>
              <a:rPr lang="en-US" sz="1400" dirty="0"/>
              <a:t>machine 1 to be procured: 2.62</a:t>
            </a:r>
          </a:p>
          <a:p>
            <a:pPr marL="109538" indent="-109538">
              <a:buFont typeface="Arial" pitchFamily="34" charset="0"/>
              <a:buChar char="•"/>
              <a:defRPr/>
            </a:pPr>
            <a:r>
              <a:rPr lang="en-US" sz="1400" dirty="0"/>
              <a:t>machine 3 to be procured: 1.08</a:t>
            </a:r>
          </a:p>
          <a:p>
            <a:pPr>
              <a:defRPr/>
            </a:pPr>
            <a:r>
              <a:rPr lang="en-US" sz="1400" dirty="0"/>
              <a:t>Total investment : </a:t>
            </a:r>
            <a:r>
              <a:rPr lang="en-US" sz="1400" b="1" dirty="0"/>
              <a:t>Rs. 6.05 million</a:t>
            </a:r>
          </a:p>
          <a:p>
            <a:pPr>
              <a:defRPr/>
            </a:pPr>
            <a:r>
              <a:rPr lang="en-US" sz="1400" dirty="0"/>
              <a:t> Daily packaging capacities are:</a:t>
            </a:r>
          </a:p>
          <a:p>
            <a:pPr marL="109538" indent="-109538">
              <a:buFont typeface="Arial" pitchFamily="34" charset="0"/>
              <a:buChar char="•"/>
              <a:defRPr/>
            </a:pPr>
            <a:r>
              <a:rPr lang="en-US" sz="1400" dirty="0"/>
              <a:t>Product A: 1202.49 units</a:t>
            </a:r>
          </a:p>
          <a:p>
            <a:pPr marL="109538" indent="-109538">
              <a:buFont typeface="Arial" pitchFamily="34" charset="0"/>
              <a:buChar char="•"/>
              <a:defRPr/>
            </a:pPr>
            <a:r>
              <a:rPr lang="en-US" sz="1400" dirty="0"/>
              <a:t>Product B: 1700 units</a:t>
            </a:r>
          </a:p>
          <a:p>
            <a:pPr marL="109538" indent="-109538">
              <a:buFont typeface="Arial" pitchFamily="34" charset="0"/>
              <a:buChar char="•"/>
              <a:defRPr/>
            </a:pPr>
            <a:r>
              <a:rPr lang="en-US" sz="1400" dirty="0"/>
              <a:t>Product C:   900 units</a:t>
            </a:r>
          </a:p>
        </p:txBody>
      </p:sp>
    </p:spTree>
    <p:extLst>
      <p:ext uri="{BB962C8B-B14F-4D97-AF65-F5344CB8AC3E}">
        <p14:creationId xmlns:p14="http://schemas.microsoft.com/office/powerpoint/2010/main" val="3711796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a:xfrm>
            <a:off x="457200" y="1678"/>
            <a:ext cx="8229600" cy="1143000"/>
          </a:xfrm>
        </p:spPr>
        <p:txBody>
          <a:bodyPr/>
          <a:lstStyle/>
          <a:p>
            <a:r>
              <a:rPr lang="en-US" altLang="en-US" smtClean="0"/>
              <a:t>Applications of LP</a:t>
            </a:r>
          </a:p>
        </p:txBody>
      </p:sp>
      <p:sp>
        <p:nvSpPr>
          <p:cNvPr id="19459" name="Content Placeholder 3"/>
          <p:cNvSpPr>
            <a:spLocks noGrp="1"/>
          </p:cNvSpPr>
          <p:nvPr>
            <p:ph idx="1"/>
          </p:nvPr>
        </p:nvSpPr>
        <p:spPr>
          <a:xfrm>
            <a:off x="566738" y="1327240"/>
            <a:ext cx="8001000" cy="4267200"/>
          </a:xfrm>
        </p:spPr>
        <p:txBody>
          <a:bodyPr/>
          <a:lstStyle/>
          <a:p>
            <a:pPr>
              <a:defRPr/>
            </a:pPr>
            <a:r>
              <a:rPr lang="en-US" sz="2800" dirty="0" smtClean="0"/>
              <a:t>Linear programming is a genetic solution methodology. Application domain includes</a:t>
            </a:r>
          </a:p>
          <a:p>
            <a:pPr lvl="1">
              <a:defRPr/>
            </a:pPr>
            <a:r>
              <a:rPr lang="en-US" sz="2400" dirty="0" smtClean="0">
                <a:ea typeface="+mn-ea"/>
                <a:cs typeface="+mn-cs"/>
              </a:rPr>
              <a:t>Several operations management problems </a:t>
            </a:r>
          </a:p>
          <a:p>
            <a:pPr lvl="1">
              <a:defRPr/>
            </a:pPr>
            <a:r>
              <a:rPr lang="en-US" sz="2400" dirty="0" smtClean="0">
                <a:ea typeface="+mn-ea"/>
                <a:cs typeface="+mn-cs"/>
              </a:rPr>
              <a:t>Advertising and media selection</a:t>
            </a:r>
          </a:p>
          <a:p>
            <a:pPr lvl="1">
              <a:defRPr/>
            </a:pPr>
            <a:r>
              <a:rPr lang="en-US" sz="2400" dirty="0" smtClean="0">
                <a:ea typeface="+mn-ea"/>
                <a:cs typeface="+mn-cs"/>
              </a:rPr>
              <a:t>Capital budgeting and a host of other situations</a:t>
            </a:r>
          </a:p>
          <a:p>
            <a:pPr>
              <a:defRPr/>
            </a:pPr>
            <a:r>
              <a:rPr lang="en-US" sz="2800" dirty="0" smtClean="0"/>
              <a:t>Specifically in operations management LP is used often for the following problems:</a:t>
            </a:r>
          </a:p>
          <a:p>
            <a:pPr lvl="1">
              <a:defRPr/>
            </a:pPr>
            <a:r>
              <a:rPr lang="en-US" sz="2400" dirty="0" smtClean="0"/>
              <a:t>Production planning</a:t>
            </a:r>
          </a:p>
          <a:p>
            <a:pPr lvl="1">
              <a:defRPr/>
            </a:pPr>
            <a:r>
              <a:rPr lang="en-US" sz="2400" dirty="0" smtClean="0"/>
              <a:t>Capacity planning</a:t>
            </a:r>
          </a:p>
          <a:p>
            <a:pPr lvl="1">
              <a:defRPr/>
            </a:pPr>
            <a:r>
              <a:rPr lang="en-US" sz="2400" dirty="0" smtClean="0"/>
              <a:t>Inventory control</a:t>
            </a:r>
          </a:p>
          <a:p>
            <a:pPr lvl="1">
              <a:defRPr/>
            </a:pPr>
            <a:r>
              <a:rPr lang="en-US" sz="2400" dirty="0" smtClean="0"/>
              <a:t>Supply Chain Management</a:t>
            </a:r>
            <a:endParaRPr lang="en-US" sz="2400" dirty="0"/>
          </a:p>
        </p:txBody>
      </p:sp>
    </p:spTree>
    <p:extLst>
      <p:ext uri="{BB962C8B-B14F-4D97-AF65-F5344CB8AC3E}">
        <p14:creationId xmlns:p14="http://schemas.microsoft.com/office/powerpoint/2010/main" val="2628686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05768"/>
            <a:ext cx="8229600" cy="1143000"/>
          </a:xfrm>
        </p:spPr>
        <p:txBody>
          <a:bodyPr/>
          <a:lstStyle/>
          <a:p>
            <a:pPr eaLnBrk="1" hangingPunct="1"/>
            <a:r>
              <a:rPr lang="en-US" altLang="en-US" dirty="0" smtClean="0"/>
              <a:t>Linear Programming</a:t>
            </a:r>
            <a:br>
              <a:rPr lang="en-US" altLang="en-US" dirty="0" smtClean="0"/>
            </a:br>
            <a:r>
              <a:rPr lang="en-US" altLang="en-US" sz="3200" b="1" dirty="0" smtClean="0">
                <a:solidFill>
                  <a:srgbClr val="0000FF"/>
                </a:solidFill>
                <a:latin typeface="Comic Sans MS" pitchFamily="66" charset="0"/>
              </a:rPr>
              <a:t>Chapter Highlights</a:t>
            </a:r>
          </a:p>
        </p:txBody>
      </p:sp>
      <p:sp>
        <p:nvSpPr>
          <p:cNvPr id="41987" name="Rectangle 3"/>
          <p:cNvSpPr>
            <a:spLocks noGrp="1" noChangeArrowheads="1"/>
          </p:cNvSpPr>
          <p:nvPr>
            <p:ph idx="1"/>
          </p:nvPr>
        </p:nvSpPr>
        <p:spPr>
          <a:xfrm>
            <a:off x="566738" y="1583730"/>
            <a:ext cx="8001000" cy="4724400"/>
          </a:xfrm>
        </p:spPr>
        <p:txBody>
          <a:bodyPr/>
          <a:lstStyle/>
          <a:p>
            <a:pPr>
              <a:defRPr/>
            </a:pPr>
            <a:r>
              <a:rPr lang="en-US" sz="2400" dirty="0" smtClean="0"/>
              <a:t>Linear programming is a methodology which helps an operations manager to address problems that he/she faces in planning the operations in the system</a:t>
            </a:r>
          </a:p>
          <a:p>
            <a:pPr>
              <a:defRPr/>
            </a:pPr>
            <a:r>
              <a:rPr lang="en-US" sz="2400" dirty="0" smtClean="0"/>
              <a:t>Linear Programming (LP), is a methodology in which </a:t>
            </a:r>
          </a:p>
          <a:p>
            <a:pPr lvl="1">
              <a:defRPr/>
            </a:pPr>
            <a:r>
              <a:rPr lang="en-US" sz="1800" dirty="0" smtClean="0">
                <a:ea typeface="+mn-ea"/>
                <a:cs typeface="+mn-cs"/>
              </a:rPr>
              <a:t>linear relationships between variables can be modeled </a:t>
            </a:r>
          </a:p>
          <a:p>
            <a:pPr lvl="1">
              <a:defRPr/>
            </a:pPr>
            <a:r>
              <a:rPr lang="en-US" sz="1800" dirty="0" smtClean="0">
                <a:ea typeface="+mn-ea"/>
                <a:cs typeface="+mn-cs"/>
              </a:rPr>
              <a:t>to study the behavior of the system</a:t>
            </a:r>
          </a:p>
          <a:p>
            <a:pPr lvl="1">
              <a:defRPr/>
            </a:pPr>
            <a:r>
              <a:rPr lang="en-US" sz="1800" dirty="0" smtClean="0">
                <a:ea typeface="+mn-ea"/>
                <a:cs typeface="+mn-cs"/>
              </a:rPr>
              <a:t>to identify the best set of decisions </a:t>
            </a:r>
          </a:p>
          <a:p>
            <a:pPr lvl="1">
              <a:defRPr/>
            </a:pPr>
            <a:r>
              <a:rPr lang="en-US" sz="1800" dirty="0" smtClean="0">
                <a:ea typeface="+mn-ea"/>
                <a:cs typeface="+mn-cs"/>
              </a:rPr>
              <a:t>to optimize the performance of the system </a:t>
            </a:r>
          </a:p>
          <a:p>
            <a:pPr lvl="1">
              <a:defRPr/>
            </a:pPr>
            <a:r>
              <a:rPr lang="en-US" sz="1800" dirty="0" smtClean="0">
                <a:ea typeface="+mn-ea"/>
                <a:cs typeface="+mn-cs"/>
              </a:rPr>
              <a:t>while taking into consideration the constraints</a:t>
            </a:r>
          </a:p>
          <a:p>
            <a:pPr>
              <a:defRPr/>
            </a:pPr>
            <a:r>
              <a:rPr lang="en-US" sz="2400" dirty="0" smtClean="0"/>
              <a:t>Before formulating the problem it is important to understand the decisions to be made (decision variables), the constraints, and the performance measures for which the decision is being made (objective function).</a:t>
            </a:r>
          </a:p>
        </p:txBody>
      </p:sp>
    </p:spTree>
    <p:extLst>
      <p:ext uri="{BB962C8B-B14F-4D97-AF65-F5344CB8AC3E}">
        <p14:creationId xmlns:p14="http://schemas.microsoft.com/office/powerpoint/2010/main" val="3987868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622"/>
            <a:ext cx="8229600" cy="1143000"/>
          </a:xfrm>
        </p:spPr>
        <p:txBody>
          <a:bodyPr/>
          <a:lstStyle/>
          <a:p>
            <a:r>
              <a:rPr lang="en-US" altLang="en-US" dirty="0" smtClean="0"/>
              <a:t>Linear Programming</a:t>
            </a:r>
            <a:br>
              <a:rPr lang="en-US" altLang="en-US" dirty="0" smtClean="0"/>
            </a:br>
            <a:r>
              <a:rPr lang="en-US" altLang="en-US" sz="3200" b="1" dirty="0" smtClean="0">
                <a:solidFill>
                  <a:srgbClr val="0000FF"/>
                </a:solidFill>
                <a:latin typeface="Comic Sans MS" pitchFamily="66" charset="0"/>
              </a:rPr>
              <a:t>Chapter Highlights…</a:t>
            </a:r>
            <a:endParaRPr lang="en-US" altLang="en-US" sz="4800" dirty="0" smtClean="0">
              <a:solidFill>
                <a:srgbClr val="0000FF"/>
              </a:solidFill>
            </a:endParaRPr>
          </a:p>
        </p:txBody>
      </p:sp>
      <p:sp>
        <p:nvSpPr>
          <p:cNvPr id="26627" name="Content Placeholder 2"/>
          <p:cNvSpPr>
            <a:spLocks noGrp="1"/>
          </p:cNvSpPr>
          <p:nvPr>
            <p:ph idx="1"/>
          </p:nvPr>
        </p:nvSpPr>
        <p:spPr>
          <a:xfrm>
            <a:off x="457200" y="1368184"/>
            <a:ext cx="8229600" cy="4525963"/>
          </a:xfrm>
        </p:spPr>
        <p:txBody>
          <a:bodyPr/>
          <a:lstStyle/>
          <a:p>
            <a:r>
              <a:rPr lang="en-US" altLang="en-US" sz="2400" dirty="0" smtClean="0"/>
              <a:t>Using LP as a modeling tool also implies linearity of all relationships between various elements that are being studied using and non-negativity of the decision variables used in an LP modeling exercise</a:t>
            </a:r>
          </a:p>
          <a:p>
            <a:r>
              <a:rPr lang="en-US" altLang="en-US" sz="2400" dirty="0" smtClean="0"/>
              <a:t>A number of computer packages are available today to solve a well formulated LP problem </a:t>
            </a:r>
          </a:p>
          <a:p>
            <a:r>
              <a:rPr lang="en-US" altLang="en-US" sz="2400" dirty="0" smtClean="0"/>
              <a:t>Developing a good skill in formulating the problem will be more valuable than developing skills in actually solving the problem using a known solution methodology</a:t>
            </a:r>
          </a:p>
          <a:p>
            <a:r>
              <a:rPr lang="en-US" altLang="en-US" sz="2400" dirty="0" smtClean="0"/>
              <a:t>Linear programming could be used to model several operations management problems, advertising and media selection, inventory control, capital budgeting and a host of other situations</a:t>
            </a:r>
          </a:p>
        </p:txBody>
      </p:sp>
    </p:spTree>
    <p:extLst>
      <p:ext uri="{BB962C8B-B14F-4D97-AF65-F5344CB8AC3E}">
        <p14:creationId xmlns:p14="http://schemas.microsoft.com/office/powerpoint/2010/main" val="309278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5326"/>
            <a:ext cx="8229600" cy="1143000"/>
          </a:xfrm>
        </p:spPr>
        <p:txBody>
          <a:bodyPr/>
          <a:lstStyle/>
          <a:p>
            <a:r>
              <a:rPr lang="en-US" altLang="en-US" sz="4400" dirty="0" smtClean="0"/>
              <a:t>Linear programming</a:t>
            </a:r>
            <a:br>
              <a:rPr lang="en-US" altLang="en-US" sz="4400" dirty="0" smtClean="0"/>
            </a:br>
            <a:r>
              <a:rPr lang="en-US" altLang="en-US" sz="3200" b="1" dirty="0" smtClean="0">
                <a:solidFill>
                  <a:srgbClr val="0000FF"/>
                </a:solidFill>
                <a:latin typeface="Comic Sans MS" pitchFamily="66" charset="0"/>
              </a:rPr>
              <a:t>Definition</a:t>
            </a:r>
            <a:endParaRPr lang="en-US" altLang="en-US" b="1" dirty="0" smtClean="0">
              <a:solidFill>
                <a:srgbClr val="0000FF"/>
              </a:solidFill>
              <a:latin typeface="Comic Sans MS" pitchFamily="66" charset="0"/>
            </a:endParaRPr>
          </a:p>
        </p:txBody>
      </p:sp>
      <p:sp>
        <p:nvSpPr>
          <p:cNvPr id="3" name="Content Placeholder 2"/>
          <p:cNvSpPr>
            <a:spLocks noGrp="1"/>
          </p:cNvSpPr>
          <p:nvPr>
            <p:ph idx="1"/>
          </p:nvPr>
        </p:nvSpPr>
        <p:spPr>
          <a:xfrm>
            <a:off x="457200" y="1340888"/>
            <a:ext cx="8229600" cy="4525963"/>
          </a:xfrm>
        </p:spPr>
        <p:txBody>
          <a:bodyPr/>
          <a:lstStyle/>
          <a:p>
            <a:pPr>
              <a:defRPr/>
            </a:pPr>
            <a:r>
              <a:rPr lang="en-US" dirty="0" smtClean="0"/>
              <a:t>Linear Programming (LP), is a methodology in which </a:t>
            </a:r>
          </a:p>
          <a:p>
            <a:pPr lvl="1">
              <a:defRPr/>
            </a:pPr>
            <a:r>
              <a:rPr lang="en-US" sz="2400" dirty="0" smtClean="0">
                <a:solidFill>
                  <a:srgbClr val="0000FF"/>
                </a:solidFill>
                <a:ea typeface="+mn-ea"/>
                <a:cs typeface="+mn-cs"/>
              </a:rPr>
              <a:t>linear relationships </a:t>
            </a:r>
            <a:r>
              <a:rPr lang="en-US" sz="2400" dirty="0" smtClean="0">
                <a:ea typeface="+mn-ea"/>
                <a:cs typeface="+mn-cs"/>
              </a:rPr>
              <a:t>between various elements in the system can be modeled </a:t>
            </a:r>
          </a:p>
          <a:p>
            <a:pPr lvl="1">
              <a:defRPr/>
            </a:pPr>
            <a:r>
              <a:rPr lang="en-US" sz="2400" dirty="0" smtClean="0">
                <a:ea typeface="+mn-ea"/>
                <a:cs typeface="+mn-cs"/>
              </a:rPr>
              <a:t>to study the </a:t>
            </a:r>
            <a:r>
              <a:rPr lang="en-US" sz="2400" dirty="0" smtClean="0">
                <a:solidFill>
                  <a:srgbClr val="0000FF"/>
                </a:solidFill>
                <a:ea typeface="+mn-ea"/>
                <a:cs typeface="+mn-cs"/>
              </a:rPr>
              <a:t>behavior of the system </a:t>
            </a:r>
          </a:p>
          <a:p>
            <a:pPr lvl="1">
              <a:defRPr/>
            </a:pPr>
            <a:r>
              <a:rPr lang="en-US" sz="2400" dirty="0" smtClean="0">
                <a:ea typeface="+mn-ea"/>
                <a:cs typeface="+mn-cs"/>
              </a:rPr>
              <a:t>to identify the </a:t>
            </a:r>
            <a:r>
              <a:rPr lang="en-US" sz="2400" dirty="0" smtClean="0">
                <a:solidFill>
                  <a:srgbClr val="0000FF"/>
                </a:solidFill>
                <a:ea typeface="+mn-ea"/>
                <a:cs typeface="+mn-cs"/>
              </a:rPr>
              <a:t>best set of decisions </a:t>
            </a:r>
            <a:r>
              <a:rPr lang="en-US" sz="2400" dirty="0" smtClean="0">
                <a:ea typeface="+mn-ea"/>
                <a:cs typeface="+mn-cs"/>
              </a:rPr>
              <a:t>that one should make </a:t>
            </a:r>
          </a:p>
          <a:p>
            <a:pPr lvl="1">
              <a:defRPr/>
            </a:pPr>
            <a:r>
              <a:rPr lang="en-US" sz="2400" dirty="0" smtClean="0">
                <a:ea typeface="+mn-ea"/>
                <a:cs typeface="+mn-cs"/>
              </a:rPr>
              <a:t>in order to </a:t>
            </a:r>
            <a:r>
              <a:rPr lang="en-US" sz="2400" dirty="0" smtClean="0">
                <a:solidFill>
                  <a:srgbClr val="0000FF"/>
                </a:solidFill>
                <a:ea typeface="+mn-ea"/>
                <a:cs typeface="+mn-cs"/>
              </a:rPr>
              <a:t>optimize the performance </a:t>
            </a:r>
            <a:r>
              <a:rPr lang="en-US" sz="2400" dirty="0" smtClean="0">
                <a:ea typeface="+mn-ea"/>
                <a:cs typeface="+mn-cs"/>
              </a:rPr>
              <a:t>of the system </a:t>
            </a:r>
          </a:p>
          <a:p>
            <a:pPr lvl="1">
              <a:defRPr/>
            </a:pPr>
            <a:r>
              <a:rPr lang="en-US" sz="2400" dirty="0" smtClean="0">
                <a:ea typeface="+mn-ea"/>
                <a:cs typeface="+mn-cs"/>
              </a:rPr>
              <a:t>while taking into consideration </a:t>
            </a:r>
            <a:r>
              <a:rPr lang="en-US" sz="2400" dirty="0" smtClean="0">
                <a:solidFill>
                  <a:srgbClr val="0000FF"/>
                </a:solidFill>
                <a:ea typeface="+mn-ea"/>
                <a:cs typeface="+mn-cs"/>
              </a:rPr>
              <a:t>the constraints </a:t>
            </a:r>
            <a:r>
              <a:rPr lang="en-US" sz="2400" dirty="0" smtClean="0">
                <a:ea typeface="+mn-ea"/>
                <a:cs typeface="+mn-cs"/>
              </a:rPr>
              <a:t>that one faces in the system</a:t>
            </a:r>
          </a:p>
          <a:p>
            <a:pPr>
              <a:defRPr/>
            </a:pPr>
            <a:r>
              <a:rPr lang="en-US" sz="2800" dirty="0" smtClean="0"/>
              <a:t>LP also enables us to analyze the sensitivity of variables and constraints of the problem</a:t>
            </a:r>
          </a:p>
        </p:txBody>
      </p:sp>
    </p:spTree>
    <p:extLst>
      <p:ext uri="{BB962C8B-B14F-4D97-AF65-F5344CB8AC3E}">
        <p14:creationId xmlns:p14="http://schemas.microsoft.com/office/powerpoint/2010/main" val="86621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z="4400" dirty="0" smtClean="0"/>
              <a:t>LP Modelling fundamentals</a:t>
            </a:r>
            <a:br>
              <a:rPr lang="en-US" altLang="en-US" sz="4400" dirty="0" smtClean="0"/>
            </a:br>
            <a:r>
              <a:rPr lang="en-US" altLang="en-US" sz="3200" b="1" dirty="0" smtClean="0">
                <a:solidFill>
                  <a:srgbClr val="0000FF"/>
                </a:solidFill>
                <a:latin typeface="Comic Sans MS" pitchFamily="66" charset="0"/>
              </a:rPr>
              <a:t>Decision Variables</a:t>
            </a:r>
            <a:endParaRPr lang="en-US" altLang="en-US" sz="4000" b="1" dirty="0" smtClean="0">
              <a:solidFill>
                <a:srgbClr val="0000FF"/>
              </a:solidFill>
              <a:latin typeface="Comic Sans MS" pitchFamily="66" charset="0"/>
            </a:endParaRPr>
          </a:p>
        </p:txBody>
      </p:sp>
      <p:sp>
        <p:nvSpPr>
          <p:cNvPr id="3" name="Content Placeholder 2"/>
          <p:cNvSpPr>
            <a:spLocks noGrp="1"/>
          </p:cNvSpPr>
          <p:nvPr>
            <p:ph idx="1"/>
          </p:nvPr>
        </p:nvSpPr>
        <p:spPr>
          <a:xfrm>
            <a:off x="457200" y="1600200"/>
            <a:ext cx="8382000" cy="4525963"/>
          </a:xfrm>
        </p:spPr>
        <p:txBody>
          <a:bodyPr/>
          <a:lstStyle/>
          <a:p>
            <a:pPr>
              <a:defRPr/>
            </a:pPr>
            <a:r>
              <a:rPr lang="en-US" sz="3000" dirty="0" smtClean="0"/>
              <a:t>The purpose of an LP modeling is to arrive at a decision with respect to the problem under study</a:t>
            </a:r>
          </a:p>
          <a:p>
            <a:pPr lvl="1">
              <a:defRPr/>
            </a:pPr>
            <a:r>
              <a:rPr lang="en-US" dirty="0" smtClean="0">
                <a:ea typeface="+mn-ea"/>
                <a:cs typeface="+mn-cs"/>
              </a:rPr>
              <a:t>If the decision is the number of machines of type A, type B and type C to be procured the decision variables are:</a:t>
            </a:r>
          </a:p>
          <a:p>
            <a:pPr lvl="2">
              <a:defRPr/>
            </a:pPr>
            <a:r>
              <a:rPr lang="en-US" dirty="0" smtClean="0">
                <a:ea typeface="+mn-ea"/>
                <a:cs typeface="+mn-cs"/>
              </a:rPr>
              <a:t>Let X</a:t>
            </a:r>
            <a:r>
              <a:rPr lang="en-US" baseline="-25000" dirty="0" smtClean="0">
                <a:ea typeface="+mn-ea"/>
                <a:cs typeface="+mn-cs"/>
              </a:rPr>
              <a:t>A</a:t>
            </a:r>
            <a:r>
              <a:rPr lang="en-US" dirty="0" smtClean="0">
                <a:ea typeface="+mn-ea"/>
                <a:cs typeface="+mn-cs"/>
              </a:rPr>
              <a:t> be the number of machine of type A to be procured</a:t>
            </a:r>
          </a:p>
          <a:p>
            <a:pPr lvl="2">
              <a:defRPr/>
            </a:pPr>
            <a:r>
              <a:rPr lang="en-US" dirty="0" smtClean="0">
                <a:ea typeface="+mn-ea"/>
                <a:cs typeface="+mn-cs"/>
              </a:rPr>
              <a:t>Let X</a:t>
            </a:r>
            <a:r>
              <a:rPr lang="en-US" baseline="-25000" dirty="0" smtClean="0">
                <a:ea typeface="+mn-ea"/>
                <a:cs typeface="+mn-cs"/>
              </a:rPr>
              <a:t>B</a:t>
            </a:r>
            <a:r>
              <a:rPr lang="en-US" dirty="0" smtClean="0">
                <a:ea typeface="+mn-ea"/>
                <a:cs typeface="+mn-cs"/>
              </a:rPr>
              <a:t> be the number of machine of type B to be procured</a:t>
            </a:r>
          </a:p>
          <a:p>
            <a:pPr lvl="2">
              <a:defRPr/>
            </a:pPr>
            <a:r>
              <a:rPr lang="en-US" dirty="0" smtClean="0">
                <a:ea typeface="+mn-ea"/>
                <a:cs typeface="+mn-cs"/>
              </a:rPr>
              <a:t>Let X</a:t>
            </a:r>
            <a:r>
              <a:rPr lang="en-US" baseline="-25000" dirty="0" smtClean="0">
                <a:ea typeface="+mn-ea"/>
                <a:cs typeface="+mn-cs"/>
              </a:rPr>
              <a:t>C</a:t>
            </a:r>
            <a:r>
              <a:rPr lang="en-US" dirty="0" smtClean="0">
                <a:ea typeface="+mn-ea"/>
                <a:cs typeface="+mn-cs"/>
              </a:rPr>
              <a:t> be the number of machine of type C to be procured</a:t>
            </a:r>
          </a:p>
        </p:txBody>
      </p:sp>
    </p:spTree>
    <p:extLst>
      <p:ext uri="{BB962C8B-B14F-4D97-AF65-F5344CB8AC3E}">
        <p14:creationId xmlns:p14="http://schemas.microsoft.com/office/powerpoint/2010/main" val="3746328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4400" dirty="0" smtClean="0"/>
              <a:t>LP Modelling fundamentals</a:t>
            </a:r>
            <a:br>
              <a:rPr lang="en-US" altLang="en-US" sz="4400" dirty="0" smtClean="0"/>
            </a:br>
            <a:r>
              <a:rPr lang="en-US" altLang="en-US" sz="3200" b="1" dirty="0" smtClean="0">
                <a:solidFill>
                  <a:srgbClr val="0000FF"/>
                </a:solidFill>
                <a:latin typeface="Comic Sans MS" pitchFamily="66" charset="0"/>
              </a:rPr>
              <a:t>Objective Function</a:t>
            </a:r>
            <a:endParaRPr lang="en-US" altLang="en-US" dirty="0" smtClean="0">
              <a:solidFill>
                <a:srgbClr val="0000FF"/>
              </a:solidFill>
            </a:endParaRPr>
          </a:p>
        </p:txBody>
      </p:sp>
      <p:sp>
        <p:nvSpPr>
          <p:cNvPr id="3" name="Content Placeholder 2"/>
          <p:cNvSpPr>
            <a:spLocks noGrp="1"/>
          </p:cNvSpPr>
          <p:nvPr>
            <p:ph idx="1"/>
          </p:nvPr>
        </p:nvSpPr>
        <p:spPr/>
        <p:txBody>
          <a:bodyPr/>
          <a:lstStyle/>
          <a:p>
            <a:pPr>
              <a:defRPr/>
            </a:pPr>
            <a:r>
              <a:rPr lang="en-US" sz="2800" dirty="0" smtClean="0"/>
              <a:t>The operations manager analyzes the problem with specific objectives in his/her mind</a:t>
            </a:r>
          </a:p>
          <a:p>
            <a:pPr lvl="1">
              <a:defRPr/>
            </a:pPr>
            <a:r>
              <a:rPr lang="en-US" sz="2400" dirty="0" smtClean="0"/>
              <a:t>In our example if the objective is to minimize the investment then the objective function is:</a:t>
            </a:r>
          </a:p>
          <a:p>
            <a:pPr lvl="2">
              <a:defRPr/>
            </a:pPr>
            <a:r>
              <a:rPr lang="en-US" sz="2000" dirty="0" smtClean="0"/>
              <a:t>Let C</a:t>
            </a:r>
            <a:r>
              <a:rPr lang="en-US" sz="2000" baseline="-25000" dirty="0" smtClean="0"/>
              <a:t>A</a:t>
            </a:r>
            <a:r>
              <a:rPr lang="en-US" sz="2000" dirty="0" smtClean="0"/>
              <a:t> be the cost of one unit of machine A</a:t>
            </a:r>
          </a:p>
          <a:p>
            <a:pPr lvl="2">
              <a:defRPr/>
            </a:pPr>
            <a:r>
              <a:rPr lang="en-US" sz="2000" dirty="0" smtClean="0"/>
              <a:t>Let C</a:t>
            </a:r>
            <a:r>
              <a:rPr lang="en-US" sz="2000" baseline="-25000" dirty="0" smtClean="0"/>
              <a:t>B</a:t>
            </a:r>
            <a:r>
              <a:rPr lang="en-US" sz="2000" dirty="0" smtClean="0"/>
              <a:t> be the cost of one unit of machine B</a:t>
            </a:r>
          </a:p>
          <a:p>
            <a:pPr lvl="2">
              <a:defRPr/>
            </a:pPr>
            <a:r>
              <a:rPr lang="en-US" sz="2000" dirty="0" smtClean="0"/>
              <a:t>Let C</a:t>
            </a:r>
            <a:r>
              <a:rPr lang="en-US" sz="2000" baseline="-25000" dirty="0" smtClean="0"/>
              <a:t>C</a:t>
            </a:r>
            <a:r>
              <a:rPr lang="en-US" sz="2000" dirty="0" smtClean="0"/>
              <a:t> be the cost of one unit of machine C</a:t>
            </a:r>
          </a:p>
          <a:p>
            <a:pPr>
              <a:defRPr/>
            </a:pPr>
            <a:r>
              <a:rPr lang="en-US" sz="2800" b="1" dirty="0" smtClean="0"/>
              <a:t>The cost of the decision </a:t>
            </a:r>
          </a:p>
          <a:p>
            <a:pPr lvl="1">
              <a:defRPr/>
            </a:pPr>
            <a:r>
              <a:rPr lang="en-US" sz="2400" dirty="0" smtClean="0">
                <a:ea typeface="+mn-ea"/>
                <a:cs typeface="+mn-cs"/>
              </a:rPr>
              <a:t>Z = X</a:t>
            </a:r>
            <a:r>
              <a:rPr lang="en-US" sz="2400" baseline="-25000" dirty="0" smtClean="0">
                <a:ea typeface="+mn-ea"/>
                <a:cs typeface="+mn-cs"/>
              </a:rPr>
              <a:t>A</a:t>
            </a:r>
            <a:r>
              <a:rPr lang="en-US" sz="2400" dirty="0" smtClean="0">
                <a:ea typeface="+mn-ea"/>
                <a:cs typeface="+mn-cs"/>
              </a:rPr>
              <a:t> * C</a:t>
            </a:r>
            <a:r>
              <a:rPr lang="en-US" sz="2400" baseline="-25000" dirty="0" smtClean="0">
                <a:ea typeface="+mn-ea"/>
                <a:cs typeface="+mn-cs"/>
              </a:rPr>
              <a:t>A</a:t>
            </a:r>
            <a:r>
              <a:rPr lang="en-US" sz="2400" dirty="0" smtClean="0">
                <a:ea typeface="+mn-ea"/>
                <a:cs typeface="+mn-cs"/>
              </a:rPr>
              <a:t> + X</a:t>
            </a:r>
            <a:r>
              <a:rPr lang="en-US" sz="2400" baseline="-25000" dirty="0" smtClean="0">
                <a:ea typeface="+mn-ea"/>
                <a:cs typeface="+mn-cs"/>
              </a:rPr>
              <a:t>B</a:t>
            </a:r>
            <a:r>
              <a:rPr lang="en-US" sz="2400" dirty="0" smtClean="0">
                <a:ea typeface="+mn-ea"/>
                <a:cs typeface="+mn-cs"/>
              </a:rPr>
              <a:t> * C</a:t>
            </a:r>
            <a:r>
              <a:rPr lang="en-US" sz="2400" baseline="-25000" dirty="0" smtClean="0">
                <a:ea typeface="+mn-ea"/>
                <a:cs typeface="+mn-cs"/>
              </a:rPr>
              <a:t>B</a:t>
            </a:r>
            <a:r>
              <a:rPr lang="en-US" sz="2400" dirty="0" smtClean="0">
                <a:ea typeface="+mn-ea"/>
                <a:cs typeface="+mn-cs"/>
              </a:rPr>
              <a:t> + X</a:t>
            </a:r>
            <a:r>
              <a:rPr lang="en-US" sz="2400" baseline="-25000" dirty="0" smtClean="0">
                <a:ea typeface="+mn-ea"/>
                <a:cs typeface="+mn-cs"/>
              </a:rPr>
              <a:t>C</a:t>
            </a:r>
            <a:r>
              <a:rPr lang="en-US" sz="2400" dirty="0" smtClean="0">
                <a:ea typeface="+mn-ea"/>
                <a:cs typeface="+mn-cs"/>
              </a:rPr>
              <a:t> * C</a:t>
            </a:r>
            <a:r>
              <a:rPr lang="en-US" sz="2400" baseline="-25000" dirty="0" smtClean="0">
                <a:ea typeface="+mn-ea"/>
                <a:cs typeface="+mn-cs"/>
              </a:rPr>
              <a:t>C</a:t>
            </a:r>
            <a:endParaRPr lang="en-US" sz="2400" dirty="0" smtClean="0">
              <a:ea typeface="+mn-ea"/>
              <a:cs typeface="+mn-cs"/>
            </a:endParaRPr>
          </a:p>
          <a:p>
            <a:pPr>
              <a:defRPr/>
            </a:pPr>
            <a:r>
              <a:rPr lang="en-US" sz="2800" b="1" dirty="0" smtClean="0"/>
              <a:t>The objective function is Minimize Z</a:t>
            </a:r>
          </a:p>
        </p:txBody>
      </p:sp>
    </p:spTree>
    <p:extLst>
      <p:ext uri="{BB962C8B-B14F-4D97-AF65-F5344CB8AC3E}">
        <p14:creationId xmlns:p14="http://schemas.microsoft.com/office/powerpoint/2010/main" val="407703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8974"/>
            <a:ext cx="8229600" cy="1143000"/>
          </a:xfrm>
        </p:spPr>
        <p:txBody>
          <a:bodyPr/>
          <a:lstStyle/>
          <a:p>
            <a:r>
              <a:rPr lang="en-US" altLang="en-US" sz="4400" dirty="0" smtClean="0"/>
              <a:t>LP Modelling fundamentals</a:t>
            </a:r>
            <a:br>
              <a:rPr lang="en-US" altLang="en-US" sz="4400" dirty="0" smtClean="0"/>
            </a:br>
            <a:r>
              <a:rPr lang="en-US" altLang="en-US" sz="3200" b="1" dirty="0" smtClean="0">
                <a:solidFill>
                  <a:srgbClr val="0000FF"/>
                </a:solidFill>
                <a:latin typeface="Comic Sans MS" pitchFamily="66" charset="0"/>
              </a:rPr>
              <a:t>Constraints</a:t>
            </a:r>
            <a:endParaRPr lang="en-US" altLang="en-US" dirty="0" smtClean="0">
              <a:solidFill>
                <a:srgbClr val="0000FF"/>
              </a:solidFill>
            </a:endParaRPr>
          </a:p>
        </p:txBody>
      </p:sp>
      <p:sp>
        <p:nvSpPr>
          <p:cNvPr id="3" name="Content Placeholder 2"/>
          <p:cNvSpPr>
            <a:spLocks noGrp="1"/>
          </p:cNvSpPr>
          <p:nvPr>
            <p:ph idx="1"/>
          </p:nvPr>
        </p:nvSpPr>
        <p:spPr>
          <a:xfrm>
            <a:off x="457200" y="1354536"/>
            <a:ext cx="8229600" cy="4525963"/>
          </a:xfrm>
        </p:spPr>
        <p:txBody>
          <a:bodyPr/>
          <a:lstStyle/>
          <a:p>
            <a:pPr>
              <a:defRPr/>
            </a:pPr>
            <a:r>
              <a:rPr lang="en-US" sz="2400" dirty="0" smtClean="0"/>
              <a:t>Any management problem is solved in the context of certain constraints that the manager faces </a:t>
            </a:r>
          </a:p>
          <a:p>
            <a:pPr>
              <a:defRPr/>
            </a:pPr>
            <a:r>
              <a:rPr lang="en-US" sz="2400" dirty="0" smtClean="0"/>
              <a:t>Examples: </a:t>
            </a:r>
          </a:p>
          <a:p>
            <a:pPr lvl="1">
              <a:defRPr/>
            </a:pPr>
            <a:r>
              <a:rPr lang="en-US" sz="2000" dirty="0" smtClean="0"/>
              <a:t>Need to meet with a certain daily production</a:t>
            </a:r>
          </a:p>
          <a:p>
            <a:pPr lvl="1">
              <a:defRPr/>
            </a:pPr>
            <a:r>
              <a:rPr lang="en-US" sz="2000" dirty="0" smtClean="0"/>
              <a:t>Availability of raw materials for production</a:t>
            </a:r>
          </a:p>
          <a:p>
            <a:pPr lvl="1">
              <a:defRPr/>
            </a:pPr>
            <a:r>
              <a:rPr lang="en-US" sz="2000" dirty="0" smtClean="0"/>
              <a:t>Skill requirements and the availability of such skills</a:t>
            </a:r>
          </a:p>
          <a:p>
            <a:pPr lvl="1">
              <a:defRPr/>
            </a:pPr>
            <a:r>
              <a:rPr lang="en-US" sz="2000" dirty="0" smtClean="0"/>
              <a:t>Demand for the product /service for which the system is being designed </a:t>
            </a:r>
          </a:p>
          <a:p>
            <a:pPr lvl="1">
              <a:defRPr/>
            </a:pPr>
            <a:r>
              <a:rPr lang="en-US" sz="2000" dirty="0" smtClean="0"/>
              <a:t>Funds available to procurement machines/resources</a:t>
            </a:r>
          </a:p>
          <a:p>
            <a:pPr>
              <a:defRPr/>
            </a:pPr>
            <a:r>
              <a:rPr lang="en-US" sz="2400" dirty="0" smtClean="0"/>
              <a:t>Using LP as a modeling tool also implies certain standard constraints:</a:t>
            </a:r>
          </a:p>
          <a:p>
            <a:pPr lvl="1">
              <a:defRPr/>
            </a:pPr>
            <a:r>
              <a:rPr lang="en-US" sz="2000" dirty="0" smtClean="0">
                <a:ea typeface="+mn-ea"/>
                <a:cs typeface="+mn-cs"/>
              </a:rPr>
              <a:t> </a:t>
            </a:r>
            <a:r>
              <a:rPr lang="en-US" sz="2000" b="1" u="sng" dirty="0" smtClean="0">
                <a:ea typeface="+mn-ea"/>
                <a:cs typeface="+mn-cs"/>
              </a:rPr>
              <a:t>Linearity</a:t>
            </a:r>
            <a:r>
              <a:rPr lang="en-US" sz="2000" dirty="0" smtClean="0">
                <a:ea typeface="+mn-ea"/>
                <a:cs typeface="+mn-cs"/>
              </a:rPr>
              <a:t>:  All relationships between variables are linear</a:t>
            </a:r>
          </a:p>
          <a:p>
            <a:pPr lvl="1">
              <a:defRPr/>
            </a:pPr>
            <a:r>
              <a:rPr lang="en-US" sz="2000" b="1" u="sng" dirty="0" smtClean="0">
                <a:ea typeface="+mn-ea"/>
                <a:cs typeface="+mn-cs"/>
              </a:rPr>
              <a:t>Non-negativity</a:t>
            </a:r>
            <a:r>
              <a:rPr lang="en-US" sz="2000" dirty="0" smtClean="0">
                <a:ea typeface="+mn-ea"/>
                <a:cs typeface="+mn-cs"/>
              </a:rPr>
              <a:t>: All decision variables are strictly nonnegative</a:t>
            </a:r>
            <a:endParaRPr lang="en-US" sz="2400" dirty="0" smtClean="0"/>
          </a:p>
          <a:p>
            <a:pPr>
              <a:defRPr/>
            </a:pPr>
            <a:endParaRPr lang="en-US" sz="2400" dirty="0"/>
          </a:p>
        </p:txBody>
      </p:sp>
    </p:spTree>
    <p:extLst>
      <p:ext uri="{BB962C8B-B14F-4D97-AF65-F5344CB8AC3E}">
        <p14:creationId xmlns:p14="http://schemas.microsoft.com/office/powerpoint/2010/main" val="267677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1970"/>
            <a:ext cx="8229600" cy="1143000"/>
          </a:xfrm>
        </p:spPr>
        <p:txBody>
          <a:bodyPr/>
          <a:lstStyle/>
          <a:p>
            <a:r>
              <a:rPr lang="en-US" altLang="en-US" sz="4400" dirty="0" smtClean="0"/>
              <a:t>LP Modelling</a:t>
            </a:r>
            <a:r>
              <a:rPr lang="en-US" altLang="en-US" dirty="0" smtClean="0"/>
              <a:t/>
            </a:r>
            <a:br>
              <a:rPr lang="en-US" altLang="en-US" dirty="0" smtClean="0"/>
            </a:br>
            <a:r>
              <a:rPr lang="en-US" altLang="en-US" sz="3200" b="1" dirty="0" smtClean="0">
                <a:solidFill>
                  <a:srgbClr val="0000FF"/>
                </a:solidFill>
                <a:latin typeface="Comic Sans MS" pitchFamily="66" charset="0"/>
              </a:rPr>
              <a:t>Example 15A</a:t>
            </a:r>
            <a:endParaRPr lang="en-US" altLang="en-US" b="1" dirty="0" smtClean="0">
              <a:solidFill>
                <a:srgbClr val="0000FF"/>
              </a:solidFill>
              <a:latin typeface="Comic Sans MS" pitchFamily="66" charset="0"/>
            </a:endParaRPr>
          </a:p>
        </p:txBody>
      </p:sp>
      <p:sp>
        <p:nvSpPr>
          <p:cNvPr id="3" name="Content Placeholder 2"/>
          <p:cNvSpPr>
            <a:spLocks noGrp="1"/>
          </p:cNvSpPr>
          <p:nvPr>
            <p:ph idx="1"/>
          </p:nvPr>
        </p:nvSpPr>
        <p:spPr>
          <a:xfrm>
            <a:off x="457200" y="1313592"/>
            <a:ext cx="8229600" cy="4525963"/>
          </a:xfrm>
        </p:spPr>
        <p:txBody>
          <a:bodyPr/>
          <a:lstStyle/>
          <a:p>
            <a:pPr>
              <a:defRPr/>
            </a:pPr>
            <a:r>
              <a:rPr lang="en-US" sz="2600" dirty="0" smtClean="0"/>
              <a:t>A manufacturer of engineering components would like to </a:t>
            </a:r>
            <a:r>
              <a:rPr lang="en-US" sz="2600" dirty="0" smtClean="0">
                <a:solidFill>
                  <a:srgbClr val="0000FF"/>
                </a:solidFill>
              </a:rPr>
              <a:t>decide on the daily production plan</a:t>
            </a:r>
          </a:p>
          <a:p>
            <a:pPr lvl="1">
              <a:defRPr/>
            </a:pPr>
            <a:r>
              <a:rPr lang="en-US" sz="2200" dirty="0" smtClean="0">
                <a:ea typeface="+mn-ea"/>
                <a:cs typeface="+mn-cs"/>
              </a:rPr>
              <a:t>Two major types of components are being manufactured; machined castings (Product A) and Cylinders (Product B) </a:t>
            </a:r>
          </a:p>
          <a:p>
            <a:pPr lvl="1">
              <a:defRPr/>
            </a:pPr>
            <a:r>
              <a:rPr lang="en-US" sz="2200" dirty="0" smtClean="0">
                <a:ea typeface="+mn-ea"/>
                <a:cs typeface="+mn-cs"/>
              </a:rPr>
              <a:t>Machines required for manufacturing include CNC lathe (Machine 1), Grinding machine (Machine 2) and Milling machine (Machine 3)</a:t>
            </a:r>
          </a:p>
          <a:p>
            <a:pPr lvl="1">
              <a:defRPr/>
            </a:pPr>
            <a:r>
              <a:rPr lang="en-US" sz="2200" dirty="0" smtClean="0">
                <a:ea typeface="+mn-ea"/>
                <a:cs typeface="+mn-cs"/>
              </a:rPr>
              <a:t>The number of hours required in each of these machines per unit of manufacturing is known </a:t>
            </a:r>
          </a:p>
          <a:p>
            <a:pPr lvl="1">
              <a:defRPr/>
            </a:pPr>
            <a:r>
              <a:rPr lang="en-US" sz="2200" dirty="0" smtClean="0">
                <a:ea typeface="+mn-ea"/>
                <a:cs typeface="+mn-cs"/>
              </a:rPr>
              <a:t>The contribution per unit of sold products is also known </a:t>
            </a:r>
          </a:p>
          <a:p>
            <a:pPr lvl="1">
              <a:defRPr/>
            </a:pPr>
            <a:r>
              <a:rPr lang="en-US" sz="2200" dirty="0" smtClean="0">
                <a:ea typeface="+mn-ea"/>
                <a:cs typeface="+mn-cs"/>
              </a:rPr>
              <a:t>A certain number of machines are available </a:t>
            </a:r>
          </a:p>
          <a:p>
            <a:pPr lvl="1">
              <a:defRPr/>
            </a:pPr>
            <a:r>
              <a:rPr lang="en-US" sz="2200" dirty="0" smtClean="0">
                <a:ea typeface="+mn-ea"/>
                <a:cs typeface="+mn-cs"/>
              </a:rPr>
              <a:t>The shop operates with a single shift of eight hours </a:t>
            </a:r>
          </a:p>
          <a:p>
            <a:pPr lvl="1">
              <a:defRPr/>
            </a:pPr>
            <a:r>
              <a:rPr lang="en-US" sz="2200" dirty="0" smtClean="0">
                <a:ea typeface="+mn-ea"/>
                <a:cs typeface="+mn-cs"/>
              </a:rPr>
              <a:t>There is sufficient demand in the market</a:t>
            </a:r>
          </a:p>
        </p:txBody>
      </p:sp>
    </p:spTree>
    <p:extLst>
      <p:ext uri="{BB962C8B-B14F-4D97-AF65-F5344CB8AC3E}">
        <p14:creationId xmlns:p14="http://schemas.microsoft.com/office/powerpoint/2010/main" val="3688160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4400" dirty="0" smtClean="0"/>
              <a:t>Example 15A</a:t>
            </a:r>
            <a:r>
              <a:rPr lang="en-US" altLang="en-US" dirty="0" smtClean="0"/>
              <a:t/>
            </a:r>
            <a:br>
              <a:rPr lang="en-US" altLang="en-US" dirty="0" smtClean="0"/>
            </a:br>
            <a:r>
              <a:rPr lang="en-US" altLang="en-US" sz="3200" b="1" dirty="0" smtClean="0">
                <a:solidFill>
                  <a:srgbClr val="0000FF"/>
                </a:solidFill>
                <a:latin typeface="Comic Sans MS" pitchFamily="66" charset="0"/>
              </a:rPr>
              <a:t>Relevant data for the problem</a:t>
            </a:r>
            <a:endParaRPr lang="en-US" altLang="en-US" sz="4800" dirty="0" smtClean="0">
              <a:solidFill>
                <a:srgbClr val="0000FF"/>
              </a:solidFill>
            </a:endParaRPr>
          </a:p>
        </p:txBody>
      </p:sp>
      <p:graphicFrame>
        <p:nvGraphicFramePr>
          <p:cNvPr id="4" name="Content Placeholder 3"/>
          <p:cNvGraphicFramePr>
            <a:graphicFrameLocks noGrp="1"/>
          </p:cNvGraphicFramePr>
          <p:nvPr>
            <p:ph idx="1"/>
          </p:nvPr>
        </p:nvGraphicFramePr>
        <p:xfrm>
          <a:off x="762000" y="1828800"/>
          <a:ext cx="7954963" cy="3179759"/>
        </p:xfrm>
        <a:graphic>
          <a:graphicData uri="http://schemas.openxmlformats.org/drawingml/2006/table">
            <a:tbl>
              <a:tblPr/>
              <a:tblGrid>
                <a:gridCol w="2971866"/>
                <a:gridCol w="1219227"/>
                <a:gridCol w="116843"/>
                <a:gridCol w="1102384"/>
                <a:gridCol w="1143025"/>
                <a:gridCol w="1401618"/>
              </a:tblGrid>
              <a:tr h="304830">
                <a:tc>
                  <a:txBody>
                    <a:bodyPr/>
                    <a:lstStyle/>
                    <a:p>
                      <a:pPr algn="l" fontAlgn="b"/>
                      <a:r>
                        <a:rPr lang="en-US" sz="1400" b="0" i="0" u="none" strike="noStrike" dirty="0">
                          <a:solidFill>
                            <a:srgbClr val="000000"/>
                          </a:solidFill>
                          <a:latin typeface="+mn-lt"/>
                        </a:rPr>
                        <a:t>Number of shifts per day</a:t>
                      </a:r>
                    </a:p>
                  </a:txBody>
                  <a:tcPr marL="91442" marR="91442" marT="45725" marB="45725"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gridSpan="2">
                  <a:txBody>
                    <a:bodyPr/>
                    <a:lstStyle/>
                    <a:p>
                      <a:pPr algn="ctr" fontAlgn="b"/>
                      <a:r>
                        <a:rPr lang="en-US" sz="1400" b="0" i="0" u="none" strike="noStrike" dirty="0" smtClean="0">
                          <a:solidFill>
                            <a:srgbClr val="000000"/>
                          </a:solidFill>
                          <a:latin typeface="+mn-lt"/>
                        </a:rPr>
                        <a:t>1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hMerge="1">
                  <a:txBody>
                    <a:bodyPr/>
                    <a:lstStyle/>
                    <a:p>
                      <a:endParaRPr lang="en-US"/>
                    </a:p>
                  </a:txBody>
                  <a:tcPr/>
                </a:tc>
                <a:tc>
                  <a:txBody>
                    <a:bodyPr/>
                    <a:lstStyle/>
                    <a:p>
                      <a:pPr algn="ctr" fontAlgn="b"/>
                      <a:r>
                        <a:rPr lang="en-US" sz="1400" b="0" i="0" u="none" strike="noStrike" dirty="0">
                          <a:solidFill>
                            <a:srgbClr val="000000"/>
                          </a:solidFill>
                          <a:latin typeface="+mn-lt"/>
                        </a:rPr>
                        <a:t> </a:t>
                      </a:r>
                    </a:p>
                  </a:txBody>
                  <a:tcPr marL="91442" marR="91442" marT="45725" marB="45725"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1400" b="0" i="0" u="none" strike="noStrike">
                        <a:solidFill>
                          <a:srgbClr val="000000"/>
                        </a:solidFill>
                        <a:latin typeface="+mn-lt"/>
                      </a:endParaRPr>
                    </a:p>
                  </a:txBody>
                  <a:tcPr marL="91442" marR="91442" marT="45725" marB="45725"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a:noFill/>
                    </a:lnT>
                    <a:lnB>
                      <a:noFill/>
                    </a:lnB>
                  </a:tcPr>
                </a:tc>
              </a:tr>
              <a:tr h="304830">
                <a:tc>
                  <a:txBody>
                    <a:bodyPr/>
                    <a:lstStyle/>
                    <a:p>
                      <a:pPr algn="l" fontAlgn="b"/>
                      <a:r>
                        <a:rPr lang="en-US" sz="1400" b="0" i="0" u="none" strike="noStrike" dirty="0">
                          <a:solidFill>
                            <a:srgbClr val="000000"/>
                          </a:solidFill>
                          <a:latin typeface="+mn-lt"/>
                        </a:rPr>
                        <a:t>Number of hours per shift</a:t>
                      </a:r>
                    </a:p>
                  </a:txBody>
                  <a:tcPr marL="91442" marR="91442" marT="45725" marB="45725"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gridSpan="2">
                  <a:txBody>
                    <a:bodyPr/>
                    <a:lstStyle/>
                    <a:p>
                      <a:pPr algn="ctr" fontAlgn="b"/>
                      <a:r>
                        <a:rPr lang="en-US" sz="1400" b="0" i="0" u="none" strike="noStrike" dirty="0" smtClean="0">
                          <a:solidFill>
                            <a:srgbClr val="000000"/>
                          </a:solidFill>
                          <a:latin typeface="+mn-lt"/>
                        </a:rPr>
                        <a:t>8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hMerge="1">
                  <a:txBody>
                    <a:bodyPr/>
                    <a:lstStyle/>
                    <a:p>
                      <a:endParaRPr lang="en-US"/>
                    </a:p>
                  </a:txBody>
                  <a:tcPr/>
                </a:tc>
                <a:tc>
                  <a:txBody>
                    <a:bodyPr/>
                    <a:lstStyle/>
                    <a:p>
                      <a:pPr algn="ctr" fontAlgn="b"/>
                      <a:r>
                        <a:rPr lang="en-US" sz="1400" b="0" i="0" u="none" strike="noStrike">
                          <a:solidFill>
                            <a:srgbClr val="000000"/>
                          </a:solidFill>
                          <a:latin typeface="+mn-lt"/>
                        </a:rPr>
                        <a:t> </a:t>
                      </a:r>
                    </a:p>
                  </a:txBody>
                  <a:tcPr marL="91442" marR="91442" marT="45725" marB="45725"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1400" b="0" i="0" u="none" strike="noStrike">
                        <a:solidFill>
                          <a:srgbClr val="000000"/>
                        </a:solidFill>
                        <a:latin typeface="+mn-lt"/>
                      </a:endParaRPr>
                    </a:p>
                  </a:txBody>
                  <a:tcPr marL="91442" marR="91442" marT="45725" marB="45725"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a:noFill/>
                    </a:lnT>
                    <a:lnB>
                      <a:noFill/>
                    </a:lnB>
                  </a:tcPr>
                </a:tc>
              </a:tr>
              <a:tr h="304830">
                <a:tc>
                  <a:txBody>
                    <a:bodyPr/>
                    <a:lstStyle/>
                    <a:p>
                      <a:pPr algn="l" fontAlgn="b"/>
                      <a:r>
                        <a:rPr lang="en-US" sz="1400" b="0" i="0" u="none" strike="noStrike">
                          <a:solidFill>
                            <a:srgbClr val="000000"/>
                          </a:solidFill>
                          <a:latin typeface="+mn-lt"/>
                        </a:rPr>
                        <a:t>Products</a:t>
                      </a:r>
                    </a:p>
                  </a:txBody>
                  <a:tcPr marL="91442" marR="91442" marT="45725" marB="45725"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gridSpan="2">
                  <a:txBody>
                    <a:bodyPr/>
                    <a:lstStyle/>
                    <a:p>
                      <a:pPr algn="ctr" fontAlgn="b"/>
                      <a:r>
                        <a:rPr lang="en-US" sz="1400" b="0" i="0" u="none" strike="noStrike" dirty="0">
                          <a:solidFill>
                            <a:srgbClr val="000000"/>
                          </a:solidFill>
                          <a:latin typeface="+mn-lt"/>
                        </a:rPr>
                        <a:t>Castings</a:t>
                      </a: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hMerge="1">
                  <a:txBody>
                    <a:bodyPr/>
                    <a:lstStyle/>
                    <a:p>
                      <a:endParaRPr lang="en-US"/>
                    </a:p>
                  </a:txBody>
                  <a:tcPr/>
                </a:tc>
                <a:tc>
                  <a:txBody>
                    <a:bodyPr/>
                    <a:lstStyle/>
                    <a:p>
                      <a:pPr algn="ctr" fontAlgn="b"/>
                      <a:r>
                        <a:rPr lang="en-US" sz="1400" b="0" i="0" u="none" strike="noStrike">
                          <a:solidFill>
                            <a:srgbClr val="000000"/>
                          </a:solidFill>
                          <a:latin typeface="+mn-lt"/>
                        </a:rPr>
                        <a:t>Cylinders</a:t>
                      </a:r>
                    </a:p>
                  </a:txBody>
                  <a:tcPr marL="91442" marR="91442" marT="45725" marB="45725"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1400" b="0" i="0" u="none" strike="noStrike">
                        <a:solidFill>
                          <a:srgbClr val="000000"/>
                        </a:solidFill>
                        <a:latin typeface="+mn-lt"/>
                      </a:endParaRPr>
                    </a:p>
                  </a:txBody>
                  <a:tcPr marL="91442" marR="91442" marT="45725" marB="45725"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a:noFill/>
                    </a:lnT>
                    <a:lnB>
                      <a:noFill/>
                    </a:lnB>
                  </a:tcPr>
                </a:tc>
              </a:tr>
              <a:tr h="304830">
                <a:tc>
                  <a:txBody>
                    <a:bodyPr/>
                    <a:lstStyle/>
                    <a:p>
                      <a:pPr algn="l" fontAlgn="b"/>
                      <a:r>
                        <a:rPr lang="en-US" sz="1400" b="0" i="0" u="none" strike="noStrike">
                          <a:solidFill>
                            <a:srgbClr val="000000"/>
                          </a:solidFill>
                          <a:latin typeface="+mn-lt"/>
                        </a:rPr>
                        <a:t>Contribution (Rs. per unit)</a:t>
                      </a:r>
                    </a:p>
                  </a:txBody>
                  <a:tcPr marL="91442" marR="91442" marT="45725" marB="45725"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fontAlgn="b"/>
                      <a:r>
                        <a:rPr lang="en-US" sz="1400" b="0" i="0" u="none" strike="noStrike" dirty="0" smtClean="0">
                          <a:solidFill>
                            <a:srgbClr val="000000"/>
                          </a:solidFill>
                          <a:latin typeface="+mn-lt"/>
                        </a:rPr>
                        <a:t>115.00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lang="en-US"/>
                    </a:p>
                  </a:txBody>
                  <a:tcPr/>
                </a:tc>
                <a:tc>
                  <a:txBody>
                    <a:bodyPr/>
                    <a:lstStyle/>
                    <a:p>
                      <a:pPr algn="ctr" fontAlgn="b"/>
                      <a:r>
                        <a:rPr lang="en-US" sz="1400" b="0" i="0" u="none" strike="noStrike" dirty="0" smtClean="0">
                          <a:solidFill>
                            <a:srgbClr val="000000"/>
                          </a:solidFill>
                          <a:latin typeface="+mn-lt"/>
                        </a:rPr>
                        <a:t>146.00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l" fontAlgn="b"/>
                      <a:endParaRPr lang="en-US" sz="1400" b="0" i="0" u="none" strike="noStrike">
                        <a:solidFill>
                          <a:srgbClr val="000000"/>
                        </a:solidFill>
                        <a:latin typeface="+mn-lt"/>
                      </a:endParaRPr>
                    </a:p>
                  </a:txBody>
                  <a:tcPr marL="91442" marR="91442" marT="45725" marB="45725"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a:noFill/>
                    </a:lnT>
                    <a:lnB>
                      <a:noFill/>
                    </a:lnB>
                  </a:tcPr>
                </a:tc>
              </a:tr>
              <a:tr h="304830">
                <a:tc>
                  <a:txBody>
                    <a:bodyPr/>
                    <a:lstStyle/>
                    <a:p>
                      <a:pPr algn="l" fontAlgn="b"/>
                      <a:endParaRPr lang="en-US" sz="1400" b="0" i="0" u="none" strike="noStrike" dirty="0">
                        <a:solidFill>
                          <a:srgbClr val="000000"/>
                        </a:solidFill>
                        <a:latin typeface="+mn-lt"/>
                      </a:endParaRPr>
                    </a:p>
                  </a:txBody>
                  <a:tcPr marL="91442" marR="91442" marT="45725" marB="45725"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a:noFill/>
                    </a:lnT>
                    <a:lnB>
                      <a:noFill/>
                    </a:lnB>
                  </a:tcPr>
                </a:tc>
                <a:tc>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a:noFill/>
                    </a:lnT>
                    <a:lnB>
                      <a:noFill/>
                    </a:lnB>
                  </a:tcPr>
                </a:tc>
              </a:tr>
              <a:tr h="304830">
                <a:tc>
                  <a:txBody>
                    <a:bodyPr/>
                    <a:lstStyle/>
                    <a:p>
                      <a:pPr algn="l" fontAlgn="b"/>
                      <a:endParaRPr lang="en-US" sz="1400" b="0" i="0" u="none" strike="noStrike" dirty="0">
                        <a:solidFill>
                          <a:srgbClr val="000000"/>
                        </a:solidFill>
                        <a:latin typeface="+mn-lt"/>
                      </a:endParaRPr>
                    </a:p>
                  </a:txBody>
                  <a:tcPr marL="91442" marR="91442" marT="45725" marB="45725" anchor="b">
                    <a:lnL>
                      <a:noFill/>
                    </a:lnL>
                    <a:lnR>
                      <a:noFill/>
                    </a:lnR>
                    <a:lnT>
                      <a:noFill/>
                    </a:lnT>
                    <a:lnB w="12700" cap="flat" cmpd="sng" algn="ctr">
                      <a:solidFill>
                        <a:srgbClr val="000000"/>
                      </a:solidFill>
                      <a:prstDash val="solid"/>
                      <a:round/>
                      <a:headEnd type="none" w="med" len="med"/>
                      <a:tailEnd type="none" w="med" len="med"/>
                    </a:lnB>
                  </a:tcPr>
                </a:tc>
                <a:tc gridSpan="3">
                  <a:txBody>
                    <a:bodyPr/>
                    <a:lstStyle/>
                    <a:p>
                      <a:pPr algn="ctr" fontAlgn="b"/>
                      <a:r>
                        <a:rPr lang="en-US" sz="1400" b="1" i="0" u="none" strike="noStrike">
                          <a:solidFill>
                            <a:srgbClr val="000000"/>
                          </a:solidFill>
                          <a:latin typeface="+mn-lt"/>
                        </a:rPr>
                        <a:t>Minutes per unit</a:t>
                      </a:r>
                    </a:p>
                  </a:txBody>
                  <a:tcPr marL="91442" marR="91442" marT="45725" marB="45725"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mn-lt"/>
                      </a:endParaRPr>
                    </a:p>
                  </a:txBody>
                  <a:tcPr marL="91442" marR="91442" marT="45725" marB="45725"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mn-lt"/>
                        </a:rPr>
                        <a:t>Minutes</a:t>
                      </a:r>
                    </a:p>
                  </a:txBody>
                  <a:tcPr marL="91442" marR="91442" marT="45725" marB="45725"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r>
              <a:tr h="518212">
                <a:tc>
                  <a:txBody>
                    <a:bodyPr/>
                    <a:lstStyle/>
                    <a:p>
                      <a:pPr algn="ctr" fontAlgn="b"/>
                      <a:r>
                        <a:rPr lang="en-US" sz="1400" b="1" i="0" u="none" strike="noStrike">
                          <a:solidFill>
                            <a:srgbClr val="000000"/>
                          </a:solidFill>
                          <a:latin typeface="+mn-lt"/>
                        </a:rPr>
                        <a:t>Machine Requirements &amp; Availability Details</a:t>
                      </a:r>
                    </a:p>
                  </a:txBody>
                  <a:tcPr marL="91442" marR="91442" marT="45725" marB="45725"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1" i="0" u="none" strike="noStrike">
                          <a:solidFill>
                            <a:srgbClr val="000000"/>
                          </a:solidFill>
                          <a:latin typeface="+mn-lt"/>
                        </a:rPr>
                        <a:t>Reqt. for Castings</a:t>
                      </a: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gridSpan="2">
                  <a:txBody>
                    <a:bodyPr/>
                    <a:lstStyle/>
                    <a:p>
                      <a:pPr algn="ctr" fontAlgn="b"/>
                      <a:r>
                        <a:rPr lang="en-US" sz="1400" b="1" i="0" u="none" strike="noStrike">
                          <a:solidFill>
                            <a:srgbClr val="000000"/>
                          </a:solidFill>
                          <a:latin typeface="+mn-lt"/>
                        </a:rPr>
                        <a:t>Reqt. for Cylinders</a:t>
                      </a: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hMerge="1">
                  <a:txBody>
                    <a:bodyPr/>
                    <a:lstStyle/>
                    <a:p>
                      <a:pPr algn="ctr" fontAlgn="b"/>
                      <a:endParaRPr lang="en-US" sz="1400" b="1" i="0" u="none" strike="noStrike">
                        <a:solidFill>
                          <a:srgbClr val="000000"/>
                        </a:solidFill>
                        <a:latin typeface="+mn-lt"/>
                      </a:endParaRPr>
                    </a:p>
                  </a:txBody>
                  <a:tcPr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1" i="0" u="none" strike="noStrike">
                          <a:solidFill>
                            <a:srgbClr val="000000"/>
                          </a:solidFill>
                          <a:latin typeface="+mn-lt"/>
                        </a:rPr>
                        <a:t>Available machines</a:t>
                      </a: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1" i="0" u="none" strike="noStrike" dirty="0">
                          <a:solidFill>
                            <a:srgbClr val="000000"/>
                          </a:solidFill>
                          <a:latin typeface="+mn-lt"/>
                        </a:rPr>
                        <a:t>Daily Availability</a:t>
                      </a:r>
                    </a:p>
                  </a:txBody>
                  <a:tcPr marL="91442" marR="91442" marT="45725" marB="45725"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304830">
                <a:tc>
                  <a:txBody>
                    <a:bodyPr/>
                    <a:lstStyle/>
                    <a:p>
                      <a:pPr algn="l" fontAlgn="b"/>
                      <a:r>
                        <a:rPr lang="en-US" sz="1400" b="0" i="0" u="none" strike="noStrike">
                          <a:solidFill>
                            <a:srgbClr val="000000"/>
                          </a:solidFill>
                          <a:latin typeface="+mn-lt"/>
                        </a:rPr>
                        <a:t>CNC Lathe</a:t>
                      </a:r>
                    </a:p>
                  </a:txBody>
                  <a:tcPr marL="91442" marR="91442" marT="45725" marB="45725"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14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gridSpan="2">
                  <a:txBody>
                    <a:bodyPr/>
                    <a:lstStyle/>
                    <a:p>
                      <a:pPr algn="ctr" fontAlgn="b"/>
                      <a:r>
                        <a:rPr lang="en-US" sz="1400" b="0" i="0" u="none" strike="noStrike" dirty="0" smtClean="0">
                          <a:solidFill>
                            <a:srgbClr val="000000"/>
                          </a:solidFill>
                          <a:latin typeface="+mn-lt"/>
                        </a:rPr>
                        <a:t>17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hMerge="1">
                  <a:txBody>
                    <a:bodyPr/>
                    <a:lstStyle/>
                    <a:p>
                      <a:pPr algn="l" fontAlgn="b"/>
                      <a:endParaRPr lang="en-US" sz="1400" b="0" i="0" u="none" strike="noStrike" dirty="0">
                        <a:solidFill>
                          <a:srgbClr val="000000"/>
                        </a:solidFill>
                        <a:latin typeface="+mn-lt"/>
                      </a:endParaRPr>
                    </a:p>
                  </a:txBody>
                  <a:tcPr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4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1,920.00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304830">
                <a:tc>
                  <a:txBody>
                    <a:bodyPr/>
                    <a:lstStyle/>
                    <a:p>
                      <a:pPr algn="l" fontAlgn="b"/>
                      <a:r>
                        <a:rPr lang="en-US" sz="1400" b="0" i="0" u="none" strike="noStrike">
                          <a:solidFill>
                            <a:srgbClr val="000000"/>
                          </a:solidFill>
                          <a:latin typeface="+mn-lt"/>
                        </a:rPr>
                        <a:t>Grinding Machine</a:t>
                      </a:r>
                    </a:p>
                  </a:txBody>
                  <a:tcPr marL="91442" marR="91442" marT="45725" marB="45725"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15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gridSpan="2">
                  <a:txBody>
                    <a:bodyPr/>
                    <a:lstStyle/>
                    <a:p>
                      <a:pPr algn="ctr" fontAlgn="b"/>
                      <a:r>
                        <a:rPr lang="en-US" sz="1400" b="0" i="0" u="none" strike="noStrike" dirty="0" smtClean="0">
                          <a:solidFill>
                            <a:srgbClr val="000000"/>
                          </a:solidFill>
                          <a:latin typeface="+mn-lt"/>
                        </a:rPr>
                        <a:t>22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hMerge="1">
                  <a:txBody>
                    <a:bodyPr/>
                    <a:lstStyle/>
                    <a:p>
                      <a:pPr algn="l" fontAlgn="b"/>
                      <a:endParaRPr lang="en-US" sz="1400" b="0" i="0" u="none" strike="noStrike" dirty="0">
                        <a:solidFill>
                          <a:srgbClr val="000000"/>
                        </a:solidFill>
                        <a:latin typeface="+mn-lt"/>
                      </a:endParaRPr>
                    </a:p>
                  </a:txBody>
                  <a:tcPr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5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2,400.00 </a:t>
                      </a:r>
                      <a:endParaRPr lang="en-US" sz="1400" b="0" i="0" u="none" strike="noStrike" dirty="0">
                        <a:solidFill>
                          <a:srgbClr val="000000"/>
                        </a:solidFill>
                        <a:latin typeface="+mn-lt"/>
                      </a:endParaRPr>
                    </a:p>
                  </a:txBody>
                  <a:tcPr marL="91442" marR="91442" marT="45725" marB="45725"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222907">
                <a:tc>
                  <a:txBody>
                    <a:bodyPr/>
                    <a:lstStyle/>
                    <a:p>
                      <a:pPr algn="l" fontAlgn="b"/>
                      <a:r>
                        <a:rPr lang="en-US" sz="1400" b="0" i="0" u="none" strike="noStrike">
                          <a:solidFill>
                            <a:srgbClr val="000000"/>
                          </a:solidFill>
                          <a:latin typeface="+mn-lt"/>
                        </a:rPr>
                        <a:t>Milling Machine</a:t>
                      </a:r>
                    </a:p>
                  </a:txBody>
                  <a:tcPr marL="9525" marR="9525" marT="95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18 </a:t>
                      </a:r>
                      <a:endParaRPr lang="en-US" sz="1400" b="0" i="0" u="none" strike="noStrike" dirty="0">
                        <a:solidFill>
                          <a:srgbClr val="000000"/>
                        </a:solidFill>
                        <a:latin typeface="+mn-lt"/>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gridSpan="2">
                  <a:txBody>
                    <a:bodyPr/>
                    <a:lstStyle/>
                    <a:p>
                      <a:pPr algn="ctr" fontAlgn="b"/>
                      <a:r>
                        <a:rPr lang="en-US" sz="1400" b="0" i="0" u="none" strike="noStrike" dirty="0" smtClean="0">
                          <a:solidFill>
                            <a:srgbClr val="000000"/>
                          </a:solidFill>
                          <a:latin typeface="+mn-lt"/>
                        </a:rPr>
                        <a:t>20 </a:t>
                      </a:r>
                      <a:endParaRPr lang="en-US" sz="1400" b="0" i="0" u="none" strike="noStrike" dirty="0">
                        <a:solidFill>
                          <a:srgbClr val="000000"/>
                        </a:solidFill>
                        <a:latin typeface="+mn-lt"/>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hMerge="1">
                  <a:txBody>
                    <a:bodyPr/>
                    <a:lstStyle/>
                    <a:p>
                      <a:pPr algn="l" fontAlgn="b"/>
                      <a:endParaRPr lang="en-US" sz="1400" b="0" i="0" u="none" strike="noStrike" dirty="0">
                        <a:solidFill>
                          <a:srgbClr val="000000"/>
                        </a:solidFill>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5 </a:t>
                      </a:r>
                      <a:endParaRPr lang="en-US" sz="1400" b="0" i="0" u="none" strike="noStrike" dirty="0">
                        <a:solidFill>
                          <a:srgbClr val="000000"/>
                        </a:solidFill>
                        <a:latin typeface="+mn-lt"/>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c>
                  <a:txBody>
                    <a:bodyPr/>
                    <a:lstStyle/>
                    <a:p>
                      <a:pPr algn="ctr" fontAlgn="b"/>
                      <a:r>
                        <a:rPr lang="en-US" sz="1400" b="0" i="0" u="none" strike="noStrike" dirty="0" smtClean="0">
                          <a:solidFill>
                            <a:srgbClr val="000000"/>
                          </a:solidFill>
                          <a:latin typeface="+mn-lt"/>
                        </a:rPr>
                        <a:t>2,400.00 </a:t>
                      </a:r>
                      <a:endParaRPr lang="en-US" sz="1400" b="0" i="0" u="none" strike="noStrike" dirty="0">
                        <a:solidFill>
                          <a:srgbClr val="000000"/>
                        </a:solidFill>
                        <a:latin typeface="+mn-lt"/>
                      </a:endParaRPr>
                    </a:p>
                  </a:txBody>
                  <a:tcPr marL="9525" marR="9525" marT="952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4BC"/>
                    </a:solidFill>
                  </a:tcPr>
                </a:tc>
              </a:tr>
            </a:tbl>
          </a:graphicData>
        </a:graphic>
      </p:graphicFrame>
    </p:spTree>
    <p:extLst>
      <p:ext uri="{BB962C8B-B14F-4D97-AF65-F5344CB8AC3E}">
        <p14:creationId xmlns:p14="http://schemas.microsoft.com/office/powerpoint/2010/main" val="395943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itle 1"/>
          <p:cNvSpPr>
            <a:spLocks noGrp="1"/>
          </p:cNvSpPr>
          <p:nvPr>
            <p:ph type="title"/>
          </p:nvPr>
        </p:nvSpPr>
        <p:spPr/>
        <p:txBody>
          <a:bodyPr/>
          <a:lstStyle/>
          <a:p>
            <a:r>
              <a:rPr lang="en-US" altLang="en-US" sz="4400" dirty="0" smtClean="0"/>
              <a:t>Example 15A</a:t>
            </a:r>
            <a:br>
              <a:rPr lang="en-US" altLang="en-US" sz="4400" dirty="0" smtClean="0"/>
            </a:br>
            <a:r>
              <a:rPr lang="en-US" altLang="en-US" sz="3200" b="1" dirty="0" smtClean="0">
                <a:solidFill>
                  <a:srgbClr val="0000FF"/>
                </a:solidFill>
                <a:latin typeface="Comic Sans MS" pitchFamily="66" charset="0"/>
              </a:rPr>
              <a:t>LP Formulation </a:t>
            </a:r>
            <a:endParaRPr lang="en-US" altLang="en-US" b="1" dirty="0" smtClean="0">
              <a:solidFill>
                <a:srgbClr val="0000FF"/>
              </a:solidFill>
              <a:latin typeface="Comic Sans MS" pitchFamily="66" charset="0"/>
            </a:endParaRPr>
          </a:p>
        </p:txBody>
      </p:sp>
      <p:sp>
        <p:nvSpPr>
          <p:cNvPr id="3" name="Content Placeholder 2"/>
          <p:cNvSpPr>
            <a:spLocks noGrp="1"/>
          </p:cNvSpPr>
          <p:nvPr>
            <p:ph idx="1"/>
          </p:nvPr>
        </p:nvSpPr>
        <p:spPr/>
        <p:txBody>
          <a:bodyPr/>
          <a:lstStyle/>
          <a:p>
            <a:pPr>
              <a:defRPr/>
            </a:pPr>
            <a:r>
              <a:rPr lang="en-US" sz="2400" b="1" i="1" u="sng" dirty="0" smtClean="0"/>
              <a:t>Decision variables for the problem</a:t>
            </a:r>
            <a:endParaRPr lang="en-US" sz="2400" b="1" dirty="0" smtClean="0"/>
          </a:p>
          <a:p>
            <a:pPr lvl="1">
              <a:defRPr/>
            </a:pPr>
            <a:r>
              <a:rPr lang="en-US" sz="2000" dirty="0" smtClean="0">
                <a:ea typeface="+mn-ea"/>
                <a:cs typeface="+mn-cs"/>
              </a:rPr>
              <a:t>Let X</a:t>
            </a:r>
            <a:r>
              <a:rPr lang="en-US" sz="2000" baseline="-25000" dirty="0" smtClean="0">
                <a:ea typeface="+mn-ea"/>
                <a:cs typeface="+mn-cs"/>
              </a:rPr>
              <a:t>1</a:t>
            </a:r>
            <a:r>
              <a:rPr lang="en-US" sz="2000" dirty="0" smtClean="0">
                <a:ea typeface="+mn-ea"/>
                <a:cs typeface="+mn-cs"/>
              </a:rPr>
              <a:t> denote the number of units of product A to be produced daily</a:t>
            </a:r>
          </a:p>
          <a:p>
            <a:pPr lvl="1">
              <a:defRPr/>
            </a:pPr>
            <a:r>
              <a:rPr lang="en-US" sz="2000" dirty="0" smtClean="0">
                <a:ea typeface="+mn-ea"/>
                <a:cs typeface="+mn-cs"/>
              </a:rPr>
              <a:t>Let X</a:t>
            </a:r>
            <a:r>
              <a:rPr lang="en-US" sz="2000" baseline="-25000" dirty="0" smtClean="0">
                <a:ea typeface="+mn-ea"/>
                <a:cs typeface="+mn-cs"/>
              </a:rPr>
              <a:t>2</a:t>
            </a:r>
            <a:r>
              <a:rPr lang="en-US" sz="2000" dirty="0" smtClean="0">
                <a:ea typeface="+mn-ea"/>
                <a:cs typeface="+mn-cs"/>
              </a:rPr>
              <a:t> denote the number of units of product B to be produced daily</a:t>
            </a:r>
          </a:p>
          <a:p>
            <a:pPr>
              <a:defRPr/>
            </a:pPr>
            <a:r>
              <a:rPr lang="en-US" sz="2400" b="1" i="1" u="sng" dirty="0" smtClean="0"/>
              <a:t>Objective function for the problem</a:t>
            </a:r>
            <a:endParaRPr lang="en-US" sz="2400" b="1" dirty="0" smtClean="0"/>
          </a:p>
          <a:p>
            <a:pPr lvl="1">
              <a:defRPr/>
            </a:pPr>
            <a:r>
              <a:rPr lang="en-US" sz="2000" dirty="0" smtClean="0">
                <a:ea typeface="+mn-ea"/>
                <a:cs typeface="+mn-cs"/>
              </a:rPr>
              <a:t>The contribution per unit of each of the product is known. The objective is to maximize the daily contribution</a:t>
            </a:r>
          </a:p>
          <a:p>
            <a:pPr lvl="2">
              <a:defRPr/>
            </a:pPr>
            <a:r>
              <a:rPr lang="en-US" sz="1800" dirty="0" smtClean="0">
                <a:ea typeface="+mn-ea"/>
                <a:cs typeface="+mn-cs"/>
              </a:rPr>
              <a:t>The contribution is computed as Z = 115* X</a:t>
            </a:r>
            <a:r>
              <a:rPr lang="en-US" sz="1800" baseline="-25000" dirty="0" smtClean="0">
                <a:ea typeface="+mn-ea"/>
                <a:cs typeface="+mn-cs"/>
              </a:rPr>
              <a:t>1</a:t>
            </a:r>
            <a:r>
              <a:rPr lang="en-US" sz="1800" dirty="0" smtClean="0">
                <a:ea typeface="+mn-ea"/>
                <a:cs typeface="+mn-cs"/>
              </a:rPr>
              <a:t> + 136 * X</a:t>
            </a:r>
            <a:r>
              <a:rPr lang="en-US" sz="1800" baseline="-25000" dirty="0" smtClean="0">
                <a:ea typeface="+mn-ea"/>
                <a:cs typeface="+mn-cs"/>
              </a:rPr>
              <a:t>2</a:t>
            </a:r>
            <a:endParaRPr lang="en-US" sz="1800" dirty="0" smtClean="0">
              <a:ea typeface="+mn-ea"/>
              <a:cs typeface="+mn-cs"/>
            </a:endParaRPr>
          </a:p>
          <a:p>
            <a:pPr lvl="2">
              <a:defRPr/>
            </a:pPr>
            <a:r>
              <a:rPr lang="en-US" sz="1800" dirty="0" smtClean="0">
                <a:ea typeface="+mn-ea"/>
                <a:cs typeface="+mn-cs"/>
              </a:rPr>
              <a:t>The objective function is Max (Z)</a:t>
            </a:r>
          </a:p>
          <a:p>
            <a:pPr>
              <a:defRPr/>
            </a:pPr>
            <a:r>
              <a:rPr lang="en-US" sz="2400" b="1" i="1" u="sng" dirty="0" smtClean="0"/>
              <a:t>Constraints for the problem</a:t>
            </a:r>
            <a:endParaRPr lang="en-US" sz="2400" b="1" dirty="0" smtClean="0"/>
          </a:p>
          <a:p>
            <a:pPr lvl="1">
              <a:defRPr/>
            </a:pPr>
            <a:r>
              <a:rPr lang="en-US" sz="1800" dirty="0" smtClean="0">
                <a:ea typeface="+mn-ea"/>
                <a:cs typeface="+mn-cs"/>
              </a:rPr>
              <a:t>                                  (Machine 1 capacity constraint)</a:t>
            </a:r>
          </a:p>
          <a:p>
            <a:pPr lvl="1">
              <a:defRPr/>
            </a:pPr>
            <a:r>
              <a:rPr lang="en-US" sz="1800" dirty="0" smtClean="0">
                <a:ea typeface="+mn-ea"/>
                <a:cs typeface="+mn-cs"/>
              </a:rPr>
              <a:t>                                  (Machine 2 capacity constraint)</a:t>
            </a:r>
          </a:p>
          <a:p>
            <a:pPr lvl="1">
              <a:defRPr/>
            </a:pPr>
            <a:r>
              <a:rPr lang="en-US" sz="1800" dirty="0" smtClean="0">
                <a:ea typeface="+mn-ea"/>
                <a:cs typeface="+mn-cs"/>
              </a:rPr>
              <a:t>                                  (Machine 3 capacity constraint)</a:t>
            </a: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1026" name="Object 1"/>
          <p:cNvGraphicFramePr>
            <a:graphicFrameLocks noChangeAspect="1"/>
          </p:cNvGraphicFramePr>
          <p:nvPr>
            <p:extLst>
              <p:ext uri="{D42A27DB-BD31-4B8C-83A1-F6EECF244321}">
                <p14:modId xmlns:p14="http://schemas.microsoft.com/office/powerpoint/2010/main" val="3775126007"/>
              </p:ext>
            </p:extLst>
          </p:nvPr>
        </p:nvGraphicFramePr>
        <p:xfrm>
          <a:off x="1219200" y="5029200"/>
          <a:ext cx="1801813" cy="304800"/>
        </p:xfrm>
        <a:graphic>
          <a:graphicData uri="http://schemas.openxmlformats.org/presentationml/2006/ole">
            <mc:AlternateContent xmlns:mc="http://schemas.openxmlformats.org/markup-compatibility/2006">
              <mc:Choice xmlns:v="urn:schemas-microsoft-com:vml" Requires="v">
                <p:oleObj spid="_x0000_s85009" name="Equation" r:id="rId3" imgW="1294838" imgH="215806" progId="Equation.3">
                  <p:embed/>
                </p:oleObj>
              </mc:Choice>
              <mc:Fallback>
                <p:oleObj name="Equation" r:id="rId3" imgW="1294838"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029200"/>
                        <a:ext cx="18018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1027" name="Object 3"/>
          <p:cNvGraphicFramePr>
            <a:graphicFrameLocks noChangeAspect="1"/>
          </p:cNvGraphicFramePr>
          <p:nvPr>
            <p:extLst>
              <p:ext uri="{D42A27DB-BD31-4B8C-83A1-F6EECF244321}">
                <p14:modId xmlns:p14="http://schemas.microsoft.com/office/powerpoint/2010/main" val="290118485"/>
              </p:ext>
            </p:extLst>
          </p:nvPr>
        </p:nvGraphicFramePr>
        <p:xfrm>
          <a:off x="1219200" y="5334000"/>
          <a:ext cx="1841500" cy="304800"/>
        </p:xfrm>
        <a:graphic>
          <a:graphicData uri="http://schemas.openxmlformats.org/presentationml/2006/ole">
            <mc:AlternateContent xmlns:mc="http://schemas.openxmlformats.org/markup-compatibility/2006">
              <mc:Choice xmlns:v="urn:schemas-microsoft-com:vml" Requires="v">
                <p:oleObj spid="_x0000_s85010" name="Equation" r:id="rId5" imgW="1320227" imgH="215806" progId="Equation.3">
                  <p:embed/>
                </p:oleObj>
              </mc:Choice>
              <mc:Fallback>
                <p:oleObj name="Equation" r:id="rId5" imgW="1320227"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334000"/>
                        <a:ext cx="18415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1028" name="Object 5"/>
          <p:cNvGraphicFramePr>
            <a:graphicFrameLocks noChangeAspect="1"/>
          </p:cNvGraphicFramePr>
          <p:nvPr>
            <p:extLst>
              <p:ext uri="{D42A27DB-BD31-4B8C-83A1-F6EECF244321}">
                <p14:modId xmlns:p14="http://schemas.microsoft.com/office/powerpoint/2010/main" val="1119497155"/>
              </p:ext>
            </p:extLst>
          </p:nvPr>
        </p:nvGraphicFramePr>
        <p:xfrm>
          <a:off x="1227138" y="5638800"/>
          <a:ext cx="1841500" cy="304800"/>
        </p:xfrm>
        <a:graphic>
          <a:graphicData uri="http://schemas.openxmlformats.org/presentationml/2006/ole">
            <mc:AlternateContent xmlns:mc="http://schemas.openxmlformats.org/markup-compatibility/2006">
              <mc:Choice xmlns:v="urn:schemas-microsoft-com:vml" Requires="v">
                <p:oleObj spid="_x0000_s85011" name="Equation" r:id="rId7" imgW="1320227" imgH="215806" progId="Equation.3">
                  <p:embed/>
                </p:oleObj>
              </mc:Choice>
              <mc:Fallback>
                <p:oleObj name="Equation" r:id="rId7" imgW="1320227"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7138" y="5638800"/>
                        <a:ext cx="18415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0864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erations Management, 3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3506</TotalTime>
  <Words>1464</Words>
  <Application>Microsoft Office PowerPoint</Application>
  <PresentationFormat>On-screen Show (4:3)</PresentationFormat>
  <Paragraphs>211</Paragraphs>
  <Slides>24</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24</vt:i4>
      </vt:variant>
    </vt:vector>
  </HeadingPairs>
  <TitlesOfParts>
    <vt:vector size="29" baseType="lpstr">
      <vt:lpstr>Custom Design</vt:lpstr>
      <vt:lpstr>Operations Management, 3e</vt:lpstr>
      <vt:lpstr>Operations Management, 3e_NEW</vt:lpstr>
      <vt:lpstr>1_Operations Management, 3e</vt:lpstr>
      <vt:lpstr>Equation</vt:lpstr>
      <vt:lpstr>Supplement 15A</vt:lpstr>
      <vt:lpstr>Linear Programming Problem context</vt:lpstr>
      <vt:lpstr>Linear programming Definition</vt:lpstr>
      <vt:lpstr>LP Modelling fundamentals Decision Variables</vt:lpstr>
      <vt:lpstr>LP Modelling fundamentals Objective Function</vt:lpstr>
      <vt:lpstr>LP Modelling fundamentals Constraints</vt:lpstr>
      <vt:lpstr>LP Modelling Example 15A</vt:lpstr>
      <vt:lpstr>Example 15A Relevant data for the problem</vt:lpstr>
      <vt:lpstr>Example 15A LP Formulation </vt:lpstr>
      <vt:lpstr>Example 15A LP Formulation…</vt:lpstr>
      <vt:lpstr>Solving LP using Excel Solver 3-step approach</vt:lpstr>
      <vt:lpstr>Example 15A Step 1: Entering relevant data</vt:lpstr>
      <vt:lpstr>Relevant cells for example 15A</vt:lpstr>
      <vt:lpstr>Example 15A Step 2: Setting up the solver</vt:lpstr>
      <vt:lpstr>Example 15A Step 3: Invoking “Solve” tab</vt:lpstr>
      <vt:lpstr>Example 15A Output screen of the solution</vt:lpstr>
      <vt:lpstr>Example 15B Relevant data for the problem</vt:lpstr>
      <vt:lpstr>Example 15B Formulation of the Problem</vt:lpstr>
      <vt:lpstr>Example 15B Solution using Solver</vt:lpstr>
      <vt:lpstr>Example 15B Solution using Solver…</vt:lpstr>
      <vt:lpstr>Example 15B Solution using Solver…</vt:lpstr>
      <vt:lpstr>Applications of LP</vt:lpstr>
      <vt:lpstr>Linear Programming Chapter Highlights</vt:lpstr>
      <vt:lpstr>Linear Programming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225</cp:revision>
  <dcterms:created xsi:type="dcterms:W3CDTF">2009-06-23T09:59:21Z</dcterms:created>
  <dcterms:modified xsi:type="dcterms:W3CDTF">2015-08-19T18:07:51Z</dcterms:modified>
</cp:coreProperties>
</file>