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  <p:sldMasterId id="2147484836" r:id="rId2"/>
    <p:sldMasterId id="2147484849" r:id="rId3"/>
    <p:sldMasterId id="2147484863" r:id="rId4"/>
  </p:sldMasterIdLst>
  <p:notesMasterIdLst>
    <p:notesMasterId r:id="rId45"/>
  </p:notesMasterIdLst>
  <p:handoutMasterIdLst>
    <p:handoutMasterId r:id="rId46"/>
  </p:handoutMasterIdLst>
  <p:sldIdLst>
    <p:sldId id="428" r:id="rId5"/>
    <p:sldId id="901" r:id="rId6"/>
    <p:sldId id="902" r:id="rId7"/>
    <p:sldId id="903" r:id="rId8"/>
    <p:sldId id="904" r:id="rId9"/>
    <p:sldId id="905" r:id="rId10"/>
    <p:sldId id="906" r:id="rId11"/>
    <p:sldId id="907" r:id="rId12"/>
    <p:sldId id="908" r:id="rId13"/>
    <p:sldId id="909" r:id="rId14"/>
    <p:sldId id="910" r:id="rId15"/>
    <p:sldId id="911" r:id="rId16"/>
    <p:sldId id="912" r:id="rId17"/>
    <p:sldId id="913" r:id="rId18"/>
    <p:sldId id="914" r:id="rId19"/>
    <p:sldId id="915" r:id="rId20"/>
    <p:sldId id="916" r:id="rId21"/>
    <p:sldId id="917" r:id="rId22"/>
    <p:sldId id="918" r:id="rId23"/>
    <p:sldId id="919" r:id="rId24"/>
    <p:sldId id="920" r:id="rId25"/>
    <p:sldId id="921" r:id="rId26"/>
    <p:sldId id="922" r:id="rId27"/>
    <p:sldId id="923" r:id="rId28"/>
    <p:sldId id="924" r:id="rId29"/>
    <p:sldId id="925" r:id="rId30"/>
    <p:sldId id="926" r:id="rId31"/>
    <p:sldId id="927" r:id="rId32"/>
    <p:sldId id="928" r:id="rId33"/>
    <p:sldId id="929" r:id="rId34"/>
    <p:sldId id="930" r:id="rId35"/>
    <p:sldId id="931" r:id="rId36"/>
    <p:sldId id="932" r:id="rId37"/>
    <p:sldId id="933" r:id="rId38"/>
    <p:sldId id="934" r:id="rId39"/>
    <p:sldId id="935" r:id="rId40"/>
    <p:sldId id="936" r:id="rId41"/>
    <p:sldId id="937" r:id="rId42"/>
    <p:sldId id="938" r:id="rId43"/>
    <p:sldId id="939" r:id="rId4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CB9FF"/>
    <a:srgbClr val="FFD85D"/>
    <a:srgbClr val="FFCE33"/>
    <a:srgbClr val="CC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 showGuides="1">
      <p:cViewPr>
        <p:scale>
          <a:sx n="66" d="100"/>
          <a:sy n="66" d="100"/>
        </p:scale>
        <p:origin x="-150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FC474A88-C891-4F77-8540-E1FF48BD4EF5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2D7414D-9604-4421-9627-2603E355C6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41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17F5BC69-1838-44FE-ACC8-1BEC9B7AB1EF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3646AA83-1A30-4439-936B-2945AE0EC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44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7B8E1CE-1342-4060-942E-A0AD90097729}" type="slidenum">
              <a:rPr lang="en-GB" altLang="en-US" smtClean="0">
                <a:latin typeface="Times New Roman" pitchFamily="18" charset="0"/>
              </a:rPr>
              <a:pPr/>
              <a:t>10</a:t>
            </a:fld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10" tIns="50344" rIns="99010" bIns="50344"/>
          <a:lstStyle/>
          <a:p>
            <a:endParaRPr lang="en-US" altLang="en-US" smtClean="0"/>
          </a:p>
        </p:txBody>
      </p:sp>
      <p:sp>
        <p:nvSpPr>
          <p:cNvPr id="450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A3E41AB-FA29-4178-9FEE-1CC2EBA2ADF0}" type="slidenum">
              <a:rPr lang="en-GB" altLang="en-US" smtClean="0">
                <a:latin typeface="Times New Roman" pitchFamily="18" charset="0"/>
              </a:rPr>
              <a:pPr/>
              <a:t>20</a:t>
            </a:fld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10" tIns="50344" rIns="99010" bIns="50344"/>
          <a:lstStyle/>
          <a:p>
            <a:endParaRPr lang="en-US" altLang="en-US" smtClean="0"/>
          </a:p>
        </p:txBody>
      </p:sp>
      <p:sp>
        <p:nvSpPr>
          <p:cNvPr id="460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9C23319-EB13-4E69-A4AA-711730868D8C}" type="slidenum">
              <a:rPr lang="en-GB" altLang="en-US" smtClean="0">
                <a:latin typeface="Times New Roman" pitchFamily="18" charset="0"/>
              </a:rPr>
              <a:pPr/>
              <a:t>22</a:t>
            </a:fld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10" tIns="50344" rIns="99010" bIns="50344"/>
          <a:lstStyle/>
          <a:p>
            <a:endParaRPr lang="en-US" altLang="en-US" smtClean="0"/>
          </a:p>
        </p:txBody>
      </p:sp>
      <p:sp>
        <p:nvSpPr>
          <p:cNvPr id="471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9130901-8B53-4B04-BD79-5358802DCBAE}" type="slidenum">
              <a:rPr lang="en-GB" altLang="en-US" smtClean="0">
                <a:latin typeface="Times New Roman" pitchFamily="18" charset="0"/>
              </a:rPr>
              <a:pPr/>
              <a:t>32</a:t>
            </a:fld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10" tIns="50344" rIns="99010" bIns="50344"/>
          <a:lstStyle/>
          <a:p>
            <a:endParaRPr lang="en-US" altLang="en-US" smtClean="0"/>
          </a:p>
        </p:txBody>
      </p:sp>
      <p:sp>
        <p:nvSpPr>
          <p:cNvPr id="4813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922AE5A-DCFA-41B6-ADEB-E35FA8555345}" type="slidenum">
              <a:rPr lang="en-GB" altLang="en-US" smtClean="0">
                <a:latin typeface="Times New Roman" pitchFamily="18" charset="0"/>
              </a:rPr>
              <a:pPr/>
              <a:t>35</a:t>
            </a:fld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10" tIns="50344" rIns="99010" bIns="50344"/>
          <a:lstStyle/>
          <a:p>
            <a:endParaRPr lang="en-US" altLang="en-US" smtClean="0"/>
          </a:p>
        </p:txBody>
      </p:sp>
      <p:sp>
        <p:nvSpPr>
          <p:cNvPr id="4915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642FCF0-42D2-4A08-9602-8DB8E116AAE0}" type="slidenum">
              <a:rPr lang="en-GB" altLang="en-US" smtClean="0">
                <a:latin typeface="Times New Roman" pitchFamily="18" charset="0"/>
              </a:rPr>
              <a:pPr/>
              <a:t>36</a:t>
            </a:fld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10" tIns="50344" rIns="99010" bIns="50344"/>
          <a:lstStyle/>
          <a:p>
            <a:endParaRPr lang="en-US" altLang="en-US" smtClean="0"/>
          </a:p>
        </p:txBody>
      </p:sp>
      <p:sp>
        <p:nvSpPr>
          <p:cNvPr id="5018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16295-8217-44E6-9E8A-FABA4AA39B56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CA610-856E-4C7D-89A5-B9F6668648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0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9A443-FD23-4066-96C5-19D516BAB5C3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30D37-74F5-4910-8CC6-74C7988D3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C1038-E9C4-427E-BD7E-77A89D4E09EF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E9163-BB2C-455B-A9CB-3914494FE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4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11400-691E-4B03-8B70-BFDAF6A86F7E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BF2EF-37C3-4BF0-8B4C-BAA620EFF9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5" t="1540" r="26912" b="2026"/>
          <a:stretch/>
        </p:blipFill>
        <p:spPr>
          <a:xfrm>
            <a:off x="3345189" y="1"/>
            <a:ext cx="5815584" cy="68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08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BBB11-3EEF-41C5-91D6-CBE084E98297}" type="datetimeFigureOut">
              <a:rPr lang="en-US" smtClean="0"/>
              <a:pPr>
                <a:defRPr/>
              </a:pPr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587F7-4FBF-45F8-B945-751E50BDE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90D2C-E982-41E0-A3F9-E8A66B198024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A03C4-79AC-45B6-9FB0-D8090D09B6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9F0BA-F427-4B00-87F5-CE5733CFDE3C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B0F2A-5117-4DFF-AE1D-49E0495662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2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C8F2B-D1F7-4891-9B1B-D003662AA577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17B86-8A21-4961-9760-2EEC3C80DB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5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E1001-8F12-4BA3-9198-B61A8ED0316A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16484-2169-4588-B4D3-D25F5AD997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83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53332-539D-43A1-BB07-1E99F20653B6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51564-D7AC-48A4-9166-7AE7BFECD1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7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C10FE-F6BD-4AB7-BDA6-EF1AB54CD9EE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B83E-5747-477E-A498-353DF5895B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DD3E8-ED86-4614-86D1-FA3A63E0BC41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587F7-4FBF-45F8-B945-751E50BDE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F8060-28C3-484C-B772-7DAE813C11A0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CC01-DF4B-452E-8C5E-CBDFDB05A4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1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DDF5-CAB3-481D-8395-B6DC2DAC5D09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1E4AC-8268-4FAE-ABD5-ECF533EDBC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9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7F388-8AD7-4BAD-8229-54943A75EC40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C755D-1CE9-4740-8698-29E00459B9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47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A9B9B-92F4-4EA1-B486-C81E44420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571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Rectangle 2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6553200"/>
            <a:ext cx="9144000" cy="304800"/>
            <a:chOff x="0" y="0"/>
            <a:chExt cx="9144000" cy="304800"/>
          </a:xfrm>
        </p:grpSpPr>
        <p:sp>
          <p:nvSpPr>
            <p:cNvPr id="6" name="Rectangle 5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1860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11400-691E-4B03-8B70-BFDAF6A86F7E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BF2EF-37C3-4BF0-8B4C-BAA620EFF9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5" t="1540" r="26912" b="2026"/>
          <a:stretch/>
        </p:blipFill>
        <p:spPr>
          <a:xfrm>
            <a:off x="3345189" y="1"/>
            <a:ext cx="5815584" cy="68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085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BBB11-3EEF-41C5-91D6-CBE084E98297}" type="datetimeFigureOut">
              <a:rPr lang="en-US" smtClean="0"/>
              <a:pPr>
                <a:defRPr/>
              </a:pPr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587F7-4FBF-45F8-B945-751E50BDE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50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90D2C-E982-41E0-A3F9-E8A66B198024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A03C4-79AC-45B6-9FB0-D8090D09B6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59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9F0BA-F427-4B00-87F5-CE5733CFDE3C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B0F2A-5117-4DFF-AE1D-49E0495662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29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C8F2B-D1F7-4891-9B1B-D003662AA577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17B86-8A21-4961-9760-2EEC3C80DB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6BE08-EC82-47C6-9D43-4177432D0C73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9039D-79A4-495E-95A5-2197D3DBC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59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E1001-8F12-4BA3-9198-B61A8ED0316A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16484-2169-4588-B4D3-D25F5AD997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831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53332-539D-43A1-BB07-1E99F20653B6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51564-D7AC-48A4-9166-7AE7BFECD1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72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C10FE-F6BD-4AB7-BDA6-EF1AB54CD9EE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B83E-5747-477E-A498-353DF5895B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09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F8060-28C3-484C-B772-7DAE813C11A0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CC01-DF4B-452E-8C5E-CBDFDB05A4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15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DDF5-CAB3-481D-8395-B6DC2DAC5D09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1E4AC-8268-4FAE-ABD5-ECF533EDBC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94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7F388-8AD7-4BAD-8229-54943A75EC40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C755D-1CE9-4740-8698-29E00459B9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47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BEE44-DF50-410D-955A-E845F387B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737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Rectangle 2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6553200"/>
            <a:ext cx="9144000" cy="304800"/>
            <a:chOff x="0" y="0"/>
            <a:chExt cx="9144000" cy="304800"/>
          </a:xfrm>
        </p:grpSpPr>
        <p:sp>
          <p:nvSpPr>
            <p:cNvPr id="6" name="Rectangle 5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1860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420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6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20751-3A8C-44CB-9528-D63A3A159E7E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617A4-B870-4D77-B0E3-5CFD826AF6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29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9179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2EC66-7195-4836-BD64-16DE953EF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910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E1001-8F12-4BA3-9198-B61A8ED0316A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16484-2169-4588-B4D3-D25F5AD99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1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Rectangle 2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6553200"/>
            <a:ext cx="9144000" cy="304800"/>
            <a:chOff x="0" y="0"/>
            <a:chExt cx="9144000" cy="304800"/>
          </a:xfrm>
        </p:grpSpPr>
        <p:sp>
          <p:nvSpPr>
            <p:cNvPr id="6" name="Rectangle 5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1860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BEE44-DF50-410D-955A-E845F387B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7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681B0-9113-44EE-BA6E-6575365C35D4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4FDB6-DE5F-4A66-A039-FF9741C89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896D1-6B35-4786-8CE0-FA2E99C06B47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44204-A3E4-41B5-A4CF-9BFFF9DD8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30AB8-6821-42CA-86E0-B03160494A16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9507D-CED1-4964-A7DB-A5EA9D80B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BC1C1-692D-417A-B8EE-548057758B46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F6A69-A699-407B-879F-969CEB4A0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7F678-AA83-4D89-AEBA-38C0C74CAE75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D6C00-D848-4E33-85C3-1C03FDC64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85A6D35-785B-4D83-8C81-3B44401C6A67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D07E0E0-E6D3-4306-93EF-EA40808A0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1" r:id="rId1"/>
    <p:sldLayoutId id="2147484822" r:id="rId2"/>
    <p:sldLayoutId id="2147484823" r:id="rId3"/>
    <p:sldLayoutId id="2147484824" r:id="rId4"/>
    <p:sldLayoutId id="2147484825" r:id="rId5"/>
    <p:sldLayoutId id="2147484826" r:id="rId6"/>
    <p:sldLayoutId id="2147484827" r:id="rId7"/>
    <p:sldLayoutId id="2147484828" r:id="rId8"/>
    <p:sldLayoutId id="2147484829" r:id="rId9"/>
    <p:sldLayoutId id="2147484830" r:id="rId10"/>
    <p:sldLayoutId id="21474848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B5658E-2FC6-4275-AFD0-F081B6D4E36F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B6463E5-CB4F-45FD-B08E-79966E5CC3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7" r:id="rId1"/>
    <p:sldLayoutId id="2147484838" r:id="rId2"/>
    <p:sldLayoutId id="2147484839" r:id="rId3"/>
    <p:sldLayoutId id="2147484840" r:id="rId4"/>
    <p:sldLayoutId id="2147484841" r:id="rId5"/>
    <p:sldLayoutId id="2147484842" r:id="rId6"/>
    <p:sldLayoutId id="2147484843" r:id="rId7"/>
    <p:sldLayoutId id="2147484844" r:id="rId8"/>
    <p:sldLayoutId id="2147484845" r:id="rId9"/>
    <p:sldLayoutId id="2147484846" r:id="rId10"/>
    <p:sldLayoutId id="2147484847" r:id="rId11"/>
    <p:sldLayoutId id="2147484848" r:id="rId12"/>
    <p:sldLayoutId id="2147484834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B5658E-2FC6-4275-AFD0-F081B6D4E36F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B6463E5-CB4F-45FD-B08E-79966E5CC3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50" r:id="rId1"/>
    <p:sldLayoutId id="2147484851" r:id="rId2"/>
    <p:sldLayoutId id="2147484852" r:id="rId3"/>
    <p:sldLayoutId id="2147484853" r:id="rId4"/>
    <p:sldLayoutId id="2147484854" r:id="rId5"/>
    <p:sldLayoutId id="2147484855" r:id="rId6"/>
    <p:sldLayoutId id="2147484856" r:id="rId7"/>
    <p:sldLayoutId id="2147484857" r:id="rId8"/>
    <p:sldLayoutId id="2147484858" r:id="rId9"/>
    <p:sldLayoutId id="2147484859" r:id="rId10"/>
    <p:sldLayoutId id="2147484860" r:id="rId11"/>
    <p:sldLayoutId id="2147484861" r:id="rId12"/>
    <p:sldLayoutId id="2147484862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gray">
          <a:xfrm>
            <a:off x="-1588" y="6408738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027" name="Picture 19" descr="Pearson_Bound_Whit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640080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4982010" y="6494236"/>
            <a:ext cx="4267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b="1" dirty="0" smtClean="0">
                <a:solidFill>
                  <a:schemeClr val="bg1"/>
                </a:solidFill>
                <a:latin typeface="Verdana" pitchFamily="34" charset="0"/>
              </a:rPr>
              <a:t>Author: B.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Verdana" pitchFamily="34" charset="0"/>
              </a:rPr>
              <a:t>Mahadevan</a:t>
            </a:r>
            <a:endParaRPr lang="en-US" altLang="en-US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152400" y="6489700"/>
            <a:ext cx="457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Verdana" pitchFamily="34" charset="0"/>
              </a:rPr>
              <a:t>Operations </a:t>
            </a:r>
            <a:r>
              <a:rPr lang="en-US" altLang="en-US" sz="1200" b="1" dirty="0" smtClean="0">
                <a:solidFill>
                  <a:schemeClr val="bg1"/>
                </a:solidFill>
                <a:latin typeface="Verdana" pitchFamily="34" charset="0"/>
              </a:rPr>
              <a:t>Management: Theory</a:t>
            </a:r>
            <a:r>
              <a:rPr lang="en-US" altLang="en-US" sz="1200" b="1" baseline="0" dirty="0" smtClean="0">
                <a:solidFill>
                  <a:schemeClr val="bg1"/>
                </a:solidFill>
                <a:latin typeface="Verdana" pitchFamily="34" charset="0"/>
              </a:rPr>
              <a:t> and Practice</a:t>
            </a:r>
            <a:r>
              <a:rPr lang="en-US" altLang="en-US" sz="1200" b="1" dirty="0" smtClean="0">
                <a:solidFill>
                  <a:schemeClr val="bg1"/>
                </a:solidFill>
                <a:latin typeface="Verdana" pitchFamily="34" charset="0"/>
              </a:rPr>
              <a:t>, 3e</a:t>
            </a:r>
            <a:endParaRPr lang="en-US" altLang="en-US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30" name="Rectangle 10"/>
          <p:cNvSpPr>
            <a:spLocks noChangeArrowheads="1"/>
          </p:cNvSpPr>
          <p:nvPr/>
        </p:nvSpPr>
        <p:spPr bwMode="auto">
          <a:xfrm rot="-5400000">
            <a:off x="6816725" y="3460750"/>
            <a:ext cx="41195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000">
                <a:latin typeface="Verdana" pitchFamily="34" charset="0"/>
              </a:rPr>
              <a:t>Copyright © 2016 Pearson India Education Services Pvt. Ltd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4" r:id="rId1"/>
    <p:sldLayoutId id="2147484865" r:id="rId2"/>
    <p:sldLayoutId id="2147484866" r:id="rId3"/>
    <p:sldLayoutId id="2147484867" r:id="rId4"/>
    <p:sldLayoutId id="2147484868" r:id="rId5"/>
    <p:sldLayoutId id="2147484869" r:id="rId6"/>
    <p:sldLayoutId id="2147484870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4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4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0.xml"/><Relationship Id="rId5" Type="http://schemas.openxmlformats.org/officeDocument/2006/relationships/hyperlink" Target="http://www.penhero.com/PenGallery/MabieTodd/MabieToddVisofilSystem.htm" TargetMode="Externa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97118" y="1535351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Chapter 16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82918" y="3291126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4400" b="1" dirty="0" smtClean="0">
                <a:solidFill>
                  <a:srgbClr val="0000FF"/>
                </a:solidFill>
              </a:rPr>
              <a:t>Resources Planning</a:t>
            </a:r>
          </a:p>
        </p:txBody>
      </p:sp>
    </p:spTree>
    <p:extLst>
      <p:ext uri="{BB962C8B-B14F-4D97-AF65-F5344CB8AC3E}">
        <p14:creationId xmlns:p14="http://schemas.microsoft.com/office/powerpoint/2010/main" val="16367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3950382" y="1293137"/>
            <a:ext cx="1187450" cy="473075"/>
          </a:xfrm>
          <a:prstGeom prst="rect">
            <a:avLst/>
          </a:prstGeom>
          <a:solidFill>
            <a:srgbClr val="DCB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dirty="0">
                <a:latin typeface="Arial" charset="0"/>
              </a:rPr>
              <a:t>Telephone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6576107" y="2220237"/>
            <a:ext cx="1290637" cy="6508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>
                <a:latin typeface="Arial" charset="0"/>
              </a:rPr>
              <a:t>Hand Set (1)</a:t>
            </a:r>
          </a:p>
        </p:txBody>
      </p:sp>
      <p:sp>
        <p:nvSpPr>
          <p:cNvPr id="14340" name="Rectangle 10"/>
          <p:cNvSpPr>
            <a:spLocks noChangeArrowheads="1"/>
          </p:cNvSpPr>
          <p:nvPr/>
        </p:nvSpPr>
        <p:spPr bwMode="auto">
          <a:xfrm>
            <a:off x="7863120" y="1415375"/>
            <a:ext cx="109378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b="1" dirty="0">
                <a:solidFill>
                  <a:srgbClr val="0000FF"/>
                </a:solidFill>
                <a:latin typeface="Arial" charset="0"/>
              </a:rPr>
              <a:t>Level 0</a:t>
            </a:r>
          </a:p>
        </p:txBody>
      </p:sp>
      <p:sp>
        <p:nvSpPr>
          <p:cNvPr id="14341" name="Rectangle 11"/>
          <p:cNvSpPr>
            <a:spLocks noChangeArrowheads="1"/>
          </p:cNvSpPr>
          <p:nvPr/>
        </p:nvSpPr>
        <p:spPr bwMode="auto">
          <a:xfrm>
            <a:off x="7859492" y="2504400"/>
            <a:ext cx="106838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b="1" dirty="0">
                <a:solidFill>
                  <a:srgbClr val="0000FF"/>
                </a:solidFill>
                <a:latin typeface="Arial" charset="0"/>
              </a:rPr>
              <a:t>Level 1</a:t>
            </a:r>
          </a:p>
        </p:txBody>
      </p:sp>
      <p:sp>
        <p:nvSpPr>
          <p:cNvPr id="14342" name="Rectangle 12"/>
          <p:cNvSpPr>
            <a:spLocks noChangeArrowheads="1"/>
          </p:cNvSpPr>
          <p:nvPr/>
        </p:nvSpPr>
        <p:spPr bwMode="auto">
          <a:xfrm>
            <a:off x="7998282" y="3648987"/>
            <a:ext cx="1150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b="1">
                <a:solidFill>
                  <a:srgbClr val="0000FF"/>
                </a:solidFill>
                <a:latin typeface="Arial" charset="0"/>
              </a:rPr>
              <a:t>Level 2</a:t>
            </a:r>
          </a:p>
        </p:txBody>
      </p:sp>
      <p:sp>
        <p:nvSpPr>
          <p:cNvPr id="14343" name="Rectangle 13"/>
          <p:cNvSpPr>
            <a:spLocks noChangeArrowheads="1"/>
          </p:cNvSpPr>
          <p:nvPr/>
        </p:nvSpPr>
        <p:spPr bwMode="auto">
          <a:xfrm>
            <a:off x="7972203" y="4477662"/>
            <a:ext cx="981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b="1" dirty="0">
                <a:solidFill>
                  <a:srgbClr val="0000FF"/>
                </a:solidFill>
                <a:latin typeface="Arial" charset="0"/>
              </a:rPr>
              <a:t>Level 3</a:t>
            </a:r>
          </a:p>
        </p:txBody>
      </p:sp>
      <p:sp>
        <p:nvSpPr>
          <p:cNvPr id="14344" name="Rectangle 14"/>
          <p:cNvSpPr>
            <a:spLocks noChangeArrowheads="1"/>
          </p:cNvSpPr>
          <p:nvPr/>
        </p:nvSpPr>
        <p:spPr bwMode="auto">
          <a:xfrm>
            <a:off x="1389744" y="3334662"/>
            <a:ext cx="1219200" cy="6508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>
                <a:latin typeface="Arial" charset="0"/>
              </a:rPr>
              <a:t>Panel</a:t>
            </a:r>
          </a:p>
          <a:p>
            <a:pPr algn="ctr"/>
            <a:r>
              <a:rPr lang="en-GB" altLang="en-US">
                <a:latin typeface="Arial" charset="0"/>
              </a:rPr>
              <a:t> Board (1)</a:t>
            </a:r>
          </a:p>
        </p:txBody>
      </p:sp>
      <p:sp>
        <p:nvSpPr>
          <p:cNvPr id="14345" name="Rectangle 15"/>
          <p:cNvSpPr>
            <a:spLocks noChangeArrowheads="1"/>
          </p:cNvSpPr>
          <p:nvPr/>
        </p:nvSpPr>
        <p:spPr bwMode="auto">
          <a:xfrm>
            <a:off x="-906" y="3334662"/>
            <a:ext cx="1333500" cy="6508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>
                <a:latin typeface="Arial" charset="0"/>
              </a:rPr>
              <a:t>Operating </a:t>
            </a:r>
          </a:p>
          <a:p>
            <a:pPr algn="ctr"/>
            <a:r>
              <a:rPr lang="en-GB" altLang="en-US">
                <a:latin typeface="Arial" charset="0"/>
              </a:rPr>
              <a:t>Unit (1)</a:t>
            </a:r>
          </a:p>
        </p:txBody>
      </p:sp>
      <p:sp>
        <p:nvSpPr>
          <p:cNvPr id="14346" name="Rectangle 16"/>
          <p:cNvSpPr>
            <a:spLocks noChangeArrowheads="1"/>
          </p:cNvSpPr>
          <p:nvPr/>
        </p:nvSpPr>
        <p:spPr bwMode="auto">
          <a:xfrm>
            <a:off x="2685144" y="3334662"/>
            <a:ext cx="1143000" cy="6508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>
                <a:latin typeface="Arial" charset="0"/>
              </a:rPr>
              <a:t>B. Cover </a:t>
            </a:r>
          </a:p>
          <a:p>
            <a:pPr algn="ctr"/>
            <a:r>
              <a:rPr lang="en-GB" altLang="en-US">
                <a:latin typeface="Arial" charset="0"/>
              </a:rPr>
              <a:t>Plate (2)</a:t>
            </a:r>
          </a:p>
        </p:txBody>
      </p:sp>
      <p:sp>
        <p:nvSpPr>
          <p:cNvPr id="14347" name="Rectangle 17"/>
          <p:cNvSpPr>
            <a:spLocks noChangeArrowheads="1"/>
          </p:cNvSpPr>
          <p:nvPr/>
        </p:nvSpPr>
        <p:spPr bwMode="auto">
          <a:xfrm>
            <a:off x="399144" y="4296687"/>
            <a:ext cx="1168400" cy="65087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>
                <a:latin typeface="Arial" charset="0"/>
              </a:rPr>
              <a:t>Button Assy. (1)</a:t>
            </a:r>
          </a:p>
        </p:txBody>
      </p:sp>
      <p:sp>
        <p:nvSpPr>
          <p:cNvPr id="14348" name="Rectangle 19"/>
          <p:cNvSpPr>
            <a:spLocks noChangeArrowheads="1"/>
          </p:cNvSpPr>
          <p:nvPr/>
        </p:nvSpPr>
        <p:spPr bwMode="auto">
          <a:xfrm>
            <a:off x="1172257" y="2220237"/>
            <a:ext cx="1284287" cy="6508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>
                <a:latin typeface="Arial" charset="0"/>
              </a:rPr>
              <a:t>Base Unit       (1)</a:t>
            </a:r>
          </a:p>
        </p:txBody>
      </p:sp>
      <p:sp>
        <p:nvSpPr>
          <p:cNvPr id="14349" name="Rectangle 21"/>
          <p:cNvSpPr>
            <a:spLocks noGrp="1" noChangeArrowheads="1"/>
          </p:cNvSpPr>
          <p:nvPr>
            <p:ph type="title"/>
          </p:nvPr>
        </p:nvSpPr>
        <p:spPr>
          <a:xfrm>
            <a:off x="399144" y="27900"/>
            <a:ext cx="82296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GB" altLang="en-US" dirty="0" smtClean="0"/>
              <a:t>Product Structure Tree</a:t>
            </a:r>
            <a:br>
              <a:rPr lang="en-GB" altLang="en-US" dirty="0" smtClean="0"/>
            </a:br>
            <a:r>
              <a:rPr lang="en-GB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An illustration using telephone </a:t>
            </a:r>
          </a:p>
        </p:txBody>
      </p:sp>
      <p:sp>
        <p:nvSpPr>
          <p:cNvPr id="14350" name="Rectangle 43"/>
          <p:cNvSpPr>
            <a:spLocks noChangeArrowheads="1"/>
          </p:cNvSpPr>
          <p:nvPr/>
        </p:nvSpPr>
        <p:spPr bwMode="auto">
          <a:xfrm>
            <a:off x="3913869" y="3334662"/>
            <a:ext cx="692150" cy="6508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>
                <a:latin typeface="Arial" charset="0"/>
              </a:rPr>
              <a:t>Lug </a:t>
            </a:r>
          </a:p>
          <a:p>
            <a:pPr algn="ctr"/>
            <a:r>
              <a:rPr lang="en-GB" altLang="en-US">
                <a:latin typeface="Arial" charset="0"/>
              </a:rPr>
              <a:t>(4)</a:t>
            </a:r>
          </a:p>
        </p:txBody>
      </p:sp>
      <p:sp>
        <p:nvSpPr>
          <p:cNvPr id="14351" name="Rectangle 44"/>
          <p:cNvSpPr>
            <a:spLocks noChangeArrowheads="1"/>
          </p:cNvSpPr>
          <p:nvPr/>
        </p:nvSpPr>
        <p:spPr bwMode="auto">
          <a:xfrm>
            <a:off x="4323444" y="5293637"/>
            <a:ext cx="838200" cy="65087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>
                <a:latin typeface="Arial" charset="0"/>
              </a:rPr>
              <a:t>Screw </a:t>
            </a:r>
          </a:p>
          <a:p>
            <a:pPr algn="ctr"/>
            <a:r>
              <a:rPr lang="en-GB" altLang="en-US">
                <a:latin typeface="Arial" charset="0"/>
              </a:rPr>
              <a:t>(4)</a:t>
            </a:r>
          </a:p>
        </p:txBody>
      </p:sp>
      <p:sp>
        <p:nvSpPr>
          <p:cNvPr id="14352" name="Rectangle 48"/>
          <p:cNvSpPr>
            <a:spLocks noChangeArrowheads="1"/>
          </p:cNvSpPr>
          <p:nvPr/>
        </p:nvSpPr>
        <p:spPr bwMode="auto">
          <a:xfrm>
            <a:off x="2507344" y="4304625"/>
            <a:ext cx="1168400" cy="65087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>
                <a:latin typeface="Arial" charset="0"/>
              </a:rPr>
              <a:t>Control Panel (1)</a:t>
            </a:r>
          </a:p>
        </p:txBody>
      </p:sp>
      <p:sp>
        <p:nvSpPr>
          <p:cNvPr id="14353" name="Rectangle 49"/>
          <p:cNvSpPr>
            <a:spLocks noChangeArrowheads="1"/>
          </p:cNvSpPr>
          <p:nvPr/>
        </p:nvSpPr>
        <p:spPr bwMode="auto">
          <a:xfrm>
            <a:off x="94344" y="5293637"/>
            <a:ext cx="858838" cy="65087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>
                <a:latin typeface="Arial" charset="0"/>
              </a:rPr>
              <a:t>Button (12)</a:t>
            </a:r>
          </a:p>
        </p:txBody>
      </p:sp>
      <p:sp>
        <p:nvSpPr>
          <p:cNvPr id="14354" name="Rectangle 51"/>
          <p:cNvSpPr>
            <a:spLocks noChangeArrowheads="1"/>
          </p:cNvSpPr>
          <p:nvPr/>
        </p:nvSpPr>
        <p:spPr bwMode="auto">
          <a:xfrm>
            <a:off x="1142094" y="5288875"/>
            <a:ext cx="838200" cy="65087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>
                <a:latin typeface="Arial" charset="0"/>
              </a:rPr>
              <a:t>Screw </a:t>
            </a:r>
          </a:p>
          <a:p>
            <a:pPr algn="ctr"/>
            <a:r>
              <a:rPr lang="en-GB" altLang="en-US">
                <a:latin typeface="Arial" charset="0"/>
              </a:rPr>
              <a:t>(12)</a:t>
            </a:r>
          </a:p>
        </p:txBody>
      </p:sp>
      <p:cxnSp>
        <p:nvCxnSpPr>
          <p:cNvPr id="14355" name="AutoShape 53"/>
          <p:cNvCxnSpPr>
            <a:cxnSpLocks noChangeShapeType="1"/>
            <a:stCxn id="14347" idx="2"/>
            <a:endCxn id="14354" idx="0"/>
          </p:cNvCxnSpPr>
          <p:nvPr/>
        </p:nvCxnSpPr>
        <p:spPr bwMode="auto">
          <a:xfrm rot="16200000" flipH="1">
            <a:off x="1101612" y="4829294"/>
            <a:ext cx="341313" cy="577850"/>
          </a:xfrm>
          <a:prstGeom prst="bentConnector3">
            <a:avLst>
              <a:gd name="adj1" fmla="val 497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AutoShape 55"/>
          <p:cNvCxnSpPr>
            <a:cxnSpLocks noChangeShapeType="1"/>
            <a:stCxn id="14347" idx="2"/>
            <a:endCxn id="14353" idx="0"/>
          </p:cNvCxnSpPr>
          <p:nvPr/>
        </p:nvCxnSpPr>
        <p:spPr bwMode="auto">
          <a:xfrm rot="5400000">
            <a:off x="580913" y="4891206"/>
            <a:ext cx="346075" cy="4587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7" name="AutoShape 56"/>
          <p:cNvCxnSpPr>
            <a:cxnSpLocks noChangeShapeType="1"/>
            <a:stCxn id="14344" idx="2"/>
            <a:endCxn id="14352" idx="0"/>
          </p:cNvCxnSpPr>
          <p:nvPr/>
        </p:nvCxnSpPr>
        <p:spPr bwMode="auto">
          <a:xfrm rot="16200000" flipH="1">
            <a:off x="2385900" y="3598981"/>
            <a:ext cx="319088" cy="1092200"/>
          </a:xfrm>
          <a:prstGeom prst="bentConnector3">
            <a:avLst>
              <a:gd name="adj1" fmla="val 49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57"/>
          <p:cNvCxnSpPr>
            <a:cxnSpLocks noChangeShapeType="1"/>
            <a:stCxn id="14344" idx="2"/>
            <a:endCxn id="14347" idx="0"/>
          </p:cNvCxnSpPr>
          <p:nvPr/>
        </p:nvCxnSpPr>
        <p:spPr bwMode="auto">
          <a:xfrm rot="5400000">
            <a:off x="1335769" y="3633112"/>
            <a:ext cx="311150" cy="1016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58"/>
          <p:cNvCxnSpPr>
            <a:cxnSpLocks noChangeShapeType="1"/>
            <a:stCxn id="14348" idx="2"/>
            <a:endCxn id="14351" idx="0"/>
          </p:cNvCxnSpPr>
          <p:nvPr/>
        </p:nvCxnSpPr>
        <p:spPr bwMode="auto">
          <a:xfrm rot="16200000" flipH="1">
            <a:off x="2067606" y="2618700"/>
            <a:ext cx="2422525" cy="2927350"/>
          </a:xfrm>
          <a:prstGeom prst="bentConnector3">
            <a:avLst>
              <a:gd name="adj1" fmla="val 982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0" name="AutoShape 59"/>
          <p:cNvCxnSpPr>
            <a:cxnSpLocks noChangeShapeType="1"/>
            <a:stCxn id="14348" idx="2"/>
            <a:endCxn id="14350" idx="0"/>
          </p:cNvCxnSpPr>
          <p:nvPr/>
        </p:nvCxnSpPr>
        <p:spPr bwMode="auto">
          <a:xfrm rot="16200000" flipH="1">
            <a:off x="2805794" y="1880512"/>
            <a:ext cx="463550" cy="24447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1" name="AutoShape 60"/>
          <p:cNvCxnSpPr>
            <a:cxnSpLocks noChangeShapeType="1"/>
            <a:stCxn id="14348" idx="2"/>
            <a:endCxn id="14346" idx="0"/>
          </p:cNvCxnSpPr>
          <p:nvPr/>
        </p:nvCxnSpPr>
        <p:spPr bwMode="auto">
          <a:xfrm rot="16200000" flipH="1">
            <a:off x="2304144" y="2382162"/>
            <a:ext cx="463550" cy="14414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2" name="AutoShape 62"/>
          <p:cNvCxnSpPr>
            <a:cxnSpLocks noChangeShapeType="1"/>
            <a:stCxn id="14348" idx="2"/>
            <a:endCxn id="14345" idx="0"/>
          </p:cNvCxnSpPr>
          <p:nvPr/>
        </p:nvCxnSpPr>
        <p:spPr bwMode="auto">
          <a:xfrm rot="5400000">
            <a:off x="1008744" y="2528212"/>
            <a:ext cx="463550" cy="11493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3" name="AutoShape 63"/>
          <p:cNvCxnSpPr>
            <a:cxnSpLocks noChangeShapeType="1"/>
            <a:stCxn id="14348" idx="2"/>
            <a:endCxn id="14344" idx="0"/>
          </p:cNvCxnSpPr>
          <p:nvPr/>
        </p:nvCxnSpPr>
        <p:spPr bwMode="auto">
          <a:xfrm rot="16200000" flipH="1">
            <a:off x="1675494" y="3010812"/>
            <a:ext cx="463550" cy="1841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4" name="AutoShape 64"/>
          <p:cNvCxnSpPr>
            <a:cxnSpLocks noChangeShapeType="1"/>
            <a:stCxn id="14338" idx="2"/>
            <a:endCxn id="14339" idx="0"/>
          </p:cNvCxnSpPr>
          <p:nvPr/>
        </p:nvCxnSpPr>
        <p:spPr bwMode="auto">
          <a:xfrm rot="16200000" flipH="1">
            <a:off x="5656150" y="654169"/>
            <a:ext cx="454025" cy="26781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5" name="AutoShape 65"/>
          <p:cNvCxnSpPr>
            <a:cxnSpLocks noChangeShapeType="1"/>
            <a:stCxn id="14338" idx="2"/>
            <a:endCxn id="14348" idx="0"/>
          </p:cNvCxnSpPr>
          <p:nvPr/>
        </p:nvCxnSpPr>
        <p:spPr bwMode="auto">
          <a:xfrm rot="5400000">
            <a:off x="2952638" y="628768"/>
            <a:ext cx="454025" cy="27289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6" name="Rectangle 66"/>
          <p:cNvSpPr>
            <a:spLocks noChangeArrowheads="1"/>
          </p:cNvSpPr>
          <p:nvPr/>
        </p:nvSpPr>
        <p:spPr bwMode="auto">
          <a:xfrm>
            <a:off x="4851402" y="3334662"/>
            <a:ext cx="1066800" cy="6508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dirty="0">
                <a:latin typeface="Arial" charset="0"/>
              </a:rPr>
              <a:t>Speaker</a:t>
            </a:r>
          </a:p>
          <a:p>
            <a:pPr algn="ctr"/>
            <a:r>
              <a:rPr lang="en-GB" altLang="en-US" dirty="0">
                <a:latin typeface="Arial" charset="0"/>
              </a:rPr>
              <a:t>(1)</a:t>
            </a:r>
          </a:p>
        </p:txBody>
      </p:sp>
      <p:sp>
        <p:nvSpPr>
          <p:cNvPr id="14367" name="Rectangle 67"/>
          <p:cNvSpPr>
            <a:spLocks noChangeArrowheads="1"/>
          </p:cNvSpPr>
          <p:nvPr/>
        </p:nvSpPr>
        <p:spPr bwMode="auto">
          <a:xfrm>
            <a:off x="6013452" y="3334662"/>
            <a:ext cx="714375" cy="6508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>
                <a:latin typeface="Arial" charset="0"/>
              </a:rPr>
              <a:t>Mic. </a:t>
            </a:r>
          </a:p>
          <a:p>
            <a:pPr algn="ctr"/>
            <a:r>
              <a:rPr lang="en-GB" altLang="en-US">
                <a:latin typeface="Arial" charset="0"/>
              </a:rPr>
              <a:t>(1)</a:t>
            </a:r>
          </a:p>
        </p:txBody>
      </p:sp>
      <p:sp>
        <p:nvSpPr>
          <p:cNvPr id="14368" name="Rectangle 68"/>
          <p:cNvSpPr>
            <a:spLocks noChangeArrowheads="1"/>
          </p:cNvSpPr>
          <p:nvPr/>
        </p:nvSpPr>
        <p:spPr bwMode="auto">
          <a:xfrm>
            <a:off x="7708902" y="5293637"/>
            <a:ext cx="838200" cy="65087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>
                <a:latin typeface="Arial" charset="0"/>
              </a:rPr>
              <a:t>Screw </a:t>
            </a:r>
          </a:p>
          <a:p>
            <a:pPr algn="ctr"/>
            <a:r>
              <a:rPr lang="en-GB" altLang="en-US">
                <a:latin typeface="Arial" charset="0"/>
              </a:rPr>
              <a:t>(2)</a:t>
            </a:r>
          </a:p>
        </p:txBody>
      </p:sp>
      <p:sp>
        <p:nvSpPr>
          <p:cNvPr id="14369" name="Rectangle 69"/>
          <p:cNvSpPr>
            <a:spLocks noChangeArrowheads="1"/>
          </p:cNvSpPr>
          <p:nvPr/>
        </p:nvSpPr>
        <p:spPr bwMode="auto">
          <a:xfrm>
            <a:off x="6832602" y="3334662"/>
            <a:ext cx="1143000" cy="6508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>
                <a:latin typeface="Arial" charset="0"/>
              </a:rPr>
              <a:t>H. Cover </a:t>
            </a:r>
          </a:p>
          <a:p>
            <a:pPr algn="ctr"/>
            <a:r>
              <a:rPr lang="en-GB" altLang="en-US">
                <a:latin typeface="Arial" charset="0"/>
              </a:rPr>
              <a:t>Plate (2)</a:t>
            </a:r>
          </a:p>
        </p:txBody>
      </p:sp>
      <p:cxnSp>
        <p:nvCxnSpPr>
          <p:cNvPr id="14370" name="AutoShape 70"/>
          <p:cNvCxnSpPr>
            <a:cxnSpLocks noChangeShapeType="1"/>
            <a:endCxn id="14366" idx="0"/>
          </p:cNvCxnSpPr>
          <p:nvPr/>
        </p:nvCxnSpPr>
        <p:spPr bwMode="auto">
          <a:xfrm rot="5400000">
            <a:off x="6049965" y="2205949"/>
            <a:ext cx="463550" cy="17938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1" name="AutoShape 71"/>
          <p:cNvCxnSpPr>
            <a:cxnSpLocks noChangeShapeType="1"/>
            <a:endCxn id="14367" idx="0"/>
          </p:cNvCxnSpPr>
          <p:nvPr/>
        </p:nvCxnSpPr>
        <p:spPr bwMode="auto">
          <a:xfrm rot="5400000">
            <a:off x="6542884" y="2698868"/>
            <a:ext cx="463550" cy="8080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2" name="AutoShape 72"/>
          <p:cNvCxnSpPr>
            <a:cxnSpLocks noChangeShapeType="1"/>
          </p:cNvCxnSpPr>
          <p:nvPr/>
        </p:nvCxnSpPr>
        <p:spPr bwMode="auto">
          <a:xfrm rot="16200000" flipH="1">
            <a:off x="6964877" y="3011549"/>
            <a:ext cx="463550" cy="18267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3" name="AutoShape 73"/>
          <p:cNvCxnSpPr>
            <a:cxnSpLocks noChangeShapeType="1"/>
          </p:cNvCxnSpPr>
          <p:nvPr/>
        </p:nvCxnSpPr>
        <p:spPr bwMode="auto">
          <a:xfrm rot="16200000" flipH="1">
            <a:off x="6354993" y="3607712"/>
            <a:ext cx="2422525" cy="949325"/>
          </a:xfrm>
          <a:prstGeom prst="bentConnector3">
            <a:avLst>
              <a:gd name="adj1" fmla="val 976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74" name="Rectangle 74"/>
          <p:cNvSpPr>
            <a:spLocks noChangeArrowheads="1"/>
          </p:cNvSpPr>
          <p:nvPr/>
        </p:nvSpPr>
        <p:spPr bwMode="auto">
          <a:xfrm>
            <a:off x="2913744" y="2229762"/>
            <a:ext cx="1371600" cy="6508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>
                <a:latin typeface="Arial" charset="0"/>
              </a:rPr>
              <a:t>Connecting</a:t>
            </a:r>
          </a:p>
          <a:p>
            <a:pPr algn="ctr"/>
            <a:r>
              <a:rPr lang="en-GB" altLang="en-US">
                <a:latin typeface="Arial" charset="0"/>
              </a:rPr>
              <a:t>Cable (1)</a:t>
            </a:r>
          </a:p>
        </p:txBody>
      </p:sp>
      <p:sp>
        <p:nvSpPr>
          <p:cNvPr id="14375" name="Rectangle 75"/>
          <p:cNvSpPr>
            <a:spLocks noChangeArrowheads="1"/>
          </p:cNvSpPr>
          <p:nvPr/>
        </p:nvSpPr>
        <p:spPr bwMode="auto">
          <a:xfrm>
            <a:off x="4742544" y="2229762"/>
            <a:ext cx="1371600" cy="6508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>
                <a:latin typeface="Arial" charset="0"/>
              </a:rPr>
              <a:t>Connecting</a:t>
            </a:r>
          </a:p>
          <a:p>
            <a:pPr algn="ctr"/>
            <a:r>
              <a:rPr lang="en-GB" altLang="en-US">
                <a:latin typeface="Arial" charset="0"/>
              </a:rPr>
              <a:t>Jack (2)</a:t>
            </a:r>
          </a:p>
        </p:txBody>
      </p:sp>
      <p:cxnSp>
        <p:nvCxnSpPr>
          <p:cNvPr id="14376" name="AutoShape 76"/>
          <p:cNvCxnSpPr>
            <a:cxnSpLocks noChangeShapeType="1"/>
            <a:stCxn id="14338" idx="2"/>
            <a:endCxn id="14374" idx="0"/>
          </p:cNvCxnSpPr>
          <p:nvPr/>
        </p:nvCxnSpPr>
        <p:spPr bwMode="auto">
          <a:xfrm rot="5400000">
            <a:off x="3840051" y="1525705"/>
            <a:ext cx="463550" cy="9445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7" name="AutoShape 77"/>
          <p:cNvCxnSpPr>
            <a:cxnSpLocks noChangeShapeType="1"/>
            <a:stCxn id="14338" idx="2"/>
            <a:endCxn id="14375" idx="0"/>
          </p:cNvCxnSpPr>
          <p:nvPr/>
        </p:nvCxnSpPr>
        <p:spPr bwMode="auto">
          <a:xfrm rot="16200000" flipH="1">
            <a:off x="4754451" y="1555868"/>
            <a:ext cx="463550" cy="8842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78" name="Rectangle 78"/>
          <p:cNvSpPr>
            <a:spLocks noChangeArrowheads="1"/>
          </p:cNvSpPr>
          <p:nvPr/>
        </p:nvSpPr>
        <p:spPr bwMode="auto">
          <a:xfrm>
            <a:off x="7977873" y="5942925"/>
            <a:ext cx="981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b="1">
                <a:solidFill>
                  <a:srgbClr val="0000FF"/>
                </a:solidFill>
                <a:latin typeface="Arial" charset="0"/>
              </a:rPr>
              <a:t>Level 4</a:t>
            </a:r>
          </a:p>
        </p:txBody>
      </p:sp>
      <p:sp>
        <p:nvSpPr>
          <p:cNvPr id="14379" name="Rectangle 79"/>
          <p:cNvSpPr>
            <a:spLocks noChangeArrowheads="1"/>
          </p:cNvSpPr>
          <p:nvPr/>
        </p:nvSpPr>
        <p:spPr bwMode="auto">
          <a:xfrm>
            <a:off x="2113644" y="5301575"/>
            <a:ext cx="858838" cy="65087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>
                <a:latin typeface="Arial" charset="0"/>
              </a:rPr>
              <a:t>Dial (3)</a:t>
            </a:r>
          </a:p>
        </p:txBody>
      </p:sp>
      <p:sp>
        <p:nvSpPr>
          <p:cNvPr id="14380" name="Rectangle 80"/>
          <p:cNvSpPr>
            <a:spLocks noChangeArrowheads="1"/>
          </p:cNvSpPr>
          <p:nvPr/>
        </p:nvSpPr>
        <p:spPr bwMode="auto">
          <a:xfrm>
            <a:off x="3370944" y="5296812"/>
            <a:ext cx="838200" cy="65087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>
                <a:latin typeface="Arial" charset="0"/>
              </a:rPr>
              <a:t>Screw </a:t>
            </a:r>
          </a:p>
          <a:p>
            <a:pPr algn="ctr"/>
            <a:r>
              <a:rPr lang="en-GB" altLang="en-US">
                <a:latin typeface="Arial" charset="0"/>
              </a:rPr>
              <a:t>(3)</a:t>
            </a:r>
          </a:p>
        </p:txBody>
      </p:sp>
      <p:cxnSp>
        <p:nvCxnSpPr>
          <p:cNvPr id="14381" name="AutoShape 81"/>
          <p:cNvCxnSpPr>
            <a:cxnSpLocks noChangeShapeType="1"/>
            <a:stCxn id="14352" idx="2"/>
            <a:endCxn id="14380" idx="0"/>
          </p:cNvCxnSpPr>
          <p:nvPr/>
        </p:nvCxnSpPr>
        <p:spPr bwMode="auto">
          <a:xfrm rot="16200000" flipH="1">
            <a:off x="3270138" y="4776906"/>
            <a:ext cx="341312" cy="698500"/>
          </a:xfrm>
          <a:prstGeom prst="bentConnector3">
            <a:avLst>
              <a:gd name="adj1" fmla="val 497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82" name="AutoShape 82"/>
          <p:cNvCxnSpPr>
            <a:cxnSpLocks noChangeShapeType="1"/>
            <a:stCxn id="14352" idx="2"/>
            <a:endCxn id="14379" idx="0"/>
          </p:cNvCxnSpPr>
          <p:nvPr/>
        </p:nvCxnSpPr>
        <p:spPr bwMode="auto">
          <a:xfrm rot="5400000">
            <a:off x="2644663" y="4854694"/>
            <a:ext cx="346075" cy="5476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119037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Product Structure 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Example 16.1</a:t>
            </a:r>
          </a:p>
        </p:txBody>
      </p:sp>
      <p:sp>
        <p:nvSpPr>
          <p:cNvPr id="15363" name="Text Box 1027"/>
          <p:cNvSpPr txBox="1">
            <a:spLocks noChangeArrowheads="1"/>
          </p:cNvSpPr>
          <p:nvPr/>
        </p:nvSpPr>
        <p:spPr bwMode="auto">
          <a:xfrm>
            <a:off x="4305300" y="2286000"/>
            <a:ext cx="457200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A</a:t>
            </a:r>
          </a:p>
        </p:txBody>
      </p:sp>
      <p:sp>
        <p:nvSpPr>
          <p:cNvPr id="15364" name="Text Box 1028"/>
          <p:cNvSpPr txBox="1">
            <a:spLocks noChangeArrowheads="1"/>
          </p:cNvSpPr>
          <p:nvPr/>
        </p:nvSpPr>
        <p:spPr bwMode="auto">
          <a:xfrm>
            <a:off x="1600200" y="3352800"/>
            <a:ext cx="838200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/>
              <a:t>B(1)</a:t>
            </a:r>
          </a:p>
        </p:txBody>
      </p:sp>
      <p:sp>
        <p:nvSpPr>
          <p:cNvPr id="15365" name="Text Box 1029"/>
          <p:cNvSpPr txBox="1">
            <a:spLocks noChangeArrowheads="1"/>
          </p:cNvSpPr>
          <p:nvPr/>
        </p:nvSpPr>
        <p:spPr bwMode="auto">
          <a:xfrm>
            <a:off x="4114800" y="3352800"/>
            <a:ext cx="838200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/>
              <a:t>C(4)</a:t>
            </a:r>
          </a:p>
        </p:txBody>
      </p:sp>
      <p:sp>
        <p:nvSpPr>
          <p:cNvPr id="15366" name="Text Box 1030"/>
          <p:cNvSpPr txBox="1">
            <a:spLocks noChangeArrowheads="1"/>
          </p:cNvSpPr>
          <p:nvPr/>
        </p:nvSpPr>
        <p:spPr bwMode="auto">
          <a:xfrm>
            <a:off x="7239000" y="4410075"/>
            <a:ext cx="838200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D(2)</a:t>
            </a:r>
          </a:p>
        </p:txBody>
      </p:sp>
      <p:cxnSp>
        <p:nvCxnSpPr>
          <p:cNvPr id="15367" name="AutoShape 1031"/>
          <p:cNvCxnSpPr>
            <a:cxnSpLocks noChangeShapeType="1"/>
            <a:stCxn id="15363" idx="2"/>
            <a:endCxn id="15364" idx="0"/>
          </p:cNvCxnSpPr>
          <p:nvPr/>
        </p:nvCxnSpPr>
        <p:spPr bwMode="auto">
          <a:xfrm rot="5400000">
            <a:off x="2946400" y="1765300"/>
            <a:ext cx="660400" cy="2514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8" name="AutoShape 1032"/>
          <p:cNvCxnSpPr>
            <a:cxnSpLocks noChangeShapeType="1"/>
            <a:stCxn id="15363" idx="2"/>
            <a:endCxn id="15365" idx="0"/>
          </p:cNvCxnSpPr>
          <p:nvPr/>
        </p:nvCxnSpPr>
        <p:spPr bwMode="auto">
          <a:xfrm rot="5400000">
            <a:off x="4203700" y="3022600"/>
            <a:ext cx="660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AutoShape 1033"/>
          <p:cNvCxnSpPr>
            <a:cxnSpLocks noChangeShapeType="1"/>
            <a:stCxn id="15363" idx="2"/>
            <a:endCxn id="15366" idx="0"/>
          </p:cNvCxnSpPr>
          <p:nvPr/>
        </p:nvCxnSpPr>
        <p:spPr bwMode="auto">
          <a:xfrm rot="16200000" flipH="1">
            <a:off x="5237162" y="1989138"/>
            <a:ext cx="1717675" cy="3124200"/>
          </a:xfrm>
          <a:prstGeom prst="bentConnector3">
            <a:avLst>
              <a:gd name="adj1" fmla="val 1879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0" name="Text Box 1036"/>
          <p:cNvSpPr txBox="1">
            <a:spLocks noChangeArrowheads="1"/>
          </p:cNvSpPr>
          <p:nvPr/>
        </p:nvSpPr>
        <p:spPr bwMode="auto">
          <a:xfrm>
            <a:off x="914400" y="4410075"/>
            <a:ext cx="838200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/>
              <a:t>E(2)</a:t>
            </a:r>
          </a:p>
        </p:txBody>
      </p:sp>
      <p:sp>
        <p:nvSpPr>
          <p:cNvPr id="15371" name="Text Box 1037"/>
          <p:cNvSpPr txBox="1">
            <a:spLocks noChangeArrowheads="1"/>
          </p:cNvSpPr>
          <p:nvPr/>
        </p:nvSpPr>
        <p:spPr bwMode="auto">
          <a:xfrm>
            <a:off x="2286000" y="4410075"/>
            <a:ext cx="838200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/>
              <a:t>F(4)</a:t>
            </a:r>
          </a:p>
        </p:txBody>
      </p:sp>
      <p:sp>
        <p:nvSpPr>
          <p:cNvPr id="15372" name="Text Box 1038"/>
          <p:cNvSpPr txBox="1">
            <a:spLocks noChangeArrowheads="1"/>
          </p:cNvSpPr>
          <p:nvPr/>
        </p:nvSpPr>
        <p:spPr bwMode="auto">
          <a:xfrm>
            <a:off x="3429000" y="4410075"/>
            <a:ext cx="838200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/>
              <a:t>E(2)</a:t>
            </a:r>
          </a:p>
        </p:txBody>
      </p:sp>
      <p:sp>
        <p:nvSpPr>
          <p:cNvPr id="15373" name="Text Box 1039"/>
          <p:cNvSpPr txBox="1">
            <a:spLocks noChangeArrowheads="1"/>
          </p:cNvSpPr>
          <p:nvPr/>
        </p:nvSpPr>
        <p:spPr bwMode="auto">
          <a:xfrm>
            <a:off x="4800600" y="4410075"/>
            <a:ext cx="838200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/>
              <a:t>D(4)</a:t>
            </a:r>
          </a:p>
        </p:txBody>
      </p:sp>
      <p:cxnSp>
        <p:nvCxnSpPr>
          <p:cNvPr id="15374" name="AutoShape 1040"/>
          <p:cNvCxnSpPr>
            <a:cxnSpLocks noChangeShapeType="1"/>
            <a:stCxn id="15365" idx="2"/>
            <a:endCxn id="15372" idx="0"/>
          </p:cNvCxnSpPr>
          <p:nvPr/>
        </p:nvCxnSpPr>
        <p:spPr bwMode="auto">
          <a:xfrm rot="5400000">
            <a:off x="3865562" y="3741738"/>
            <a:ext cx="650875" cy="685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AutoShape 1041"/>
          <p:cNvCxnSpPr>
            <a:cxnSpLocks noChangeShapeType="1"/>
            <a:stCxn id="15365" idx="2"/>
            <a:endCxn id="15373" idx="0"/>
          </p:cNvCxnSpPr>
          <p:nvPr/>
        </p:nvCxnSpPr>
        <p:spPr bwMode="auto">
          <a:xfrm rot="16200000" flipH="1">
            <a:off x="4551362" y="3741738"/>
            <a:ext cx="650875" cy="685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AutoShape 1042"/>
          <p:cNvCxnSpPr>
            <a:cxnSpLocks noChangeShapeType="1"/>
            <a:stCxn id="15364" idx="2"/>
            <a:endCxn id="15370" idx="0"/>
          </p:cNvCxnSpPr>
          <p:nvPr/>
        </p:nvCxnSpPr>
        <p:spPr bwMode="auto">
          <a:xfrm rot="5400000">
            <a:off x="1350962" y="3741738"/>
            <a:ext cx="650875" cy="685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AutoShape 1043"/>
          <p:cNvCxnSpPr>
            <a:cxnSpLocks noChangeShapeType="1"/>
            <a:stCxn id="15364" idx="2"/>
            <a:endCxn id="15371" idx="0"/>
          </p:cNvCxnSpPr>
          <p:nvPr/>
        </p:nvCxnSpPr>
        <p:spPr bwMode="auto">
          <a:xfrm rot="16200000" flipH="1">
            <a:off x="2036762" y="3741738"/>
            <a:ext cx="650875" cy="685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8" name="Text Box 1044"/>
          <p:cNvSpPr txBox="1">
            <a:spLocks noChangeArrowheads="1"/>
          </p:cNvSpPr>
          <p:nvPr/>
        </p:nvSpPr>
        <p:spPr bwMode="auto">
          <a:xfrm>
            <a:off x="4114800" y="5400675"/>
            <a:ext cx="838200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/>
              <a:t>G(1)</a:t>
            </a:r>
          </a:p>
        </p:txBody>
      </p:sp>
      <p:sp>
        <p:nvSpPr>
          <p:cNvPr id="15379" name="Text Box 1045"/>
          <p:cNvSpPr txBox="1">
            <a:spLocks noChangeArrowheads="1"/>
          </p:cNvSpPr>
          <p:nvPr/>
        </p:nvSpPr>
        <p:spPr bwMode="auto">
          <a:xfrm>
            <a:off x="5486400" y="5400675"/>
            <a:ext cx="838200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/>
              <a:t>H(3)</a:t>
            </a:r>
          </a:p>
        </p:txBody>
      </p:sp>
      <p:sp>
        <p:nvSpPr>
          <p:cNvPr id="15380" name="Text Box 1046"/>
          <p:cNvSpPr txBox="1">
            <a:spLocks noChangeArrowheads="1"/>
          </p:cNvSpPr>
          <p:nvPr/>
        </p:nvSpPr>
        <p:spPr bwMode="auto">
          <a:xfrm>
            <a:off x="6553200" y="5410200"/>
            <a:ext cx="838200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/>
              <a:t>G(1)</a:t>
            </a:r>
          </a:p>
        </p:txBody>
      </p:sp>
      <p:sp>
        <p:nvSpPr>
          <p:cNvPr id="15381" name="Text Box 1047"/>
          <p:cNvSpPr txBox="1">
            <a:spLocks noChangeArrowheads="1"/>
          </p:cNvSpPr>
          <p:nvPr/>
        </p:nvSpPr>
        <p:spPr bwMode="auto">
          <a:xfrm>
            <a:off x="7924800" y="5410200"/>
            <a:ext cx="838200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/>
              <a:t>H(3)</a:t>
            </a:r>
          </a:p>
        </p:txBody>
      </p:sp>
      <p:cxnSp>
        <p:nvCxnSpPr>
          <p:cNvPr id="15382" name="AutoShape 1048"/>
          <p:cNvCxnSpPr>
            <a:cxnSpLocks noChangeShapeType="1"/>
            <a:stCxn id="15373" idx="2"/>
            <a:endCxn id="15378" idx="0"/>
          </p:cNvCxnSpPr>
          <p:nvPr/>
        </p:nvCxnSpPr>
        <p:spPr bwMode="auto">
          <a:xfrm rot="5400000">
            <a:off x="4584700" y="4765675"/>
            <a:ext cx="584200" cy="685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AutoShape 1049"/>
          <p:cNvCxnSpPr>
            <a:cxnSpLocks noChangeShapeType="1"/>
            <a:stCxn id="15373" idx="2"/>
            <a:endCxn id="15379" idx="0"/>
          </p:cNvCxnSpPr>
          <p:nvPr/>
        </p:nvCxnSpPr>
        <p:spPr bwMode="auto">
          <a:xfrm rot="16200000" flipH="1">
            <a:off x="5270500" y="4765675"/>
            <a:ext cx="584200" cy="685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4" name="AutoShape 1050"/>
          <p:cNvCxnSpPr>
            <a:cxnSpLocks noChangeShapeType="1"/>
            <a:stCxn id="15366" idx="2"/>
            <a:endCxn id="15380" idx="0"/>
          </p:cNvCxnSpPr>
          <p:nvPr/>
        </p:nvCxnSpPr>
        <p:spPr bwMode="auto">
          <a:xfrm rot="5400000">
            <a:off x="7018337" y="4770438"/>
            <a:ext cx="593725" cy="685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5" name="AutoShape 1051"/>
          <p:cNvCxnSpPr>
            <a:cxnSpLocks noChangeShapeType="1"/>
            <a:stCxn id="15366" idx="2"/>
            <a:endCxn id="15381" idx="0"/>
          </p:cNvCxnSpPr>
          <p:nvPr/>
        </p:nvCxnSpPr>
        <p:spPr bwMode="auto">
          <a:xfrm rot="16200000" flipH="1">
            <a:off x="7704137" y="4770438"/>
            <a:ext cx="593725" cy="685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6" name="Text Box 1052"/>
          <p:cNvSpPr txBox="1">
            <a:spLocks noChangeArrowheads="1"/>
          </p:cNvSpPr>
          <p:nvPr/>
        </p:nvSpPr>
        <p:spPr bwMode="auto">
          <a:xfrm>
            <a:off x="365125" y="2216150"/>
            <a:ext cx="346075" cy="3968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2000"/>
              <a:t>0</a:t>
            </a:r>
          </a:p>
        </p:txBody>
      </p:sp>
      <p:sp>
        <p:nvSpPr>
          <p:cNvPr id="15387" name="Text Box 1053"/>
          <p:cNvSpPr txBox="1">
            <a:spLocks noChangeArrowheads="1"/>
          </p:cNvSpPr>
          <p:nvPr/>
        </p:nvSpPr>
        <p:spPr bwMode="auto">
          <a:xfrm>
            <a:off x="381000" y="3317875"/>
            <a:ext cx="346075" cy="3968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2000"/>
              <a:t>1</a:t>
            </a:r>
          </a:p>
        </p:txBody>
      </p:sp>
      <p:sp>
        <p:nvSpPr>
          <p:cNvPr id="15388" name="Text Box 1054"/>
          <p:cNvSpPr txBox="1">
            <a:spLocks noChangeArrowheads="1"/>
          </p:cNvSpPr>
          <p:nvPr/>
        </p:nvSpPr>
        <p:spPr bwMode="auto">
          <a:xfrm>
            <a:off x="381000" y="4460875"/>
            <a:ext cx="346075" cy="3968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2000"/>
              <a:t>2</a:t>
            </a:r>
          </a:p>
        </p:txBody>
      </p:sp>
      <p:sp>
        <p:nvSpPr>
          <p:cNvPr id="15389" name="Text Box 1055"/>
          <p:cNvSpPr txBox="1">
            <a:spLocks noChangeArrowheads="1"/>
          </p:cNvSpPr>
          <p:nvPr/>
        </p:nvSpPr>
        <p:spPr bwMode="auto">
          <a:xfrm>
            <a:off x="381000" y="5451475"/>
            <a:ext cx="346075" cy="3968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20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0562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9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Single level BOM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Telephone Example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505862"/>
            <a:ext cx="60198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3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9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Indented BOM</a:t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Telephone Example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056" y="1353462"/>
            <a:ext cx="617855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075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2171" y="159660"/>
            <a:ext cx="3768725" cy="1216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Modular BOM</a:t>
            </a:r>
            <a:br>
              <a:rPr lang="en-US" altLang="en-US" dirty="0" smtClean="0"/>
            </a:br>
            <a:r>
              <a:rPr lang="en-US" altLang="en-US" sz="2800" b="1" dirty="0" smtClean="0">
                <a:solidFill>
                  <a:srgbClr val="0000FF"/>
                </a:solidFill>
                <a:latin typeface="Comic Sans MS" pitchFamily="66" charset="0"/>
              </a:rPr>
              <a:t>Telephone Example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942" y="18703"/>
            <a:ext cx="4489450" cy="634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54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6574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Time Phasing of Requirement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An illustration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24" y="3352800"/>
            <a:ext cx="838200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993574" y="1752600"/>
            <a:ext cx="5257800" cy="1477963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just"/>
            <a:r>
              <a:rPr lang="en-GB" altLang="en-US">
                <a:ea typeface="Arial Unicode MS" pitchFamily="34" charset="-128"/>
                <a:cs typeface="Arial Unicode MS" pitchFamily="34" charset="-128"/>
              </a:rPr>
              <a:t>A: On hand	=   50</a:t>
            </a:r>
          </a:p>
          <a:p>
            <a:pPr algn="just"/>
            <a:r>
              <a:rPr lang="en-GB" altLang="en-US">
                <a:ea typeface="Arial Unicode MS" pitchFamily="34" charset="-128"/>
                <a:cs typeface="Arial Unicode MS" pitchFamily="34" charset="-128"/>
              </a:rPr>
              <a:t>B: On order	= 300</a:t>
            </a:r>
          </a:p>
          <a:p>
            <a:pPr algn="just"/>
            <a:r>
              <a:rPr lang="en-GB" altLang="en-US">
                <a:ea typeface="Arial Unicode MS" pitchFamily="34" charset="-128"/>
                <a:cs typeface="Arial Unicode MS" pitchFamily="34" charset="-128"/>
              </a:rPr>
              <a:t>C: Required	= 470 (200 + 120 + 150)</a:t>
            </a:r>
          </a:p>
          <a:p>
            <a:pPr algn="just"/>
            <a:r>
              <a:rPr lang="en-GB" altLang="en-US">
                <a:ea typeface="Arial Unicode MS" pitchFamily="34" charset="-128"/>
                <a:cs typeface="Arial Unicode MS" pitchFamily="34" charset="-128"/>
              </a:rPr>
              <a:t>X: Net Qty.	= -120</a:t>
            </a:r>
            <a:endParaRPr lang="en-GB" altLang="en-US" sz="360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74174" y="5105400"/>
            <a:ext cx="8534400" cy="1066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000" i="1">
                <a:cs typeface="Times New Roman" pitchFamily="18" charset="0"/>
              </a:rPr>
              <a:t>Pending order is “out of phase” with the requirement</a:t>
            </a:r>
            <a:r>
              <a:rPr lang="en-GB" altLang="en-US" sz="2400" i="1"/>
              <a:t> </a:t>
            </a:r>
          </a:p>
          <a:p>
            <a:pPr>
              <a:buFontTx/>
              <a:buChar char="•"/>
            </a:pPr>
            <a:r>
              <a:rPr lang="en-US" altLang="en-US" sz="2000" i="1">
                <a:cs typeface="Times New Roman" pitchFamily="18" charset="0"/>
              </a:rPr>
              <a:t>Order of 120 need to arrive at the manufacturing system only at the beginning of week 8</a:t>
            </a:r>
            <a:r>
              <a:rPr lang="en-US" altLang="en-US" sz="2000" i="1"/>
              <a:t> </a:t>
            </a:r>
            <a:endParaRPr lang="en-GB" altLang="en-US" sz="2000" i="1"/>
          </a:p>
        </p:txBody>
      </p:sp>
      <p:sp>
        <p:nvSpPr>
          <p:cNvPr id="19462" name="Text Box 2"/>
          <p:cNvSpPr txBox="1">
            <a:spLocks noChangeArrowheads="1"/>
          </p:cNvSpPr>
          <p:nvPr/>
        </p:nvSpPr>
        <p:spPr bwMode="auto">
          <a:xfrm>
            <a:off x="367849" y="2178050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600" i="1"/>
              <a:t>Computation without </a:t>
            </a:r>
          </a:p>
          <a:p>
            <a:r>
              <a:rPr lang="en-US" altLang="en-US" sz="1600" i="1"/>
              <a:t>Time phasing of data</a:t>
            </a:r>
          </a:p>
        </p:txBody>
      </p:sp>
    </p:spTree>
    <p:extLst>
      <p:ext uri="{BB962C8B-B14F-4D97-AF65-F5344CB8AC3E}">
        <p14:creationId xmlns:p14="http://schemas.microsoft.com/office/powerpoint/2010/main" val="295346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Lot Sizing Rules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Lot for Lot and Fixed Order Qty.</a:t>
            </a:r>
          </a:p>
        </p:txBody>
      </p:sp>
      <p:pic>
        <p:nvPicPr>
          <p:cNvPr id="20483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946275"/>
            <a:ext cx="8458200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44950"/>
            <a:ext cx="838200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07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Lot Sizing Rule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Periodic Order Qty.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533400" y="1916113"/>
            <a:ext cx="3411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just"/>
            <a:r>
              <a:rPr lang="en-US" altLang="en-US" sz="2000">
                <a:cs typeface="Times New Roman" pitchFamily="18" charset="0"/>
              </a:rPr>
              <a:t>Number of periods (P) = </a:t>
            </a:r>
            <a:endParaRPr lang="en-US" altLang="en-US" sz="400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810000" y="1778000"/>
          <a:ext cx="47148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Equation" r:id="rId3" imgW="2844720" imgH="431640" progId="Equation.3">
                  <p:embed/>
                </p:oleObj>
              </mc:Choice>
              <mc:Fallback>
                <p:oleObj name="Equation" r:id="rId3" imgW="2844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778000"/>
                        <a:ext cx="471487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304800" y="4727575"/>
            <a:ext cx="845661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400" i="1" dirty="0"/>
              <a:t>The total net requirement for the 8-week period is 560 (150 + 120 + 130 + 160 = 560). </a:t>
            </a:r>
          </a:p>
          <a:p>
            <a:pPr>
              <a:buFontTx/>
              <a:buChar char="•"/>
            </a:pPr>
            <a:r>
              <a:rPr lang="en-US" altLang="en-US" sz="1400" i="1" dirty="0"/>
              <a:t>Let us suppose that the economic order quantity is 210. </a:t>
            </a:r>
          </a:p>
          <a:p>
            <a:pPr>
              <a:buFontTx/>
              <a:buChar char="•"/>
            </a:pPr>
            <a:r>
              <a:rPr lang="en-US" altLang="en-US" sz="1400" i="1" dirty="0"/>
              <a:t>Therefore, using the above expression, we obtain P to be 3 periods. </a:t>
            </a:r>
          </a:p>
          <a:p>
            <a:pPr>
              <a:buFontTx/>
              <a:buChar char="•"/>
            </a:pPr>
            <a:r>
              <a:rPr lang="en-US" altLang="en-US" sz="1400" i="1" dirty="0"/>
              <a:t>The table shows implementation of POQ rule for P = 3. </a:t>
            </a:r>
          </a:p>
          <a:p>
            <a:pPr>
              <a:buFontTx/>
              <a:buChar char="•"/>
            </a:pPr>
            <a:r>
              <a:rPr lang="en-US" altLang="en-US" sz="1400" i="1" dirty="0"/>
              <a:t>An order is scheduled to arrive at the beginning of week 3 and the quantity ordered is sufficient to cover the net requirements during weeks 3 – 5. </a:t>
            </a:r>
          </a:p>
        </p:txBody>
      </p:sp>
      <p:pic>
        <p:nvPicPr>
          <p:cNvPr id="103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668588"/>
            <a:ext cx="82296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76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Impact of Lead Time</a:t>
            </a:r>
          </a:p>
        </p:txBody>
      </p:sp>
      <p:sp>
        <p:nvSpPr>
          <p:cNvPr id="21507" name="Line 1027"/>
          <p:cNvSpPr>
            <a:spLocks noChangeShapeType="1"/>
          </p:cNvSpPr>
          <p:nvPr/>
        </p:nvSpPr>
        <p:spPr bwMode="auto">
          <a:xfrm>
            <a:off x="1600200" y="5029200"/>
            <a:ext cx="701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7310438" y="5029200"/>
            <a:ext cx="995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2000" b="1">
                <a:latin typeface="Times New Roman" pitchFamily="18" charset="0"/>
              </a:rPr>
              <a:t>Week 8</a:t>
            </a:r>
          </a:p>
        </p:txBody>
      </p:sp>
      <p:sp>
        <p:nvSpPr>
          <p:cNvPr id="21509" name="Text Box 1029"/>
          <p:cNvSpPr txBox="1">
            <a:spLocks noChangeArrowheads="1"/>
          </p:cNvSpPr>
          <p:nvPr/>
        </p:nvSpPr>
        <p:spPr bwMode="auto">
          <a:xfrm>
            <a:off x="5481638" y="5033963"/>
            <a:ext cx="995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2000" b="1">
                <a:latin typeface="Times New Roman" pitchFamily="18" charset="0"/>
              </a:rPr>
              <a:t>Week 7</a:t>
            </a:r>
          </a:p>
        </p:txBody>
      </p:sp>
      <p:sp>
        <p:nvSpPr>
          <p:cNvPr id="21510" name="Text Box 1031"/>
          <p:cNvSpPr txBox="1">
            <a:spLocks noChangeArrowheads="1"/>
          </p:cNvSpPr>
          <p:nvPr/>
        </p:nvSpPr>
        <p:spPr bwMode="auto">
          <a:xfrm>
            <a:off x="2433638" y="5033963"/>
            <a:ext cx="1431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2000" b="1">
                <a:latin typeface="Times New Roman" pitchFamily="18" charset="0"/>
              </a:rPr>
              <a:t>Weeks 5 - 6</a:t>
            </a:r>
          </a:p>
        </p:txBody>
      </p:sp>
      <p:sp>
        <p:nvSpPr>
          <p:cNvPr id="21511" name="Rectangle 1033"/>
          <p:cNvSpPr>
            <a:spLocks noChangeArrowheads="1"/>
          </p:cNvSpPr>
          <p:nvPr/>
        </p:nvSpPr>
        <p:spPr bwMode="auto">
          <a:xfrm>
            <a:off x="5105400" y="3200400"/>
            <a:ext cx="1752600" cy="762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itchFamily="18" charset="0"/>
              </a:rPr>
              <a:t>Assemble</a:t>
            </a:r>
          </a:p>
          <a:p>
            <a:pPr algn="ctr"/>
            <a:r>
              <a:rPr lang="en-US" altLang="en-US" sz="2000" b="1">
                <a:latin typeface="Times New Roman" pitchFamily="18" charset="0"/>
              </a:rPr>
              <a:t>200 base units</a:t>
            </a:r>
          </a:p>
        </p:txBody>
      </p:sp>
      <p:sp>
        <p:nvSpPr>
          <p:cNvPr id="21512" name="Rectangle 1034"/>
          <p:cNvSpPr>
            <a:spLocks noChangeArrowheads="1"/>
          </p:cNvSpPr>
          <p:nvPr/>
        </p:nvSpPr>
        <p:spPr bwMode="auto">
          <a:xfrm>
            <a:off x="1600200" y="2419350"/>
            <a:ext cx="3509963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itchFamily="18" charset="0"/>
              </a:rPr>
              <a:t>Manufacture 200</a:t>
            </a:r>
          </a:p>
          <a:p>
            <a:pPr algn="ctr"/>
            <a:r>
              <a:rPr lang="en-US" altLang="en-US" sz="2000" b="1">
                <a:latin typeface="Times New Roman" pitchFamily="18" charset="0"/>
              </a:rPr>
              <a:t>Operating Units</a:t>
            </a:r>
          </a:p>
        </p:txBody>
      </p:sp>
      <p:sp>
        <p:nvSpPr>
          <p:cNvPr id="21513" name="Rectangle 1035"/>
          <p:cNvSpPr>
            <a:spLocks noChangeArrowheads="1"/>
          </p:cNvSpPr>
          <p:nvPr/>
        </p:nvSpPr>
        <p:spPr bwMode="auto">
          <a:xfrm>
            <a:off x="6858000" y="3962400"/>
            <a:ext cx="1752600" cy="76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itchFamily="18" charset="0"/>
              </a:rPr>
              <a:t>Assemble</a:t>
            </a:r>
          </a:p>
          <a:p>
            <a:pPr algn="ctr"/>
            <a:r>
              <a:rPr lang="en-US" altLang="en-US" sz="2000" b="1">
                <a:latin typeface="Times New Roman" pitchFamily="18" charset="0"/>
              </a:rPr>
              <a:t>200 telephones</a:t>
            </a:r>
          </a:p>
        </p:txBody>
      </p:sp>
      <p:sp>
        <p:nvSpPr>
          <p:cNvPr id="21514" name="Line 1036"/>
          <p:cNvSpPr>
            <a:spLocks noChangeShapeType="1"/>
          </p:cNvSpPr>
          <p:nvPr/>
        </p:nvSpPr>
        <p:spPr bwMode="auto">
          <a:xfrm flipV="1">
            <a:off x="1600200" y="31242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Line 1037"/>
          <p:cNvSpPr>
            <a:spLocks noChangeShapeType="1"/>
          </p:cNvSpPr>
          <p:nvPr/>
        </p:nvSpPr>
        <p:spPr bwMode="auto">
          <a:xfrm flipV="1">
            <a:off x="5105400" y="32004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Line 1038"/>
          <p:cNvSpPr>
            <a:spLocks noChangeShapeType="1"/>
          </p:cNvSpPr>
          <p:nvPr/>
        </p:nvSpPr>
        <p:spPr bwMode="auto">
          <a:xfrm flipV="1">
            <a:off x="6858000" y="32004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Text Box 1039"/>
          <p:cNvSpPr txBox="1">
            <a:spLocks noChangeArrowheads="1"/>
          </p:cNvSpPr>
          <p:nvPr/>
        </p:nvSpPr>
        <p:spPr bwMode="auto">
          <a:xfrm>
            <a:off x="1370013" y="1828800"/>
            <a:ext cx="7011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2000" i="1">
                <a:latin typeface="Times New Roman" pitchFamily="18" charset="0"/>
              </a:rPr>
              <a:t>Planned Order Release Time = Planned Receipt Time – Lead Time</a:t>
            </a:r>
          </a:p>
        </p:txBody>
      </p:sp>
      <p:sp>
        <p:nvSpPr>
          <p:cNvPr id="21518" name="Line 1040"/>
          <p:cNvSpPr>
            <a:spLocks noChangeShapeType="1"/>
          </p:cNvSpPr>
          <p:nvPr/>
        </p:nvSpPr>
        <p:spPr bwMode="auto">
          <a:xfrm>
            <a:off x="6838950" y="5105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Text Box 1041"/>
          <p:cNvSpPr txBox="1">
            <a:spLocks noChangeArrowheads="1"/>
          </p:cNvSpPr>
          <p:nvPr/>
        </p:nvSpPr>
        <p:spPr bwMode="auto">
          <a:xfrm>
            <a:off x="5962650" y="5607050"/>
            <a:ext cx="1746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i="1">
                <a:latin typeface="Times New Roman" pitchFamily="18" charset="0"/>
              </a:rPr>
              <a:t>Assembled </a:t>
            </a:r>
          </a:p>
          <a:p>
            <a:pPr algn="ctr"/>
            <a:r>
              <a:rPr lang="en-US" altLang="en-US" i="1">
                <a:latin typeface="Times New Roman" pitchFamily="18" charset="0"/>
              </a:rPr>
              <a:t>Base units arrive</a:t>
            </a:r>
          </a:p>
        </p:txBody>
      </p:sp>
      <p:sp>
        <p:nvSpPr>
          <p:cNvPr id="21520" name="Line 1042"/>
          <p:cNvSpPr>
            <a:spLocks noChangeShapeType="1"/>
          </p:cNvSpPr>
          <p:nvPr/>
        </p:nvSpPr>
        <p:spPr bwMode="auto">
          <a:xfrm flipH="1">
            <a:off x="5105400" y="4419600"/>
            <a:ext cx="1736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Text Box 1043"/>
          <p:cNvSpPr txBox="1">
            <a:spLocks noChangeArrowheads="1"/>
          </p:cNvSpPr>
          <p:nvPr/>
        </p:nvSpPr>
        <p:spPr bwMode="auto">
          <a:xfrm>
            <a:off x="4254500" y="5607050"/>
            <a:ext cx="1695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i="1">
                <a:latin typeface="Times New Roman" pitchFamily="18" charset="0"/>
              </a:rPr>
              <a:t>Assembly of </a:t>
            </a:r>
          </a:p>
          <a:p>
            <a:pPr algn="ctr"/>
            <a:r>
              <a:rPr lang="en-US" altLang="en-US" i="1">
                <a:latin typeface="Times New Roman" pitchFamily="18" charset="0"/>
              </a:rPr>
              <a:t>Base units begin</a:t>
            </a:r>
          </a:p>
        </p:txBody>
      </p:sp>
      <p:sp>
        <p:nvSpPr>
          <p:cNvPr id="21522" name="Line 1044"/>
          <p:cNvSpPr>
            <a:spLocks noChangeShapeType="1"/>
          </p:cNvSpPr>
          <p:nvPr/>
        </p:nvSpPr>
        <p:spPr bwMode="auto">
          <a:xfrm>
            <a:off x="5105400" y="512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Text Box 1045"/>
          <p:cNvSpPr txBox="1">
            <a:spLocks noChangeArrowheads="1"/>
          </p:cNvSpPr>
          <p:nvPr/>
        </p:nvSpPr>
        <p:spPr bwMode="auto">
          <a:xfrm>
            <a:off x="5632450" y="44196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i="1">
                <a:latin typeface="Times New Roman" pitchFamily="18" charset="0"/>
              </a:rPr>
              <a:t>Offset  </a:t>
            </a:r>
          </a:p>
        </p:txBody>
      </p:sp>
      <p:sp>
        <p:nvSpPr>
          <p:cNvPr id="21524" name="Text Box 1046"/>
          <p:cNvSpPr txBox="1">
            <a:spLocks noChangeArrowheads="1"/>
          </p:cNvSpPr>
          <p:nvPr/>
        </p:nvSpPr>
        <p:spPr bwMode="auto">
          <a:xfrm>
            <a:off x="495300" y="5619750"/>
            <a:ext cx="219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i="1">
                <a:latin typeface="Times New Roman" pitchFamily="18" charset="0"/>
              </a:rPr>
              <a:t>Manufacture of </a:t>
            </a:r>
          </a:p>
          <a:p>
            <a:pPr algn="ctr"/>
            <a:r>
              <a:rPr lang="en-US" altLang="en-US" i="1">
                <a:latin typeface="Times New Roman" pitchFamily="18" charset="0"/>
              </a:rPr>
              <a:t>Operating units begin</a:t>
            </a:r>
          </a:p>
        </p:txBody>
      </p:sp>
      <p:sp>
        <p:nvSpPr>
          <p:cNvPr id="21525" name="Line 1047"/>
          <p:cNvSpPr>
            <a:spLocks noChangeShapeType="1"/>
          </p:cNvSpPr>
          <p:nvPr/>
        </p:nvSpPr>
        <p:spPr bwMode="auto">
          <a:xfrm>
            <a:off x="1581150" y="512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6" name="Line 1048"/>
          <p:cNvSpPr>
            <a:spLocks noChangeShapeType="1"/>
          </p:cNvSpPr>
          <p:nvPr/>
        </p:nvSpPr>
        <p:spPr bwMode="auto">
          <a:xfrm flipH="1">
            <a:off x="1600200" y="44196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7" name="Text Box 1049"/>
          <p:cNvSpPr txBox="1">
            <a:spLocks noChangeArrowheads="1"/>
          </p:cNvSpPr>
          <p:nvPr/>
        </p:nvSpPr>
        <p:spPr bwMode="auto">
          <a:xfrm>
            <a:off x="2965450" y="44196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i="1">
                <a:latin typeface="Times New Roman" pitchFamily="18" charset="0"/>
              </a:rPr>
              <a:t>Offset  </a:t>
            </a:r>
          </a:p>
        </p:txBody>
      </p:sp>
      <p:sp>
        <p:nvSpPr>
          <p:cNvPr id="21528" name="Text Box 1050"/>
          <p:cNvSpPr txBox="1">
            <a:spLocks noChangeArrowheads="1"/>
          </p:cNvSpPr>
          <p:nvPr/>
        </p:nvSpPr>
        <p:spPr bwMode="auto">
          <a:xfrm>
            <a:off x="1717675" y="3986213"/>
            <a:ext cx="3389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1600" i="1">
                <a:latin typeface="Times New Roman" pitchFamily="18" charset="0"/>
              </a:rPr>
              <a:t>LT for manufacture of Operating Unit  </a:t>
            </a:r>
          </a:p>
        </p:txBody>
      </p:sp>
    </p:spTree>
    <p:extLst>
      <p:ext uri="{BB962C8B-B14F-4D97-AF65-F5344CB8AC3E}">
        <p14:creationId xmlns:p14="http://schemas.microsoft.com/office/powerpoint/2010/main" val="232781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Incorporating Lead Time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An illustration</a:t>
            </a:r>
          </a:p>
        </p:txBody>
      </p:sp>
      <p:graphicFrame>
        <p:nvGraphicFramePr>
          <p:cNvPr id="2050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482600" y="2343150"/>
          <a:ext cx="8229600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" name="Picture" r:id="rId3" imgW="5486400" imgH="1327680" progId="Word.Picture.8">
                  <p:embed/>
                </p:oleObj>
              </mc:Choice>
              <mc:Fallback>
                <p:oleObj name="Picture" r:id="rId3" imgW="5486400" imgH="1327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2343150"/>
                        <a:ext cx="8229600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1066800" y="4953000"/>
            <a:ext cx="7011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2000" i="1">
                <a:latin typeface="Times New Roman" pitchFamily="18" charset="0"/>
              </a:rPr>
              <a:t>Planned Order Release Time = Planned Receipt Time – Lead Time</a:t>
            </a:r>
          </a:p>
        </p:txBody>
      </p:sp>
    </p:spTree>
    <p:extLst>
      <p:ext uri="{BB962C8B-B14F-4D97-AF65-F5344CB8AC3E}">
        <p14:creationId xmlns:p14="http://schemas.microsoft.com/office/powerpoint/2010/main" val="68397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Material Requirements Planning (MRP)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Material Requirements Planning (MRP)</a:t>
            </a:r>
          </a:p>
          <a:p>
            <a:pPr lvl="1" eaLnBrk="1" hangingPunct="1"/>
            <a:r>
              <a:rPr lang="en-US" altLang="en-US" sz="2400" dirty="0" smtClean="0"/>
              <a:t>Is a </a:t>
            </a:r>
            <a:r>
              <a:rPr lang="en-US" altLang="en-US" sz="2400" dirty="0" err="1" smtClean="0"/>
              <a:t>computerised</a:t>
            </a:r>
            <a:r>
              <a:rPr lang="en-US" altLang="en-US" sz="2400" dirty="0" smtClean="0"/>
              <a:t> information system that aids in the planning of materials in </a:t>
            </a:r>
            <a:r>
              <a:rPr lang="en-US" altLang="en-US" sz="2400" dirty="0" err="1" smtClean="0"/>
              <a:t>organisation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MRP systems exploit certain unique characteristics of the production items</a:t>
            </a:r>
          </a:p>
          <a:p>
            <a:pPr lvl="1" eaLnBrk="1" hangingPunct="1"/>
            <a:r>
              <a:rPr lang="en-US" altLang="en-US" sz="2400" dirty="0" err="1" smtClean="0"/>
              <a:t>Utilise</a:t>
            </a:r>
            <a:r>
              <a:rPr lang="en-US" altLang="en-US" sz="2400" dirty="0" smtClean="0"/>
              <a:t> information on lead time, inventory status and master production schedule to make material  available exactly at the time of requirement</a:t>
            </a:r>
          </a:p>
          <a:p>
            <a:pPr eaLnBrk="1" hangingPunct="1"/>
            <a:r>
              <a:rPr lang="en-US" altLang="en-US" sz="2400" dirty="0" smtClean="0"/>
              <a:t>The logic applied to plan materials could be extended to other resources required in any operations system. Therefore, these planning methodologies can be broadly defined as </a:t>
            </a:r>
            <a:r>
              <a:rPr lang="en-US" altLang="en-US" sz="2400" i="1" dirty="0" smtClean="0">
                <a:solidFill>
                  <a:srgbClr val="0000FF"/>
                </a:solidFill>
              </a:rPr>
              <a:t>resources</a:t>
            </a:r>
            <a:r>
              <a:rPr lang="en-US" altLang="en-US" sz="2400" i="1" dirty="0" smtClean="0">
                <a:solidFill>
                  <a:schemeClr val="accent2"/>
                </a:solidFill>
              </a:rPr>
              <a:t> </a:t>
            </a:r>
            <a:r>
              <a:rPr lang="en-US" altLang="en-US" sz="2400" i="1" dirty="0" smtClean="0">
                <a:solidFill>
                  <a:srgbClr val="0000FF"/>
                </a:solidFill>
              </a:rPr>
              <a:t>planning</a:t>
            </a:r>
            <a:r>
              <a:rPr lang="en-US" altLang="en-US" sz="2400" dirty="0" smtClean="0">
                <a:solidFill>
                  <a:srgbClr val="0000FF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895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GB" altLang="en-US" dirty="0" smtClean="0"/>
              <a:t>Master Production Schedule (MPS)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>
          <a:xfrm>
            <a:off x="566738" y="1447800"/>
            <a:ext cx="8001000" cy="2743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GB" altLang="en-US" sz="2800" dirty="0" smtClean="0"/>
              <a:t>Drives MRP process with a schedule of finished products</a:t>
            </a:r>
          </a:p>
          <a:p>
            <a:pPr eaLnBrk="1" hangingPunct="1"/>
            <a:r>
              <a:rPr lang="en-GB" altLang="en-US" sz="2800" dirty="0" smtClean="0"/>
              <a:t>Quantities represent production </a:t>
            </a:r>
            <a:r>
              <a:rPr lang="en-GB" altLang="en-US" sz="2800" dirty="0" smtClean="0">
                <a:solidFill>
                  <a:srgbClr val="0000FF"/>
                </a:solidFill>
              </a:rPr>
              <a:t>not demand</a:t>
            </a:r>
          </a:p>
          <a:p>
            <a:pPr eaLnBrk="1" hangingPunct="1"/>
            <a:r>
              <a:rPr lang="en-GB" altLang="en-US" sz="2800" dirty="0" smtClean="0"/>
              <a:t>Quantities may consist of a </a:t>
            </a:r>
            <a:r>
              <a:rPr lang="en-GB" altLang="en-US" sz="2800" dirty="0" smtClean="0">
                <a:solidFill>
                  <a:srgbClr val="0000FF"/>
                </a:solidFill>
              </a:rPr>
              <a:t>combination </a:t>
            </a:r>
            <a:r>
              <a:rPr lang="en-GB" altLang="en-US" sz="2800" dirty="0" smtClean="0"/>
              <a:t>of customer orders &amp; demand forecasts</a:t>
            </a:r>
          </a:p>
          <a:p>
            <a:pPr eaLnBrk="1" hangingPunct="1"/>
            <a:r>
              <a:rPr lang="en-GB" altLang="en-US" sz="2800" dirty="0" smtClean="0"/>
              <a:t>Quantities represent what </a:t>
            </a:r>
            <a:r>
              <a:rPr lang="en-GB" altLang="en-US" sz="2800" dirty="0" smtClean="0">
                <a:solidFill>
                  <a:srgbClr val="0000FF"/>
                </a:solidFill>
              </a:rPr>
              <a:t>needs to be</a:t>
            </a:r>
            <a:r>
              <a:rPr lang="en-GB" altLang="en-US" sz="2800" dirty="0" smtClean="0"/>
              <a:t> produced, not what </a:t>
            </a:r>
            <a:r>
              <a:rPr lang="en-GB" altLang="en-US" sz="2800" dirty="0" smtClean="0">
                <a:solidFill>
                  <a:srgbClr val="0000FF"/>
                </a:solidFill>
              </a:rPr>
              <a:t>can be</a:t>
            </a:r>
            <a:r>
              <a:rPr lang="en-GB" altLang="en-US" sz="2800" dirty="0" smtClean="0"/>
              <a:t> produced</a:t>
            </a:r>
          </a:p>
        </p:txBody>
      </p:sp>
      <p:sp>
        <p:nvSpPr>
          <p:cNvPr id="22532" name="Rectangle 2072"/>
          <p:cNvSpPr>
            <a:spLocks noChangeArrowheads="1"/>
          </p:cNvSpPr>
          <p:nvPr/>
        </p:nvSpPr>
        <p:spPr bwMode="auto">
          <a:xfrm>
            <a:off x="912813" y="4800600"/>
            <a:ext cx="7621587" cy="1465263"/>
          </a:xfrm>
          <a:prstGeom prst="rect">
            <a:avLst/>
          </a:prstGeom>
          <a:solidFill>
            <a:srgbClr val="DCB9FF"/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dirty="0"/>
              <a:t>Planned order release of the parent 			= </a:t>
            </a:r>
            <a:r>
              <a:rPr lang="en-US" altLang="en-US" i="1" dirty="0" err="1"/>
              <a:t>POR</a:t>
            </a:r>
            <a:r>
              <a:rPr lang="en-US" altLang="en-US" i="1" baseline="-25000" dirty="0" err="1"/>
              <a:t>t</a:t>
            </a:r>
            <a:endParaRPr lang="en-US" altLang="en-US" i="1" baseline="-25000" dirty="0"/>
          </a:p>
          <a:p>
            <a:r>
              <a:rPr lang="en-US" altLang="en-US" dirty="0"/>
              <a:t>Quantity required to assemble one unit of the parent 	= </a:t>
            </a:r>
            <a:r>
              <a:rPr lang="en-US" altLang="en-US" i="1" dirty="0" err="1"/>
              <a:t>BOMQ</a:t>
            </a:r>
            <a:r>
              <a:rPr lang="en-US" altLang="en-US" i="1" baseline="-25000" dirty="0" err="1"/>
              <a:t>t</a:t>
            </a:r>
            <a:endParaRPr lang="en-US" altLang="en-US" i="1" baseline="-25000" dirty="0"/>
          </a:p>
          <a:p>
            <a:r>
              <a:rPr lang="en-US" altLang="en-US" dirty="0"/>
              <a:t>Independent demand of the component as spares 	= </a:t>
            </a:r>
            <a:r>
              <a:rPr lang="en-US" altLang="en-US" i="1" dirty="0" err="1"/>
              <a:t>ID</a:t>
            </a:r>
            <a:r>
              <a:rPr lang="en-US" altLang="en-US" i="1" baseline="-25000" dirty="0" err="1"/>
              <a:t>t</a:t>
            </a:r>
            <a:endParaRPr lang="en-US" altLang="en-US" i="1" baseline="-25000" dirty="0"/>
          </a:p>
          <a:p>
            <a:r>
              <a:rPr lang="en-US" altLang="en-US" dirty="0"/>
              <a:t>Gross requirements of a component  			= </a:t>
            </a:r>
            <a:r>
              <a:rPr lang="en-US" altLang="en-US" i="1" dirty="0" err="1"/>
              <a:t>GR</a:t>
            </a:r>
            <a:r>
              <a:rPr lang="en-US" altLang="en-US" i="1" baseline="-25000" dirty="0" err="1"/>
              <a:t>t</a:t>
            </a:r>
            <a:r>
              <a:rPr lang="en-US" altLang="en-US" i="1" dirty="0"/>
              <a:t> </a:t>
            </a:r>
            <a:endParaRPr lang="en-US" altLang="en-US" dirty="0"/>
          </a:p>
          <a:p>
            <a:r>
              <a:rPr lang="en-US" altLang="en-US" i="1" dirty="0" err="1"/>
              <a:t>GR</a:t>
            </a:r>
            <a:r>
              <a:rPr lang="en-US" altLang="en-US" i="1" baseline="-25000" dirty="0" err="1"/>
              <a:t>t</a:t>
            </a:r>
            <a:r>
              <a:rPr lang="en-US" altLang="en-US" i="1" dirty="0"/>
              <a:t> = (</a:t>
            </a:r>
            <a:r>
              <a:rPr lang="en-US" altLang="en-US" i="1" dirty="0" err="1"/>
              <a:t>POR</a:t>
            </a:r>
            <a:r>
              <a:rPr lang="en-US" altLang="en-US" i="1" baseline="-25000" dirty="0" err="1"/>
              <a:t>t</a:t>
            </a:r>
            <a:r>
              <a:rPr lang="en-US" altLang="en-US" i="1" dirty="0"/>
              <a:t>*</a:t>
            </a:r>
            <a:r>
              <a:rPr lang="en-US" altLang="en-US" i="1" dirty="0" err="1"/>
              <a:t>BOMQ</a:t>
            </a:r>
            <a:r>
              <a:rPr lang="en-US" altLang="en-US" i="1" baseline="-25000" dirty="0" err="1"/>
              <a:t>t</a:t>
            </a:r>
            <a:r>
              <a:rPr lang="en-US" altLang="en-US" i="1" dirty="0"/>
              <a:t>)+ </a:t>
            </a:r>
            <a:r>
              <a:rPr lang="en-US" altLang="en-US" i="1" dirty="0" err="1"/>
              <a:t>ID</a:t>
            </a:r>
            <a:r>
              <a:rPr lang="en-US" altLang="en-US" i="1" baseline="-25000" dirty="0" err="1"/>
              <a:t>t</a:t>
            </a:r>
            <a:endParaRPr lang="en-US" alt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35363163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97546" y="7144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400" dirty="0" smtClean="0"/>
              <a:t>Establishing Planning Premises through MPS: </a:t>
            </a: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An illustration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46" y="1749429"/>
            <a:ext cx="78486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46" y="3724279"/>
            <a:ext cx="7848600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Freeform 6"/>
          <p:cNvSpPr>
            <a:spLocks/>
          </p:cNvSpPr>
          <p:nvPr/>
        </p:nvSpPr>
        <p:spPr bwMode="auto">
          <a:xfrm>
            <a:off x="94346" y="2717804"/>
            <a:ext cx="457200" cy="1524000"/>
          </a:xfrm>
          <a:custGeom>
            <a:avLst/>
            <a:gdLst>
              <a:gd name="T0" fmla="*/ 457200 w 288"/>
              <a:gd name="T1" fmla="*/ 0 h 960"/>
              <a:gd name="T2" fmla="*/ 0 w 288"/>
              <a:gd name="T3" fmla="*/ 838200 h 960"/>
              <a:gd name="T4" fmla="*/ 457200 w 288"/>
              <a:gd name="T5" fmla="*/ 1524000 h 960"/>
              <a:gd name="T6" fmla="*/ 0 60000 65536"/>
              <a:gd name="T7" fmla="*/ 0 60000 65536"/>
              <a:gd name="T8" fmla="*/ 0 60000 65536"/>
              <a:gd name="T9" fmla="*/ 0 w 288"/>
              <a:gd name="T10" fmla="*/ 0 h 960"/>
              <a:gd name="T11" fmla="*/ 288 w 288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0">
                <a:moveTo>
                  <a:pt x="288" y="0"/>
                </a:moveTo>
                <a:cubicBezTo>
                  <a:pt x="144" y="184"/>
                  <a:pt x="0" y="368"/>
                  <a:pt x="0" y="528"/>
                </a:cubicBezTo>
                <a:cubicBezTo>
                  <a:pt x="0" y="688"/>
                  <a:pt x="144" y="824"/>
                  <a:pt x="288" y="96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GB" altLang="en-US" smtClean="0">
                <a:solidFill>
                  <a:schemeClr val="tx1"/>
                </a:solidFill>
              </a:rPr>
              <a:t>MRP Inputs &amp; Outputs</a:t>
            </a:r>
            <a:endParaRPr lang="en-GB" altLang="en-US" smtClean="0"/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3019425" y="1828800"/>
            <a:ext cx="3181350" cy="64376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b="1" dirty="0"/>
              <a:t>Master Production Schedule</a:t>
            </a:r>
          </a:p>
        </p:txBody>
      </p:sp>
      <p:sp>
        <p:nvSpPr>
          <p:cNvPr id="24580" name="Rectangle 8"/>
          <p:cNvSpPr>
            <a:spLocks noChangeArrowheads="1"/>
          </p:cNvSpPr>
          <p:nvPr/>
        </p:nvSpPr>
        <p:spPr bwMode="auto">
          <a:xfrm>
            <a:off x="3541488" y="2960688"/>
            <a:ext cx="2133600" cy="920765"/>
          </a:xfrm>
          <a:prstGeom prst="rect">
            <a:avLst/>
          </a:prstGeom>
          <a:solidFill>
            <a:srgbClr val="FFD85D"/>
          </a:solidFill>
          <a:ln>
            <a:noFill/>
          </a:ln>
        </p:spPr>
        <p:txBody>
          <a:bodyPr wrap="squar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b="1" dirty="0"/>
              <a:t>Material</a:t>
            </a:r>
          </a:p>
          <a:p>
            <a:pPr algn="ctr"/>
            <a:r>
              <a:rPr lang="en-GB" altLang="en-US" b="1" dirty="0"/>
              <a:t>Requirements</a:t>
            </a:r>
          </a:p>
          <a:p>
            <a:pPr algn="ctr"/>
            <a:r>
              <a:rPr lang="en-GB" altLang="en-US" b="1" dirty="0"/>
              <a:t>Planning</a:t>
            </a:r>
          </a:p>
        </p:txBody>
      </p:sp>
      <p:sp>
        <p:nvSpPr>
          <p:cNvPr id="24581" name="Rectangle 14"/>
          <p:cNvSpPr>
            <a:spLocks noChangeArrowheads="1"/>
          </p:cNvSpPr>
          <p:nvPr/>
        </p:nvSpPr>
        <p:spPr bwMode="auto">
          <a:xfrm>
            <a:off x="2892425" y="4483100"/>
            <a:ext cx="3435350" cy="366767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b="1"/>
              <a:t>Planned Order Releases</a:t>
            </a:r>
          </a:p>
        </p:txBody>
      </p:sp>
      <p:sp>
        <p:nvSpPr>
          <p:cNvPr id="24582" name="Rectangle 15"/>
          <p:cNvSpPr>
            <a:spLocks noChangeArrowheads="1"/>
          </p:cNvSpPr>
          <p:nvPr/>
        </p:nvSpPr>
        <p:spPr bwMode="auto">
          <a:xfrm>
            <a:off x="1092200" y="5387975"/>
            <a:ext cx="1573213" cy="643766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b="1"/>
              <a:t>Work Orders</a:t>
            </a:r>
          </a:p>
        </p:txBody>
      </p:sp>
      <p:sp>
        <p:nvSpPr>
          <p:cNvPr id="24583" name="Rectangle 16"/>
          <p:cNvSpPr>
            <a:spLocks noChangeArrowheads="1"/>
          </p:cNvSpPr>
          <p:nvPr/>
        </p:nvSpPr>
        <p:spPr bwMode="auto">
          <a:xfrm>
            <a:off x="3624263" y="5387975"/>
            <a:ext cx="1987550" cy="643766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b="1"/>
              <a:t>Purchase Orders</a:t>
            </a:r>
          </a:p>
        </p:txBody>
      </p:sp>
      <p:sp>
        <p:nvSpPr>
          <p:cNvPr id="24584" name="Rectangle 17"/>
          <p:cNvSpPr>
            <a:spLocks noChangeArrowheads="1"/>
          </p:cNvSpPr>
          <p:nvPr/>
        </p:nvSpPr>
        <p:spPr bwMode="auto">
          <a:xfrm>
            <a:off x="6088063" y="5387975"/>
            <a:ext cx="2519362" cy="643766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b="1"/>
              <a:t>Rescheduling Notices</a:t>
            </a:r>
          </a:p>
        </p:txBody>
      </p:sp>
      <p:sp>
        <p:nvSpPr>
          <p:cNvPr id="24585" name="Rectangle 19"/>
          <p:cNvSpPr>
            <a:spLocks noChangeArrowheads="1"/>
          </p:cNvSpPr>
          <p:nvPr/>
        </p:nvSpPr>
        <p:spPr bwMode="auto">
          <a:xfrm>
            <a:off x="1377900" y="2954338"/>
            <a:ext cx="1487589" cy="920765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b="1"/>
              <a:t>Product</a:t>
            </a:r>
          </a:p>
          <a:p>
            <a:pPr algn="ctr"/>
            <a:r>
              <a:rPr lang="en-GB" altLang="en-US" b="1"/>
              <a:t>Structure </a:t>
            </a:r>
          </a:p>
          <a:p>
            <a:pPr algn="ctr"/>
            <a:r>
              <a:rPr lang="en-GB" altLang="en-US" b="1"/>
              <a:t>File</a:t>
            </a:r>
          </a:p>
        </p:txBody>
      </p:sp>
      <p:sp>
        <p:nvSpPr>
          <p:cNvPr id="24586" name="Rectangle 20"/>
          <p:cNvSpPr>
            <a:spLocks noChangeArrowheads="1"/>
          </p:cNvSpPr>
          <p:nvPr/>
        </p:nvSpPr>
        <p:spPr bwMode="auto">
          <a:xfrm>
            <a:off x="6403987" y="2954338"/>
            <a:ext cx="1474765" cy="92076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b="1"/>
              <a:t>Inventory</a:t>
            </a:r>
          </a:p>
          <a:p>
            <a:pPr algn="ctr"/>
            <a:r>
              <a:rPr lang="en-GB" altLang="en-US" b="1"/>
              <a:t>Master </a:t>
            </a:r>
          </a:p>
          <a:p>
            <a:pPr algn="ctr"/>
            <a:r>
              <a:rPr lang="en-GB" altLang="en-US" b="1"/>
              <a:t>File</a:t>
            </a:r>
          </a:p>
        </p:txBody>
      </p:sp>
      <p:cxnSp>
        <p:nvCxnSpPr>
          <p:cNvPr id="24587" name="AutoShape 1031"/>
          <p:cNvCxnSpPr>
            <a:cxnSpLocks noChangeShapeType="1"/>
            <a:stCxn id="24585" idx="3"/>
            <a:endCxn id="24580" idx="1"/>
          </p:cNvCxnSpPr>
          <p:nvPr/>
        </p:nvCxnSpPr>
        <p:spPr bwMode="auto">
          <a:xfrm>
            <a:off x="2865489" y="3414721"/>
            <a:ext cx="675999" cy="6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1032"/>
          <p:cNvCxnSpPr>
            <a:cxnSpLocks noChangeShapeType="1"/>
            <a:stCxn id="24586" idx="1"/>
            <a:endCxn id="24580" idx="3"/>
          </p:cNvCxnSpPr>
          <p:nvPr/>
        </p:nvCxnSpPr>
        <p:spPr bwMode="auto">
          <a:xfrm flipH="1">
            <a:off x="5675088" y="3414721"/>
            <a:ext cx="728899" cy="6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033"/>
          <p:cNvCxnSpPr>
            <a:cxnSpLocks noChangeShapeType="1"/>
            <a:stCxn id="24579" idx="2"/>
            <a:endCxn id="24580" idx="0"/>
          </p:cNvCxnSpPr>
          <p:nvPr/>
        </p:nvCxnSpPr>
        <p:spPr bwMode="auto">
          <a:xfrm flipH="1">
            <a:off x="4608288" y="2472566"/>
            <a:ext cx="1812" cy="48812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1034"/>
          <p:cNvCxnSpPr>
            <a:cxnSpLocks noChangeShapeType="1"/>
            <a:stCxn id="24580" idx="2"/>
            <a:endCxn id="24581" idx="0"/>
          </p:cNvCxnSpPr>
          <p:nvPr/>
        </p:nvCxnSpPr>
        <p:spPr bwMode="auto">
          <a:xfrm>
            <a:off x="4608288" y="3881453"/>
            <a:ext cx="1812" cy="60164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AutoShape 1035"/>
          <p:cNvCxnSpPr>
            <a:cxnSpLocks noChangeShapeType="1"/>
            <a:stCxn id="24581" idx="2"/>
            <a:endCxn id="24583" idx="0"/>
          </p:cNvCxnSpPr>
          <p:nvPr/>
        </p:nvCxnSpPr>
        <p:spPr bwMode="auto">
          <a:xfrm>
            <a:off x="4610100" y="4849867"/>
            <a:ext cx="7938" cy="53810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AutoShape 1037"/>
          <p:cNvCxnSpPr>
            <a:cxnSpLocks noChangeShapeType="1"/>
            <a:stCxn id="24581" idx="2"/>
            <a:endCxn id="24582" idx="0"/>
          </p:cNvCxnSpPr>
          <p:nvPr/>
        </p:nvCxnSpPr>
        <p:spPr bwMode="auto">
          <a:xfrm rot="5400000">
            <a:off x="2975400" y="3753275"/>
            <a:ext cx="538108" cy="2731293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AutoShape 1038"/>
          <p:cNvCxnSpPr>
            <a:cxnSpLocks noChangeShapeType="1"/>
            <a:stCxn id="24581" idx="2"/>
            <a:endCxn id="24584" idx="0"/>
          </p:cNvCxnSpPr>
          <p:nvPr/>
        </p:nvCxnSpPr>
        <p:spPr bwMode="auto">
          <a:xfrm rot="16200000" flipH="1">
            <a:off x="5709868" y="3750099"/>
            <a:ext cx="538108" cy="2737644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233973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8518" y="114984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MRP: Core Logic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3316518" y="1516746"/>
            <a:ext cx="1600200" cy="838200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sz="2800" b="1">
                <a:latin typeface="Comic Sans MS" pitchFamily="66" charset="0"/>
              </a:rPr>
              <a:t>Net</a:t>
            </a:r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5907318" y="2888346"/>
            <a:ext cx="1295400" cy="914400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sz="2800" b="1">
                <a:latin typeface="Comic Sans MS" pitchFamily="66" charset="0"/>
              </a:rPr>
              <a:t>Lot</a:t>
            </a:r>
            <a:endParaRPr lang="en-GB" altLang="en-US" sz="2400">
              <a:latin typeface="Times New Roman" pitchFamily="18" charset="0"/>
            </a:endParaRP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3275243" y="4336146"/>
            <a:ext cx="1676400" cy="76200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sz="2800" b="1">
                <a:latin typeface="Comic Sans MS" pitchFamily="66" charset="0"/>
              </a:rPr>
              <a:t>Offset</a:t>
            </a:r>
            <a:endParaRPr lang="en-GB" altLang="en-US" sz="2400">
              <a:latin typeface="Times New Roman" pitchFamily="18" charset="0"/>
            </a:endParaRP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1182918" y="2888346"/>
            <a:ext cx="1524000" cy="914400"/>
          </a:xfrm>
          <a:prstGeom prst="ellipse">
            <a:avLst/>
          </a:prstGeom>
          <a:solidFill>
            <a:srgbClr val="FFCC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sz="2800" b="1">
                <a:latin typeface="Comic Sans MS" pitchFamily="66" charset="0"/>
              </a:rPr>
              <a:t>Explode</a:t>
            </a:r>
            <a:endParaRPr lang="en-GB" altLang="en-US" sz="2400">
              <a:latin typeface="Times New Roman" pitchFamily="18" charset="0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V="1">
            <a:off x="2021118" y="2126346"/>
            <a:ext cx="12954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916718" y="1973946"/>
            <a:ext cx="137160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H="1">
            <a:off x="4916718" y="3802746"/>
            <a:ext cx="137160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 flipH="1" flipV="1">
            <a:off x="2325918" y="3802746"/>
            <a:ext cx="99060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AutoShape 11"/>
          <p:cNvSpPr>
            <a:spLocks noChangeArrowheads="1"/>
          </p:cNvSpPr>
          <p:nvPr/>
        </p:nvSpPr>
        <p:spPr bwMode="auto">
          <a:xfrm>
            <a:off x="1030518" y="1516746"/>
            <a:ext cx="1219200" cy="685800"/>
          </a:xfrm>
          <a:prstGeom prst="star32">
            <a:avLst>
              <a:gd name="adj" fmla="val 3750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sz="2400" b="1">
                <a:latin typeface="Times New Roman" pitchFamily="18" charset="0"/>
              </a:rPr>
              <a:t>MPS</a:t>
            </a:r>
            <a:endParaRPr lang="en-GB" altLang="en-US" sz="2400">
              <a:latin typeface="Times New Roman" pitchFamily="18" charset="0"/>
            </a:endParaRPr>
          </a:p>
        </p:txBody>
      </p:sp>
      <p:sp>
        <p:nvSpPr>
          <p:cNvPr id="25612" name="AutoShape 12"/>
          <p:cNvSpPr>
            <a:spLocks noChangeArrowheads="1"/>
          </p:cNvSpPr>
          <p:nvPr/>
        </p:nvSpPr>
        <p:spPr bwMode="auto">
          <a:xfrm>
            <a:off x="5678718" y="1211946"/>
            <a:ext cx="2133600" cy="1066800"/>
          </a:xfrm>
          <a:prstGeom prst="star32">
            <a:avLst>
              <a:gd name="adj" fmla="val 3750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sz="2400" b="1">
                <a:latin typeface="Times New Roman" pitchFamily="18" charset="0"/>
              </a:rPr>
              <a:t>Inventory</a:t>
            </a:r>
          </a:p>
          <a:p>
            <a:pPr algn="ctr"/>
            <a:r>
              <a:rPr lang="en-GB" altLang="en-US" sz="2400" b="1">
                <a:latin typeface="Times New Roman" pitchFamily="18" charset="0"/>
              </a:rPr>
              <a:t>Status</a:t>
            </a:r>
            <a:endParaRPr lang="en-GB" altLang="en-US" sz="2400">
              <a:latin typeface="Times New Roman" pitchFamily="18" charset="0"/>
            </a:endParaRPr>
          </a:p>
        </p:txBody>
      </p:sp>
      <p:sp>
        <p:nvSpPr>
          <p:cNvPr id="25613" name="AutoShape 13"/>
          <p:cNvSpPr>
            <a:spLocks noChangeArrowheads="1"/>
          </p:cNvSpPr>
          <p:nvPr/>
        </p:nvSpPr>
        <p:spPr bwMode="auto">
          <a:xfrm>
            <a:off x="6974118" y="3650346"/>
            <a:ext cx="1905000" cy="1143000"/>
          </a:xfrm>
          <a:prstGeom prst="star32">
            <a:avLst>
              <a:gd name="adj" fmla="val 41750"/>
            </a:avLst>
          </a:prstGeom>
          <a:solidFill>
            <a:srgbClr val="CC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sz="2400" b="1">
                <a:latin typeface="Times New Roman" pitchFamily="18" charset="0"/>
              </a:rPr>
              <a:t>Lot sizing</a:t>
            </a:r>
          </a:p>
          <a:p>
            <a:pPr algn="ctr"/>
            <a:r>
              <a:rPr lang="en-GB" altLang="en-US" sz="2400" b="1">
                <a:latin typeface="Times New Roman" pitchFamily="18" charset="0"/>
              </a:rPr>
              <a:t>rule</a:t>
            </a:r>
          </a:p>
        </p:txBody>
      </p:sp>
      <p:sp>
        <p:nvSpPr>
          <p:cNvPr id="25614" name="AutoShape 14"/>
          <p:cNvSpPr>
            <a:spLocks noChangeArrowheads="1"/>
          </p:cNvSpPr>
          <p:nvPr/>
        </p:nvSpPr>
        <p:spPr bwMode="auto">
          <a:xfrm>
            <a:off x="-36282" y="3878946"/>
            <a:ext cx="1371600" cy="762000"/>
          </a:xfrm>
          <a:prstGeom prst="star32">
            <a:avLst>
              <a:gd name="adj" fmla="val 37500"/>
            </a:avLst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sz="2400" b="1">
                <a:latin typeface="Times New Roman" pitchFamily="18" charset="0"/>
              </a:rPr>
              <a:t>BOM</a:t>
            </a:r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 flipH="1">
            <a:off x="4916718" y="1745346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V="1">
            <a:off x="2173518" y="1821546"/>
            <a:ext cx="1143000" cy="76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H="1" flipV="1">
            <a:off x="4916718" y="4717146"/>
            <a:ext cx="1828800" cy="38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flipV="1">
            <a:off x="573318" y="3497946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AutoShape 19"/>
          <p:cNvSpPr>
            <a:spLocks noChangeArrowheads="1"/>
          </p:cNvSpPr>
          <p:nvPr/>
        </p:nvSpPr>
        <p:spPr bwMode="auto">
          <a:xfrm>
            <a:off x="4840518" y="2507346"/>
            <a:ext cx="838200" cy="1295400"/>
          </a:xfrm>
          <a:prstGeom prst="curvedLeftArrow">
            <a:avLst>
              <a:gd name="adj1" fmla="val 17036"/>
              <a:gd name="adj2" fmla="val 61739"/>
              <a:gd name="adj3" fmla="val 2878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20" name="AutoShape 21"/>
          <p:cNvSpPr>
            <a:spLocks noChangeArrowheads="1"/>
          </p:cNvSpPr>
          <p:nvPr/>
        </p:nvSpPr>
        <p:spPr bwMode="auto">
          <a:xfrm rot="10650748">
            <a:off x="2783118" y="2507346"/>
            <a:ext cx="838200" cy="1295400"/>
          </a:xfrm>
          <a:prstGeom prst="curvedLeftArrow">
            <a:avLst>
              <a:gd name="adj1" fmla="val 17902"/>
              <a:gd name="adj2" fmla="val 61818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21" name="AutoShape 22"/>
          <p:cNvSpPr>
            <a:spLocks noChangeArrowheads="1"/>
          </p:cNvSpPr>
          <p:nvPr/>
        </p:nvSpPr>
        <p:spPr bwMode="auto">
          <a:xfrm>
            <a:off x="1716318" y="5402946"/>
            <a:ext cx="1600200" cy="762000"/>
          </a:xfrm>
          <a:prstGeom prst="foldedCorner">
            <a:avLst>
              <a:gd name="adj" fmla="val 12500"/>
            </a:avLst>
          </a:prstGeom>
          <a:solidFill>
            <a:srgbClr val="FFD85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sz="2400" b="1" dirty="0">
                <a:latin typeface="Times New Roman" pitchFamily="18" charset="0"/>
              </a:rPr>
              <a:t>Shop</a:t>
            </a:r>
          </a:p>
          <a:p>
            <a:pPr algn="ctr"/>
            <a:r>
              <a:rPr lang="en-GB" altLang="en-US" sz="2400" b="1" dirty="0">
                <a:latin typeface="Times New Roman" pitchFamily="18" charset="0"/>
              </a:rPr>
              <a:t>Orders</a:t>
            </a:r>
          </a:p>
        </p:txBody>
      </p:sp>
      <p:sp>
        <p:nvSpPr>
          <p:cNvPr id="25622" name="AutoShape 23"/>
          <p:cNvSpPr>
            <a:spLocks noChangeArrowheads="1"/>
          </p:cNvSpPr>
          <p:nvPr/>
        </p:nvSpPr>
        <p:spPr bwMode="auto">
          <a:xfrm>
            <a:off x="4383318" y="5402946"/>
            <a:ext cx="1828800" cy="762000"/>
          </a:xfrm>
          <a:prstGeom prst="foldedCorner">
            <a:avLst>
              <a:gd name="adj" fmla="val 12500"/>
            </a:avLst>
          </a:prstGeom>
          <a:solidFill>
            <a:srgbClr val="FFD85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sz="2400" b="1" dirty="0">
                <a:latin typeface="Times New Roman" pitchFamily="18" charset="0"/>
              </a:rPr>
              <a:t>Procurement</a:t>
            </a:r>
          </a:p>
          <a:p>
            <a:pPr algn="ctr"/>
            <a:r>
              <a:rPr lang="en-GB" altLang="en-US" sz="2400" b="1" dirty="0">
                <a:latin typeface="Times New Roman" pitchFamily="18" charset="0"/>
              </a:rPr>
              <a:t>Notices</a:t>
            </a:r>
          </a:p>
        </p:txBody>
      </p:sp>
      <p:sp>
        <p:nvSpPr>
          <p:cNvPr id="25623" name="Line 24"/>
          <p:cNvSpPr>
            <a:spLocks noChangeShapeType="1"/>
          </p:cNvSpPr>
          <p:nvPr/>
        </p:nvSpPr>
        <p:spPr bwMode="auto">
          <a:xfrm flipH="1">
            <a:off x="2478318" y="4945746"/>
            <a:ext cx="1066800" cy="45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25"/>
          <p:cNvSpPr>
            <a:spLocks noChangeShapeType="1"/>
          </p:cNvSpPr>
          <p:nvPr/>
        </p:nvSpPr>
        <p:spPr bwMode="auto">
          <a:xfrm>
            <a:off x="4688118" y="5021946"/>
            <a:ext cx="762000" cy="38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AutoShape 31"/>
          <p:cNvSpPr>
            <a:spLocks noChangeArrowheads="1"/>
          </p:cNvSpPr>
          <p:nvPr/>
        </p:nvSpPr>
        <p:spPr bwMode="auto">
          <a:xfrm>
            <a:off x="6440718" y="4945746"/>
            <a:ext cx="1905000" cy="1143000"/>
          </a:xfrm>
          <a:prstGeom prst="star32">
            <a:avLst>
              <a:gd name="adj" fmla="val 41750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sz="2400" b="1">
                <a:latin typeface="Times New Roman" pitchFamily="18" charset="0"/>
              </a:rPr>
              <a:t>Lead</a:t>
            </a:r>
          </a:p>
          <a:p>
            <a:pPr algn="ctr"/>
            <a:r>
              <a:rPr lang="en-GB" altLang="en-US" sz="2400" b="1">
                <a:latin typeface="Times New Roman" pitchFamily="18" charset="0"/>
              </a:rPr>
              <a:t>Time</a:t>
            </a:r>
          </a:p>
        </p:txBody>
      </p:sp>
      <p:sp>
        <p:nvSpPr>
          <p:cNvPr id="25626" name="Line 32"/>
          <p:cNvSpPr>
            <a:spLocks noChangeShapeType="1"/>
          </p:cNvSpPr>
          <p:nvPr/>
        </p:nvSpPr>
        <p:spPr bwMode="auto">
          <a:xfrm flipH="1" flipV="1">
            <a:off x="7202718" y="3345546"/>
            <a:ext cx="60960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3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Developing MRP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Example 16.2</a:t>
            </a:r>
          </a:p>
        </p:txBody>
      </p:sp>
      <p:pic>
        <p:nvPicPr>
          <p:cNvPr id="26627" name="Picture 13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7840663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5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Developing MRP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Example 16.2 (Product A)</a:t>
            </a:r>
          </a:p>
        </p:txBody>
      </p:sp>
      <p:pic>
        <p:nvPicPr>
          <p:cNvPr id="27651" name="Picture 8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3" r="4167" b="42593"/>
          <a:stretch>
            <a:fillRect/>
          </a:stretch>
        </p:blipFill>
        <p:spPr bwMode="auto">
          <a:xfrm>
            <a:off x="504372" y="1905000"/>
            <a:ext cx="8160916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60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8821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Developing MRP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Example 16.2 (Components B,C)</a:t>
            </a:r>
          </a:p>
        </p:txBody>
      </p:sp>
      <p:pic>
        <p:nvPicPr>
          <p:cNvPr id="2867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3" r="4167" b="14815"/>
          <a:stretch>
            <a:fillRect/>
          </a:stretch>
        </p:blipFill>
        <p:spPr bwMode="auto">
          <a:xfrm>
            <a:off x="529876" y="1124862"/>
            <a:ext cx="8080724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625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Developing MRP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Example 16.2 (Components D,E)</a:t>
            </a:r>
            <a:endParaRPr lang="en-US" altLang="en-US" sz="3000" b="1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pic>
        <p:nvPicPr>
          <p:cNvPr id="2969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r="22656" b="38542"/>
          <a:stretch>
            <a:fillRect/>
          </a:stretch>
        </p:blipFill>
        <p:spPr bwMode="auto">
          <a:xfrm>
            <a:off x="546100" y="1752600"/>
            <a:ext cx="82169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29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5692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Developing MRP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Example 16.2 (Components F,G)</a:t>
            </a:r>
            <a:endParaRPr lang="en-US" altLang="en-US" dirty="0" smtClean="0">
              <a:solidFill>
                <a:srgbClr val="0000FF"/>
              </a:solidFill>
            </a:endParaRP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3" r="4167" b="14815"/>
          <a:stretch>
            <a:fillRect/>
          </a:stretch>
        </p:blipFill>
        <p:spPr bwMode="auto">
          <a:xfrm>
            <a:off x="697003" y="1306290"/>
            <a:ext cx="7746683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25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595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Using the MRP Systems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Issues &amp; Challenges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335318"/>
            <a:ext cx="8348662" cy="42672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Problems MRP systems potentially face: </a:t>
            </a:r>
          </a:p>
          <a:p>
            <a:pPr lvl="1" eaLnBrk="1" hangingPunct="1"/>
            <a:r>
              <a:rPr lang="en-US" altLang="en-US" sz="2400" dirty="0" smtClean="0"/>
              <a:t>Bad data integrity</a:t>
            </a:r>
          </a:p>
          <a:p>
            <a:pPr lvl="1" eaLnBrk="1" hangingPunct="1"/>
            <a:r>
              <a:rPr lang="en-US" altLang="en-US" sz="2400" dirty="0" smtClean="0"/>
              <a:t>Lack of discipline in updating the required data bases as and when changes take place elsewhere in the </a:t>
            </a:r>
            <a:r>
              <a:rPr lang="en-US" altLang="en-US" sz="2400" dirty="0" err="1" smtClean="0"/>
              <a:t>organisation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Uncertainties associated with issues that lie outside the control of people and the system</a:t>
            </a:r>
          </a:p>
          <a:p>
            <a:pPr eaLnBrk="1" hangingPunct="1"/>
            <a:r>
              <a:rPr lang="en-US" altLang="en-US" sz="2400" b="1" dirty="0" smtClean="0"/>
              <a:t>How often MRP must be updated and rerun?</a:t>
            </a:r>
          </a:p>
          <a:p>
            <a:pPr lvl="1" eaLnBrk="1" hangingPunct="1"/>
            <a:r>
              <a:rPr lang="en-US" altLang="en-US" sz="2400" dirty="0" smtClean="0"/>
              <a:t>Regenerative Method</a:t>
            </a:r>
          </a:p>
          <a:p>
            <a:pPr lvl="1" eaLnBrk="1" hangingPunct="1"/>
            <a:r>
              <a:rPr lang="en-US" altLang="en-US" sz="2400" dirty="0" smtClean="0"/>
              <a:t>Net Change Method</a:t>
            </a:r>
          </a:p>
          <a:p>
            <a:pPr eaLnBrk="1" hangingPunct="1"/>
            <a:r>
              <a:rPr lang="en-US" altLang="en-US" sz="2400" b="1" dirty="0" smtClean="0"/>
              <a:t>Handling uncertainties affecting the system by incorporating:</a:t>
            </a:r>
          </a:p>
          <a:p>
            <a:pPr lvl="1" eaLnBrk="1" hangingPunct="1"/>
            <a:r>
              <a:rPr lang="en-US" altLang="en-US" sz="2400" dirty="0" smtClean="0"/>
              <a:t>Safety Stock</a:t>
            </a:r>
          </a:p>
          <a:p>
            <a:pPr lvl="1" eaLnBrk="1" hangingPunct="1"/>
            <a:r>
              <a:rPr lang="en-US" altLang="en-US" sz="2400" dirty="0" smtClean="0"/>
              <a:t>Safety Lead times</a:t>
            </a:r>
          </a:p>
        </p:txBody>
      </p:sp>
    </p:spTree>
    <p:extLst>
      <p:ext uri="{BB962C8B-B14F-4D97-AF65-F5344CB8AC3E}">
        <p14:creationId xmlns:p14="http://schemas.microsoft.com/office/powerpoint/2010/main" val="213579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Planning for Materials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Two types of inventories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752600"/>
            <a:ext cx="8001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Two types of inventories exist in any operations system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u="sng" dirty="0" smtClean="0">
                <a:solidFill>
                  <a:srgbClr val="0000FF"/>
                </a:solidFill>
              </a:rPr>
              <a:t>Operating Inventory</a:t>
            </a:r>
            <a:r>
              <a:rPr lang="en-US" sz="2400" dirty="0" smtClean="0">
                <a:solidFill>
                  <a:srgbClr val="0000FF"/>
                </a:solidFill>
              </a:rPr>
              <a:t>: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Denotes all the resources (broadly of material and capacity) that are available for the operating system to consume in the production process 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Example: Number of steering wheels required for a day’s production of 5,000 cars in 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Maruti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 Plant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Exhibit Dependant demand attributes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u="sng" dirty="0" smtClean="0">
                <a:solidFill>
                  <a:srgbClr val="0000FF"/>
                </a:solidFill>
              </a:rPr>
              <a:t>Distribution Inventory</a:t>
            </a:r>
            <a:r>
              <a:rPr lang="en-US" sz="2400" dirty="0" smtClean="0">
                <a:solidFill>
                  <a:srgbClr val="0000FF"/>
                </a:solidFill>
              </a:rPr>
              <a:t>: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Meant for market consumption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Exhibit Independent demand attributes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Example: Number of Alto’s to be stocked to meet a day’s demand</a:t>
            </a:r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They differ in their demand attributes &amp; therefore require alternative planning methodologies</a:t>
            </a:r>
          </a:p>
        </p:txBody>
      </p:sp>
    </p:spTree>
    <p:extLst>
      <p:ext uri="{BB962C8B-B14F-4D97-AF65-F5344CB8AC3E}">
        <p14:creationId xmlns:p14="http://schemas.microsoft.com/office/powerpoint/2010/main" val="168120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2686" y="-5918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Incorporating Safety Stock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An illustration</a:t>
            </a:r>
          </a:p>
        </p:txBody>
      </p:sp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3" b="12962"/>
          <a:stretch>
            <a:fillRect/>
          </a:stretch>
        </p:blipFill>
        <p:spPr bwMode="auto">
          <a:xfrm>
            <a:off x="473892" y="1099464"/>
            <a:ext cx="8183880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63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144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Incorporating Safety Lead Time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An illustration</a:t>
            </a:r>
          </a:p>
        </p:txBody>
      </p:sp>
      <p:pic>
        <p:nvPicPr>
          <p:cNvPr id="3379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3" b="12962"/>
          <a:stretch>
            <a:fillRect/>
          </a:stretch>
        </p:blipFill>
        <p:spPr bwMode="auto">
          <a:xfrm>
            <a:off x="613566" y="1320804"/>
            <a:ext cx="792446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98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GB" altLang="en-US" sz="4000" dirty="0" smtClean="0"/>
              <a:t>Capacity Requirements Planning (CRP): </a:t>
            </a:r>
            <a:br>
              <a:rPr lang="en-GB" altLang="en-US" sz="4000" dirty="0" smtClean="0"/>
            </a:br>
            <a:r>
              <a:rPr lang="en-GB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Logic</a:t>
            </a:r>
            <a:endParaRPr lang="en-GB" altLang="en-US" sz="3200" b="1" dirty="0" smtClean="0">
              <a:solidFill>
                <a:srgbClr val="0000FF"/>
              </a:solidFill>
            </a:endParaRPr>
          </a:p>
        </p:txBody>
      </p:sp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457200" y="3657600"/>
            <a:ext cx="2057400" cy="9144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b="1"/>
              <a:t>Routing File </a:t>
            </a:r>
          </a:p>
          <a:p>
            <a:pPr algn="ctr"/>
            <a:r>
              <a:rPr lang="en-GB" altLang="en-US" b="1"/>
              <a:t>(Process Plan)</a:t>
            </a:r>
            <a:endParaRPr lang="en-US" altLang="en-US" sz="2400"/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6553200" y="3657600"/>
            <a:ext cx="1524000" cy="914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b="1"/>
              <a:t>Capacity</a:t>
            </a:r>
          </a:p>
          <a:p>
            <a:pPr algn="ctr"/>
            <a:r>
              <a:rPr lang="en-GB" altLang="en-US" b="1"/>
              <a:t>Status</a:t>
            </a:r>
            <a:endParaRPr lang="en-US" altLang="en-US" b="1"/>
          </a:p>
        </p:txBody>
      </p:sp>
      <p:sp>
        <p:nvSpPr>
          <p:cNvPr id="34821" name="Rectangle 8"/>
          <p:cNvSpPr>
            <a:spLocks noChangeArrowheads="1"/>
          </p:cNvSpPr>
          <p:nvPr/>
        </p:nvSpPr>
        <p:spPr bwMode="auto">
          <a:xfrm>
            <a:off x="3276600" y="3352800"/>
            <a:ext cx="2438400" cy="1524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822" name="Rectangle 9"/>
          <p:cNvSpPr>
            <a:spLocks noChangeArrowheads="1"/>
          </p:cNvSpPr>
          <p:nvPr/>
        </p:nvSpPr>
        <p:spPr bwMode="auto">
          <a:xfrm>
            <a:off x="3200400" y="5486400"/>
            <a:ext cx="2590800" cy="838200"/>
          </a:xfrm>
          <a:prstGeom prst="rect">
            <a:avLst/>
          </a:prstGeom>
          <a:solidFill>
            <a:srgbClr val="FFD85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b="1" dirty="0"/>
              <a:t>Loading schedules </a:t>
            </a:r>
          </a:p>
          <a:p>
            <a:pPr algn="ctr"/>
            <a:r>
              <a:rPr lang="en-GB" altLang="en-US" b="1" dirty="0"/>
              <a:t>for each resource</a:t>
            </a:r>
            <a:endParaRPr lang="en-US" altLang="en-US" sz="2400" dirty="0"/>
          </a:p>
        </p:txBody>
      </p:sp>
      <p:sp>
        <p:nvSpPr>
          <p:cNvPr id="34823" name="Rectangle 10"/>
          <p:cNvSpPr>
            <a:spLocks noChangeArrowheads="1"/>
          </p:cNvSpPr>
          <p:nvPr/>
        </p:nvSpPr>
        <p:spPr bwMode="auto">
          <a:xfrm>
            <a:off x="3568700" y="1809750"/>
            <a:ext cx="1865313" cy="925513"/>
          </a:xfrm>
          <a:prstGeom prst="rect">
            <a:avLst/>
          </a:prstGeom>
          <a:solidFill>
            <a:srgbClr val="CC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b="1"/>
              <a:t>MRP planned</a:t>
            </a:r>
          </a:p>
          <a:p>
            <a:pPr algn="ctr"/>
            <a:r>
              <a:rPr lang="en-GB" altLang="en-US" b="1"/>
              <a:t>order</a:t>
            </a:r>
          </a:p>
          <a:p>
            <a:pPr algn="ctr"/>
            <a:r>
              <a:rPr lang="en-GB" altLang="en-US" b="1"/>
              <a:t>releases</a:t>
            </a:r>
          </a:p>
        </p:txBody>
      </p:sp>
      <p:sp>
        <p:nvSpPr>
          <p:cNvPr id="34824" name="Rectangle 12"/>
          <p:cNvSpPr>
            <a:spLocks noChangeArrowheads="1"/>
          </p:cNvSpPr>
          <p:nvPr/>
        </p:nvSpPr>
        <p:spPr bwMode="auto">
          <a:xfrm>
            <a:off x="3497129" y="3659188"/>
            <a:ext cx="1997343" cy="92076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b="1"/>
              <a:t>Capacity</a:t>
            </a:r>
          </a:p>
          <a:p>
            <a:pPr algn="ctr"/>
            <a:r>
              <a:rPr lang="en-GB" altLang="en-US" b="1"/>
              <a:t>Requirements</a:t>
            </a:r>
          </a:p>
          <a:p>
            <a:pPr algn="ctr"/>
            <a:r>
              <a:rPr lang="en-GB" altLang="en-US" b="1"/>
              <a:t>Planning</a:t>
            </a:r>
          </a:p>
        </p:txBody>
      </p:sp>
      <p:cxnSp>
        <p:nvCxnSpPr>
          <p:cNvPr id="34825" name="AutoShape 19"/>
          <p:cNvCxnSpPr>
            <a:cxnSpLocks noChangeShapeType="1"/>
            <a:stCxn id="34819" idx="3"/>
            <a:endCxn id="34821" idx="1"/>
          </p:cNvCxnSpPr>
          <p:nvPr/>
        </p:nvCxnSpPr>
        <p:spPr bwMode="auto">
          <a:xfrm>
            <a:off x="2514600" y="4114800"/>
            <a:ext cx="762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6" name="AutoShape 21"/>
          <p:cNvCxnSpPr>
            <a:cxnSpLocks noChangeShapeType="1"/>
            <a:stCxn id="34820" idx="1"/>
            <a:endCxn id="34821" idx="3"/>
          </p:cNvCxnSpPr>
          <p:nvPr/>
        </p:nvCxnSpPr>
        <p:spPr bwMode="auto">
          <a:xfrm flipH="1">
            <a:off x="5715000" y="4114800"/>
            <a:ext cx="8382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7" name="AutoShape 22"/>
          <p:cNvCxnSpPr>
            <a:cxnSpLocks noChangeShapeType="1"/>
            <a:stCxn id="34822" idx="0"/>
            <a:endCxn id="34821" idx="2"/>
          </p:cNvCxnSpPr>
          <p:nvPr/>
        </p:nvCxnSpPr>
        <p:spPr bwMode="auto">
          <a:xfrm flipV="1">
            <a:off x="4495800" y="48768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AutoShape 23"/>
          <p:cNvCxnSpPr>
            <a:cxnSpLocks noChangeShapeType="1"/>
            <a:stCxn id="34823" idx="2"/>
            <a:endCxn id="34821" idx="0"/>
          </p:cNvCxnSpPr>
          <p:nvPr/>
        </p:nvCxnSpPr>
        <p:spPr bwMode="auto">
          <a:xfrm flipH="1">
            <a:off x="4495800" y="2735263"/>
            <a:ext cx="6350" cy="6175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162505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MRP &amp; CRP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 comparative picture</a:t>
            </a:r>
          </a:p>
        </p:txBody>
      </p:sp>
      <p:graphicFrame>
        <p:nvGraphicFramePr>
          <p:cNvPr id="106718" name="Group 124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555651435"/>
              </p:ext>
            </p:extLst>
          </p:nvPr>
        </p:nvGraphicFramePr>
        <p:xfrm>
          <a:off x="638628" y="1828800"/>
          <a:ext cx="7924800" cy="4510723"/>
        </p:xfrm>
        <a:graphic>
          <a:graphicData uri="http://schemas.openxmlformats.org/drawingml/2006/table">
            <a:tbl>
              <a:tblPr/>
              <a:tblGrid>
                <a:gridCol w="2009775"/>
                <a:gridCol w="2844800"/>
                <a:gridCol w="3070225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Criteria for comparison</a:t>
                      </a:r>
                      <a:endParaRPr kumimoji="0" lang="en-GB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Material Requirements Planning (MRP)</a:t>
                      </a:r>
                      <a:endParaRPr kumimoji="0" lang="en-GB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B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Capacity Requirements Planning (CRP)</a:t>
                      </a:r>
                      <a:endParaRPr kumimoji="0" lang="en-GB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Input</a:t>
                      </a:r>
                      <a:endParaRPr kumimoji="0" lang="en-GB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Bill of Material (Product Structure)</a:t>
                      </a:r>
                      <a:endParaRPr kumimoji="0" lang="en-GB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B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Routing Information (Process Plan)</a:t>
                      </a:r>
                      <a:endParaRPr kumimoji="0" lang="en-GB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 </a:t>
                      </a:r>
                      <a:endParaRPr kumimoji="0" lang="en-GB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MPS </a:t>
                      </a:r>
                      <a:endParaRPr kumimoji="0" lang="en-GB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B9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MRP Schedules</a:t>
                      </a:r>
                      <a:endParaRPr kumimoji="0" lang="en-GB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 </a:t>
                      </a:r>
                      <a:endParaRPr kumimoji="0" lang="en-GB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Lead time Data</a:t>
                      </a:r>
                      <a:endParaRPr kumimoji="0" lang="en-GB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B9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Lead time Data</a:t>
                      </a:r>
                      <a:endParaRPr kumimoji="0" lang="en-GB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 </a:t>
                      </a:r>
                      <a:endParaRPr kumimoji="0" lang="en-GB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Inventory Status</a:t>
                      </a:r>
                      <a:endParaRPr kumimoji="0" lang="en-GB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B9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Capacity Status</a:t>
                      </a:r>
                      <a:endParaRPr kumimoji="0" lang="en-GB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 </a:t>
                      </a:r>
                      <a:endParaRPr kumimoji="0" lang="en-GB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Lot Sizing Rules</a:t>
                      </a:r>
                      <a:endParaRPr kumimoji="0" lang="en-GB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B9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 </a:t>
                      </a:r>
                      <a:endParaRPr kumimoji="0" lang="en-GB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Output</a:t>
                      </a:r>
                      <a:endParaRPr kumimoji="0" lang="en-GB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Purchase Orders</a:t>
                      </a:r>
                      <a:endParaRPr kumimoji="0" lang="en-GB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B9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Capacity loading schedules</a:t>
                      </a:r>
                      <a:endParaRPr kumimoji="0" lang="en-GB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 </a:t>
                      </a:r>
                      <a:endParaRPr kumimoji="0" lang="en-GB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Work Orders</a:t>
                      </a:r>
                      <a:endParaRPr kumimoji="0" lang="en-GB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B9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Capacity usage profiles</a:t>
                      </a:r>
                      <a:endParaRPr kumimoji="0" lang="en-GB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8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41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MPS – MRP – CRP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Iterative Process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2971800" y="2174426"/>
            <a:ext cx="3200400" cy="914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/>
              <a:t>Master Production </a:t>
            </a:r>
          </a:p>
          <a:p>
            <a:pPr algn="ctr"/>
            <a:r>
              <a:rPr lang="en-US" altLang="en-US"/>
              <a:t>Scheduling (MPS)</a:t>
            </a: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2971800" y="3374576"/>
            <a:ext cx="3200400" cy="914400"/>
          </a:xfrm>
          <a:prstGeom prst="rect">
            <a:avLst/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/>
              <a:t>Material Requirements </a:t>
            </a:r>
          </a:p>
          <a:p>
            <a:pPr algn="ctr"/>
            <a:r>
              <a:rPr lang="en-US" altLang="en-US"/>
              <a:t>Planning (MRP)</a:t>
            </a:r>
          </a:p>
        </p:txBody>
      </p: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2971800" y="4517576"/>
            <a:ext cx="3200400" cy="9144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/>
              <a:t>Capacity Requirements </a:t>
            </a:r>
          </a:p>
          <a:p>
            <a:pPr algn="ctr"/>
            <a:r>
              <a:rPr lang="en-US" altLang="en-US"/>
              <a:t>Planning (CRP)</a:t>
            </a:r>
          </a:p>
        </p:txBody>
      </p:sp>
      <p:sp>
        <p:nvSpPr>
          <p:cNvPr id="36870" name="AutoShape 7"/>
          <p:cNvSpPr>
            <a:spLocks noChangeArrowheads="1"/>
          </p:cNvSpPr>
          <p:nvPr/>
        </p:nvSpPr>
        <p:spPr bwMode="auto">
          <a:xfrm>
            <a:off x="457200" y="3526976"/>
            <a:ext cx="1905000" cy="609600"/>
          </a:xfrm>
          <a:prstGeom prst="flowChartDecision">
            <a:avLst/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/>
              <a:t>Feasible?</a:t>
            </a:r>
          </a:p>
        </p:txBody>
      </p:sp>
      <p:cxnSp>
        <p:nvCxnSpPr>
          <p:cNvPr id="36871" name="AutoShape 8"/>
          <p:cNvCxnSpPr>
            <a:cxnSpLocks noChangeShapeType="1"/>
            <a:stCxn id="36868" idx="1"/>
            <a:endCxn id="36870" idx="3"/>
          </p:cNvCxnSpPr>
          <p:nvPr/>
        </p:nvCxnSpPr>
        <p:spPr bwMode="auto">
          <a:xfrm flipH="1">
            <a:off x="2362200" y="3831776"/>
            <a:ext cx="6096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2" name="AutoShape 9"/>
          <p:cNvCxnSpPr>
            <a:cxnSpLocks noChangeShapeType="1"/>
            <a:stCxn id="36870" idx="0"/>
            <a:endCxn id="36867" idx="1"/>
          </p:cNvCxnSpPr>
          <p:nvPr/>
        </p:nvCxnSpPr>
        <p:spPr bwMode="auto">
          <a:xfrm rot="-5400000">
            <a:off x="1743075" y="2298251"/>
            <a:ext cx="895350" cy="15621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822325" y="3084064"/>
            <a:ext cx="493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/>
              <a:t>No</a:t>
            </a:r>
          </a:p>
        </p:txBody>
      </p:sp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1322388" y="2169664"/>
            <a:ext cx="1503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/>
              <a:t>Modify MPS</a:t>
            </a:r>
          </a:p>
        </p:txBody>
      </p:sp>
      <p:cxnSp>
        <p:nvCxnSpPr>
          <p:cNvPr id="36875" name="AutoShape 12"/>
          <p:cNvCxnSpPr>
            <a:cxnSpLocks noChangeShapeType="1"/>
            <a:stCxn id="36867" idx="2"/>
            <a:endCxn id="36868" idx="0"/>
          </p:cNvCxnSpPr>
          <p:nvPr/>
        </p:nvCxnSpPr>
        <p:spPr bwMode="auto">
          <a:xfrm>
            <a:off x="4572000" y="3088826"/>
            <a:ext cx="0" cy="285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6" name="AutoShape 13"/>
          <p:cNvCxnSpPr>
            <a:cxnSpLocks noChangeShapeType="1"/>
            <a:stCxn id="36870" idx="2"/>
            <a:endCxn id="36869" idx="1"/>
          </p:cNvCxnSpPr>
          <p:nvPr/>
        </p:nvCxnSpPr>
        <p:spPr bwMode="auto">
          <a:xfrm rot="16200000" flipH="1">
            <a:off x="1771650" y="3774626"/>
            <a:ext cx="838200" cy="15621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7" name="Text Box 14"/>
          <p:cNvSpPr txBox="1">
            <a:spLocks noChangeArrowheads="1"/>
          </p:cNvSpPr>
          <p:nvPr/>
        </p:nvSpPr>
        <p:spPr bwMode="auto">
          <a:xfrm>
            <a:off x="860425" y="4150864"/>
            <a:ext cx="581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/>
              <a:t>Yes</a:t>
            </a:r>
          </a:p>
        </p:txBody>
      </p:sp>
      <p:sp>
        <p:nvSpPr>
          <p:cNvPr id="36878" name="AutoShape 15"/>
          <p:cNvSpPr>
            <a:spLocks noChangeArrowheads="1"/>
          </p:cNvSpPr>
          <p:nvPr/>
        </p:nvSpPr>
        <p:spPr bwMode="auto">
          <a:xfrm>
            <a:off x="6781800" y="4669976"/>
            <a:ext cx="1905000" cy="609600"/>
          </a:xfrm>
          <a:prstGeom prst="flowChartDecision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/>
              <a:t>Feasible?</a:t>
            </a:r>
          </a:p>
        </p:txBody>
      </p:sp>
      <p:sp>
        <p:nvSpPr>
          <p:cNvPr id="36879" name="Text Box 16"/>
          <p:cNvSpPr txBox="1">
            <a:spLocks noChangeArrowheads="1"/>
          </p:cNvSpPr>
          <p:nvPr/>
        </p:nvSpPr>
        <p:spPr bwMode="auto">
          <a:xfrm>
            <a:off x="7146925" y="4212776"/>
            <a:ext cx="493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/>
              <a:t>No</a:t>
            </a:r>
          </a:p>
        </p:txBody>
      </p:sp>
      <p:sp>
        <p:nvSpPr>
          <p:cNvPr id="36880" name="Text Box 17"/>
          <p:cNvSpPr txBox="1">
            <a:spLocks noChangeArrowheads="1"/>
          </p:cNvSpPr>
          <p:nvPr/>
        </p:nvSpPr>
        <p:spPr bwMode="auto">
          <a:xfrm>
            <a:off x="7185025" y="5279576"/>
            <a:ext cx="581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/>
              <a:t>Yes</a:t>
            </a:r>
          </a:p>
        </p:txBody>
      </p:sp>
      <p:cxnSp>
        <p:nvCxnSpPr>
          <p:cNvPr id="36881" name="AutoShape 18"/>
          <p:cNvCxnSpPr>
            <a:cxnSpLocks noChangeShapeType="1"/>
            <a:stCxn id="36869" idx="3"/>
            <a:endCxn id="36878" idx="1"/>
          </p:cNvCxnSpPr>
          <p:nvPr/>
        </p:nvCxnSpPr>
        <p:spPr bwMode="auto">
          <a:xfrm>
            <a:off x="6172200" y="4974776"/>
            <a:ext cx="6096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2" name="Text Box 19"/>
          <p:cNvSpPr txBox="1">
            <a:spLocks noChangeArrowheads="1"/>
          </p:cNvSpPr>
          <p:nvPr/>
        </p:nvSpPr>
        <p:spPr bwMode="auto">
          <a:xfrm>
            <a:off x="6248400" y="2231576"/>
            <a:ext cx="1503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/>
              <a:t>Modify MPS</a:t>
            </a:r>
          </a:p>
        </p:txBody>
      </p:sp>
      <p:cxnSp>
        <p:nvCxnSpPr>
          <p:cNvPr id="36883" name="AutoShape 20"/>
          <p:cNvCxnSpPr>
            <a:cxnSpLocks noChangeShapeType="1"/>
            <a:stCxn id="36878" idx="0"/>
            <a:endCxn id="36867" idx="3"/>
          </p:cNvCxnSpPr>
          <p:nvPr/>
        </p:nvCxnSpPr>
        <p:spPr bwMode="auto">
          <a:xfrm rot="5400000" flipH="1">
            <a:off x="5934075" y="2869751"/>
            <a:ext cx="2038350" cy="15621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4" name="Text Box 21"/>
          <p:cNvSpPr txBox="1">
            <a:spLocks noChangeArrowheads="1"/>
          </p:cNvSpPr>
          <p:nvPr/>
        </p:nvSpPr>
        <p:spPr bwMode="auto">
          <a:xfrm>
            <a:off x="6172200" y="3204714"/>
            <a:ext cx="1506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/>
              <a:t>Modify MRP</a:t>
            </a:r>
          </a:p>
        </p:txBody>
      </p:sp>
      <p:cxnSp>
        <p:nvCxnSpPr>
          <p:cNvPr id="36885" name="AutoShape 22"/>
          <p:cNvCxnSpPr>
            <a:cxnSpLocks noChangeShapeType="1"/>
            <a:stCxn id="36878" idx="0"/>
            <a:endCxn id="36868" idx="3"/>
          </p:cNvCxnSpPr>
          <p:nvPr/>
        </p:nvCxnSpPr>
        <p:spPr bwMode="auto">
          <a:xfrm rot="5400000" flipH="1">
            <a:off x="6534150" y="3469826"/>
            <a:ext cx="838200" cy="15621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6" name="AutoShape 23"/>
          <p:cNvSpPr>
            <a:spLocks noChangeArrowheads="1"/>
          </p:cNvSpPr>
          <p:nvPr/>
        </p:nvSpPr>
        <p:spPr bwMode="auto">
          <a:xfrm>
            <a:off x="3829050" y="5558976"/>
            <a:ext cx="1447800" cy="647700"/>
          </a:xfrm>
          <a:prstGeom prst="flowChartTerminator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/>
              <a:t>Finalise</a:t>
            </a:r>
          </a:p>
          <a:p>
            <a:pPr algn="ctr"/>
            <a:r>
              <a:rPr lang="en-US" altLang="en-US"/>
              <a:t>Plan</a:t>
            </a:r>
          </a:p>
        </p:txBody>
      </p:sp>
      <p:cxnSp>
        <p:nvCxnSpPr>
          <p:cNvPr id="36887" name="AutoShape 24"/>
          <p:cNvCxnSpPr>
            <a:cxnSpLocks noChangeShapeType="1"/>
            <a:stCxn id="36878" idx="2"/>
            <a:endCxn id="36886" idx="3"/>
          </p:cNvCxnSpPr>
          <p:nvPr/>
        </p:nvCxnSpPr>
        <p:spPr bwMode="auto">
          <a:xfrm rot="5400000">
            <a:off x="6203950" y="4352476"/>
            <a:ext cx="603250" cy="245745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8" name="AutoShape 25"/>
          <p:cNvSpPr>
            <a:spLocks noChangeArrowheads="1"/>
          </p:cNvSpPr>
          <p:nvPr/>
        </p:nvSpPr>
        <p:spPr bwMode="auto">
          <a:xfrm>
            <a:off x="3848100" y="1367976"/>
            <a:ext cx="1447800" cy="533400"/>
          </a:xfrm>
          <a:prstGeom prst="flowChartTerminator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/>
              <a:t>Begin</a:t>
            </a:r>
          </a:p>
        </p:txBody>
      </p:sp>
      <p:cxnSp>
        <p:nvCxnSpPr>
          <p:cNvPr id="36889" name="AutoShape 26"/>
          <p:cNvCxnSpPr>
            <a:cxnSpLocks noChangeShapeType="1"/>
            <a:stCxn id="36888" idx="2"/>
            <a:endCxn id="36867" idx="0"/>
          </p:cNvCxnSpPr>
          <p:nvPr/>
        </p:nvCxnSpPr>
        <p:spPr bwMode="auto">
          <a:xfrm>
            <a:off x="4572000" y="1901376"/>
            <a:ext cx="0" cy="2730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75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77834"/>
            <a:ext cx="82296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GB" altLang="en-US" smtClean="0"/>
              <a:t>Manufacturing Resource </a:t>
            </a:r>
            <a:r>
              <a:rPr lang="en-GB" altLang="en-US" smtClean="0">
                <a:solidFill>
                  <a:schemeClr val="tx1"/>
                </a:solidFill>
              </a:rPr>
              <a:t>Planning (MRP II)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803396"/>
            <a:ext cx="8229600" cy="452596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GB" altLang="en-US" dirty="0" smtClean="0"/>
              <a:t>Extension of MRP</a:t>
            </a:r>
          </a:p>
          <a:p>
            <a:pPr eaLnBrk="1" hangingPunct="1"/>
            <a:r>
              <a:rPr lang="en-GB" altLang="en-US" dirty="0" smtClean="0"/>
              <a:t>Plans all resources needed for running a business</a:t>
            </a:r>
          </a:p>
          <a:p>
            <a:pPr eaLnBrk="1" hangingPunct="1"/>
            <a:r>
              <a:rPr lang="en-GB" altLang="en-US" dirty="0" smtClean="0"/>
              <a:t>Variations include</a:t>
            </a:r>
          </a:p>
          <a:p>
            <a:pPr lvl="1" eaLnBrk="1" hangingPunct="1"/>
            <a:r>
              <a:rPr lang="en-GB" altLang="en-US" sz="3200" dirty="0" smtClean="0"/>
              <a:t>Service Requirements Planning (SRP)</a:t>
            </a:r>
          </a:p>
          <a:p>
            <a:pPr lvl="1" eaLnBrk="1" hangingPunct="1"/>
            <a:r>
              <a:rPr lang="en-GB" altLang="en-US" sz="3200" dirty="0" smtClean="0"/>
              <a:t>Business Requirements Planning (BRP)</a:t>
            </a:r>
          </a:p>
          <a:p>
            <a:pPr lvl="1" eaLnBrk="1" hangingPunct="1"/>
            <a:r>
              <a:rPr lang="en-GB" altLang="en-US" sz="3200" dirty="0" smtClean="0"/>
              <a:t>Distribution Requirements Planning (DRP)</a:t>
            </a:r>
          </a:p>
        </p:txBody>
      </p:sp>
    </p:spTree>
    <p:extLst>
      <p:ext uri="{BB962C8B-B14F-4D97-AF65-F5344CB8AC3E}">
        <p14:creationId xmlns:p14="http://schemas.microsoft.com/office/powerpoint/2010/main" val="10750647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30156"/>
            <a:ext cx="82296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GB" altLang="en-US" smtClean="0"/>
              <a:t>MRP II Modules</a:t>
            </a:r>
          </a:p>
        </p:txBody>
      </p:sp>
      <p:sp>
        <p:nvSpPr>
          <p:cNvPr id="38915" name="Rectangle 5"/>
          <p:cNvSpPr>
            <a:spLocks noGrp="1" noChangeArrowheads="1"/>
          </p:cNvSpPr>
          <p:nvPr>
            <p:ph idx="1"/>
          </p:nvPr>
        </p:nvSpPr>
        <p:spPr>
          <a:xfrm>
            <a:off x="566738" y="1447806"/>
            <a:ext cx="8001000" cy="4572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GB" altLang="en-US" sz="2400" dirty="0" smtClean="0"/>
              <a:t>Forecasting</a:t>
            </a:r>
          </a:p>
          <a:p>
            <a:pPr eaLnBrk="1" hangingPunct="1"/>
            <a:r>
              <a:rPr lang="en-GB" altLang="en-US" sz="2400" dirty="0" smtClean="0"/>
              <a:t>Customer order entry</a:t>
            </a:r>
          </a:p>
          <a:p>
            <a:pPr eaLnBrk="1" hangingPunct="1"/>
            <a:r>
              <a:rPr lang="en-GB" altLang="en-US" sz="2400" dirty="0" smtClean="0"/>
              <a:t>Production planning / Master Production Scheduling</a:t>
            </a:r>
          </a:p>
          <a:p>
            <a:pPr eaLnBrk="1" hangingPunct="1"/>
            <a:r>
              <a:rPr lang="en-GB" altLang="en-US" sz="2400" dirty="0" smtClean="0"/>
              <a:t>Product structure / Bill-of-Material processor</a:t>
            </a:r>
          </a:p>
          <a:p>
            <a:pPr eaLnBrk="1" hangingPunct="1"/>
            <a:r>
              <a:rPr lang="en-GB" altLang="en-US" sz="2400" dirty="0" smtClean="0"/>
              <a:t>Inventory control</a:t>
            </a:r>
          </a:p>
          <a:p>
            <a:pPr eaLnBrk="1" hangingPunct="1"/>
            <a:r>
              <a:rPr lang="en-GB" altLang="en-US" sz="2400" dirty="0" smtClean="0"/>
              <a:t>Material Requirements Planning</a:t>
            </a:r>
          </a:p>
          <a:p>
            <a:pPr eaLnBrk="1" hangingPunct="1"/>
            <a:r>
              <a:rPr lang="en-GB" altLang="en-US" sz="2400" dirty="0" smtClean="0"/>
              <a:t>Capacity planning</a:t>
            </a:r>
          </a:p>
          <a:p>
            <a:pPr eaLnBrk="1" hangingPunct="1"/>
            <a:r>
              <a:rPr lang="en-GB" altLang="en-US" sz="2400" dirty="0" smtClean="0"/>
              <a:t>Shop floor control</a:t>
            </a:r>
          </a:p>
          <a:p>
            <a:pPr eaLnBrk="1" hangingPunct="1"/>
            <a:r>
              <a:rPr lang="en-GB" altLang="en-US" sz="2400" dirty="0" smtClean="0"/>
              <a:t>Purchasing</a:t>
            </a:r>
          </a:p>
          <a:p>
            <a:pPr eaLnBrk="1" hangingPunct="1"/>
            <a:r>
              <a:rPr lang="en-GB" altLang="en-US" sz="2400" dirty="0" smtClean="0"/>
              <a:t>Accounting</a:t>
            </a:r>
          </a:p>
          <a:p>
            <a:pPr eaLnBrk="1" hangingPunct="1"/>
            <a:r>
              <a:rPr lang="en-GB" altLang="en-US" sz="2400" dirty="0" smtClean="0"/>
              <a:t>Financial analysis</a:t>
            </a:r>
          </a:p>
        </p:txBody>
      </p:sp>
    </p:spTree>
    <p:extLst>
      <p:ext uri="{BB962C8B-B14F-4D97-AF65-F5344CB8AC3E}">
        <p14:creationId xmlns:p14="http://schemas.microsoft.com/office/powerpoint/2010/main" val="36953597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ChangeArrowheads="1"/>
          </p:cNvSpPr>
          <p:nvPr/>
        </p:nvSpPr>
        <p:spPr bwMode="auto">
          <a:xfrm>
            <a:off x="608694" y="1449620"/>
            <a:ext cx="7924800" cy="812800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4432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Enterprise Resources Planning (ERP): </a:t>
            </a:r>
            <a:br>
              <a:rPr lang="en-US" altLang="en-US" sz="4000" dirty="0" smtClean="0"/>
            </a:br>
            <a:r>
              <a:rPr lang="en-US" altLang="en-US" sz="2800" b="1" dirty="0" smtClean="0">
                <a:solidFill>
                  <a:srgbClr val="0000FF"/>
                </a:solidFill>
                <a:latin typeface="Comic Sans MS" pitchFamily="66" charset="0"/>
              </a:rPr>
              <a:t>A tool for Inter-functional integration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361294" y="1525820"/>
            <a:ext cx="1219200" cy="685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1600"/>
              <a:t>Purchase</a:t>
            </a:r>
          </a:p>
          <a:p>
            <a:pPr algn="ctr"/>
            <a:r>
              <a:rPr lang="en-US" altLang="en-US" sz="1600"/>
              <a:t>Order</a:t>
            </a:r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669019" y="165917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/>
              <a:t>Purchase</a:t>
            </a:r>
          </a:p>
        </p:txBody>
      </p:sp>
      <p:sp>
        <p:nvSpPr>
          <p:cNvPr id="39942" name="Rectangle 8"/>
          <p:cNvSpPr>
            <a:spLocks noChangeArrowheads="1"/>
          </p:cNvSpPr>
          <p:nvPr/>
        </p:nvSpPr>
        <p:spPr bwMode="auto">
          <a:xfrm>
            <a:off x="627744" y="2287820"/>
            <a:ext cx="7924800" cy="9906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43" name="Rectangle 9"/>
          <p:cNvSpPr>
            <a:spLocks noChangeArrowheads="1"/>
          </p:cNvSpPr>
          <p:nvPr/>
        </p:nvSpPr>
        <p:spPr bwMode="auto">
          <a:xfrm>
            <a:off x="4342494" y="2440220"/>
            <a:ext cx="1219200" cy="685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1600"/>
              <a:t>Invoice</a:t>
            </a:r>
          </a:p>
        </p:txBody>
      </p:sp>
      <p:sp>
        <p:nvSpPr>
          <p:cNvPr id="39944" name="Rectangle 10"/>
          <p:cNvSpPr>
            <a:spLocks noChangeArrowheads="1"/>
          </p:cNvSpPr>
          <p:nvPr/>
        </p:nvSpPr>
        <p:spPr bwMode="auto">
          <a:xfrm>
            <a:off x="5714094" y="2440220"/>
            <a:ext cx="1219200" cy="685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1600"/>
              <a:t>Payment</a:t>
            </a:r>
          </a:p>
        </p:txBody>
      </p:sp>
      <p:sp>
        <p:nvSpPr>
          <p:cNvPr id="39945" name="Text Box 11"/>
          <p:cNvSpPr txBox="1">
            <a:spLocks noChangeArrowheads="1"/>
          </p:cNvSpPr>
          <p:nvPr/>
        </p:nvSpPr>
        <p:spPr bwMode="auto">
          <a:xfrm>
            <a:off x="773794" y="2433870"/>
            <a:ext cx="1214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/>
              <a:t>Accounts</a:t>
            </a:r>
          </a:p>
          <a:p>
            <a:pPr algn="ctr"/>
            <a:r>
              <a:rPr lang="en-US" altLang="en-US"/>
              <a:t>Payable</a:t>
            </a:r>
          </a:p>
        </p:txBody>
      </p:sp>
      <p:sp>
        <p:nvSpPr>
          <p:cNvPr id="39946" name="Rectangle 12"/>
          <p:cNvSpPr>
            <a:spLocks noChangeArrowheads="1"/>
          </p:cNvSpPr>
          <p:nvPr/>
        </p:nvSpPr>
        <p:spPr bwMode="auto">
          <a:xfrm>
            <a:off x="7142844" y="2440220"/>
            <a:ext cx="1219200" cy="685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1600"/>
              <a:t>Accounts</a:t>
            </a:r>
          </a:p>
          <a:p>
            <a:pPr algn="ctr"/>
            <a:r>
              <a:rPr lang="en-US" altLang="en-US" sz="1600"/>
              <a:t>Statement</a:t>
            </a:r>
          </a:p>
        </p:txBody>
      </p:sp>
      <p:sp>
        <p:nvSpPr>
          <p:cNvPr id="39947" name="Rectangle 14"/>
          <p:cNvSpPr>
            <a:spLocks noChangeArrowheads="1"/>
          </p:cNvSpPr>
          <p:nvPr/>
        </p:nvSpPr>
        <p:spPr bwMode="auto">
          <a:xfrm>
            <a:off x="627744" y="3335570"/>
            <a:ext cx="7924800" cy="9906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48" name="Rectangle 15"/>
          <p:cNvSpPr>
            <a:spLocks noChangeArrowheads="1"/>
          </p:cNvSpPr>
          <p:nvPr/>
        </p:nvSpPr>
        <p:spPr bwMode="auto">
          <a:xfrm>
            <a:off x="2380344" y="3487970"/>
            <a:ext cx="2266950" cy="685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1600"/>
              <a:t>Cash Management</a:t>
            </a:r>
          </a:p>
          <a:p>
            <a:pPr algn="ctr"/>
            <a:r>
              <a:rPr lang="en-US" altLang="en-US" sz="1600"/>
              <a:t>Forecast</a:t>
            </a:r>
          </a:p>
        </p:txBody>
      </p:sp>
      <p:sp>
        <p:nvSpPr>
          <p:cNvPr id="39949" name="Rectangle 16"/>
          <p:cNvSpPr>
            <a:spLocks noChangeArrowheads="1"/>
          </p:cNvSpPr>
          <p:nvPr/>
        </p:nvSpPr>
        <p:spPr bwMode="auto">
          <a:xfrm>
            <a:off x="6095094" y="3487970"/>
            <a:ext cx="2286000" cy="685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1600"/>
              <a:t>Cash Management</a:t>
            </a:r>
          </a:p>
          <a:p>
            <a:pPr algn="ctr"/>
            <a:r>
              <a:rPr lang="en-US" altLang="en-US" sz="1600"/>
              <a:t>Current Position</a:t>
            </a:r>
          </a:p>
        </p:txBody>
      </p:sp>
      <p:sp>
        <p:nvSpPr>
          <p:cNvPr id="39950" name="Text Box 17"/>
          <p:cNvSpPr txBox="1">
            <a:spLocks noChangeArrowheads="1"/>
          </p:cNvSpPr>
          <p:nvPr/>
        </p:nvSpPr>
        <p:spPr bwMode="auto">
          <a:xfrm>
            <a:off x="688069" y="3672120"/>
            <a:ext cx="1190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/>
              <a:t>Treasury</a:t>
            </a:r>
          </a:p>
        </p:txBody>
      </p:sp>
      <p:sp>
        <p:nvSpPr>
          <p:cNvPr id="39951" name="Rectangle 18"/>
          <p:cNvSpPr>
            <a:spLocks noChangeArrowheads="1"/>
          </p:cNvSpPr>
          <p:nvPr/>
        </p:nvSpPr>
        <p:spPr bwMode="auto">
          <a:xfrm>
            <a:off x="621394" y="4383320"/>
            <a:ext cx="7924800" cy="990600"/>
          </a:xfrm>
          <a:prstGeom prst="rect">
            <a:avLst/>
          </a:prstGeom>
          <a:solidFill>
            <a:srgbClr val="DCB9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52" name="Rectangle 19"/>
          <p:cNvSpPr>
            <a:spLocks noChangeArrowheads="1"/>
          </p:cNvSpPr>
          <p:nvPr/>
        </p:nvSpPr>
        <p:spPr bwMode="auto">
          <a:xfrm>
            <a:off x="4342494" y="4535720"/>
            <a:ext cx="1219200" cy="685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1600"/>
              <a:t>Invoice</a:t>
            </a:r>
          </a:p>
        </p:txBody>
      </p:sp>
      <p:sp>
        <p:nvSpPr>
          <p:cNvPr id="39953" name="Rectangle 20"/>
          <p:cNvSpPr>
            <a:spLocks noChangeArrowheads="1"/>
          </p:cNvSpPr>
          <p:nvPr/>
        </p:nvSpPr>
        <p:spPr bwMode="auto">
          <a:xfrm>
            <a:off x="5714094" y="4535720"/>
            <a:ext cx="1219200" cy="685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1600"/>
              <a:t>Cash</a:t>
            </a:r>
          </a:p>
          <a:p>
            <a:pPr algn="ctr"/>
            <a:r>
              <a:rPr lang="en-US" altLang="en-US" sz="1600"/>
              <a:t>Receipt</a:t>
            </a:r>
          </a:p>
        </p:txBody>
      </p:sp>
      <p:sp>
        <p:nvSpPr>
          <p:cNvPr id="39954" name="Text Box 21"/>
          <p:cNvSpPr txBox="1">
            <a:spLocks noChangeArrowheads="1"/>
          </p:cNvSpPr>
          <p:nvPr/>
        </p:nvSpPr>
        <p:spPr bwMode="auto">
          <a:xfrm>
            <a:off x="754744" y="4529370"/>
            <a:ext cx="1412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dirty="0"/>
              <a:t>Accounts</a:t>
            </a:r>
          </a:p>
          <a:p>
            <a:pPr algn="ctr"/>
            <a:r>
              <a:rPr lang="en-US" altLang="en-US" dirty="0"/>
              <a:t>Receivable</a:t>
            </a:r>
          </a:p>
        </p:txBody>
      </p:sp>
      <p:sp>
        <p:nvSpPr>
          <p:cNvPr id="39955" name="Rectangle 22"/>
          <p:cNvSpPr>
            <a:spLocks noChangeArrowheads="1"/>
          </p:cNvSpPr>
          <p:nvPr/>
        </p:nvSpPr>
        <p:spPr bwMode="auto">
          <a:xfrm>
            <a:off x="608694" y="5412020"/>
            <a:ext cx="7924800" cy="850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56" name="Rectangle 23"/>
          <p:cNvSpPr>
            <a:spLocks noChangeArrowheads="1"/>
          </p:cNvSpPr>
          <p:nvPr/>
        </p:nvSpPr>
        <p:spPr bwMode="auto">
          <a:xfrm>
            <a:off x="2361294" y="5500920"/>
            <a:ext cx="1219200" cy="685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1600"/>
              <a:t>Sales</a:t>
            </a:r>
          </a:p>
          <a:p>
            <a:pPr algn="ctr"/>
            <a:r>
              <a:rPr lang="en-US" altLang="en-US" sz="1600"/>
              <a:t>Order</a:t>
            </a:r>
          </a:p>
        </p:txBody>
      </p:sp>
      <p:sp>
        <p:nvSpPr>
          <p:cNvPr id="39957" name="Text Box 25"/>
          <p:cNvSpPr txBox="1">
            <a:spLocks noChangeArrowheads="1"/>
          </p:cNvSpPr>
          <p:nvPr/>
        </p:nvSpPr>
        <p:spPr bwMode="auto">
          <a:xfrm>
            <a:off x="821419" y="5662845"/>
            <a:ext cx="795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/>
              <a:t>Sales</a:t>
            </a:r>
          </a:p>
        </p:txBody>
      </p:sp>
      <p:sp>
        <p:nvSpPr>
          <p:cNvPr id="39958" name="Rectangle 26"/>
          <p:cNvSpPr>
            <a:spLocks noChangeArrowheads="1"/>
          </p:cNvSpPr>
          <p:nvPr/>
        </p:nvSpPr>
        <p:spPr bwMode="auto">
          <a:xfrm>
            <a:off x="7161894" y="4497620"/>
            <a:ext cx="1219200" cy="685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1600"/>
              <a:t>Accounts</a:t>
            </a:r>
          </a:p>
          <a:p>
            <a:pPr algn="ctr"/>
            <a:r>
              <a:rPr lang="en-US" altLang="en-US" sz="1600"/>
              <a:t>Statement</a:t>
            </a:r>
          </a:p>
        </p:txBody>
      </p:sp>
      <p:sp>
        <p:nvSpPr>
          <p:cNvPr id="39959" name="Freeform 28"/>
          <p:cNvSpPr>
            <a:spLocks/>
          </p:cNvSpPr>
          <p:nvPr/>
        </p:nvSpPr>
        <p:spPr bwMode="auto">
          <a:xfrm>
            <a:off x="2526394" y="2224320"/>
            <a:ext cx="698500" cy="1244600"/>
          </a:xfrm>
          <a:custGeom>
            <a:avLst/>
            <a:gdLst>
              <a:gd name="T0" fmla="*/ 673100 w 440"/>
              <a:gd name="T1" fmla="*/ 0 h 864"/>
              <a:gd name="T2" fmla="*/ 596900 w 440"/>
              <a:gd name="T3" fmla="*/ 622300 h 864"/>
              <a:gd name="T4" fmla="*/ 63500 w 440"/>
              <a:gd name="T5" fmla="*/ 968022 h 864"/>
              <a:gd name="T6" fmla="*/ 215900 w 440"/>
              <a:gd name="T7" fmla="*/ 124460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440"/>
              <a:gd name="T13" fmla="*/ 0 h 864"/>
              <a:gd name="T14" fmla="*/ 440 w 440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0" h="864">
                <a:moveTo>
                  <a:pt x="424" y="0"/>
                </a:moveTo>
                <a:cubicBezTo>
                  <a:pt x="432" y="160"/>
                  <a:pt x="440" y="320"/>
                  <a:pt x="376" y="432"/>
                </a:cubicBezTo>
                <a:cubicBezTo>
                  <a:pt x="312" y="544"/>
                  <a:pt x="80" y="600"/>
                  <a:pt x="40" y="672"/>
                </a:cubicBezTo>
                <a:cubicBezTo>
                  <a:pt x="0" y="744"/>
                  <a:pt x="68" y="804"/>
                  <a:pt x="136" y="864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0" name="Freeform 30"/>
          <p:cNvSpPr>
            <a:spLocks/>
          </p:cNvSpPr>
          <p:nvPr/>
        </p:nvSpPr>
        <p:spPr bwMode="auto">
          <a:xfrm>
            <a:off x="2589894" y="4192820"/>
            <a:ext cx="1066800" cy="1308100"/>
          </a:xfrm>
          <a:custGeom>
            <a:avLst/>
            <a:gdLst>
              <a:gd name="T0" fmla="*/ 0 w 672"/>
              <a:gd name="T1" fmla="*/ 1308100 h 864"/>
              <a:gd name="T2" fmla="*/ 685800 w 672"/>
              <a:gd name="T3" fmla="*/ 872067 h 864"/>
              <a:gd name="T4" fmla="*/ 228600 w 672"/>
              <a:gd name="T5" fmla="*/ 436033 h 864"/>
              <a:gd name="T6" fmla="*/ 1066800 w 672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864"/>
              <a:gd name="T14" fmla="*/ 672 w 672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864">
                <a:moveTo>
                  <a:pt x="0" y="864"/>
                </a:moveTo>
                <a:cubicBezTo>
                  <a:pt x="204" y="768"/>
                  <a:pt x="408" y="672"/>
                  <a:pt x="432" y="576"/>
                </a:cubicBezTo>
                <a:cubicBezTo>
                  <a:pt x="456" y="480"/>
                  <a:pt x="104" y="384"/>
                  <a:pt x="144" y="288"/>
                </a:cubicBezTo>
                <a:cubicBezTo>
                  <a:pt x="184" y="192"/>
                  <a:pt x="428" y="96"/>
                  <a:pt x="672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1" name="Freeform 32"/>
          <p:cNvSpPr>
            <a:spLocks/>
          </p:cNvSpPr>
          <p:nvPr/>
        </p:nvSpPr>
        <p:spPr bwMode="auto">
          <a:xfrm>
            <a:off x="4748894" y="3926120"/>
            <a:ext cx="1346200" cy="609600"/>
          </a:xfrm>
          <a:custGeom>
            <a:avLst/>
            <a:gdLst>
              <a:gd name="T0" fmla="*/ 127000 w 848"/>
              <a:gd name="T1" fmla="*/ 609600 h 384"/>
              <a:gd name="T2" fmla="*/ 203200 w 848"/>
              <a:gd name="T3" fmla="*/ 228600 h 384"/>
              <a:gd name="T4" fmla="*/ 1346200 w 848"/>
              <a:gd name="T5" fmla="*/ 0 h 384"/>
              <a:gd name="T6" fmla="*/ 0 60000 65536"/>
              <a:gd name="T7" fmla="*/ 0 60000 65536"/>
              <a:gd name="T8" fmla="*/ 0 60000 65536"/>
              <a:gd name="T9" fmla="*/ 0 w 848"/>
              <a:gd name="T10" fmla="*/ 0 h 384"/>
              <a:gd name="T11" fmla="*/ 848 w 848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8" h="384">
                <a:moveTo>
                  <a:pt x="80" y="384"/>
                </a:moveTo>
                <a:cubicBezTo>
                  <a:pt x="40" y="296"/>
                  <a:pt x="0" y="208"/>
                  <a:pt x="128" y="144"/>
                </a:cubicBezTo>
                <a:cubicBezTo>
                  <a:pt x="256" y="80"/>
                  <a:pt x="552" y="40"/>
                  <a:pt x="848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2" name="Freeform 33"/>
          <p:cNvSpPr>
            <a:spLocks/>
          </p:cNvSpPr>
          <p:nvPr/>
        </p:nvSpPr>
        <p:spPr bwMode="auto">
          <a:xfrm>
            <a:off x="6171294" y="4192820"/>
            <a:ext cx="762000" cy="304800"/>
          </a:xfrm>
          <a:custGeom>
            <a:avLst/>
            <a:gdLst>
              <a:gd name="T0" fmla="*/ 0 w 480"/>
              <a:gd name="T1" fmla="*/ 304800 h 192"/>
              <a:gd name="T2" fmla="*/ 152400 w 480"/>
              <a:gd name="T3" fmla="*/ 152400 h 192"/>
              <a:gd name="T4" fmla="*/ 762000 w 480"/>
              <a:gd name="T5" fmla="*/ 0 h 192"/>
              <a:gd name="T6" fmla="*/ 0 60000 65536"/>
              <a:gd name="T7" fmla="*/ 0 60000 65536"/>
              <a:gd name="T8" fmla="*/ 0 60000 65536"/>
              <a:gd name="T9" fmla="*/ 0 w 480"/>
              <a:gd name="T10" fmla="*/ 0 h 192"/>
              <a:gd name="T11" fmla="*/ 480 w 48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92">
                <a:moveTo>
                  <a:pt x="0" y="192"/>
                </a:moveTo>
                <a:cubicBezTo>
                  <a:pt x="8" y="160"/>
                  <a:pt x="16" y="128"/>
                  <a:pt x="96" y="96"/>
                </a:cubicBezTo>
                <a:cubicBezTo>
                  <a:pt x="176" y="64"/>
                  <a:pt x="328" y="32"/>
                  <a:pt x="480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3" name="Freeform 34"/>
          <p:cNvSpPr>
            <a:spLocks/>
          </p:cNvSpPr>
          <p:nvPr/>
        </p:nvSpPr>
        <p:spPr bwMode="auto">
          <a:xfrm>
            <a:off x="7695294" y="4192820"/>
            <a:ext cx="419100" cy="304800"/>
          </a:xfrm>
          <a:custGeom>
            <a:avLst/>
            <a:gdLst>
              <a:gd name="T0" fmla="*/ 228600 w 264"/>
              <a:gd name="T1" fmla="*/ 304800 h 192"/>
              <a:gd name="T2" fmla="*/ 381000 w 264"/>
              <a:gd name="T3" fmla="*/ 152400 h 192"/>
              <a:gd name="T4" fmla="*/ 0 w 264"/>
              <a:gd name="T5" fmla="*/ 0 h 192"/>
              <a:gd name="T6" fmla="*/ 0 60000 65536"/>
              <a:gd name="T7" fmla="*/ 0 60000 65536"/>
              <a:gd name="T8" fmla="*/ 0 60000 65536"/>
              <a:gd name="T9" fmla="*/ 0 w 264"/>
              <a:gd name="T10" fmla="*/ 0 h 192"/>
              <a:gd name="T11" fmla="*/ 264 w 26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192">
                <a:moveTo>
                  <a:pt x="144" y="192"/>
                </a:moveTo>
                <a:cubicBezTo>
                  <a:pt x="204" y="160"/>
                  <a:pt x="264" y="128"/>
                  <a:pt x="240" y="96"/>
                </a:cubicBezTo>
                <a:cubicBezTo>
                  <a:pt x="216" y="64"/>
                  <a:pt x="108" y="32"/>
                  <a:pt x="0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4" name="Freeform 35"/>
          <p:cNvSpPr>
            <a:spLocks/>
          </p:cNvSpPr>
          <p:nvPr/>
        </p:nvSpPr>
        <p:spPr bwMode="auto">
          <a:xfrm>
            <a:off x="3961494" y="3126020"/>
            <a:ext cx="1384300" cy="381000"/>
          </a:xfrm>
          <a:custGeom>
            <a:avLst/>
            <a:gdLst>
              <a:gd name="T0" fmla="*/ 1371600 w 872"/>
              <a:gd name="T1" fmla="*/ 0 h 192"/>
              <a:gd name="T2" fmla="*/ 1295400 w 872"/>
              <a:gd name="T3" fmla="*/ 285750 h 192"/>
              <a:gd name="T4" fmla="*/ 838200 w 872"/>
              <a:gd name="T5" fmla="*/ 190500 h 192"/>
              <a:gd name="T6" fmla="*/ 228600 w 872"/>
              <a:gd name="T7" fmla="*/ 95250 h 192"/>
              <a:gd name="T8" fmla="*/ 0 w 872"/>
              <a:gd name="T9" fmla="*/ 381000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72"/>
              <a:gd name="T16" fmla="*/ 0 h 192"/>
              <a:gd name="T17" fmla="*/ 872 w 872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72" h="192">
                <a:moveTo>
                  <a:pt x="864" y="0"/>
                </a:moveTo>
                <a:cubicBezTo>
                  <a:pt x="868" y="64"/>
                  <a:pt x="872" y="128"/>
                  <a:pt x="816" y="144"/>
                </a:cubicBezTo>
                <a:cubicBezTo>
                  <a:pt x="760" y="160"/>
                  <a:pt x="640" y="112"/>
                  <a:pt x="528" y="96"/>
                </a:cubicBezTo>
                <a:cubicBezTo>
                  <a:pt x="416" y="80"/>
                  <a:pt x="232" y="32"/>
                  <a:pt x="144" y="48"/>
                </a:cubicBezTo>
                <a:cubicBezTo>
                  <a:pt x="56" y="64"/>
                  <a:pt x="28" y="128"/>
                  <a:pt x="0" y="192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5" name="Freeform 36"/>
          <p:cNvSpPr>
            <a:spLocks/>
          </p:cNvSpPr>
          <p:nvPr/>
        </p:nvSpPr>
        <p:spPr bwMode="auto">
          <a:xfrm>
            <a:off x="5929994" y="3126020"/>
            <a:ext cx="774700" cy="381000"/>
          </a:xfrm>
          <a:custGeom>
            <a:avLst/>
            <a:gdLst>
              <a:gd name="T0" fmla="*/ 88900 w 488"/>
              <a:gd name="T1" fmla="*/ 0 h 240"/>
              <a:gd name="T2" fmla="*/ 88900 w 488"/>
              <a:gd name="T3" fmla="*/ 228600 h 240"/>
              <a:gd name="T4" fmla="*/ 622300 w 488"/>
              <a:gd name="T5" fmla="*/ 152400 h 240"/>
              <a:gd name="T6" fmla="*/ 774700 w 488"/>
              <a:gd name="T7" fmla="*/ 38100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488"/>
              <a:gd name="T13" fmla="*/ 0 h 240"/>
              <a:gd name="T14" fmla="*/ 488 w 488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8" h="240">
                <a:moveTo>
                  <a:pt x="56" y="0"/>
                </a:moveTo>
                <a:cubicBezTo>
                  <a:pt x="28" y="64"/>
                  <a:pt x="0" y="128"/>
                  <a:pt x="56" y="144"/>
                </a:cubicBezTo>
                <a:cubicBezTo>
                  <a:pt x="112" y="160"/>
                  <a:pt x="320" y="80"/>
                  <a:pt x="392" y="96"/>
                </a:cubicBezTo>
                <a:cubicBezTo>
                  <a:pt x="464" y="112"/>
                  <a:pt x="476" y="176"/>
                  <a:pt x="488" y="24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6" name="Line 38"/>
          <p:cNvSpPr>
            <a:spLocks noChangeShapeType="1"/>
          </p:cNvSpPr>
          <p:nvPr/>
        </p:nvSpPr>
        <p:spPr bwMode="auto">
          <a:xfrm flipH="1">
            <a:off x="2227944" y="1424220"/>
            <a:ext cx="19050" cy="4851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7" name="Freeform 39"/>
          <p:cNvSpPr>
            <a:spLocks/>
          </p:cNvSpPr>
          <p:nvPr/>
        </p:nvSpPr>
        <p:spPr bwMode="auto">
          <a:xfrm>
            <a:off x="7625444" y="3087920"/>
            <a:ext cx="622300" cy="457200"/>
          </a:xfrm>
          <a:custGeom>
            <a:avLst/>
            <a:gdLst>
              <a:gd name="T0" fmla="*/ 546100 w 392"/>
              <a:gd name="T1" fmla="*/ 0 h 192"/>
              <a:gd name="T2" fmla="*/ 546100 w 392"/>
              <a:gd name="T3" fmla="*/ 342900 h 192"/>
              <a:gd name="T4" fmla="*/ 88900 w 392"/>
              <a:gd name="T5" fmla="*/ 114300 h 192"/>
              <a:gd name="T6" fmla="*/ 12700 w 392"/>
              <a:gd name="T7" fmla="*/ 45720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392"/>
              <a:gd name="T13" fmla="*/ 0 h 192"/>
              <a:gd name="T14" fmla="*/ 392 w 39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2" h="192">
                <a:moveTo>
                  <a:pt x="344" y="0"/>
                </a:moveTo>
                <a:cubicBezTo>
                  <a:pt x="368" y="68"/>
                  <a:pt x="392" y="136"/>
                  <a:pt x="344" y="144"/>
                </a:cubicBezTo>
                <a:cubicBezTo>
                  <a:pt x="296" y="152"/>
                  <a:pt x="112" y="40"/>
                  <a:pt x="56" y="48"/>
                </a:cubicBezTo>
                <a:cubicBezTo>
                  <a:pt x="0" y="56"/>
                  <a:pt x="4" y="124"/>
                  <a:pt x="8" y="192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1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Services Resources Planning (SRP)</a:t>
            </a:r>
            <a:br>
              <a:rPr lang="en-US" altLang="en-US" dirty="0" smtClean="0"/>
            </a:br>
            <a:r>
              <a:rPr lang="en-US" altLang="en-US" sz="2800" b="1" dirty="0">
                <a:solidFill>
                  <a:srgbClr val="0000FF"/>
                </a:solidFill>
                <a:latin typeface="Comic Sans MS" pitchFamily="66" charset="0"/>
              </a:rPr>
              <a:t>An ERP Solution from </a:t>
            </a:r>
            <a:r>
              <a:rPr lang="en-US" altLang="en-US" sz="2800" b="1" dirty="0" err="1">
                <a:solidFill>
                  <a:srgbClr val="0000FF"/>
                </a:solidFill>
                <a:latin typeface="Comic Sans MS" pitchFamily="66" charset="0"/>
              </a:rPr>
              <a:t>Ramco</a:t>
            </a:r>
            <a:endParaRPr lang="en-US" altLang="en-US" sz="28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  <p:pic>
        <p:nvPicPr>
          <p:cNvPr id="6" name="Picture 5" descr="http://www.ramco.com/new-site/images/hcm/SRP-product-guide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3" t="10330" r="5799" b="12308"/>
          <a:stretch/>
        </p:blipFill>
        <p:spPr bwMode="auto">
          <a:xfrm>
            <a:off x="537030" y="15240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3500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64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Resources Planning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Chapter Highlights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992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Dependent demand items exhibit certain characteristics such as lumpy demand and parent – offspring relationships that could be exploited while planning for materials in </a:t>
            </a:r>
            <a:r>
              <a:rPr lang="en-US" altLang="en-US" sz="2400" dirty="0" err="1" smtClean="0"/>
              <a:t>organisations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Bill of Material and Product Structure depicts the dependency relationships among various components in a manufacturing set-up.</a:t>
            </a:r>
          </a:p>
          <a:p>
            <a:pPr eaLnBrk="1" hangingPunct="1"/>
            <a:r>
              <a:rPr lang="en-US" altLang="en-US" sz="2400" dirty="0" smtClean="0"/>
              <a:t>Various lot sizing rules could be </a:t>
            </a:r>
            <a:r>
              <a:rPr lang="en-US" altLang="en-US" sz="2400" dirty="0" err="1" smtClean="0"/>
              <a:t>utilised</a:t>
            </a:r>
            <a:r>
              <a:rPr lang="en-US" altLang="en-US" sz="2400" dirty="0" smtClean="0"/>
              <a:t> to batch the requirements and schedule orders. </a:t>
            </a:r>
          </a:p>
          <a:p>
            <a:pPr eaLnBrk="1" hangingPunct="1"/>
            <a:r>
              <a:rPr lang="en-US" altLang="en-US" sz="2400" dirty="0" smtClean="0"/>
              <a:t>The lot sizing rules strike an appropriate trade-off between carrying cost and ordering cost. </a:t>
            </a:r>
          </a:p>
          <a:p>
            <a:pPr eaLnBrk="1" hangingPunct="1"/>
            <a:r>
              <a:rPr lang="en-US" altLang="en-US" sz="2400" dirty="0" smtClean="0"/>
              <a:t>MRP logic involves a four-step logic; Net – Lot – Offset – Explode. </a:t>
            </a:r>
          </a:p>
        </p:txBody>
      </p:sp>
    </p:spTree>
    <p:extLst>
      <p:ext uri="{BB962C8B-B14F-4D97-AF65-F5344CB8AC3E}">
        <p14:creationId xmlns:p14="http://schemas.microsoft.com/office/powerpoint/2010/main" val="277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Types of inventories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Demand Attributes</a:t>
            </a:r>
          </a:p>
        </p:txBody>
      </p:sp>
      <p:graphicFrame>
        <p:nvGraphicFramePr>
          <p:cNvPr id="118951" name="Group 16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931111540"/>
              </p:ext>
            </p:extLst>
          </p:nvPr>
        </p:nvGraphicFramePr>
        <p:xfrm>
          <a:off x="566738" y="1752600"/>
          <a:ext cx="8001000" cy="4632864"/>
        </p:xfrm>
        <a:graphic>
          <a:graphicData uri="http://schemas.openxmlformats.org/drawingml/2006/table">
            <a:tbl>
              <a:tblPr/>
              <a:tblGrid>
                <a:gridCol w="2505075"/>
                <a:gridCol w="2747962"/>
                <a:gridCol w="2747963"/>
              </a:tblGrid>
              <a:tr h="335234"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Attribute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Dependant Demand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Independent Demand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B9FF"/>
                    </a:solidFill>
                  </a:tcPr>
                </a:tc>
              </a:tr>
              <a:tr h="1066654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Nature of Demand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No uncertainty; Dependant; Parent - Child relationships cause dependency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Considerable  Uncertainty, Independent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B9FF"/>
                    </a:solidFill>
                  </a:tcPr>
                </a:tc>
              </a:tr>
              <a:tr h="822847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Goal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Make availability meet requirements exactly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Make availability meet estimated demand for a targeted service level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B9FF"/>
                    </a:solidFill>
                  </a:tcPr>
                </a:tc>
              </a:tr>
              <a:tr h="579041"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Service Level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100% a necessity, Feasible to achieve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100% is not feasible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B9FF"/>
                    </a:solidFill>
                  </a:tcPr>
                </a:tc>
              </a:tr>
              <a:tr h="335234"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Demand Occurrence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Often lumpy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Often continuous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B9FF"/>
                    </a:solidFill>
                  </a:tcPr>
                </a:tc>
              </a:tr>
              <a:tr h="335234"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Estimation of demand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By Production Planning 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By Forecasting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B9FF"/>
                    </a:solidFill>
                  </a:tcPr>
                </a:tc>
              </a:tr>
              <a:tr h="579041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How much to order? (Quantity)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Known with certainty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Estimated based on past consumption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B9FF"/>
                    </a:solidFill>
                  </a:tcPr>
                </a:tc>
              </a:tr>
              <a:tr h="579041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When to order? (Timing)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Very critical, can be estimated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Cannot be answered directly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B9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55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8821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Resources Planning</a:t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Chapter Highlights…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735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Through an iterative process, the material requirements of all components in an </a:t>
            </a:r>
            <a:r>
              <a:rPr lang="en-US" altLang="en-US" sz="2400" dirty="0" err="1" smtClean="0"/>
              <a:t>organisation</a:t>
            </a:r>
            <a:r>
              <a:rPr lang="en-US" altLang="en-US" sz="2400" dirty="0" smtClean="0"/>
              <a:t> during a planning horizon are arrived.  </a:t>
            </a:r>
          </a:p>
          <a:p>
            <a:pPr eaLnBrk="1" hangingPunct="1"/>
            <a:r>
              <a:rPr lang="en-US" altLang="en-US" sz="2400" dirty="0" smtClean="0"/>
              <a:t>Regeneration and Net change are the two methods used for updating the MRP schedules.</a:t>
            </a:r>
          </a:p>
          <a:p>
            <a:pPr eaLnBrk="1" hangingPunct="1"/>
            <a:r>
              <a:rPr lang="en-US" altLang="en-US" sz="2400" dirty="0" smtClean="0"/>
              <a:t>Capacity Requirements Planning uses a similar logic to that of MRP</a:t>
            </a:r>
          </a:p>
          <a:p>
            <a:pPr eaLnBrk="1" hangingPunct="1"/>
            <a:r>
              <a:rPr lang="en-US" altLang="en-US" sz="2400" dirty="0" smtClean="0"/>
              <a:t>The logic of MRP could be extend to several other spheres of an operations system. MRP II systems provide this functionality. </a:t>
            </a:r>
          </a:p>
          <a:p>
            <a:pPr eaLnBrk="1" hangingPunct="1"/>
            <a:r>
              <a:rPr lang="en-US" altLang="en-US" sz="2400" dirty="0" smtClean="0"/>
              <a:t>Modern day ERP systems are further extensions of MRP logic to other areas of business such as Marketing. Finance and Personnel.</a:t>
            </a:r>
          </a:p>
        </p:txBody>
      </p:sp>
    </p:spTree>
    <p:extLst>
      <p:ext uri="{BB962C8B-B14F-4D97-AF65-F5344CB8AC3E}">
        <p14:creationId xmlns:p14="http://schemas.microsoft.com/office/powerpoint/2010/main" val="245751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98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Developing MRP Logic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Basic Building Blocks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0546"/>
            <a:ext cx="8229600" cy="4525963"/>
          </a:xfrm>
        </p:spPr>
        <p:txBody>
          <a:bodyPr/>
          <a:lstStyle/>
          <a:p>
            <a:pPr marL="571500" indent="-571500" eaLnBrk="1" hangingPunct="1"/>
            <a:r>
              <a:rPr lang="en-US" altLang="en-US" sz="3600" dirty="0" smtClean="0"/>
              <a:t>Existence of multiple levels of dependency</a:t>
            </a:r>
          </a:p>
          <a:p>
            <a:pPr marL="571500" indent="-571500" eaLnBrk="1" hangingPunct="1"/>
            <a:r>
              <a:rPr lang="en-US" altLang="en-US" sz="3600" dirty="0" smtClean="0"/>
              <a:t>Product Structure – Bill of Materials (BOM)</a:t>
            </a:r>
          </a:p>
          <a:p>
            <a:pPr marL="571500" indent="-571500" eaLnBrk="1" hangingPunct="1"/>
            <a:r>
              <a:rPr lang="en-US" altLang="en-US" sz="3600" dirty="0" smtClean="0"/>
              <a:t>Time phasing the requirement</a:t>
            </a:r>
          </a:p>
          <a:p>
            <a:pPr marL="571500" indent="-571500" eaLnBrk="1" hangingPunct="1"/>
            <a:r>
              <a:rPr lang="en-US" altLang="en-US" sz="3600" dirty="0" smtClean="0"/>
              <a:t>Determining Lot Size </a:t>
            </a:r>
          </a:p>
          <a:p>
            <a:pPr marL="571500" indent="-571500" eaLnBrk="1" hangingPunct="1"/>
            <a:r>
              <a:rPr lang="en-US" altLang="en-US" sz="3600" dirty="0" smtClean="0"/>
              <a:t>Incorporating lead time information</a:t>
            </a:r>
          </a:p>
          <a:p>
            <a:pPr marL="571500" indent="-571500" eaLnBrk="1" hangingPunct="1"/>
            <a:r>
              <a:rPr lang="en-US" altLang="en-US" sz="3600" dirty="0" smtClean="0"/>
              <a:t>Establishing the planning premises</a:t>
            </a:r>
          </a:p>
        </p:txBody>
      </p:sp>
    </p:spTree>
    <p:extLst>
      <p:ext uri="{BB962C8B-B14F-4D97-AF65-F5344CB8AC3E}">
        <p14:creationId xmlns:p14="http://schemas.microsoft.com/office/powerpoint/2010/main" val="384173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Dependency relationship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The example of a phone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715000" y="2057400"/>
            <a:ext cx="2590800" cy="466725"/>
          </a:xfrm>
          <a:prstGeom prst="rect">
            <a:avLst/>
          </a:prstGeom>
          <a:solidFill>
            <a:srgbClr val="FFD85D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dirty="0">
                <a:latin typeface="Times New Roman" pitchFamily="18" charset="0"/>
              </a:rPr>
              <a:t>Basic Telephone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715000" y="3343275"/>
            <a:ext cx="2590800" cy="466725"/>
          </a:xfrm>
          <a:prstGeom prst="rect">
            <a:avLst/>
          </a:prstGeom>
          <a:solidFill>
            <a:srgbClr val="CCFFFF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>
                <a:latin typeface="Times New Roman" pitchFamily="18" charset="0"/>
              </a:rPr>
              <a:t>Hand Set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715000" y="4562475"/>
            <a:ext cx="2590800" cy="466725"/>
          </a:xfrm>
          <a:prstGeom prst="rect">
            <a:avLst/>
          </a:prstGeom>
          <a:solidFill>
            <a:srgbClr val="FFCCCC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>
                <a:latin typeface="Times New Roman" pitchFamily="18" charset="0"/>
              </a:rPr>
              <a:t>Cover Plate</a:t>
            </a:r>
          </a:p>
        </p:txBody>
      </p:sp>
      <p:cxnSp>
        <p:nvCxnSpPr>
          <p:cNvPr id="10246" name="AutoShape 6"/>
          <p:cNvCxnSpPr>
            <a:cxnSpLocks noChangeShapeType="1"/>
            <a:stCxn id="10243" idx="2"/>
            <a:endCxn id="10244" idx="0"/>
          </p:cNvCxnSpPr>
          <p:nvPr/>
        </p:nvCxnSpPr>
        <p:spPr bwMode="auto">
          <a:xfrm>
            <a:off x="7010400" y="2524125"/>
            <a:ext cx="0" cy="819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7" name="AutoShape 7"/>
          <p:cNvCxnSpPr>
            <a:cxnSpLocks noChangeShapeType="1"/>
            <a:stCxn id="10244" idx="2"/>
            <a:endCxn id="10245" idx="0"/>
          </p:cNvCxnSpPr>
          <p:nvPr/>
        </p:nvCxnSpPr>
        <p:spPr bwMode="auto">
          <a:xfrm>
            <a:off x="7010400" y="3810000"/>
            <a:ext cx="0" cy="7524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248" name="Picture 1051" descr="Basic Tele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2133600"/>
            <a:ext cx="39909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Line Callout 1 11"/>
          <p:cNvSpPr>
            <a:spLocks/>
          </p:cNvSpPr>
          <p:nvPr/>
        </p:nvSpPr>
        <p:spPr bwMode="auto">
          <a:xfrm>
            <a:off x="304800" y="5486400"/>
            <a:ext cx="1371600" cy="381000"/>
          </a:xfrm>
          <a:prstGeom prst="borderCallout1">
            <a:avLst>
              <a:gd name="adj1" fmla="val -10213"/>
              <a:gd name="adj2" fmla="val 30745"/>
              <a:gd name="adj3" fmla="val -396468"/>
              <a:gd name="adj4" fmla="val 69713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/>
              <a:t>Handset </a:t>
            </a:r>
          </a:p>
        </p:txBody>
      </p:sp>
      <p:sp>
        <p:nvSpPr>
          <p:cNvPr id="10250" name="Line Callout 3 12"/>
          <p:cNvSpPr>
            <a:spLocks/>
          </p:cNvSpPr>
          <p:nvPr/>
        </p:nvSpPr>
        <p:spPr bwMode="auto">
          <a:xfrm>
            <a:off x="4953000" y="5562600"/>
            <a:ext cx="1752600" cy="612775"/>
          </a:xfrm>
          <a:prstGeom prst="borderCallout3">
            <a:avLst>
              <a:gd name="adj1" fmla="val 44481"/>
              <a:gd name="adj2" fmla="val -1139"/>
              <a:gd name="adj3" fmla="val -14704"/>
              <a:gd name="adj4" fmla="val -22440"/>
              <a:gd name="adj5" fmla="val -93000"/>
              <a:gd name="adj6" fmla="val -50852"/>
              <a:gd name="adj7" fmla="val -267894"/>
              <a:gd name="adj8" fmla="val -82398"/>
            </a:avLst>
          </a:prstGeom>
          <a:solidFill>
            <a:srgbClr val="FFD85D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dirty="0"/>
              <a:t>Basic Telephone</a:t>
            </a:r>
          </a:p>
        </p:txBody>
      </p:sp>
      <p:sp>
        <p:nvSpPr>
          <p:cNvPr id="10251" name="Line Callout 2 13"/>
          <p:cNvSpPr>
            <a:spLocks/>
          </p:cNvSpPr>
          <p:nvPr/>
        </p:nvSpPr>
        <p:spPr bwMode="auto">
          <a:xfrm>
            <a:off x="2362200" y="5410200"/>
            <a:ext cx="1981200" cy="914400"/>
          </a:xfrm>
          <a:prstGeom prst="borderCallout2">
            <a:avLst>
              <a:gd name="adj1" fmla="val 60130"/>
              <a:gd name="adj2" fmla="val -287"/>
              <a:gd name="adj3" fmla="val 18750"/>
              <a:gd name="adj4" fmla="val -16667"/>
              <a:gd name="adj5" fmla="val -232671"/>
              <a:gd name="adj6" fmla="val -16694"/>
            </a:avLst>
          </a:prstGeom>
          <a:solidFill>
            <a:srgbClr val="FFCC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1400"/>
              <a:t>A fastener secures a pair of the cover plates in the handset</a:t>
            </a:r>
          </a:p>
        </p:txBody>
      </p:sp>
    </p:spTree>
    <p:extLst>
      <p:ext uri="{BB962C8B-B14F-4D97-AF65-F5344CB8AC3E}">
        <p14:creationId xmlns:p14="http://schemas.microsoft.com/office/powerpoint/2010/main" val="417469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1452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Level-by-Level computation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An illustration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457200" y="1233720"/>
            <a:ext cx="4038600" cy="4953000"/>
          </a:xfrm>
          <a:solidFill>
            <a:srgbClr val="DCB9FF"/>
          </a:solidFill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b="1" u="sng" dirty="0" smtClean="0"/>
              <a:t>Method A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2400" u="sng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u="sng" dirty="0" smtClean="0"/>
              <a:t>Basic Telephone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/>
              <a:t>Required		:100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/>
              <a:t>On hand Inventory	:  30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/>
              <a:t>Planned Quantity	:  70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24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u="sng" dirty="0" smtClean="0"/>
              <a:t>Handset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/>
              <a:t>Required		:100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/>
              <a:t>On hand Inventory	:  27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/>
              <a:t>Planned Quantity	:  73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24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u="sng" dirty="0" smtClean="0"/>
              <a:t>Cover plate*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/>
              <a:t>Required		:200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/>
              <a:t>On hand Inventory 	:  16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/>
              <a:t>Planned Quantity	:184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i="1" dirty="0" smtClean="0"/>
              <a:t>* (Each handset requires 2 cover plates)</a:t>
            </a:r>
            <a:endParaRPr lang="en-US" altLang="en-US" sz="4400" dirty="0" smtClean="0"/>
          </a:p>
        </p:txBody>
      </p:sp>
      <p:sp>
        <p:nvSpPr>
          <p:cNvPr id="11268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4648200" y="1233720"/>
            <a:ext cx="4038600" cy="4953000"/>
          </a:xfrm>
          <a:solidFill>
            <a:srgbClr val="FFD85D"/>
          </a:solidFill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b="1" u="sng" dirty="0" smtClean="0"/>
              <a:t>Method B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2400" u="sng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u="sng" dirty="0" smtClean="0"/>
              <a:t>Basic Telephone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/>
              <a:t>Required		:100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/>
              <a:t>On hand Inventory 	:  30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/>
              <a:t>Planned Quantity	:  70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24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u="sng" dirty="0" smtClean="0"/>
              <a:t>Hand set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/>
              <a:t>Required		:  70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/>
              <a:t>On hand Inventory 	:  27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/>
              <a:t>Planned Quantity	:  43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2400" dirty="0" smtClean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u="sng" dirty="0" smtClean="0"/>
              <a:t>Cover plate*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/>
              <a:t>Required		: 86    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/>
              <a:t>On hand Inventory 	: 16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/>
              <a:t>Planned Quantity	: 70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i="1" dirty="0" smtClean="0"/>
              <a:t>*(Each handset requires 2 cover plates)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800" dirty="0" smtClean="0"/>
          </a:p>
        </p:txBody>
      </p:sp>
      <p:sp>
        <p:nvSpPr>
          <p:cNvPr id="11269" name="Freeform 11"/>
          <p:cNvSpPr>
            <a:spLocks/>
          </p:cNvSpPr>
          <p:nvPr/>
        </p:nvSpPr>
        <p:spPr bwMode="auto">
          <a:xfrm>
            <a:off x="8153400" y="2681520"/>
            <a:ext cx="622300" cy="685800"/>
          </a:xfrm>
          <a:custGeom>
            <a:avLst/>
            <a:gdLst>
              <a:gd name="T0" fmla="*/ 76200 w 392"/>
              <a:gd name="T1" fmla="*/ 0 h 432"/>
              <a:gd name="T2" fmla="*/ 609600 w 392"/>
              <a:gd name="T3" fmla="*/ 304800 h 432"/>
              <a:gd name="T4" fmla="*/ 0 w 392"/>
              <a:gd name="T5" fmla="*/ 685800 h 432"/>
              <a:gd name="T6" fmla="*/ 0 60000 65536"/>
              <a:gd name="T7" fmla="*/ 0 60000 65536"/>
              <a:gd name="T8" fmla="*/ 0 60000 65536"/>
              <a:gd name="T9" fmla="*/ 0 w 392"/>
              <a:gd name="T10" fmla="*/ 0 h 432"/>
              <a:gd name="T11" fmla="*/ 392 w 39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2" h="432">
                <a:moveTo>
                  <a:pt x="48" y="0"/>
                </a:moveTo>
                <a:cubicBezTo>
                  <a:pt x="220" y="60"/>
                  <a:pt x="392" y="120"/>
                  <a:pt x="384" y="192"/>
                </a:cubicBezTo>
                <a:cubicBezTo>
                  <a:pt x="376" y="264"/>
                  <a:pt x="188" y="348"/>
                  <a:pt x="0" y="432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Freeform 12"/>
          <p:cNvSpPr>
            <a:spLocks/>
          </p:cNvSpPr>
          <p:nvPr/>
        </p:nvSpPr>
        <p:spPr bwMode="auto">
          <a:xfrm>
            <a:off x="8077200" y="3824520"/>
            <a:ext cx="622300" cy="685800"/>
          </a:xfrm>
          <a:custGeom>
            <a:avLst/>
            <a:gdLst>
              <a:gd name="T0" fmla="*/ 76200 w 392"/>
              <a:gd name="T1" fmla="*/ 0 h 432"/>
              <a:gd name="T2" fmla="*/ 609600 w 392"/>
              <a:gd name="T3" fmla="*/ 304800 h 432"/>
              <a:gd name="T4" fmla="*/ 0 w 392"/>
              <a:gd name="T5" fmla="*/ 685800 h 432"/>
              <a:gd name="T6" fmla="*/ 0 60000 65536"/>
              <a:gd name="T7" fmla="*/ 0 60000 65536"/>
              <a:gd name="T8" fmla="*/ 0 60000 65536"/>
              <a:gd name="T9" fmla="*/ 0 w 392"/>
              <a:gd name="T10" fmla="*/ 0 h 432"/>
              <a:gd name="T11" fmla="*/ 392 w 39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2" h="432">
                <a:moveTo>
                  <a:pt x="48" y="0"/>
                </a:moveTo>
                <a:cubicBezTo>
                  <a:pt x="220" y="60"/>
                  <a:pt x="392" y="120"/>
                  <a:pt x="384" y="192"/>
                </a:cubicBezTo>
                <a:cubicBezTo>
                  <a:pt x="376" y="264"/>
                  <a:pt x="188" y="348"/>
                  <a:pt x="0" y="432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1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42686" y="-11724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MRP Logic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Some terminologies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42686" y="1055922"/>
            <a:ext cx="8382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 iterative process of computing all requirements at a level and then moving down the level is known as </a:t>
            </a:r>
            <a:r>
              <a:rPr lang="en-US" altLang="en-US" sz="2800" u="sng" dirty="0" smtClean="0">
                <a:solidFill>
                  <a:srgbClr val="0000FF"/>
                </a:solidFill>
              </a:rPr>
              <a:t>explosion</a:t>
            </a:r>
            <a:r>
              <a:rPr lang="en-US" altLang="en-US" sz="2800" dirty="0" smtClean="0">
                <a:solidFill>
                  <a:srgbClr val="0000FF"/>
                </a:solidFill>
              </a:rPr>
              <a:t> </a:t>
            </a:r>
            <a:r>
              <a:rPr lang="en-US" altLang="en-US" sz="2800" dirty="0" smtClean="0"/>
              <a:t>in MRP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u="sng" dirty="0" smtClean="0">
                <a:solidFill>
                  <a:srgbClr val="0000FF"/>
                </a:solidFill>
              </a:rPr>
              <a:t>Product Structure</a:t>
            </a:r>
            <a:r>
              <a:rPr lang="en-US" altLang="en-US" sz="2800" dirty="0" smtClean="0"/>
              <a:t> graphically depicts the dependency relationships among various items that make up the final product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 </a:t>
            </a:r>
            <a:r>
              <a:rPr lang="en-US" altLang="en-US" sz="2800" u="sng" dirty="0" smtClean="0">
                <a:solidFill>
                  <a:srgbClr val="0000FF"/>
                </a:solidFill>
              </a:rPr>
              <a:t>Bill of Material (BOM)</a:t>
            </a:r>
            <a:r>
              <a:rPr lang="en-US" altLang="en-US" sz="2800" dirty="0" smtClean="0"/>
              <a:t> is a list of all materials needed to assemble or put together one unit of the final product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BOM exists in various formats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Single level BOM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Indented BOM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Modular BOM</a:t>
            </a:r>
          </a:p>
        </p:txBody>
      </p:sp>
    </p:spTree>
    <p:extLst>
      <p:ext uri="{BB962C8B-B14F-4D97-AF65-F5344CB8AC3E}">
        <p14:creationId xmlns:p14="http://schemas.microsoft.com/office/powerpoint/2010/main" val="20688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97546" y="4241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Product Structure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An example of a fountain pen</a:t>
            </a:r>
          </a:p>
        </p:txBody>
      </p:sp>
      <p:pic>
        <p:nvPicPr>
          <p:cNvPr id="13315" name="Picture 2" descr="Exploded view of p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46" y="1672776"/>
            <a:ext cx="35337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3" descr="Exploded view of pen 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346" y="1672776"/>
            <a:ext cx="3143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4" descr="Exploded view of pen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746" y="4111176"/>
            <a:ext cx="43910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4640946" y="1977576"/>
            <a:ext cx="4038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just"/>
            <a:r>
              <a:rPr lang="en-US" altLang="en-US" sz="11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Source: </a:t>
            </a:r>
            <a:r>
              <a:rPr lang="en-US" altLang="en-US" sz="11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http://www.penhero.com/PenGallery/MabieTodd/MabieToddVisofilSystem.htm</a:t>
            </a:r>
            <a:r>
              <a:rPr lang="en-US" altLang="en-US" sz="11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en-US" sz="3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30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perations Management, 3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perations Management, 3e_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perations Management, 3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3528</TotalTime>
  <Words>1420</Words>
  <Application>Microsoft Office PowerPoint</Application>
  <PresentationFormat>On-screen Show (4:3)</PresentationFormat>
  <Paragraphs>382</Paragraphs>
  <Slides>40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Custom Design</vt:lpstr>
      <vt:lpstr>Operations Management, 3e</vt:lpstr>
      <vt:lpstr>Operations Management, 3e_NEW</vt:lpstr>
      <vt:lpstr>1_Operations Management, 3e</vt:lpstr>
      <vt:lpstr>Equation</vt:lpstr>
      <vt:lpstr>Picture</vt:lpstr>
      <vt:lpstr>Chapter 16</vt:lpstr>
      <vt:lpstr>Material Requirements Planning (MRP)</vt:lpstr>
      <vt:lpstr>Planning for Materials Two types of inventories</vt:lpstr>
      <vt:lpstr>Types of inventories Demand Attributes</vt:lpstr>
      <vt:lpstr>Developing MRP Logic Basic Building Blocks</vt:lpstr>
      <vt:lpstr>Dependency relationship The example of a phone</vt:lpstr>
      <vt:lpstr>Level-by-Level computation An illustration</vt:lpstr>
      <vt:lpstr>MRP Logic Some terminologies</vt:lpstr>
      <vt:lpstr>Product Structure An example of a fountain pen</vt:lpstr>
      <vt:lpstr>Product Structure Tree An illustration using telephone </vt:lpstr>
      <vt:lpstr>Product Structure  Example 16.1</vt:lpstr>
      <vt:lpstr>Single level BOM Telephone Example</vt:lpstr>
      <vt:lpstr>Indented BOM Telephone Example</vt:lpstr>
      <vt:lpstr>Modular BOM Telephone Example</vt:lpstr>
      <vt:lpstr>Time Phasing of Requirement An illustration</vt:lpstr>
      <vt:lpstr>Lot Sizing Rules Lot for Lot and Fixed Order Qty.</vt:lpstr>
      <vt:lpstr>Lot Sizing Rule Periodic Order Qty.</vt:lpstr>
      <vt:lpstr>Impact of Lead Time</vt:lpstr>
      <vt:lpstr>Incorporating Lead Time An illustration</vt:lpstr>
      <vt:lpstr>Master Production Schedule (MPS)</vt:lpstr>
      <vt:lpstr>Establishing Planning Premises through MPS: An illustration</vt:lpstr>
      <vt:lpstr>MRP Inputs &amp; Outputs</vt:lpstr>
      <vt:lpstr>MRP: Core Logic</vt:lpstr>
      <vt:lpstr>Developing MRP Example 16.2</vt:lpstr>
      <vt:lpstr>Developing MRP Example 16.2 (Product A)</vt:lpstr>
      <vt:lpstr>Developing MRP Example 16.2 (Components B,C)</vt:lpstr>
      <vt:lpstr>Developing MRP Example 16.2 (Components D,E)</vt:lpstr>
      <vt:lpstr>Developing MRP Example 16.2 (Components F,G)</vt:lpstr>
      <vt:lpstr>Using the MRP Systems Issues &amp; Challenges</vt:lpstr>
      <vt:lpstr>Incorporating Safety Stock An illustration</vt:lpstr>
      <vt:lpstr>Incorporating Safety Lead Time An illustration</vt:lpstr>
      <vt:lpstr>Capacity Requirements Planning (CRP):  Logic</vt:lpstr>
      <vt:lpstr>MRP &amp; CRP A comparative picture</vt:lpstr>
      <vt:lpstr>MPS – MRP – CRP Iterative Process</vt:lpstr>
      <vt:lpstr>Manufacturing Resource Planning (MRP II)</vt:lpstr>
      <vt:lpstr>MRP II Modules</vt:lpstr>
      <vt:lpstr>Enterprise Resources Planning (ERP):  A tool for Inter-functional integration</vt:lpstr>
      <vt:lpstr>Services Resources Planning (SRP) An ERP Solution from Ramco</vt:lpstr>
      <vt:lpstr>Resources Planning Chapter Highlights</vt:lpstr>
      <vt:lpstr>Resources Planning Chapter Highlights…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shephali.tandon</dc:creator>
  <cp:lastModifiedBy>C, Purushothaman</cp:lastModifiedBy>
  <cp:revision>226</cp:revision>
  <dcterms:created xsi:type="dcterms:W3CDTF">2009-06-23T09:59:21Z</dcterms:created>
  <dcterms:modified xsi:type="dcterms:W3CDTF">2015-08-20T17:25:29Z</dcterms:modified>
</cp:coreProperties>
</file>