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37" r:id="rId2"/>
    <p:sldMasterId id="2147484851" r:id="rId3"/>
    <p:sldMasterId id="2147484865" r:id="rId4"/>
  </p:sldMasterIdLst>
  <p:notesMasterIdLst>
    <p:notesMasterId r:id="rId36"/>
  </p:notesMasterIdLst>
  <p:handoutMasterIdLst>
    <p:handoutMasterId r:id="rId37"/>
  </p:handoutMasterIdLst>
  <p:sldIdLst>
    <p:sldId id="428" r:id="rId5"/>
    <p:sldId id="940" r:id="rId6"/>
    <p:sldId id="941" r:id="rId7"/>
    <p:sldId id="942" r:id="rId8"/>
    <p:sldId id="943" r:id="rId9"/>
    <p:sldId id="944" r:id="rId10"/>
    <p:sldId id="945" r:id="rId11"/>
    <p:sldId id="946" r:id="rId12"/>
    <p:sldId id="947" r:id="rId13"/>
    <p:sldId id="948" r:id="rId14"/>
    <p:sldId id="949" r:id="rId15"/>
    <p:sldId id="950" r:id="rId16"/>
    <p:sldId id="951" r:id="rId17"/>
    <p:sldId id="952" r:id="rId18"/>
    <p:sldId id="953" r:id="rId19"/>
    <p:sldId id="954" r:id="rId20"/>
    <p:sldId id="955" r:id="rId21"/>
    <p:sldId id="956" r:id="rId22"/>
    <p:sldId id="957" r:id="rId23"/>
    <p:sldId id="958" r:id="rId24"/>
    <p:sldId id="959" r:id="rId25"/>
    <p:sldId id="960" r:id="rId26"/>
    <p:sldId id="961" r:id="rId27"/>
    <p:sldId id="962" r:id="rId28"/>
    <p:sldId id="963" r:id="rId29"/>
    <p:sldId id="964" r:id="rId30"/>
    <p:sldId id="965" r:id="rId31"/>
    <p:sldId id="966" r:id="rId32"/>
    <p:sldId id="967" r:id="rId33"/>
    <p:sldId id="968" r:id="rId34"/>
    <p:sldId id="969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B9FF"/>
    <a:srgbClr val="FFD85D"/>
    <a:srgbClr val="FFCE33"/>
    <a:srgbClr val="CC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8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9B9B-92F4-4EA1-B486-C81E44420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7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142C5-0D88-4ABA-8380-ECF18293E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1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EC66-7195-4836-BD64-16DE953EF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142C5-0D88-4ABA-8380-ECF18293E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2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  <p:sldLayoutId id="2147484849" r:id="rId12"/>
    <p:sldLayoutId id="2147484850" r:id="rId13"/>
    <p:sldLayoutId id="2147484834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2" r:id="rId1"/>
    <p:sldLayoutId id="2147484853" r:id="rId2"/>
    <p:sldLayoutId id="2147484854" r:id="rId3"/>
    <p:sldLayoutId id="2147484855" r:id="rId4"/>
    <p:sldLayoutId id="2147484856" r:id="rId5"/>
    <p:sldLayoutId id="2147484857" r:id="rId6"/>
    <p:sldLayoutId id="2147484858" r:id="rId7"/>
    <p:sldLayoutId id="2147484859" r:id="rId8"/>
    <p:sldLayoutId id="2147484860" r:id="rId9"/>
    <p:sldLayoutId id="2147484861" r:id="rId10"/>
    <p:sldLayoutId id="2147484862" r:id="rId11"/>
    <p:sldLayoutId id="2147484863" r:id="rId12"/>
    <p:sldLayoutId id="214748486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982010" y="6494236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</a:t>
            </a:r>
            <a:r>
              <a:rPr lang="en-US" altLang="en-US" sz="1200" b="1" baseline="0" dirty="0" smtClean="0">
                <a:solidFill>
                  <a:schemeClr val="bg1"/>
                </a:solidFill>
                <a:latin typeface="Verdana" pitchFamily="34" charset="0"/>
              </a:rPr>
              <a:t> and Practice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6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1.wmf"/><Relationship Id="rId7" Type="http://schemas.openxmlformats.org/officeDocument/2006/relationships/image" Target="../media/image22.png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4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28.wmf"/><Relationship Id="rId10" Type="http://schemas.openxmlformats.org/officeDocument/2006/relationships/image" Target="../media/image15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30.wmf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9688" y="1564379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17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5488" y="3320154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Inventory Planning and Control</a:t>
            </a: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Costs in Inventory Planning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Shortage Cost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Costs arising out of pushing the order back and rescheduling the production system to accommodate these changes </a:t>
            </a:r>
          </a:p>
          <a:p>
            <a:pPr eaLnBrk="1" hangingPunct="1"/>
            <a:r>
              <a:rPr lang="en-US" altLang="en-US" dirty="0" smtClean="0"/>
              <a:t>Rush purchases, uneven </a:t>
            </a:r>
            <a:r>
              <a:rPr lang="en-US" altLang="en-US" dirty="0" err="1" smtClean="0"/>
              <a:t>utilisation</a:t>
            </a:r>
            <a:r>
              <a:rPr lang="en-US" altLang="en-US" dirty="0" smtClean="0"/>
              <a:t> of available resources and lower capacity </a:t>
            </a:r>
            <a:r>
              <a:rPr lang="en-US" altLang="en-US" dirty="0" err="1" smtClean="0"/>
              <a:t>utilisation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Missed delivery schedules leading to customer dissatisfaction and loss of good will </a:t>
            </a:r>
          </a:p>
          <a:p>
            <a:pPr eaLnBrk="1" hangingPunct="1"/>
            <a:r>
              <a:rPr lang="en-US" altLang="en-US" dirty="0" smtClean="0"/>
              <a:t>The effects of shortage are vastly intangible, it is indeed difficult to accurately estimate </a:t>
            </a:r>
          </a:p>
        </p:txBody>
      </p:sp>
    </p:spTree>
    <p:extLst>
      <p:ext uri="{BB962C8B-B14F-4D97-AF65-F5344CB8AC3E}">
        <p14:creationId xmlns:p14="http://schemas.microsoft.com/office/powerpoint/2010/main" val="5078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9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400" dirty="0" smtClean="0"/>
              <a:t>Inventory Control for deterministic demand: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EOQ Model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513901"/>
              </p:ext>
            </p:extLst>
          </p:nvPr>
        </p:nvGraphicFramePr>
        <p:xfrm>
          <a:off x="6567488" y="2389418"/>
          <a:ext cx="366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3" imgW="203112" imgH="228501" progId="Equation.3">
                  <p:embed/>
                </p:oleObj>
              </mc:Choice>
              <mc:Fallback>
                <p:oleObj name="Equation" r:id="rId3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2389418"/>
                        <a:ext cx="3667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52731"/>
              </p:ext>
            </p:extLst>
          </p:nvPr>
        </p:nvGraphicFramePr>
        <p:xfrm>
          <a:off x="4846638" y="4365856"/>
          <a:ext cx="10207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5" imgW="622300" imgH="457200" progId="Equation.3">
                  <p:embed/>
                </p:oleObj>
              </mc:Choice>
              <mc:Fallback>
                <p:oleObj name="Equation" r:id="rId5" imgW="62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4365856"/>
                        <a:ext cx="1020762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762000" y="1581381"/>
            <a:ext cx="61991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>
                <a:cs typeface="Times New Roman" pitchFamily="18" charset="0"/>
              </a:rPr>
              <a:t>Demand during the planning period 		= </a:t>
            </a:r>
            <a:r>
              <a:rPr lang="en-US" altLang="en-US" i="1">
                <a:cs typeface="Times New Roman" pitchFamily="18" charset="0"/>
              </a:rPr>
              <a:t>D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/>
              <a:t>Order quantity 					= </a:t>
            </a:r>
            <a:r>
              <a:rPr lang="en-US" altLang="en-US" i="1"/>
              <a:t>Q</a:t>
            </a:r>
            <a:r>
              <a:rPr lang="en-US" altLang="en-US"/>
              <a:t>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>
                <a:cs typeface="Times New Roman" pitchFamily="18" charset="0"/>
              </a:rPr>
              <a:t>The cost of ordering per order 			=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en-US"/>
              <a:t>Inventory carrying cost per unit per unit time 	=</a:t>
            </a:r>
            <a:r>
              <a:rPr lang="en-US" altLang="en-US">
                <a:cs typeface="Times New Roman" pitchFamily="18" charset="0"/>
              </a:rPr>
              <a:t> </a:t>
            </a:r>
          </a:p>
        </p:txBody>
      </p:sp>
      <p:sp>
        <p:nvSpPr>
          <p:cNvPr id="1035" name="Rectangle 9"/>
          <p:cNvSpPr>
            <a:spLocks noChangeArrowheads="1"/>
          </p:cNvSpPr>
          <p:nvPr/>
        </p:nvSpPr>
        <p:spPr bwMode="auto">
          <a:xfrm>
            <a:off x="736600" y="4532543"/>
            <a:ext cx="420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The total ordering cost is given by 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968652"/>
              </p:ext>
            </p:extLst>
          </p:nvPr>
        </p:nvGraphicFramePr>
        <p:xfrm>
          <a:off x="6715125" y="3214918"/>
          <a:ext cx="282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7" imgW="177646" imgH="393359" progId="Equation.3">
                  <p:embed/>
                </p:oleObj>
              </mc:Choice>
              <mc:Fallback>
                <p:oleObj name="Equation" r:id="rId7" imgW="177646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214918"/>
                        <a:ext cx="282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222674"/>
              </p:ext>
            </p:extLst>
          </p:nvPr>
        </p:nvGraphicFramePr>
        <p:xfrm>
          <a:off x="6121400" y="3754668"/>
          <a:ext cx="10033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9" imgW="609336" imgH="431613" progId="Equation.3">
                  <p:embed/>
                </p:oleObj>
              </mc:Choice>
              <mc:Fallback>
                <p:oleObj name="Equation" r:id="rId9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3754668"/>
                        <a:ext cx="10033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23900" y="3316518"/>
            <a:ext cx="6049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spcAft>
                <a:spcPct val="15000"/>
              </a:spcAft>
            </a:pPr>
            <a:r>
              <a:rPr lang="en-US" altLang="en-US">
                <a:cs typeface="Times New Roman" pitchFamily="18" charset="0"/>
              </a:rPr>
              <a:t>The average inventory carried by an organisation=</a:t>
            </a:r>
            <a:endParaRPr lang="en-US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46125" y="3940406"/>
            <a:ext cx="545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itchFamily="18" charset="0"/>
              </a:rPr>
              <a:t>The cost associated with carrying inventory =</a:t>
            </a:r>
            <a:endParaRPr lang="en-US" altLang="en-US"/>
          </a:p>
        </p:txBody>
      </p:sp>
      <p:graphicFrame>
        <p:nvGraphicFramePr>
          <p:cNvPr id="10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142448"/>
              </p:ext>
            </p:extLst>
          </p:nvPr>
        </p:nvGraphicFramePr>
        <p:xfrm>
          <a:off x="6553200" y="2745018"/>
          <a:ext cx="349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11" imgW="190500" imgH="228600" progId="Equation.3">
                  <p:embed/>
                </p:oleObj>
              </mc:Choice>
              <mc:Fallback>
                <p:oleObj name="Equation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45018"/>
                        <a:ext cx="3492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065086"/>
              </p:ext>
            </p:extLst>
          </p:nvPr>
        </p:nvGraphicFramePr>
        <p:xfrm>
          <a:off x="2057400" y="5640618"/>
          <a:ext cx="990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13" imgW="609336" imgH="431613" progId="Equation.3">
                  <p:embed/>
                </p:oleObj>
              </mc:Choice>
              <mc:Fallback>
                <p:oleObj name="Equation" r:id="rId13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40618"/>
                        <a:ext cx="9906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885469"/>
              </p:ext>
            </p:extLst>
          </p:nvPr>
        </p:nvGraphicFramePr>
        <p:xfrm>
          <a:off x="3429000" y="5623156"/>
          <a:ext cx="10668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14" imgW="622300" imgH="457200" progId="Equation.3">
                  <p:embed/>
                </p:oleObj>
              </mc:Choice>
              <mc:Fallback>
                <p:oleObj name="Equation" r:id="rId14" imgW="62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23156"/>
                        <a:ext cx="1066800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20"/>
          <p:cNvSpPr>
            <a:spLocks noChangeArrowheads="1"/>
          </p:cNvSpPr>
          <p:nvPr/>
        </p:nvSpPr>
        <p:spPr bwMode="auto">
          <a:xfrm>
            <a:off x="749300" y="4983393"/>
            <a:ext cx="65928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itchFamily="18" charset="0"/>
              </a:rPr>
              <a:t>Total cost of the plan 	= </a:t>
            </a:r>
          </a:p>
          <a:p>
            <a:pPr eaLnBrk="1" hangingPunct="1"/>
            <a:r>
              <a:rPr lang="en-US" altLang="en-US">
                <a:cs typeface="Times New Roman" pitchFamily="18" charset="0"/>
              </a:rPr>
              <a:t>Total cost of carrying inventory + Total cost of ordering</a:t>
            </a:r>
          </a:p>
          <a:p>
            <a:r>
              <a:rPr lang="en-US" altLang="en-US">
                <a:cs typeface="Times New Roman" pitchFamily="18" charset="0"/>
              </a:rPr>
              <a:t>		</a:t>
            </a:r>
          </a:p>
          <a:p>
            <a:r>
              <a:rPr lang="en-US" altLang="en-US">
                <a:cs typeface="Times New Roman" pitchFamily="18" charset="0"/>
              </a:rPr>
              <a:t>TC(Q)	=	      +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400" dirty="0" smtClean="0"/>
              <a:t>Inventory Control for deterministic demand: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EOQ Model…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794076"/>
              </p:ext>
            </p:extLst>
          </p:nvPr>
        </p:nvGraphicFramePr>
        <p:xfrm>
          <a:off x="7086600" y="4157667"/>
          <a:ext cx="1752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3" imgW="888614" imgH="482391" progId="Equation.3">
                  <p:embed/>
                </p:oleObj>
              </mc:Choice>
              <mc:Fallback>
                <p:oleObj name="Equation" r:id="rId3" imgW="88861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57667"/>
                        <a:ext cx="1752600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112271"/>
              </p:ext>
            </p:extLst>
          </p:nvPr>
        </p:nvGraphicFramePr>
        <p:xfrm>
          <a:off x="3048000" y="2836867"/>
          <a:ext cx="24384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5" imgW="1371600" imgH="444500" progId="Equation.3">
                  <p:embed/>
                </p:oleObj>
              </mc:Choice>
              <mc:Fallback>
                <p:oleObj name="Equation" r:id="rId5" imgW="1371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36867"/>
                        <a:ext cx="2438400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533400" y="1666879"/>
            <a:ext cx="76962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itchFamily="18" charset="0"/>
              </a:rPr>
              <a:t>When the total cost is minimum, we obtain the most economic order quantity (</a:t>
            </a:r>
            <a:r>
              <a:rPr lang="en-US" altLang="en-US" b="1">
                <a:cs typeface="Times New Roman" pitchFamily="18" charset="0"/>
              </a:rPr>
              <a:t>EOQ</a:t>
            </a:r>
            <a:r>
              <a:rPr lang="en-US" altLang="en-US">
                <a:cs typeface="Times New Roman" pitchFamily="18" charset="0"/>
              </a:rPr>
              <a:t>). By taking the first derivative of with respect to </a:t>
            </a:r>
            <a:r>
              <a:rPr lang="en-US" altLang="en-US" i="1">
                <a:cs typeface="Times New Roman" pitchFamily="18" charset="0"/>
              </a:rPr>
              <a:t>Q </a:t>
            </a:r>
            <a:r>
              <a:rPr lang="en-US" altLang="en-US">
                <a:cs typeface="Times New Roman" pitchFamily="18" charset="0"/>
              </a:rPr>
              <a:t>and equating it to zero we can obtain the EOQ</a:t>
            </a:r>
          </a:p>
          <a:p>
            <a:pPr algn="just" eaLnBrk="1" hangingPunct="1"/>
            <a:r>
              <a:rPr lang="en-US" altLang="en-US"/>
              <a:t>Differentiating total cost equation with respect to Q we obtain, </a:t>
            </a:r>
          </a:p>
          <a:p>
            <a:pPr eaLnBrk="1" hangingPunct="1"/>
            <a:endParaRPr lang="en-US" altLang="en-US">
              <a:cs typeface="Times New Roman" pitchFamily="18" charset="0"/>
            </a:endParaRPr>
          </a:p>
          <a:p>
            <a:pPr eaLnBrk="1" hangingPunct="1"/>
            <a:endParaRPr lang="en-US" altLang="en-US">
              <a:cs typeface="Times New Roman" pitchFamily="18" charset="0"/>
            </a:endParaRPr>
          </a:p>
          <a:p>
            <a:pPr eaLnBrk="1" hangingPunct="1"/>
            <a:endParaRPr lang="en-US" altLang="en-US">
              <a:cs typeface="Times New Roman" pitchFamily="18" charset="0"/>
            </a:endParaRPr>
          </a:p>
          <a:p>
            <a:pPr algn="just" eaLnBrk="1" hangingPunct="1"/>
            <a:r>
              <a:rPr lang="en-US" altLang="en-US"/>
              <a:t>The second derivative is positive and hence we obtain the minimum cost by equating the first derivative to zero. </a:t>
            </a:r>
          </a:p>
          <a:p>
            <a:pPr eaLnBrk="1" hangingPunct="1"/>
            <a:endParaRPr lang="en-US" altLang="en-US">
              <a:cs typeface="Times New Roman" pitchFamily="18" charset="0"/>
            </a:endParaRPr>
          </a:p>
          <a:p>
            <a:pPr eaLnBrk="1" hangingPunct="1"/>
            <a:r>
              <a:rPr lang="en-US" altLang="en-US">
                <a:cs typeface="Times New Roman" pitchFamily="18" charset="0"/>
              </a:rPr>
              <a:t>Denoting EOQ by </a:t>
            </a:r>
            <a:r>
              <a:rPr lang="en-US" altLang="en-US" i="1">
                <a:cs typeface="Times New Roman" pitchFamily="18" charset="0"/>
              </a:rPr>
              <a:t>Q</a:t>
            </a:r>
            <a:r>
              <a:rPr lang="en-US" altLang="en-US" i="1" baseline="30000">
                <a:cs typeface="Times New Roman" pitchFamily="18" charset="0"/>
              </a:rPr>
              <a:t>*</a:t>
            </a:r>
            <a:r>
              <a:rPr lang="en-US" altLang="en-US">
                <a:cs typeface="Times New Roman" pitchFamily="18" charset="0"/>
              </a:rPr>
              <a:t>, we obtain the expression of </a:t>
            </a:r>
            <a:r>
              <a:rPr lang="en-US" altLang="en-US" i="1">
                <a:cs typeface="Times New Roman" pitchFamily="18" charset="0"/>
              </a:rPr>
              <a:t>Q</a:t>
            </a:r>
            <a:r>
              <a:rPr lang="en-US" altLang="en-US" i="1" baseline="30000">
                <a:cs typeface="Times New Roman" pitchFamily="18" charset="0"/>
              </a:rPr>
              <a:t>*</a:t>
            </a:r>
            <a:r>
              <a:rPr lang="en-US" altLang="en-US" i="1">
                <a:cs typeface="Times New Roman" pitchFamily="18" charset="0"/>
              </a:rPr>
              <a:t> </a:t>
            </a:r>
            <a:r>
              <a:rPr lang="en-US" altLang="en-US">
                <a:cs typeface="Times New Roman" pitchFamily="18" charset="0"/>
              </a:rPr>
              <a:t>as:</a:t>
            </a:r>
            <a:endParaRPr lang="en-US" altLang="en-US"/>
          </a:p>
          <a:p>
            <a:endParaRPr lang="en-US" altLang="en-US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-1062038" y="2921004"/>
            <a:ext cx="18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/>
            </a:r>
            <a:br>
              <a:rPr lang="en-US" altLang="en-US" sz="2400">
                <a:latin typeface="Times New Roman" pitchFamily="18" charset="0"/>
              </a:rPr>
            </a:b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558800" y="5191129"/>
            <a:ext cx="3973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itchFamily="18" charset="0"/>
              </a:rPr>
              <a:t>The optimal number of orders = </a:t>
            </a:r>
            <a:endParaRPr lang="en-US" altLang="en-US"/>
          </a:p>
        </p:txBody>
      </p:sp>
      <p:graphicFrame>
        <p:nvGraphicFramePr>
          <p:cNvPr id="205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190"/>
              </p:ext>
            </p:extLst>
          </p:nvPr>
        </p:nvGraphicFramePr>
        <p:xfrm>
          <a:off x="4343400" y="5054604"/>
          <a:ext cx="411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7" imgW="253890" imgH="431613" progId="Equation.3">
                  <p:embed/>
                </p:oleObj>
              </mc:Choice>
              <mc:Fallback>
                <p:oleObj name="Equation" r:id="rId7" imgW="25389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54604"/>
                        <a:ext cx="411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3190875" y="3440117"/>
            <a:ext cx="1127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900"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558800" y="5846767"/>
            <a:ext cx="2963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itchFamily="18" charset="0"/>
              </a:rPr>
              <a:t>Time between orders = </a:t>
            </a:r>
            <a:endParaRPr lang="en-US" altLang="en-US"/>
          </a:p>
        </p:txBody>
      </p:sp>
      <p:graphicFrame>
        <p:nvGraphicFramePr>
          <p:cNvPr id="20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227708"/>
              </p:ext>
            </p:extLst>
          </p:nvPr>
        </p:nvGraphicFramePr>
        <p:xfrm>
          <a:off x="3386138" y="5664204"/>
          <a:ext cx="4206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9" imgW="253890" imgH="418918" progId="Equation.3">
                  <p:embed/>
                </p:oleObj>
              </mc:Choice>
              <mc:Fallback>
                <p:oleObj name="Equation" r:id="rId9" imgW="253890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664204"/>
                        <a:ext cx="4206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6"/>
          <p:cNvSpPr>
            <a:spLocks noChangeArrowheads="1"/>
          </p:cNvSpPr>
          <p:nvPr/>
        </p:nvSpPr>
        <p:spPr bwMode="auto">
          <a:xfrm>
            <a:off x="3754438" y="3435354"/>
            <a:ext cx="1127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900"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4"/>
          <p:cNvSpPr>
            <a:spLocks/>
          </p:cNvSpPr>
          <p:nvPr/>
        </p:nvSpPr>
        <p:spPr bwMode="auto">
          <a:xfrm>
            <a:off x="6234572" y="2564041"/>
            <a:ext cx="2432050" cy="346075"/>
          </a:xfrm>
          <a:prstGeom prst="borderCallout1">
            <a:avLst>
              <a:gd name="adj1" fmla="val 33028"/>
              <a:gd name="adj2" fmla="val -3134"/>
              <a:gd name="adj3" fmla="val 102292"/>
              <a:gd name="adj4" fmla="val -6266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Total cost of carrying </a:t>
            </a:r>
          </a:p>
        </p:txBody>
      </p:sp>
      <p:sp>
        <p:nvSpPr>
          <p:cNvPr id="23555" name="AutoShape 15"/>
          <p:cNvSpPr>
            <a:spLocks/>
          </p:cNvSpPr>
          <p:nvPr/>
        </p:nvSpPr>
        <p:spPr bwMode="auto">
          <a:xfrm>
            <a:off x="5578934" y="4615091"/>
            <a:ext cx="2454275" cy="346075"/>
          </a:xfrm>
          <a:prstGeom prst="borderCallout1">
            <a:avLst>
              <a:gd name="adj1" fmla="val 33028"/>
              <a:gd name="adj2" fmla="val -3106"/>
              <a:gd name="adj3" fmla="val 153671"/>
              <a:gd name="adj4" fmla="val -44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Total cost of ordering </a:t>
            </a:r>
          </a:p>
        </p:txBody>
      </p:sp>
      <p:sp>
        <p:nvSpPr>
          <p:cNvPr id="23556" name="AutoShape 16"/>
          <p:cNvSpPr>
            <a:spLocks/>
          </p:cNvSpPr>
          <p:nvPr/>
        </p:nvSpPr>
        <p:spPr bwMode="auto">
          <a:xfrm>
            <a:off x="2483309" y="1721079"/>
            <a:ext cx="2362200" cy="346075"/>
          </a:xfrm>
          <a:prstGeom prst="borderCallout1">
            <a:avLst>
              <a:gd name="adj1" fmla="val 33028"/>
              <a:gd name="adj2" fmla="val -3227"/>
              <a:gd name="adj3" fmla="val 344495"/>
              <a:gd name="adj4" fmla="val -23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Sum of the two costs</a:t>
            </a:r>
          </a:p>
        </p:txBody>
      </p:sp>
      <p:sp>
        <p:nvSpPr>
          <p:cNvPr id="23557" name="Line 27"/>
          <p:cNvSpPr>
            <a:spLocks noChangeShapeType="1"/>
          </p:cNvSpPr>
          <p:nvPr/>
        </p:nvSpPr>
        <p:spPr bwMode="auto">
          <a:xfrm flipH="1">
            <a:off x="2603959" y="4305529"/>
            <a:ext cx="3175" cy="1169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28"/>
          <p:cNvSpPr txBox="1">
            <a:spLocks noChangeArrowheads="1"/>
          </p:cNvSpPr>
          <p:nvPr/>
        </p:nvSpPr>
        <p:spPr bwMode="auto">
          <a:xfrm>
            <a:off x="4172409" y="3376841"/>
            <a:ext cx="17240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Minimum Cost </a:t>
            </a:r>
          </a:p>
        </p:txBody>
      </p:sp>
      <p:sp>
        <p:nvSpPr>
          <p:cNvPr id="23559" name="Line 29"/>
          <p:cNvSpPr>
            <a:spLocks noChangeShapeType="1"/>
          </p:cNvSpPr>
          <p:nvPr/>
        </p:nvSpPr>
        <p:spPr bwMode="auto">
          <a:xfrm>
            <a:off x="2543634" y="3341916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AutoShape 30"/>
          <p:cNvSpPr>
            <a:spLocks noChangeArrowheads="1"/>
          </p:cNvSpPr>
          <p:nvPr/>
        </p:nvSpPr>
        <p:spPr bwMode="auto">
          <a:xfrm>
            <a:off x="943434" y="5712054"/>
            <a:ext cx="1282700" cy="590550"/>
          </a:xfrm>
          <a:prstGeom prst="wedgeRectCallout">
            <a:avLst>
              <a:gd name="adj1" fmla="val 75125"/>
              <a:gd name="adj2" fmla="val -78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Economic</a:t>
            </a:r>
          </a:p>
          <a:p>
            <a:pPr eaLnBrk="1" hangingPunct="1"/>
            <a:r>
              <a:rPr lang="en-US" altLang="en-US" sz="1600"/>
              <a:t>Order Qty.</a:t>
            </a:r>
          </a:p>
        </p:txBody>
      </p:sp>
      <p:sp>
        <p:nvSpPr>
          <p:cNvPr id="23561" name="Line 34"/>
          <p:cNvSpPr>
            <a:spLocks noChangeShapeType="1"/>
          </p:cNvSpPr>
          <p:nvPr/>
        </p:nvSpPr>
        <p:spPr bwMode="auto">
          <a:xfrm>
            <a:off x="975184" y="1729016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35"/>
          <p:cNvSpPr>
            <a:spLocks noChangeShapeType="1"/>
          </p:cNvSpPr>
          <p:nvPr/>
        </p:nvSpPr>
        <p:spPr bwMode="auto">
          <a:xfrm>
            <a:off x="975184" y="5462816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36"/>
          <p:cNvSpPr>
            <a:spLocks noChangeShapeType="1"/>
          </p:cNvSpPr>
          <p:nvPr/>
        </p:nvSpPr>
        <p:spPr bwMode="auto">
          <a:xfrm flipV="1">
            <a:off x="987884" y="1868716"/>
            <a:ext cx="525780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Arc 40"/>
          <p:cNvSpPr>
            <a:spLocks/>
          </p:cNvSpPr>
          <p:nvPr/>
        </p:nvSpPr>
        <p:spPr bwMode="auto">
          <a:xfrm rot="10800000">
            <a:off x="1089484" y="1779816"/>
            <a:ext cx="5029200" cy="3581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Text Box 44"/>
          <p:cNvSpPr txBox="1">
            <a:spLocks noChangeArrowheads="1"/>
          </p:cNvSpPr>
          <p:nvPr/>
        </p:nvSpPr>
        <p:spPr bwMode="auto">
          <a:xfrm>
            <a:off x="2778584" y="5673954"/>
            <a:ext cx="2509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/>
              <a:t>Level of Inventory</a:t>
            </a:r>
          </a:p>
        </p:txBody>
      </p:sp>
      <p:sp>
        <p:nvSpPr>
          <p:cNvPr id="23566" name="Text Box 45"/>
          <p:cNvSpPr txBox="1">
            <a:spLocks noChangeArrowheads="1"/>
          </p:cNvSpPr>
          <p:nvPr/>
        </p:nvSpPr>
        <p:spPr bwMode="auto">
          <a:xfrm rot="-5400000">
            <a:off x="-596441" y="3291116"/>
            <a:ext cx="2409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/>
              <a:t>Cost of Inventory</a:t>
            </a:r>
          </a:p>
        </p:txBody>
      </p:sp>
      <p:sp>
        <p:nvSpPr>
          <p:cNvPr id="23567" name="Rectangle 47"/>
          <p:cNvSpPr>
            <a:spLocks noGrp="1" noChangeArrowheads="1"/>
          </p:cNvSpPr>
          <p:nvPr>
            <p:ph type="title"/>
          </p:nvPr>
        </p:nvSpPr>
        <p:spPr>
          <a:xfrm>
            <a:off x="181434" y="18755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EOQ Model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A graphical representation</a:t>
            </a:r>
          </a:p>
        </p:txBody>
      </p:sp>
      <p:sp>
        <p:nvSpPr>
          <p:cNvPr id="23568" name="Freeform 20"/>
          <p:cNvSpPr>
            <a:spLocks/>
          </p:cNvSpPr>
          <p:nvPr/>
        </p:nvSpPr>
        <p:spPr bwMode="auto">
          <a:xfrm>
            <a:off x="1633997" y="1662341"/>
            <a:ext cx="4365625" cy="1768475"/>
          </a:xfrm>
          <a:custGeom>
            <a:avLst/>
            <a:gdLst>
              <a:gd name="T0" fmla="*/ 0 w 4288220"/>
              <a:gd name="T1" fmla="*/ 599164 h 1768365"/>
              <a:gd name="T2" fmla="*/ 465645 w 4288220"/>
              <a:gd name="T3" fmla="*/ 1434840 h 1768365"/>
              <a:gd name="T4" fmla="*/ 1496716 w 4288220"/>
              <a:gd name="T5" fmla="*/ 1529445 h 1768365"/>
              <a:gd name="T6" fmla="*/ 4523411 w 4288220"/>
              <a:gd name="T7" fmla="*/ 0 h 1768365"/>
              <a:gd name="T8" fmla="*/ 0 60000 65536"/>
              <a:gd name="T9" fmla="*/ 0 60000 65536"/>
              <a:gd name="T10" fmla="*/ 0 60000 65536"/>
              <a:gd name="T11" fmla="*/ 0 60000 65536"/>
              <a:gd name="T12" fmla="*/ 0 w 4288220"/>
              <a:gd name="T13" fmla="*/ 0 h 1768365"/>
              <a:gd name="T14" fmla="*/ 4288220 w 4288220"/>
              <a:gd name="T15" fmla="*/ 1768365 h 1768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8220" h="1768365">
                <a:moveTo>
                  <a:pt x="0" y="599090"/>
                </a:moveTo>
                <a:cubicBezTo>
                  <a:pt x="102475" y="939362"/>
                  <a:pt x="204951" y="1279635"/>
                  <a:pt x="441434" y="1434662"/>
                </a:cubicBezTo>
                <a:cubicBezTo>
                  <a:pt x="677917" y="1589689"/>
                  <a:pt x="777765" y="1768365"/>
                  <a:pt x="1418896" y="1529255"/>
                </a:cubicBezTo>
                <a:cubicBezTo>
                  <a:pt x="2060027" y="1290145"/>
                  <a:pt x="3174123" y="645072"/>
                  <a:pt x="4288220" y="0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658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Issues in using EOQ Model</a:t>
            </a:r>
            <a:br>
              <a:rPr lang="en-US" altLang="en-US" dirty="0" smtClean="0"/>
            </a:br>
            <a:r>
              <a:rPr lang="en-US" altLang="en-US" sz="3200" b="1" dirty="0" err="1" smtClean="0">
                <a:solidFill>
                  <a:srgbClr val="0000FF"/>
                </a:solidFill>
                <a:latin typeface="Comic Sans MS" pitchFamily="66" charset="0"/>
              </a:rPr>
              <a:t>Model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 assumptions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2144"/>
            <a:ext cx="8229600" cy="4525963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en-US" sz="2000" dirty="0" smtClean="0"/>
              <a:t>The demand is known with certainty 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en-US" sz="2000" dirty="0" smtClean="0"/>
              <a:t>Demand is continuous over time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en-US" sz="2000" dirty="0" smtClean="0"/>
              <a:t>There is an instantaneous replenishment of items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en-US" sz="2000" dirty="0" smtClean="0"/>
              <a:t>The items are sourced from an outside supplier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en-US" sz="2000" dirty="0" smtClean="0"/>
              <a:t>Assumptions about order quantity</a:t>
            </a:r>
          </a:p>
          <a:p>
            <a:pPr marL="966788" lvl="1" indent="-495300" eaLnBrk="1" hangingPunct="1">
              <a:buFont typeface="Wingdings" pitchFamily="2" charset="2"/>
              <a:buAutoNum type="alphaLcParenR"/>
            </a:pPr>
            <a:r>
              <a:rPr lang="en-US" altLang="en-US" sz="1800" dirty="0" smtClean="0"/>
              <a:t>There are no restrictions in the quantity that we can order</a:t>
            </a:r>
          </a:p>
          <a:p>
            <a:pPr marL="966788" lvl="1" indent="-495300" eaLnBrk="1" hangingPunct="1">
              <a:buFont typeface="Wingdings" pitchFamily="2" charset="2"/>
              <a:buAutoNum type="alphaLcParenR"/>
            </a:pPr>
            <a:r>
              <a:rPr lang="en-US" altLang="en-US" sz="1800" dirty="0" smtClean="0"/>
              <a:t>There are no preferred order quantities for the items</a:t>
            </a:r>
          </a:p>
          <a:p>
            <a:pPr marL="966788" lvl="1" indent="-495300" eaLnBrk="1" hangingPunct="1">
              <a:buFont typeface="Wingdings" pitchFamily="2" charset="2"/>
              <a:buAutoNum type="alphaLcParenR"/>
            </a:pPr>
            <a:r>
              <a:rPr lang="en-US" altLang="en-US" sz="1800" dirty="0" smtClean="0"/>
              <a:t>No price discount is offered when the order size is large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en-US" sz="2000" dirty="0" smtClean="0"/>
              <a:t> </a:t>
            </a:r>
          </a:p>
          <a:p>
            <a:pPr marL="571500" indent="-571500" eaLnBrk="1" hangingPunct="1"/>
            <a:r>
              <a:rPr lang="en-US" altLang="en-US" sz="2000" dirty="0" smtClean="0"/>
              <a:t>Despite this, the EOQ model could be applied with suitable modifications because it is robust </a:t>
            </a:r>
          </a:p>
          <a:p>
            <a:pPr marL="571500" indent="-571500" eaLnBrk="1" hangingPunct="1"/>
            <a:r>
              <a:rPr lang="en-US" altLang="en-US" sz="2000" dirty="0" smtClean="0"/>
              <a:t>Assumptions 3, 4 and 5 can be addressed with required modifications</a:t>
            </a:r>
          </a:p>
          <a:p>
            <a:pPr marL="571500" indent="-571500" eaLnBrk="1" hangingPunct="1"/>
            <a:r>
              <a:rPr lang="en-US" altLang="en-US" sz="2000" dirty="0" smtClean="0"/>
              <a:t>Relaxing assumption 1 will result in shortages due to difficulty in estimating demand</a:t>
            </a:r>
          </a:p>
        </p:txBody>
      </p:sp>
    </p:spTree>
    <p:extLst>
      <p:ext uri="{BB962C8B-B14F-4D97-AF65-F5344CB8AC3E}">
        <p14:creationId xmlns:p14="http://schemas.microsoft.com/office/powerpoint/2010/main" val="35382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Estimation of Safety Stock</a:t>
            </a:r>
            <a:br>
              <a:rPr lang="en-GB" altLang="en-US" dirty="0" smtClean="0"/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From empirical Data – An example</a:t>
            </a:r>
            <a:endParaRPr lang="en-GB" altLang="en-US" sz="32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36173" name="Group 33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17496783"/>
              </p:ext>
            </p:extLst>
          </p:nvPr>
        </p:nvGraphicFramePr>
        <p:xfrm>
          <a:off x="685800" y="1752600"/>
          <a:ext cx="7620001" cy="4602402"/>
        </p:xfrm>
        <a:graphic>
          <a:graphicData uri="http://schemas.openxmlformats.org/drawingml/2006/table">
            <a:tbl>
              <a:tblPr/>
              <a:tblGrid>
                <a:gridCol w="1542757"/>
                <a:gridCol w="1800665"/>
                <a:gridCol w="2100776"/>
                <a:gridCol w="2175803"/>
              </a:tblGrid>
              <a:tr h="3352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Demand during LT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Frequency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Demand Exceeding Lower Class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Cumulative Frequency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Cumulative Percentage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0-30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2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114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100.00%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31-60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5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112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98.25%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61-90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11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107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93.86%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91-120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20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 96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84.21%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121-150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25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 76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66.67%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151-180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30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 51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44.74%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181-210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13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 21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18.42%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211-240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5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   8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7.02%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241-270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2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   3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2.63%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271-300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1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   1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0.88%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300 -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- 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  -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     - 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1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Frequency </a:t>
            </a:r>
            <a:r>
              <a:rPr lang="en-GB" altLang="en-US" dirty="0" err="1" smtClean="0"/>
              <a:t>Ogave</a:t>
            </a:r>
            <a:r>
              <a:rPr lang="en-GB" altLang="en-US" dirty="0" smtClean="0"/>
              <a:t> of weekly demand</a:t>
            </a:r>
          </a:p>
        </p:txBody>
      </p:sp>
      <p:graphicFrame>
        <p:nvGraphicFramePr>
          <p:cNvPr id="3074" name="Object 9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761856" y="1752600"/>
          <a:ext cx="761076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Chart" r:id="rId3" imgW="7848531" imgH="4400457" progId="MSGraph.Chart.8">
                  <p:embed followColorScheme="full"/>
                </p:oleObj>
              </mc:Choice>
              <mc:Fallback>
                <p:oleObj name="Chart" r:id="rId3" imgW="7848531" imgH="440045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56" y="1752600"/>
                        <a:ext cx="7610763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4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What is the right safety stock?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Avg. demand during LT = 143</a:t>
            </a:r>
          </a:p>
          <a:p>
            <a:pPr eaLnBrk="1" hangingPunct="1"/>
            <a:r>
              <a:rPr lang="en-GB" altLang="en-US" dirty="0" smtClean="0">
                <a:solidFill>
                  <a:srgbClr val="C00000"/>
                </a:solidFill>
              </a:rPr>
              <a:t>For 90% service level</a:t>
            </a:r>
          </a:p>
          <a:p>
            <a:pPr lvl="1" eaLnBrk="1" hangingPunct="1"/>
            <a:r>
              <a:rPr lang="en-GB" altLang="en-US" dirty="0" smtClean="0">
                <a:solidFill>
                  <a:srgbClr val="C00000"/>
                </a:solidFill>
              </a:rPr>
              <a:t>Demand = 203</a:t>
            </a:r>
          </a:p>
          <a:p>
            <a:pPr lvl="1" eaLnBrk="1" hangingPunct="1"/>
            <a:r>
              <a:rPr lang="en-GB" altLang="en-US" dirty="0" smtClean="0">
                <a:solidFill>
                  <a:srgbClr val="C00000"/>
                </a:solidFill>
              </a:rPr>
              <a:t>Safety stock = 203 - 143= 60</a:t>
            </a:r>
          </a:p>
          <a:p>
            <a:pPr eaLnBrk="1" hangingPunct="1"/>
            <a:r>
              <a:rPr lang="en-GB" altLang="en-US" dirty="0" smtClean="0">
                <a:solidFill>
                  <a:schemeClr val="hlink"/>
                </a:solidFill>
              </a:rPr>
              <a:t>For 95 % service level</a:t>
            </a:r>
          </a:p>
          <a:p>
            <a:pPr lvl="1" eaLnBrk="1" hangingPunct="1"/>
            <a:r>
              <a:rPr lang="en-GB" altLang="en-US" dirty="0" smtClean="0">
                <a:solidFill>
                  <a:schemeClr val="hlink"/>
                </a:solidFill>
              </a:rPr>
              <a:t>Demand = 224</a:t>
            </a:r>
          </a:p>
          <a:p>
            <a:pPr lvl="1" eaLnBrk="1" hangingPunct="1"/>
            <a:r>
              <a:rPr lang="en-GB" altLang="en-US" dirty="0" smtClean="0">
                <a:solidFill>
                  <a:schemeClr val="hlink"/>
                </a:solidFill>
              </a:rPr>
              <a:t>Additional Safety stock (over the 90% service level) = 224 - 203 = 21</a:t>
            </a:r>
          </a:p>
        </p:txBody>
      </p:sp>
    </p:spTree>
    <p:extLst>
      <p:ext uri="{BB962C8B-B14F-4D97-AF65-F5344CB8AC3E}">
        <p14:creationId xmlns:p14="http://schemas.microsoft.com/office/powerpoint/2010/main" val="30503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9"/>
          <p:cNvSpPr>
            <a:spLocks noChangeArrowheads="1"/>
          </p:cNvSpPr>
          <p:nvPr/>
        </p:nvSpPr>
        <p:spPr bwMode="auto">
          <a:xfrm>
            <a:off x="65316" y="1772560"/>
            <a:ext cx="4038600" cy="3340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91" y="15966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Computing safety stock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Using Normal Distribution</a:t>
            </a:r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6779289"/>
              </p:ext>
            </p:extLst>
          </p:nvPr>
        </p:nvGraphicFramePr>
        <p:xfrm>
          <a:off x="2200504" y="3626760"/>
          <a:ext cx="48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Equation" r:id="rId3" imgW="482400" imgH="228600" progId="Equation.3">
                  <p:embed/>
                </p:oleObj>
              </mc:Choice>
              <mc:Fallback>
                <p:oleObj name="Equation" r:id="rId3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504" y="3626760"/>
                        <a:ext cx="482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3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0615447"/>
              </p:ext>
            </p:extLst>
          </p:nvPr>
        </p:nvGraphicFramePr>
        <p:xfrm>
          <a:off x="5826354" y="2432960"/>
          <a:ext cx="13843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354" y="2432960"/>
                        <a:ext cx="13843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/>
          <a:stretch>
            <a:fillRect/>
          </a:stretch>
        </p:blipFill>
        <p:spPr bwMode="auto">
          <a:xfrm>
            <a:off x="4205516" y="2123934"/>
            <a:ext cx="4405084" cy="26966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Rectangle 5"/>
          <p:cNvSpPr>
            <a:spLocks noChangeArrowheads="1"/>
          </p:cNvSpPr>
          <p:nvPr/>
        </p:nvSpPr>
        <p:spPr bwMode="auto">
          <a:xfrm>
            <a:off x="6237516" y="4195085"/>
            <a:ext cx="1219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1" name="Line 6"/>
          <p:cNvSpPr>
            <a:spLocks noChangeShapeType="1"/>
          </p:cNvSpPr>
          <p:nvPr/>
        </p:nvSpPr>
        <p:spPr bwMode="auto">
          <a:xfrm>
            <a:off x="6999516" y="408078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7"/>
          <p:cNvSpPr>
            <a:spLocks noChangeShapeType="1"/>
          </p:cNvSpPr>
          <p:nvPr/>
        </p:nvSpPr>
        <p:spPr bwMode="auto">
          <a:xfrm>
            <a:off x="6008916" y="430938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9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446336"/>
              </p:ext>
            </p:extLst>
          </p:nvPr>
        </p:nvGraphicFramePr>
        <p:xfrm>
          <a:off x="3646716" y="2313898"/>
          <a:ext cx="4572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name="Equation" r:id="rId8" imgW="253780" imgH="215713" progId="Equation.3">
                  <p:embed/>
                </p:oleObj>
              </mc:Choice>
              <mc:Fallback>
                <p:oleObj name="Equation" r:id="rId8" imgW="25378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716" y="2313898"/>
                        <a:ext cx="457200" cy="385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643923"/>
              </p:ext>
            </p:extLst>
          </p:nvPr>
        </p:nvGraphicFramePr>
        <p:xfrm>
          <a:off x="3064104" y="2890160"/>
          <a:ext cx="4302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10" imgW="266353" imgH="215619" progId="Equation.3">
                  <p:embed/>
                </p:oleObj>
              </mc:Choice>
              <mc:Fallback>
                <p:oleObj name="Equation" r:id="rId10" imgW="266353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104" y="2890160"/>
                        <a:ext cx="430212" cy="341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47468"/>
              </p:ext>
            </p:extLst>
          </p:nvPr>
        </p:nvGraphicFramePr>
        <p:xfrm>
          <a:off x="2530704" y="3258460"/>
          <a:ext cx="5826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Equation" r:id="rId12" imgW="368300" imgH="190500" progId="Equation.3">
                  <p:embed/>
                </p:oleObj>
              </mc:Choice>
              <mc:Fallback>
                <p:oleObj name="Equation" r:id="rId12" imgW="3683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704" y="3258460"/>
                        <a:ext cx="582612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22702"/>
              </p:ext>
            </p:extLst>
          </p:nvPr>
        </p:nvGraphicFramePr>
        <p:xfrm>
          <a:off x="3418116" y="366327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Equation" r:id="rId14" imgW="126725" imgH="126725" progId="Equation.3">
                  <p:embed/>
                </p:oleObj>
              </mc:Choice>
              <mc:Fallback>
                <p:oleObj name="Equation" r:id="rId14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116" y="3663273"/>
                        <a:ext cx="254000" cy="254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640150"/>
              </p:ext>
            </p:extLst>
          </p:nvPr>
        </p:nvGraphicFramePr>
        <p:xfrm>
          <a:off x="2186216" y="4680860"/>
          <a:ext cx="381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Equation" r:id="rId16" imgW="203112" imgH="190417" progId="Equation.3">
                  <p:embed/>
                </p:oleObj>
              </mc:Choice>
              <mc:Fallback>
                <p:oleObj name="Equation" r:id="rId16" imgW="20311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216" y="4680860"/>
                        <a:ext cx="381000" cy="365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071022"/>
              </p:ext>
            </p:extLst>
          </p:nvPr>
        </p:nvGraphicFramePr>
        <p:xfrm>
          <a:off x="3049816" y="4234773"/>
          <a:ext cx="5842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Equation" r:id="rId18" imgW="431640" imgH="203040" progId="Equation.3">
                  <p:embed/>
                </p:oleObj>
              </mc:Choice>
              <mc:Fallback>
                <p:oleObj name="Equation" r:id="rId18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816" y="4234773"/>
                        <a:ext cx="584200" cy="273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Rectangle 18"/>
          <p:cNvSpPr>
            <a:spLocks noChangeArrowheads="1"/>
          </p:cNvSpPr>
          <p:nvPr/>
        </p:nvSpPr>
        <p:spPr bwMode="auto">
          <a:xfrm>
            <a:off x="39916" y="1855110"/>
            <a:ext cx="3611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>
                <a:cs typeface="Times New Roman" pitchFamily="18" charset="0"/>
              </a:rPr>
              <a:t>Let the demand during lead time </a:t>
            </a:r>
          </a:p>
          <a:p>
            <a:pPr eaLnBrk="1" hangingPunct="1"/>
            <a:r>
              <a:rPr lang="en-US" altLang="en-US" sz="1600">
                <a:cs typeface="Times New Roman" pitchFamily="18" charset="0"/>
              </a:rPr>
              <a:t>follow a Normal distribution</a:t>
            </a:r>
            <a:endParaRPr lang="en-US" altLang="en-US" sz="1600"/>
          </a:p>
        </p:txBody>
      </p:sp>
      <p:sp>
        <p:nvSpPr>
          <p:cNvPr id="4114" name="Rectangle 23"/>
          <p:cNvSpPr>
            <a:spLocks noChangeArrowheads="1"/>
          </p:cNvSpPr>
          <p:nvPr/>
        </p:nvSpPr>
        <p:spPr bwMode="auto">
          <a:xfrm>
            <a:off x="78016" y="3939498"/>
            <a:ext cx="3022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>
                <a:cs typeface="Times New Roman" pitchFamily="18" charset="0"/>
              </a:rPr>
              <a:t>Standard normal variate corresponding to an area of                       </a:t>
            </a:r>
            <a:r>
              <a:rPr lang="en-US" altLang="en-US" sz="1600"/>
              <a:t>covered on the left side of the normal curve =     </a:t>
            </a:r>
          </a:p>
        </p:txBody>
      </p:sp>
      <p:sp>
        <p:nvSpPr>
          <p:cNvPr id="4115" name="Rectangle 24"/>
          <p:cNvSpPr>
            <a:spLocks noChangeArrowheads="1"/>
          </p:cNvSpPr>
          <p:nvPr/>
        </p:nvSpPr>
        <p:spPr bwMode="auto">
          <a:xfrm>
            <a:off x="320904" y="6042935"/>
            <a:ext cx="249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1400">
                <a:cs typeface="Times New Roman" pitchFamily="18" charset="0"/>
              </a:rPr>
              <a:t>,</a:t>
            </a:r>
            <a:endParaRPr lang="en-US" altLang="en-US" sz="1400"/>
          </a:p>
        </p:txBody>
      </p:sp>
      <p:sp>
        <p:nvSpPr>
          <p:cNvPr id="4116" name="Text Box 25"/>
          <p:cNvSpPr txBox="1">
            <a:spLocks noChangeArrowheads="1"/>
          </p:cNvSpPr>
          <p:nvPr/>
        </p:nvSpPr>
        <p:spPr bwMode="auto">
          <a:xfrm>
            <a:off x="65316" y="2344060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Mean demand during lead-time =</a:t>
            </a:r>
          </a:p>
        </p:txBody>
      </p:sp>
      <p:sp>
        <p:nvSpPr>
          <p:cNvPr id="4117" name="Text Box 26"/>
          <p:cNvSpPr txBox="1">
            <a:spLocks noChangeArrowheads="1"/>
          </p:cNvSpPr>
          <p:nvPr/>
        </p:nvSpPr>
        <p:spPr bwMode="auto">
          <a:xfrm>
            <a:off x="49441" y="2655210"/>
            <a:ext cx="3014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Standard deviation of </a:t>
            </a:r>
          </a:p>
          <a:p>
            <a:r>
              <a:rPr lang="en-US" altLang="en-US" sz="1600"/>
              <a:t>demand during lead-time =</a:t>
            </a:r>
          </a:p>
        </p:txBody>
      </p:sp>
      <p:sp>
        <p:nvSpPr>
          <p:cNvPr id="4118" name="Text Box 27"/>
          <p:cNvSpPr txBox="1">
            <a:spLocks noChangeArrowheads="1"/>
          </p:cNvSpPr>
          <p:nvPr/>
        </p:nvSpPr>
        <p:spPr bwMode="auto">
          <a:xfrm>
            <a:off x="49441" y="3226710"/>
            <a:ext cx="2530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Desired service level =</a:t>
            </a:r>
          </a:p>
        </p:txBody>
      </p:sp>
      <p:sp>
        <p:nvSpPr>
          <p:cNvPr id="4119" name="Text Box 28"/>
          <p:cNvSpPr txBox="1">
            <a:spLocks noChangeArrowheads="1"/>
          </p:cNvSpPr>
          <p:nvPr/>
        </p:nvSpPr>
        <p:spPr bwMode="auto">
          <a:xfrm>
            <a:off x="73254" y="3595010"/>
            <a:ext cx="3421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The probability of a stock out =</a:t>
            </a:r>
          </a:p>
        </p:txBody>
      </p:sp>
      <p:sp>
        <p:nvSpPr>
          <p:cNvPr id="4120" name="Text Box 30"/>
          <p:cNvSpPr txBox="1">
            <a:spLocks noChangeArrowheads="1"/>
          </p:cNvSpPr>
          <p:nvPr/>
        </p:nvSpPr>
        <p:spPr bwMode="auto">
          <a:xfrm>
            <a:off x="2046516" y="5420635"/>
            <a:ext cx="4191000" cy="366713"/>
          </a:xfrm>
          <a:prstGeom prst="rect">
            <a:avLst/>
          </a:prstGeom>
          <a:solidFill>
            <a:srgbClr val="FFD85D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Safety stock (SS) is given by SS = </a:t>
            </a:r>
          </a:p>
        </p:txBody>
      </p:sp>
      <p:graphicFrame>
        <p:nvGraphicFramePr>
          <p:cNvPr id="410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847736"/>
              </p:ext>
            </p:extLst>
          </p:nvPr>
        </p:nvGraphicFramePr>
        <p:xfrm>
          <a:off x="6250216" y="5403173"/>
          <a:ext cx="9937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Equation" r:id="rId20" imgW="520474" imgH="215806" progId="Equation.3">
                  <p:embed/>
                </p:oleObj>
              </mc:Choice>
              <mc:Fallback>
                <p:oleObj name="Equation" r:id="rId20" imgW="52047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216" y="5403173"/>
                        <a:ext cx="993775" cy="417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5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50"/>
          <p:cNvGrpSpPr>
            <a:grpSpLocks/>
          </p:cNvGrpSpPr>
          <p:nvPr/>
        </p:nvGrpSpPr>
        <p:grpSpPr bwMode="auto">
          <a:xfrm>
            <a:off x="808038" y="1747838"/>
            <a:ext cx="7573962" cy="4699000"/>
            <a:chOff x="509" y="308"/>
            <a:chExt cx="4771" cy="2960"/>
          </a:xfrm>
        </p:grpSpPr>
        <p:sp>
          <p:nvSpPr>
            <p:cNvPr id="27652" name="Line 2"/>
            <p:cNvSpPr>
              <a:spLocks noChangeShapeType="1"/>
            </p:cNvSpPr>
            <p:nvPr/>
          </p:nvSpPr>
          <p:spPr bwMode="auto">
            <a:xfrm>
              <a:off x="1104" y="76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3"/>
            <p:cNvSpPr>
              <a:spLocks noChangeShapeType="1"/>
            </p:cNvSpPr>
            <p:nvPr/>
          </p:nvSpPr>
          <p:spPr bwMode="auto">
            <a:xfrm>
              <a:off x="1104" y="2937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113" y="2070"/>
              <a:ext cx="4167" cy="52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>
              <a:off x="1095" y="2583"/>
              <a:ext cx="418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113" y="2592"/>
              <a:ext cx="4167" cy="33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1104" y="2064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Freeform 10"/>
            <p:cNvSpPr>
              <a:spLocks/>
            </p:cNvSpPr>
            <p:nvPr/>
          </p:nvSpPr>
          <p:spPr bwMode="auto">
            <a:xfrm>
              <a:off x="1445" y="1189"/>
              <a:ext cx="548" cy="877"/>
            </a:xfrm>
            <a:custGeom>
              <a:avLst/>
              <a:gdLst>
                <a:gd name="T0" fmla="*/ 0 w 548"/>
                <a:gd name="T1" fmla="*/ 0 h 877"/>
                <a:gd name="T2" fmla="*/ 91 w 548"/>
                <a:gd name="T3" fmla="*/ 91 h 877"/>
                <a:gd name="T4" fmla="*/ 118 w 548"/>
                <a:gd name="T5" fmla="*/ 109 h 877"/>
                <a:gd name="T6" fmla="*/ 201 w 548"/>
                <a:gd name="T7" fmla="*/ 201 h 877"/>
                <a:gd name="T8" fmla="*/ 228 w 548"/>
                <a:gd name="T9" fmla="*/ 310 h 877"/>
                <a:gd name="T10" fmla="*/ 265 w 548"/>
                <a:gd name="T11" fmla="*/ 347 h 877"/>
                <a:gd name="T12" fmla="*/ 283 w 548"/>
                <a:gd name="T13" fmla="*/ 402 h 877"/>
                <a:gd name="T14" fmla="*/ 292 w 548"/>
                <a:gd name="T15" fmla="*/ 466 h 877"/>
                <a:gd name="T16" fmla="*/ 329 w 548"/>
                <a:gd name="T17" fmla="*/ 512 h 877"/>
                <a:gd name="T18" fmla="*/ 402 w 548"/>
                <a:gd name="T19" fmla="*/ 612 h 877"/>
                <a:gd name="T20" fmla="*/ 512 w 548"/>
                <a:gd name="T21" fmla="*/ 813 h 877"/>
                <a:gd name="T22" fmla="*/ 548 w 548"/>
                <a:gd name="T23" fmla="*/ 877 h 8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8"/>
                <a:gd name="T37" fmla="*/ 0 h 877"/>
                <a:gd name="T38" fmla="*/ 548 w 548"/>
                <a:gd name="T39" fmla="*/ 877 h 8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8" h="877">
                  <a:moveTo>
                    <a:pt x="0" y="0"/>
                  </a:moveTo>
                  <a:cubicBezTo>
                    <a:pt x="48" y="72"/>
                    <a:pt x="18" y="42"/>
                    <a:pt x="91" y="91"/>
                  </a:cubicBezTo>
                  <a:cubicBezTo>
                    <a:pt x="100" y="97"/>
                    <a:pt x="118" y="109"/>
                    <a:pt x="118" y="109"/>
                  </a:cubicBezTo>
                  <a:cubicBezTo>
                    <a:pt x="139" y="170"/>
                    <a:pt x="134" y="185"/>
                    <a:pt x="201" y="201"/>
                  </a:cubicBezTo>
                  <a:cubicBezTo>
                    <a:pt x="244" y="265"/>
                    <a:pt x="193" y="181"/>
                    <a:pt x="228" y="310"/>
                  </a:cubicBezTo>
                  <a:cubicBezTo>
                    <a:pt x="229" y="313"/>
                    <a:pt x="263" y="345"/>
                    <a:pt x="265" y="347"/>
                  </a:cubicBezTo>
                  <a:cubicBezTo>
                    <a:pt x="271" y="365"/>
                    <a:pt x="280" y="383"/>
                    <a:pt x="283" y="402"/>
                  </a:cubicBezTo>
                  <a:cubicBezTo>
                    <a:pt x="286" y="423"/>
                    <a:pt x="286" y="445"/>
                    <a:pt x="292" y="466"/>
                  </a:cubicBezTo>
                  <a:cubicBezTo>
                    <a:pt x="299" y="490"/>
                    <a:pt x="315" y="494"/>
                    <a:pt x="329" y="512"/>
                  </a:cubicBezTo>
                  <a:cubicBezTo>
                    <a:pt x="353" y="543"/>
                    <a:pt x="380" y="579"/>
                    <a:pt x="402" y="612"/>
                  </a:cubicBezTo>
                  <a:cubicBezTo>
                    <a:pt x="430" y="697"/>
                    <a:pt x="445" y="749"/>
                    <a:pt x="512" y="813"/>
                  </a:cubicBezTo>
                  <a:cubicBezTo>
                    <a:pt x="520" y="839"/>
                    <a:pt x="529" y="858"/>
                    <a:pt x="548" y="877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V="1">
              <a:off x="1998" y="960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1993" y="2057"/>
              <a:ext cx="412" cy="481"/>
            </a:xfrm>
            <a:custGeom>
              <a:avLst/>
              <a:gdLst>
                <a:gd name="T0" fmla="*/ 0 w 412"/>
                <a:gd name="T1" fmla="*/ 0 h 481"/>
                <a:gd name="T2" fmla="*/ 101 w 412"/>
                <a:gd name="T3" fmla="*/ 146 h 481"/>
                <a:gd name="T4" fmla="*/ 183 w 412"/>
                <a:gd name="T5" fmla="*/ 220 h 481"/>
                <a:gd name="T6" fmla="*/ 265 w 412"/>
                <a:gd name="T7" fmla="*/ 329 h 481"/>
                <a:gd name="T8" fmla="*/ 329 w 412"/>
                <a:gd name="T9" fmla="*/ 412 h 481"/>
                <a:gd name="T10" fmla="*/ 375 w 412"/>
                <a:gd name="T11" fmla="*/ 448 h 481"/>
                <a:gd name="T12" fmla="*/ 412 w 412"/>
                <a:gd name="T13" fmla="*/ 476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2"/>
                <a:gd name="T22" fmla="*/ 0 h 481"/>
                <a:gd name="T23" fmla="*/ 412 w 412"/>
                <a:gd name="T24" fmla="*/ 481 h 4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2" h="481">
                  <a:moveTo>
                    <a:pt x="0" y="0"/>
                  </a:moveTo>
                  <a:cubicBezTo>
                    <a:pt x="33" y="51"/>
                    <a:pt x="56" y="103"/>
                    <a:pt x="101" y="146"/>
                  </a:cubicBezTo>
                  <a:cubicBezTo>
                    <a:pt x="113" y="184"/>
                    <a:pt x="146" y="206"/>
                    <a:pt x="183" y="220"/>
                  </a:cubicBezTo>
                  <a:cubicBezTo>
                    <a:pt x="199" y="268"/>
                    <a:pt x="214" y="312"/>
                    <a:pt x="265" y="329"/>
                  </a:cubicBezTo>
                  <a:cubicBezTo>
                    <a:pt x="304" y="368"/>
                    <a:pt x="276" y="393"/>
                    <a:pt x="329" y="412"/>
                  </a:cubicBezTo>
                  <a:cubicBezTo>
                    <a:pt x="343" y="425"/>
                    <a:pt x="361" y="434"/>
                    <a:pt x="375" y="448"/>
                  </a:cubicBezTo>
                  <a:cubicBezTo>
                    <a:pt x="408" y="481"/>
                    <a:pt x="376" y="476"/>
                    <a:pt x="412" y="4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V="1">
              <a:off x="2400" y="1434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720" y="1968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ROP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768" y="2484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SS</a:t>
              </a:r>
            </a:p>
          </p:txBody>
        </p:sp>
        <p:sp>
          <p:nvSpPr>
            <p:cNvPr id="27664" name="Freeform 16"/>
            <p:cNvSpPr>
              <a:spLocks/>
            </p:cNvSpPr>
            <p:nvPr/>
          </p:nvSpPr>
          <p:spPr bwMode="auto">
            <a:xfrm>
              <a:off x="1998" y="981"/>
              <a:ext cx="412" cy="481"/>
            </a:xfrm>
            <a:custGeom>
              <a:avLst/>
              <a:gdLst>
                <a:gd name="T0" fmla="*/ 0 w 412"/>
                <a:gd name="T1" fmla="*/ 0 h 481"/>
                <a:gd name="T2" fmla="*/ 101 w 412"/>
                <a:gd name="T3" fmla="*/ 146 h 481"/>
                <a:gd name="T4" fmla="*/ 183 w 412"/>
                <a:gd name="T5" fmla="*/ 220 h 481"/>
                <a:gd name="T6" fmla="*/ 265 w 412"/>
                <a:gd name="T7" fmla="*/ 329 h 481"/>
                <a:gd name="T8" fmla="*/ 329 w 412"/>
                <a:gd name="T9" fmla="*/ 412 h 481"/>
                <a:gd name="T10" fmla="*/ 375 w 412"/>
                <a:gd name="T11" fmla="*/ 448 h 481"/>
                <a:gd name="T12" fmla="*/ 412 w 412"/>
                <a:gd name="T13" fmla="*/ 476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2"/>
                <a:gd name="T22" fmla="*/ 0 h 481"/>
                <a:gd name="T23" fmla="*/ 412 w 412"/>
                <a:gd name="T24" fmla="*/ 481 h 4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2" h="481">
                  <a:moveTo>
                    <a:pt x="0" y="0"/>
                  </a:moveTo>
                  <a:cubicBezTo>
                    <a:pt x="33" y="51"/>
                    <a:pt x="56" y="103"/>
                    <a:pt x="101" y="146"/>
                  </a:cubicBezTo>
                  <a:cubicBezTo>
                    <a:pt x="113" y="184"/>
                    <a:pt x="146" y="206"/>
                    <a:pt x="183" y="220"/>
                  </a:cubicBezTo>
                  <a:cubicBezTo>
                    <a:pt x="199" y="268"/>
                    <a:pt x="214" y="312"/>
                    <a:pt x="265" y="329"/>
                  </a:cubicBezTo>
                  <a:cubicBezTo>
                    <a:pt x="304" y="368"/>
                    <a:pt x="276" y="393"/>
                    <a:pt x="329" y="412"/>
                  </a:cubicBezTo>
                  <a:cubicBezTo>
                    <a:pt x="343" y="425"/>
                    <a:pt x="361" y="434"/>
                    <a:pt x="375" y="448"/>
                  </a:cubicBezTo>
                  <a:cubicBezTo>
                    <a:pt x="408" y="481"/>
                    <a:pt x="376" y="476"/>
                    <a:pt x="412" y="47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18"/>
            <p:cNvSpPr>
              <a:spLocks/>
            </p:cNvSpPr>
            <p:nvPr/>
          </p:nvSpPr>
          <p:spPr bwMode="auto">
            <a:xfrm>
              <a:off x="2414" y="1445"/>
              <a:ext cx="301" cy="621"/>
            </a:xfrm>
            <a:custGeom>
              <a:avLst/>
              <a:gdLst>
                <a:gd name="T0" fmla="*/ 0 w 301"/>
                <a:gd name="T1" fmla="*/ 0 h 621"/>
                <a:gd name="T2" fmla="*/ 36 w 301"/>
                <a:gd name="T3" fmla="*/ 73 h 621"/>
                <a:gd name="T4" fmla="*/ 73 w 301"/>
                <a:gd name="T5" fmla="*/ 192 h 621"/>
                <a:gd name="T6" fmla="*/ 100 w 301"/>
                <a:gd name="T7" fmla="*/ 210 h 621"/>
                <a:gd name="T8" fmla="*/ 119 w 301"/>
                <a:gd name="T9" fmla="*/ 265 h 621"/>
                <a:gd name="T10" fmla="*/ 128 w 301"/>
                <a:gd name="T11" fmla="*/ 338 h 621"/>
                <a:gd name="T12" fmla="*/ 164 w 301"/>
                <a:gd name="T13" fmla="*/ 356 h 621"/>
                <a:gd name="T14" fmla="*/ 219 w 301"/>
                <a:gd name="T15" fmla="*/ 374 h 621"/>
                <a:gd name="T16" fmla="*/ 256 w 301"/>
                <a:gd name="T17" fmla="*/ 493 h 621"/>
                <a:gd name="T18" fmla="*/ 301 w 301"/>
                <a:gd name="T19" fmla="*/ 621 h 6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1"/>
                <a:gd name="T31" fmla="*/ 0 h 621"/>
                <a:gd name="T32" fmla="*/ 301 w 301"/>
                <a:gd name="T33" fmla="*/ 621 h 6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1" h="621">
                  <a:moveTo>
                    <a:pt x="0" y="0"/>
                  </a:moveTo>
                  <a:cubicBezTo>
                    <a:pt x="21" y="62"/>
                    <a:pt x="5" y="40"/>
                    <a:pt x="36" y="73"/>
                  </a:cubicBezTo>
                  <a:cubicBezTo>
                    <a:pt x="40" y="83"/>
                    <a:pt x="67" y="184"/>
                    <a:pt x="73" y="192"/>
                  </a:cubicBezTo>
                  <a:cubicBezTo>
                    <a:pt x="80" y="201"/>
                    <a:pt x="91" y="204"/>
                    <a:pt x="100" y="210"/>
                  </a:cubicBezTo>
                  <a:cubicBezTo>
                    <a:pt x="106" y="228"/>
                    <a:pt x="117" y="246"/>
                    <a:pt x="119" y="265"/>
                  </a:cubicBezTo>
                  <a:cubicBezTo>
                    <a:pt x="122" y="289"/>
                    <a:pt x="117" y="316"/>
                    <a:pt x="128" y="338"/>
                  </a:cubicBezTo>
                  <a:cubicBezTo>
                    <a:pt x="134" y="350"/>
                    <a:pt x="152" y="351"/>
                    <a:pt x="164" y="356"/>
                  </a:cubicBezTo>
                  <a:cubicBezTo>
                    <a:pt x="182" y="363"/>
                    <a:pt x="219" y="374"/>
                    <a:pt x="219" y="374"/>
                  </a:cubicBezTo>
                  <a:cubicBezTo>
                    <a:pt x="256" y="413"/>
                    <a:pt x="244" y="437"/>
                    <a:pt x="256" y="493"/>
                  </a:cubicBezTo>
                  <a:cubicBezTo>
                    <a:pt x="266" y="539"/>
                    <a:pt x="301" y="575"/>
                    <a:pt x="301" y="621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9"/>
            <p:cNvSpPr>
              <a:spLocks noChangeShapeType="1"/>
            </p:cNvSpPr>
            <p:nvPr/>
          </p:nvSpPr>
          <p:spPr bwMode="auto">
            <a:xfrm flipV="1">
              <a:off x="2736" y="960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20"/>
            <p:cNvSpPr>
              <a:spLocks/>
            </p:cNvSpPr>
            <p:nvPr/>
          </p:nvSpPr>
          <p:spPr bwMode="auto">
            <a:xfrm>
              <a:off x="2743" y="2057"/>
              <a:ext cx="411" cy="640"/>
            </a:xfrm>
            <a:custGeom>
              <a:avLst/>
              <a:gdLst>
                <a:gd name="T0" fmla="*/ 0 w 411"/>
                <a:gd name="T1" fmla="*/ 0 h 640"/>
                <a:gd name="T2" fmla="*/ 55 w 411"/>
                <a:gd name="T3" fmla="*/ 128 h 640"/>
                <a:gd name="T4" fmla="*/ 91 w 411"/>
                <a:gd name="T5" fmla="*/ 210 h 640"/>
                <a:gd name="T6" fmla="*/ 155 w 411"/>
                <a:gd name="T7" fmla="*/ 338 h 640"/>
                <a:gd name="T8" fmla="*/ 210 w 411"/>
                <a:gd name="T9" fmla="*/ 476 h 640"/>
                <a:gd name="T10" fmla="*/ 265 w 411"/>
                <a:gd name="T11" fmla="*/ 494 h 640"/>
                <a:gd name="T12" fmla="*/ 292 w 411"/>
                <a:gd name="T13" fmla="*/ 512 h 640"/>
                <a:gd name="T14" fmla="*/ 411 w 411"/>
                <a:gd name="T15" fmla="*/ 640 h 6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11"/>
                <a:gd name="T25" fmla="*/ 0 h 640"/>
                <a:gd name="T26" fmla="*/ 411 w 411"/>
                <a:gd name="T27" fmla="*/ 640 h 6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11" h="640">
                  <a:moveTo>
                    <a:pt x="0" y="0"/>
                  </a:moveTo>
                  <a:cubicBezTo>
                    <a:pt x="14" y="44"/>
                    <a:pt x="21" y="95"/>
                    <a:pt x="55" y="128"/>
                  </a:cubicBezTo>
                  <a:cubicBezTo>
                    <a:pt x="65" y="158"/>
                    <a:pt x="81" y="180"/>
                    <a:pt x="91" y="210"/>
                  </a:cubicBezTo>
                  <a:cubicBezTo>
                    <a:pt x="100" y="263"/>
                    <a:pt x="117" y="300"/>
                    <a:pt x="155" y="338"/>
                  </a:cubicBezTo>
                  <a:cubicBezTo>
                    <a:pt x="165" y="370"/>
                    <a:pt x="183" y="459"/>
                    <a:pt x="210" y="476"/>
                  </a:cubicBezTo>
                  <a:cubicBezTo>
                    <a:pt x="226" y="486"/>
                    <a:pt x="249" y="483"/>
                    <a:pt x="265" y="494"/>
                  </a:cubicBezTo>
                  <a:cubicBezTo>
                    <a:pt x="274" y="500"/>
                    <a:pt x="283" y="506"/>
                    <a:pt x="292" y="512"/>
                  </a:cubicBezTo>
                  <a:cubicBezTo>
                    <a:pt x="308" y="558"/>
                    <a:pt x="352" y="640"/>
                    <a:pt x="411" y="6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21"/>
            <p:cNvSpPr>
              <a:spLocks/>
            </p:cNvSpPr>
            <p:nvPr/>
          </p:nvSpPr>
          <p:spPr bwMode="auto">
            <a:xfrm>
              <a:off x="2736" y="960"/>
              <a:ext cx="411" cy="640"/>
            </a:xfrm>
            <a:custGeom>
              <a:avLst/>
              <a:gdLst>
                <a:gd name="T0" fmla="*/ 0 w 411"/>
                <a:gd name="T1" fmla="*/ 0 h 640"/>
                <a:gd name="T2" fmla="*/ 55 w 411"/>
                <a:gd name="T3" fmla="*/ 128 h 640"/>
                <a:gd name="T4" fmla="*/ 91 w 411"/>
                <a:gd name="T5" fmla="*/ 210 h 640"/>
                <a:gd name="T6" fmla="*/ 155 w 411"/>
                <a:gd name="T7" fmla="*/ 338 h 640"/>
                <a:gd name="T8" fmla="*/ 210 w 411"/>
                <a:gd name="T9" fmla="*/ 476 h 640"/>
                <a:gd name="T10" fmla="*/ 265 w 411"/>
                <a:gd name="T11" fmla="*/ 494 h 640"/>
                <a:gd name="T12" fmla="*/ 292 w 411"/>
                <a:gd name="T13" fmla="*/ 512 h 640"/>
                <a:gd name="T14" fmla="*/ 411 w 411"/>
                <a:gd name="T15" fmla="*/ 640 h 6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11"/>
                <a:gd name="T25" fmla="*/ 0 h 640"/>
                <a:gd name="T26" fmla="*/ 411 w 411"/>
                <a:gd name="T27" fmla="*/ 640 h 6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11" h="640">
                  <a:moveTo>
                    <a:pt x="0" y="0"/>
                  </a:moveTo>
                  <a:cubicBezTo>
                    <a:pt x="14" y="44"/>
                    <a:pt x="21" y="95"/>
                    <a:pt x="55" y="128"/>
                  </a:cubicBezTo>
                  <a:cubicBezTo>
                    <a:pt x="65" y="158"/>
                    <a:pt x="81" y="180"/>
                    <a:pt x="91" y="210"/>
                  </a:cubicBezTo>
                  <a:cubicBezTo>
                    <a:pt x="100" y="263"/>
                    <a:pt x="117" y="300"/>
                    <a:pt x="155" y="338"/>
                  </a:cubicBezTo>
                  <a:cubicBezTo>
                    <a:pt x="165" y="370"/>
                    <a:pt x="183" y="459"/>
                    <a:pt x="210" y="476"/>
                  </a:cubicBezTo>
                  <a:cubicBezTo>
                    <a:pt x="226" y="486"/>
                    <a:pt x="249" y="483"/>
                    <a:pt x="265" y="494"/>
                  </a:cubicBezTo>
                  <a:cubicBezTo>
                    <a:pt x="274" y="500"/>
                    <a:pt x="283" y="506"/>
                    <a:pt x="292" y="512"/>
                  </a:cubicBezTo>
                  <a:cubicBezTo>
                    <a:pt x="308" y="558"/>
                    <a:pt x="352" y="640"/>
                    <a:pt x="411" y="6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22"/>
            <p:cNvSpPr>
              <a:spLocks noChangeShapeType="1"/>
            </p:cNvSpPr>
            <p:nvPr/>
          </p:nvSpPr>
          <p:spPr bwMode="auto">
            <a:xfrm flipV="1">
              <a:off x="3147" y="1599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23"/>
            <p:cNvSpPr>
              <a:spLocks/>
            </p:cNvSpPr>
            <p:nvPr/>
          </p:nvSpPr>
          <p:spPr bwMode="auto">
            <a:xfrm>
              <a:off x="3145" y="1609"/>
              <a:ext cx="914" cy="439"/>
            </a:xfrm>
            <a:custGeom>
              <a:avLst/>
              <a:gdLst>
                <a:gd name="T0" fmla="*/ 0 w 914"/>
                <a:gd name="T1" fmla="*/ 0 h 439"/>
                <a:gd name="T2" fmla="*/ 64 w 914"/>
                <a:gd name="T3" fmla="*/ 64 h 439"/>
                <a:gd name="T4" fmla="*/ 110 w 914"/>
                <a:gd name="T5" fmla="*/ 101 h 439"/>
                <a:gd name="T6" fmla="*/ 128 w 914"/>
                <a:gd name="T7" fmla="*/ 128 h 439"/>
                <a:gd name="T8" fmla="*/ 201 w 914"/>
                <a:gd name="T9" fmla="*/ 146 h 439"/>
                <a:gd name="T10" fmla="*/ 256 w 914"/>
                <a:gd name="T11" fmla="*/ 174 h 439"/>
                <a:gd name="T12" fmla="*/ 366 w 914"/>
                <a:gd name="T13" fmla="*/ 220 h 439"/>
                <a:gd name="T14" fmla="*/ 439 w 914"/>
                <a:gd name="T15" fmla="*/ 265 h 439"/>
                <a:gd name="T16" fmla="*/ 558 w 914"/>
                <a:gd name="T17" fmla="*/ 284 h 439"/>
                <a:gd name="T18" fmla="*/ 668 w 914"/>
                <a:gd name="T19" fmla="*/ 338 h 439"/>
                <a:gd name="T20" fmla="*/ 732 w 914"/>
                <a:gd name="T21" fmla="*/ 348 h 439"/>
                <a:gd name="T22" fmla="*/ 914 w 914"/>
                <a:gd name="T23" fmla="*/ 439 h 4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14"/>
                <a:gd name="T37" fmla="*/ 0 h 439"/>
                <a:gd name="T38" fmla="*/ 914 w 914"/>
                <a:gd name="T39" fmla="*/ 439 h 4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14" h="439">
                  <a:moveTo>
                    <a:pt x="0" y="0"/>
                  </a:moveTo>
                  <a:cubicBezTo>
                    <a:pt x="20" y="30"/>
                    <a:pt x="34" y="44"/>
                    <a:pt x="64" y="64"/>
                  </a:cubicBezTo>
                  <a:cubicBezTo>
                    <a:pt x="113" y="141"/>
                    <a:pt x="48" y="53"/>
                    <a:pt x="110" y="101"/>
                  </a:cubicBezTo>
                  <a:cubicBezTo>
                    <a:pt x="119" y="108"/>
                    <a:pt x="119" y="121"/>
                    <a:pt x="128" y="128"/>
                  </a:cubicBezTo>
                  <a:cubicBezTo>
                    <a:pt x="137" y="135"/>
                    <a:pt x="199" y="145"/>
                    <a:pt x="201" y="146"/>
                  </a:cubicBezTo>
                  <a:cubicBezTo>
                    <a:pt x="230" y="154"/>
                    <a:pt x="231" y="157"/>
                    <a:pt x="256" y="174"/>
                  </a:cubicBezTo>
                  <a:cubicBezTo>
                    <a:pt x="273" y="224"/>
                    <a:pt x="314" y="213"/>
                    <a:pt x="366" y="220"/>
                  </a:cubicBezTo>
                  <a:cubicBezTo>
                    <a:pt x="398" y="231"/>
                    <a:pt x="410" y="250"/>
                    <a:pt x="439" y="265"/>
                  </a:cubicBezTo>
                  <a:cubicBezTo>
                    <a:pt x="471" y="281"/>
                    <a:pt x="534" y="281"/>
                    <a:pt x="558" y="284"/>
                  </a:cubicBezTo>
                  <a:cubicBezTo>
                    <a:pt x="634" y="309"/>
                    <a:pt x="597" y="291"/>
                    <a:pt x="668" y="338"/>
                  </a:cubicBezTo>
                  <a:cubicBezTo>
                    <a:pt x="686" y="350"/>
                    <a:pt x="711" y="345"/>
                    <a:pt x="732" y="348"/>
                  </a:cubicBezTo>
                  <a:cubicBezTo>
                    <a:pt x="811" y="374"/>
                    <a:pt x="819" y="439"/>
                    <a:pt x="914" y="4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4"/>
            <p:cNvSpPr>
              <a:spLocks noChangeShapeType="1"/>
            </p:cNvSpPr>
            <p:nvPr/>
          </p:nvSpPr>
          <p:spPr bwMode="auto">
            <a:xfrm flipV="1">
              <a:off x="4071" y="960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25"/>
            <p:cNvSpPr>
              <a:spLocks/>
            </p:cNvSpPr>
            <p:nvPr/>
          </p:nvSpPr>
          <p:spPr bwMode="auto">
            <a:xfrm>
              <a:off x="4078" y="2066"/>
              <a:ext cx="482" cy="238"/>
            </a:xfrm>
            <a:custGeom>
              <a:avLst/>
              <a:gdLst>
                <a:gd name="T0" fmla="*/ 0 w 585"/>
                <a:gd name="T1" fmla="*/ 0 h 238"/>
                <a:gd name="T2" fmla="*/ 44 w 585"/>
                <a:gd name="T3" fmla="*/ 55 h 238"/>
                <a:gd name="T4" fmla="*/ 74 w 585"/>
                <a:gd name="T5" fmla="*/ 64 h 238"/>
                <a:gd name="T6" fmla="*/ 130 w 585"/>
                <a:gd name="T7" fmla="*/ 92 h 238"/>
                <a:gd name="T8" fmla="*/ 148 w 585"/>
                <a:gd name="T9" fmla="*/ 110 h 238"/>
                <a:gd name="T10" fmla="*/ 186 w 585"/>
                <a:gd name="T11" fmla="*/ 128 h 238"/>
                <a:gd name="T12" fmla="*/ 236 w 585"/>
                <a:gd name="T13" fmla="*/ 165 h 238"/>
                <a:gd name="T14" fmla="*/ 329 w 585"/>
                <a:gd name="T15" fmla="*/ 211 h 238"/>
                <a:gd name="T16" fmla="*/ 397 w 585"/>
                <a:gd name="T17" fmla="*/ 238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5"/>
                <a:gd name="T28" fmla="*/ 0 h 238"/>
                <a:gd name="T29" fmla="*/ 585 w 585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5" h="238">
                  <a:moveTo>
                    <a:pt x="0" y="0"/>
                  </a:moveTo>
                  <a:cubicBezTo>
                    <a:pt x="16" y="17"/>
                    <a:pt x="43" y="46"/>
                    <a:pt x="64" y="55"/>
                  </a:cubicBezTo>
                  <a:cubicBezTo>
                    <a:pt x="78" y="61"/>
                    <a:pt x="94" y="60"/>
                    <a:pt x="109" y="64"/>
                  </a:cubicBezTo>
                  <a:cubicBezTo>
                    <a:pt x="137" y="71"/>
                    <a:pt x="164" y="83"/>
                    <a:pt x="192" y="92"/>
                  </a:cubicBezTo>
                  <a:cubicBezTo>
                    <a:pt x="201" y="98"/>
                    <a:pt x="209" y="106"/>
                    <a:pt x="219" y="110"/>
                  </a:cubicBezTo>
                  <a:cubicBezTo>
                    <a:pt x="237" y="118"/>
                    <a:pt x="274" y="128"/>
                    <a:pt x="274" y="128"/>
                  </a:cubicBezTo>
                  <a:cubicBezTo>
                    <a:pt x="327" y="184"/>
                    <a:pt x="235" y="93"/>
                    <a:pt x="347" y="165"/>
                  </a:cubicBezTo>
                  <a:cubicBezTo>
                    <a:pt x="393" y="195"/>
                    <a:pt x="433" y="198"/>
                    <a:pt x="484" y="211"/>
                  </a:cubicBezTo>
                  <a:cubicBezTo>
                    <a:pt x="516" y="219"/>
                    <a:pt x="551" y="238"/>
                    <a:pt x="585" y="23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 flipV="1">
              <a:off x="4554" y="1197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28"/>
            <p:cNvSpPr>
              <a:spLocks/>
            </p:cNvSpPr>
            <p:nvPr/>
          </p:nvSpPr>
          <p:spPr bwMode="auto">
            <a:xfrm>
              <a:off x="4551" y="1216"/>
              <a:ext cx="567" cy="420"/>
            </a:xfrm>
            <a:custGeom>
              <a:avLst/>
              <a:gdLst>
                <a:gd name="T0" fmla="*/ 0 w 567"/>
                <a:gd name="T1" fmla="*/ 0 h 420"/>
                <a:gd name="T2" fmla="*/ 27 w 567"/>
                <a:gd name="T3" fmla="*/ 18 h 420"/>
                <a:gd name="T4" fmla="*/ 55 w 567"/>
                <a:gd name="T5" fmla="*/ 27 h 420"/>
                <a:gd name="T6" fmla="*/ 100 w 567"/>
                <a:gd name="T7" fmla="*/ 55 h 420"/>
                <a:gd name="T8" fmla="*/ 183 w 567"/>
                <a:gd name="T9" fmla="*/ 164 h 420"/>
                <a:gd name="T10" fmla="*/ 238 w 567"/>
                <a:gd name="T11" fmla="*/ 201 h 420"/>
                <a:gd name="T12" fmla="*/ 329 w 567"/>
                <a:gd name="T13" fmla="*/ 292 h 420"/>
                <a:gd name="T14" fmla="*/ 384 w 567"/>
                <a:gd name="T15" fmla="*/ 356 h 420"/>
                <a:gd name="T16" fmla="*/ 457 w 567"/>
                <a:gd name="T17" fmla="*/ 375 h 420"/>
                <a:gd name="T18" fmla="*/ 503 w 567"/>
                <a:gd name="T19" fmla="*/ 411 h 420"/>
                <a:gd name="T20" fmla="*/ 567 w 567"/>
                <a:gd name="T21" fmla="*/ 420 h 4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7"/>
                <a:gd name="T34" fmla="*/ 0 h 420"/>
                <a:gd name="T35" fmla="*/ 567 w 567"/>
                <a:gd name="T36" fmla="*/ 420 h 4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7" h="420">
                  <a:moveTo>
                    <a:pt x="0" y="0"/>
                  </a:moveTo>
                  <a:cubicBezTo>
                    <a:pt x="9" y="6"/>
                    <a:pt x="17" y="13"/>
                    <a:pt x="27" y="18"/>
                  </a:cubicBezTo>
                  <a:cubicBezTo>
                    <a:pt x="36" y="22"/>
                    <a:pt x="47" y="22"/>
                    <a:pt x="55" y="27"/>
                  </a:cubicBezTo>
                  <a:cubicBezTo>
                    <a:pt x="119" y="66"/>
                    <a:pt x="21" y="29"/>
                    <a:pt x="100" y="55"/>
                  </a:cubicBezTo>
                  <a:cubicBezTo>
                    <a:pt x="133" y="86"/>
                    <a:pt x="144" y="135"/>
                    <a:pt x="183" y="164"/>
                  </a:cubicBezTo>
                  <a:cubicBezTo>
                    <a:pt x="201" y="177"/>
                    <a:pt x="238" y="201"/>
                    <a:pt x="238" y="201"/>
                  </a:cubicBezTo>
                  <a:cubicBezTo>
                    <a:pt x="264" y="240"/>
                    <a:pt x="286" y="271"/>
                    <a:pt x="329" y="292"/>
                  </a:cubicBezTo>
                  <a:cubicBezTo>
                    <a:pt x="339" y="303"/>
                    <a:pt x="377" y="351"/>
                    <a:pt x="384" y="356"/>
                  </a:cubicBezTo>
                  <a:cubicBezTo>
                    <a:pt x="388" y="359"/>
                    <a:pt x="453" y="374"/>
                    <a:pt x="457" y="375"/>
                  </a:cubicBezTo>
                  <a:cubicBezTo>
                    <a:pt x="473" y="386"/>
                    <a:pt x="484" y="405"/>
                    <a:pt x="503" y="411"/>
                  </a:cubicBezTo>
                  <a:cubicBezTo>
                    <a:pt x="523" y="418"/>
                    <a:pt x="567" y="420"/>
                    <a:pt x="567" y="42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Text Box 29"/>
            <p:cNvSpPr txBox="1">
              <a:spLocks noChangeArrowheads="1"/>
            </p:cNvSpPr>
            <p:nvPr/>
          </p:nvSpPr>
          <p:spPr bwMode="auto">
            <a:xfrm>
              <a:off x="1488" y="432"/>
              <a:ext cx="197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7676" name="Line 30"/>
            <p:cNvSpPr>
              <a:spLocks noChangeShapeType="1"/>
            </p:cNvSpPr>
            <p:nvPr/>
          </p:nvSpPr>
          <p:spPr bwMode="auto">
            <a:xfrm>
              <a:off x="1680" y="480"/>
              <a:ext cx="240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31"/>
            <p:cNvSpPr>
              <a:spLocks noChangeShapeType="1"/>
            </p:cNvSpPr>
            <p:nvPr/>
          </p:nvSpPr>
          <p:spPr bwMode="auto">
            <a:xfrm>
              <a:off x="1680" y="576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33"/>
            <p:cNvSpPr>
              <a:spLocks noChangeShapeType="1"/>
            </p:cNvSpPr>
            <p:nvPr/>
          </p:nvSpPr>
          <p:spPr bwMode="auto">
            <a:xfrm>
              <a:off x="1632" y="624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34"/>
            <p:cNvSpPr>
              <a:spLocks noChangeShapeType="1"/>
            </p:cNvSpPr>
            <p:nvPr/>
          </p:nvSpPr>
          <p:spPr bwMode="auto">
            <a:xfrm>
              <a:off x="1998" y="206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35"/>
            <p:cNvSpPr>
              <a:spLocks noChangeShapeType="1"/>
            </p:cNvSpPr>
            <p:nvPr/>
          </p:nvSpPr>
          <p:spPr bwMode="auto">
            <a:xfrm>
              <a:off x="2400" y="254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Line 36"/>
            <p:cNvSpPr>
              <a:spLocks noChangeShapeType="1"/>
            </p:cNvSpPr>
            <p:nvPr/>
          </p:nvSpPr>
          <p:spPr bwMode="auto">
            <a:xfrm>
              <a:off x="1680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Line 37"/>
            <p:cNvSpPr>
              <a:spLocks noChangeShapeType="1"/>
            </p:cNvSpPr>
            <p:nvPr/>
          </p:nvSpPr>
          <p:spPr bwMode="auto">
            <a:xfrm flipH="1">
              <a:off x="2400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Text Box 38"/>
            <p:cNvSpPr txBox="1">
              <a:spLocks noChangeArrowheads="1"/>
            </p:cNvSpPr>
            <p:nvPr/>
          </p:nvSpPr>
          <p:spPr bwMode="auto">
            <a:xfrm>
              <a:off x="2102" y="3047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7684" name="Freeform 39"/>
            <p:cNvSpPr>
              <a:spLocks/>
            </p:cNvSpPr>
            <p:nvPr/>
          </p:nvSpPr>
          <p:spPr bwMode="auto">
            <a:xfrm>
              <a:off x="4080" y="981"/>
              <a:ext cx="482" cy="238"/>
            </a:xfrm>
            <a:custGeom>
              <a:avLst/>
              <a:gdLst>
                <a:gd name="T0" fmla="*/ 0 w 585"/>
                <a:gd name="T1" fmla="*/ 0 h 238"/>
                <a:gd name="T2" fmla="*/ 44 w 585"/>
                <a:gd name="T3" fmla="*/ 55 h 238"/>
                <a:gd name="T4" fmla="*/ 74 w 585"/>
                <a:gd name="T5" fmla="*/ 64 h 238"/>
                <a:gd name="T6" fmla="*/ 130 w 585"/>
                <a:gd name="T7" fmla="*/ 92 h 238"/>
                <a:gd name="T8" fmla="*/ 148 w 585"/>
                <a:gd name="T9" fmla="*/ 110 h 238"/>
                <a:gd name="T10" fmla="*/ 186 w 585"/>
                <a:gd name="T11" fmla="*/ 128 h 238"/>
                <a:gd name="T12" fmla="*/ 236 w 585"/>
                <a:gd name="T13" fmla="*/ 165 h 238"/>
                <a:gd name="T14" fmla="*/ 329 w 585"/>
                <a:gd name="T15" fmla="*/ 211 h 238"/>
                <a:gd name="T16" fmla="*/ 397 w 585"/>
                <a:gd name="T17" fmla="*/ 238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5"/>
                <a:gd name="T28" fmla="*/ 0 h 238"/>
                <a:gd name="T29" fmla="*/ 585 w 585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5" h="238">
                  <a:moveTo>
                    <a:pt x="0" y="0"/>
                  </a:moveTo>
                  <a:cubicBezTo>
                    <a:pt x="16" y="17"/>
                    <a:pt x="43" y="46"/>
                    <a:pt x="64" y="55"/>
                  </a:cubicBezTo>
                  <a:cubicBezTo>
                    <a:pt x="78" y="61"/>
                    <a:pt x="94" y="60"/>
                    <a:pt x="109" y="64"/>
                  </a:cubicBezTo>
                  <a:cubicBezTo>
                    <a:pt x="137" y="71"/>
                    <a:pt x="164" y="83"/>
                    <a:pt x="192" y="92"/>
                  </a:cubicBezTo>
                  <a:cubicBezTo>
                    <a:pt x="201" y="98"/>
                    <a:pt x="209" y="106"/>
                    <a:pt x="219" y="110"/>
                  </a:cubicBezTo>
                  <a:cubicBezTo>
                    <a:pt x="237" y="118"/>
                    <a:pt x="274" y="128"/>
                    <a:pt x="274" y="128"/>
                  </a:cubicBezTo>
                  <a:cubicBezTo>
                    <a:pt x="327" y="184"/>
                    <a:pt x="235" y="93"/>
                    <a:pt x="347" y="165"/>
                  </a:cubicBezTo>
                  <a:cubicBezTo>
                    <a:pt x="393" y="195"/>
                    <a:pt x="433" y="198"/>
                    <a:pt x="484" y="211"/>
                  </a:cubicBezTo>
                  <a:cubicBezTo>
                    <a:pt x="516" y="219"/>
                    <a:pt x="551" y="238"/>
                    <a:pt x="585" y="23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Text Box 40"/>
            <p:cNvSpPr txBox="1">
              <a:spLocks noChangeArrowheads="1"/>
            </p:cNvSpPr>
            <p:nvPr/>
          </p:nvSpPr>
          <p:spPr bwMode="auto">
            <a:xfrm rot="-5400000">
              <a:off x="50" y="1809"/>
              <a:ext cx="11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Inventory Level</a:t>
              </a:r>
            </a:p>
          </p:txBody>
        </p:sp>
        <p:sp>
          <p:nvSpPr>
            <p:cNvPr id="27686" name="Text Box 41"/>
            <p:cNvSpPr txBox="1">
              <a:spLocks noChangeArrowheads="1"/>
            </p:cNvSpPr>
            <p:nvPr/>
          </p:nvSpPr>
          <p:spPr bwMode="auto">
            <a:xfrm>
              <a:off x="3062" y="3076"/>
              <a:ext cx="4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Time</a:t>
              </a:r>
            </a:p>
          </p:txBody>
        </p:sp>
        <p:sp>
          <p:nvSpPr>
            <p:cNvPr id="27687" name="Text Box 43"/>
            <p:cNvSpPr txBox="1">
              <a:spLocks noChangeArrowheads="1"/>
            </p:cNvSpPr>
            <p:nvPr/>
          </p:nvSpPr>
          <p:spPr bwMode="auto">
            <a:xfrm>
              <a:off x="3744" y="2685"/>
              <a:ext cx="7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Safety Stock</a:t>
              </a:r>
            </a:p>
          </p:txBody>
        </p:sp>
        <p:sp>
          <p:nvSpPr>
            <p:cNvPr id="27688" name="Text Box 44"/>
            <p:cNvSpPr txBox="1">
              <a:spLocks noChangeArrowheads="1"/>
            </p:cNvSpPr>
            <p:nvPr/>
          </p:nvSpPr>
          <p:spPr bwMode="auto">
            <a:xfrm>
              <a:off x="3504" y="2349"/>
              <a:ext cx="14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Mean Demand during LT</a:t>
              </a:r>
            </a:p>
          </p:txBody>
        </p:sp>
        <p:sp>
          <p:nvSpPr>
            <p:cNvPr id="27689" name="Line 45"/>
            <p:cNvSpPr>
              <a:spLocks noChangeShapeType="1"/>
            </p:cNvSpPr>
            <p:nvPr/>
          </p:nvSpPr>
          <p:spPr bwMode="auto">
            <a:xfrm>
              <a:off x="3456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Line 46"/>
            <p:cNvSpPr>
              <a:spLocks noChangeShapeType="1"/>
            </p:cNvSpPr>
            <p:nvPr/>
          </p:nvSpPr>
          <p:spPr bwMode="auto">
            <a:xfrm flipH="1">
              <a:off x="364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Text Box 47"/>
            <p:cNvSpPr txBox="1">
              <a:spLocks noChangeArrowheads="1"/>
            </p:cNvSpPr>
            <p:nvPr/>
          </p:nvSpPr>
          <p:spPr bwMode="auto">
            <a:xfrm>
              <a:off x="3206" y="308"/>
              <a:ext cx="1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      Inventory Position</a:t>
              </a:r>
            </a:p>
            <a:p>
              <a:pPr eaLnBrk="1" hangingPunct="1"/>
              <a:r>
                <a:rPr lang="en-US" altLang="en-US" sz="1200" b="1"/>
                <a:t>      Physical Inventory</a:t>
              </a:r>
            </a:p>
          </p:txBody>
        </p:sp>
        <p:sp>
          <p:nvSpPr>
            <p:cNvPr id="27692" name="Line 48"/>
            <p:cNvSpPr>
              <a:spLocks noChangeShapeType="1"/>
            </p:cNvSpPr>
            <p:nvPr/>
          </p:nvSpPr>
          <p:spPr bwMode="auto">
            <a:xfrm>
              <a:off x="3174" y="39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49"/>
            <p:cNvSpPr>
              <a:spLocks noChangeShapeType="1"/>
            </p:cNvSpPr>
            <p:nvPr/>
          </p:nvSpPr>
          <p:spPr bwMode="auto">
            <a:xfrm>
              <a:off x="3159" y="5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1" name="Rectangle 10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Continuous Review (Q) System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</p:spTree>
    <p:extLst>
      <p:ext uri="{BB962C8B-B14F-4D97-AF65-F5344CB8AC3E}">
        <p14:creationId xmlns:p14="http://schemas.microsoft.com/office/powerpoint/2010/main" val="42478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6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Inventory Planning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Independent demand items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143006"/>
            <a:ext cx="8196262" cy="426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Finished goods and spare parts typically belong to independent demand items in manufacturing </a:t>
            </a:r>
            <a:r>
              <a:rPr lang="en-US" altLang="en-US" sz="2400" dirty="0" err="1" smtClean="0"/>
              <a:t>organisations</a:t>
            </a:r>
            <a:r>
              <a:rPr lang="en-US" altLang="en-US" sz="2400" dirty="0" smtClean="0"/>
              <a:t> </a:t>
            </a:r>
          </a:p>
          <a:p>
            <a:pPr eaLnBrk="1" hangingPunct="1"/>
            <a:r>
              <a:rPr lang="en-US" altLang="en-US" sz="2400" dirty="0" smtClean="0"/>
              <a:t>Two attributes </a:t>
            </a:r>
            <a:r>
              <a:rPr lang="en-US" altLang="en-US" sz="2400" dirty="0" err="1" smtClean="0"/>
              <a:t>characterise</a:t>
            </a:r>
            <a:r>
              <a:rPr lang="en-US" altLang="en-US" sz="2400" dirty="0" smtClean="0"/>
              <a:t> and distinguish independent demand items:</a:t>
            </a:r>
          </a:p>
          <a:p>
            <a:pPr lvl="1" eaLnBrk="1" hangingPunct="1"/>
            <a:r>
              <a:rPr lang="en-US" altLang="en-US" sz="2400" b="1" i="1" dirty="0" smtClean="0">
                <a:solidFill>
                  <a:srgbClr val="0000FF"/>
                </a:solidFill>
              </a:rPr>
              <a:t>Timing of demand</a:t>
            </a:r>
            <a:r>
              <a:rPr lang="en-US" altLang="en-US" sz="2400" i="1" dirty="0" smtClean="0"/>
              <a:t>: </a:t>
            </a:r>
            <a:r>
              <a:rPr lang="en-US" altLang="en-US" sz="2400" dirty="0" smtClean="0"/>
              <a:t>Independent demand items have a continuous demand </a:t>
            </a:r>
          </a:p>
          <a:p>
            <a:pPr lvl="1" eaLnBrk="1" hangingPunct="1"/>
            <a:r>
              <a:rPr lang="en-US" altLang="en-US" sz="2400" b="1" i="1" dirty="0" smtClean="0">
                <a:solidFill>
                  <a:srgbClr val="0000FF"/>
                </a:solidFill>
              </a:rPr>
              <a:t>Uncertainty of demand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There is considerable element of uncertainty in the demand in the case of independent demand items </a:t>
            </a:r>
          </a:p>
          <a:p>
            <a:pPr eaLnBrk="1" hangingPunct="1"/>
            <a:r>
              <a:rPr lang="en-US" altLang="en-US" sz="2400" dirty="0" smtClean="0"/>
              <a:t>Inventory planning of independent demand items must address the following two key questions:</a:t>
            </a:r>
          </a:p>
          <a:p>
            <a:pPr lvl="1" eaLnBrk="1" hangingPunct="1"/>
            <a:r>
              <a:rPr lang="en-US" altLang="en-US" sz="2400" i="1" dirty="0" smtClean="0"/>
              <a:t>How much?</a:t>
            </a:r>
            <a:r>
              <a:rPr lang="en-US" altLang="en-US" sz="2400" dirty="0" smtClean="0"/>
              <a:t>  </a:t>
            </a:r>
          </a:p>
          <a:p>
            <a:pPr lvl="1" eaLnBrk="1" hangingPunct="1"/>
            <a:r>
              <a:rPr lang="en-US" altLang="en-US" sz="2400" i="1" dirty="0" smtClean="0"/>
              <a:t>When?</a:t>
            </a:r>
            <a:r>
              <a:rPr lang="en-US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0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65"/>
          <p:cNvGrpSpPr>
            <a:grpSpLocks/>
          </p:cNvGrpSpPr>
          <p:nvPr/>
        </p:nvGrpSpPr>
        <p:grpSpPr bwMode="auto">
          <a:xfrm>
            <a:off x="1115568" y="1312414"/>
            <a:ext cx="7288212" cy="5068887"/>
            <a:chOff x="689" y="308"/>
            <a:chExt cx="4591" cy="3193"/>
          </a:xfrm>
        </p:grpSpPr>
        <p:sp>
          <p:nvSpPr>
            <p:cNvPr id="28676" name="Line 3"/>
            <p:cNvSpPr>
              <a:spLocks noChangeShapeType="1"/>
            </p:cNvSpPr>
            <p:nvPr/>
          </p:nvSpPr>
          <p:spPr bwMode="auto">
            <a:xfrm>
              <a:off x="1104" y="76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7" name="Line 4"/>
            <p:cNvSpPr>
              <a:spLocks noChangeShapeType="1"/>
            </p:cNvSpPr>
            <p:nvPr/>
          </p:nvSpPr>
          <p:spPr bwMode="auto">
            <a:xfrm>
              <a:off x="1104" y="2937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1095" y="2331"/>
              <a:ext cx="418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1113" y="2352"/>
              <a:ext cx="4167" cy="57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8680" name="Freeform 9"/>
            <p:cNvSpPr>
              <a:spLocks/>
            </p:cNvSpPr>
            <p:nvPr/>
          </p:nvSpPr>
          <p:spPr bwMode="auto">
            <a:xfrm>
              <a:off x="1445" y="1189"/>
              <a:ext cx="427" cy="347"/>
            </a:xfrm>
            <a:custGeom>
              <a:avLst/>
              <a:gdLst>
                <a:gd name="T0" fmla="*/ 0 w 548"/>
                <a:gd name="T1" fmla="*/ 0 h 877"/>
                <a:gd name="T2" fmla="*/ 55 w 548"/>
                <a:gd name="T3" fmla="*/ 14 h 877"/>
                <a:gd name="T4" fmla="*/ 72 w 548"/>
                <a:gd name="T5" fmla="*/ 17 h 877"/>
                <a:gd name="T6" fmla="*/ 122 w 548"/>
                <a:gd name="T7" fmla="*/ 32 h 877"/>
                <a:gd name="T8" fmla="*/ 139 w 548"/>
                <a:gd name="T9" fmla="*/ 49 h 877"/>
                <a:gd name="T10" fmla="*/ 161 w 548"/>
                <a:gd name="T11" fmla="*/ 54 h 877"/>
                <a:gd name="T12" fmla="*/ 172 w 548"/>
                <a:gd name="T13" fmla="*/ 63 h 877"/>
                <a:gd name="T14" fmla="*/ 178 w 548"/>
                <a:gd name="T15" fmla="*/ 73 h 877"/>
                <a:gd name="T16" fmla="*/ 199 w 548"/>
                <a:gd name="T17" fmla="*/ 80 h 877"/>
                <a:gd name="T18" fmla="*/ 244 w 548"/>
                <a:gd name="T19" fmla="*/ 96 h 877"/>
                <a:gd name="T20" fmla="*/ 311 w 548"/>
                <a:gd name="T21" fmla="*/ 127 h 877"/>
                <a:gd name="T22" fmla="*/ 333 w 548"/>
                <a:gd name="T23" fmla="*/ 137 h 8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8"/>
                <a:gd name="T37" fmla="*/ 0 h 877"/>
                <a:gd name="T38" fmla="*/ 548 w 548"/>
                <a:gd name="T39" fmla="*/ 877 h 8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8" h="877">
                  <a:moveTo>
                    <a:pt x="0" y="0"/>
                  </a:moveTo>
                  <a:cubicBezTo>
                    <a:pt x="48" y="72"/>
                    <a:pt x="18" y="42"/>
                    <a:pt x="91" y="91"/>
                  </a:cubicBezTo>
                  <a:cubicBezTo>
                    <a:pt x="100" y="97"/>
                    <a:pt x="118" y="109"/>
                    <a:pt x="118" y="109"/>
                  </a:cubicBezTo>
                  <a:cubicBezTo>
                    <a:pt x="139" y="170"/>
                    <a:pt x="134" y="185"/>
                    <a:pt x="201" y="201"/>
                  </a:cubicBezTo>
                  <a:cubicBezTo>
                    <a:pt x="244" y="265"/>
                    <a:pt x="193" y="181"/>
                    <a:pt x="228" y="310"/>
                  </a:cubicBezTo>
                  <a:cubicBezTo>
                    <a:pt x="229" y="313"/>
                    <a:pt x="263" y="345"/>
                    <a:pt x="265" y="347"/>
                  </a:cubicBezTo>
                  <a:cubicBezTo>
                    <a:pt x="271" y="365"/>
                    <a:pt x="280" y="383"/>
                    <a:pt x="283" y="402"/>
                  </a:cubicBezTo>
                  <a:cubicBezTo>
                    <a:pt x="286" y="423"/>
                    <a:pt x="286" y="445"/>
                    <a:pt x="292" y="466"/>
                  </a:cubicBezTo>
                  <a:cubicBezTo>
                    <a:pt x="299" y="490"/>
                    <a:pt x="315" y="494"/>
                    <a:pt x="329" y="512"/>
                  </a:cubicBezTo>
                  <a:cubicBezTo>
                    <a:pt x="353" y="543"/>
                    <a:pt x="380" y="579"/>
                    <a:pt x="402" y="612"/>
                  </a:cubicBezTo>
                  <a:cubicBezTo>
                    <a:pt x="430" y="697"/>
                    <a:pt x="445" y="749"/>
                    <a:pt x="512" y="813"/>
                  </a:cubicBezTo>
                  <a:cubicBezTo>
                    <a:pt x="520" y="839"/>
                    <a:pt x="529" y="858"/>
                    <a:pt x="548" y="877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10"/>
            <p:cNvSpPr>
              <a:spLocks noChangeShapeType="1"/>
            </p:cNvSpPr>
            <p:nvPr/>
          </p:nvSpPr>
          <p:spPr bwMode="auto">
            <a:xfrm flipV="1">
              <a:off x="1872" y="9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Freeform 11"/>
            <p:cNvSpPr>
              <a:spLocks/>
            </p:cNvSpPr>
            <p:nvPr/>
          </p:nvSpPr>
          <p:spPr bwMode="auto">
            <a:xfrm>
              <a:off x="1872" y="1536"/>
              <a:ext cx="528" cy="481"/>
            </a:xfrm>
            <a:custGeom>
              <a:avLst/>
              <a:gdLst>
                <a:gd name="T0" fmla="*/ 0 w 412"/>
                <a:gd name="T1" fmla="*/ 0 h 481"/>
                <a:gd name="T2" fmla="*/ 165 w 412"/>
                <a:gd name="T3" fmla="*/ 146 h 481"/>
                <a:gd name="T4" fmla="*/ 301 w 412"/>
                <a:gd name="T5" fmla="*/ 220 h 481"/>
                <a:gd name="T6" fmla="*/ 436 w 412"/>
                <a:gd name="T7" fmla="*/ 329 h 481"/>
                <a:gd name="T8" fmla="*/ 541 w 412"/>
                <a:gd name="T9" fmla="*/ 412 h 481"/>
                <a:gd name="T10" fmla="*/ 616 w 412"/>
                <a:gd name="T11" fmla="*/ 448 h 481"/>
                <a:gd name="T12" fmla="*/ 677 w 412"/>
                <a:gd name="T13" fmla="*/ 476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2"/>
                <a:gd name="T22" fmla="*/ 0 h 481"/>
                <a:gd name="T23" fmla="*/ 412 w 412"/>
                <a:gd name="T24" fmla="*/ 481 h 4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2" h="481">
                  <a:moveTo>
                    <a:pt x="0" y="0"/>
                  </a:moveTo>
                  <a:cubicBezTo>
                    <a:pt x="33" y="51"/>
                    <a:pt x="56" y="103"/>
                    <a:pt x="101" y="146"/>
                  </a:cubicBezTo>
                  <a:cubicBezTo>
                    <a:pt x="113" y="184"/>
                    <a:pt x="146" y="206"/>
                    <a:pt x="183" y="220"/>
                  </a:cubicBezTo>
                  <a:cubicBezTo>
                    <a:pt x="199" y="268"/>
                    <a:pt x="214" y="312"/>
                    <a:pt x="265" y="329"/>
                  </a:cubicBezTo>
                  <a:cubicBezTo>
                    <a:pt x="304" y="368"/>
                    <a:pt x="276" y="393"/>
                    <a:pt x="329" y="412"/>
                  </a:cubicBezTo>
                  <a:cubicBezTo>
                    <a:pt x="343" y="425"/>
                    <a:pt x="361" y="434"/>
                    <a:pt x="375" y="448"/>
                  </a:cubicBezTo>
                  <a:cubicBezTo>
                    <a:pt x="408" y="481"/>
                    <a:pt x="376" y="476"/>
                    <a:pt x="412" y="4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Text Box 14"/>
            <p:cNvSpPr txBox="1">
              <a:spLocks noChangeArrowheads="1"/>
            </p:cNvSpPr>
            <p:nvPr/>
          </p:nvSpPr>
          <p:spPr bwMode="auto">
            <a:xfrm>
              <a:off x="768" y="2247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SS</a:t>
              </a:r>
            </a:p>
          </p:txBody>
        </p:sp>
        <p:sp>
          <p:nvSpPr>
            <p:cNvPr id="28684" name="Freeform 16"/>
            <p:cNvSpPr>
              <a:spLocks/>
            </p:cNvSpPr>
            <p:nvPr/>
          </p:nvSpPr>
          <p:spPr bwMode="auto">
            <a:xfrm>
              <a:off x="2400" y="1440"/>
              <a:ext cx="192" cy="816"/>
            </a:xfrm>
            <a:custGeom>
              <a:avLst/>
              <a:gdLst>
                <a:gd name="T0" fmla="*/ 0 w 301"/>
                <a:gd name="T1" fmla="*/ 0 h 621"/>
                <a:gd name="T2" fmla="*/ 15 w 301"/>
                <a:gd name="T3" fmla="*/ 126 h 621"/>
                <a:gd name="T4" fmla="*/ 30 w 301"/>
                <a:gd name="T5" fmla="*/ 331 h 621"/>
                <a:gd name="T6" fmla="*/ 41 w 301"/>
                <a:gd name="T7" fmla="*/ 363 h 621"/>
                <a:gd name="T8" fmla="*/ 48 w 301"/>
                <a:gd name="T9" fmla="*/ 457 h 621"/>
                <a:gd name="T10" fmla="*/ 52 w 301"/>
                <a:gd name="T11" fmla="*/ 583 h 621"/>
                <a:gd name="T12" fmla="*/ 67 w 301"/>
                <a:gd name="T13" fmla="*/ 615 h 621"/>
                <a:gd name="T14" fmla="*/ 89 w 301"/>
                <a:gd name="T15" fmla="*/ 645 h 621"/>
                <a:gd name="T16" fmla="*/ 104 w 301"/>
                <a:gd name="T17" fmla="*/ 851 h 621"/>
                <a:gd name="T18" fmla="*/ 122 w 301"/>
                <a:gd name="T19" fmla="*/ 1072 h 6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1"/>
                <a:gd name="T31" fmla="*/ 0 h 621"/>
                <a:gd name="T32" fmla="*/ 301 w 301"/>
                <a:gd name="T33" fmla="*/ 621 h 6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1" h="621">
                  <a:moveTo>
                    <a:pt x="0" y="0"/>
                  </a:moveTo>
                  <a:cubicBezTo>
                    <a:pt x="21" y="62"/>
                    <a:pt x="5" y="40"/>
                    <a:pt x="36" y="73"/>
                  </a:cubicBezTo>
                  <a:cubicBezTo>
                    <a:pt x="40" y="83"/>
                    <a:pt x="67" y="184"/>
                    <a:pt x="73" y="192"/>
                  </a:cubicBezTo>
                  <a:cubicBezTo>
                    <a:pt x="80" y="201"/>
                    <a:pt x="91" y="204"/>
                    <a:pt x="100" y="210"/>
                  </a:cubicBezTo>
                  <a:cubicBezTo>
                    <a:pt x="106" y="228"/>
                    <a:pt x="117" y="246"/>
                    <a:pt x="119" y="265"/>
                  </a:cubicBezTo>
                  <a:cubicBezTo>
                    <a:pt x="122" y="289"/>
                    <a:pt x="117" y="316"/>
                    <a:pt x="128" y="338"/>
                  </a:cubicBezTo>
                  <a:cubicBezTo>
                    <a:pt x="134" y="350"/>
                    <a:pt x="152" y="351"/>
                    <a:pt x="164" y="356"/>
                  </a:cubicBezTo>
                  <a:cubicBezTo>
                    <a:pt x="182" y="363"/>
                    <a:pt x="219" y="374"/>
                    <a:pt x="219" y="374"/>
                  </a:cubicBezTo>
                  <a:cubicBezTo>
                    <a:pt x="256" y="413"/>
                    <a:pt x="244" y="437"/>
                    <a:pt x="256" y="493"/>
                  </a:cubicBezTo>
                  <a:cubicBezTo>
                    <a:pt x="266" y="539"/>
                    <a:pt x="301" y="575"/>
                    <a:pt x="301" y="621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7"/>
            <p:cNvSpPr>
              <a:spLocks noChangeShapeType="1"/>
            </p:cNvSpPr>
            <p:nvPr/>
          </p:nvSpPr>
          <p:spPr bwMode="auto">
            <a:xfrm flipV="1">
              <a:off x="2583" y="960"/>
              <a:ext cx="9" cy="1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Freeform 18"/>
            <p:cNvSpPr>
              <a:spLocks/>
            </p:cNvSpPr>
            <p:nvPr/>
          </p:nvSpPr>
          <p:spPr bwMode="auto">
            <a:xfrm>
              <a:off x="2595" y="2231"/>
              <a:ext cx="381" cy="640"/>
            </a:xfrm>
            <a:custGeom>
              <a:avLst/>
              <a:gdLst>
                <a:gd name="T0" fmla="*/ 0 w 411"/>
                <a:gd name="T1" fmla="*/ 0 h 640"/>
                <a:gd name="T2" fmla="*/ 47 w 411"/>
                <a:gd name="T3" fmla="*/ 128 h 640"/>
                <a:gd name="T4" fmla="*/ 78 w 411"/>
                <a:gd name="T5" fmla="*/ 210 h 640"/>
                <a:gd name="T6" fmla="*/ 133 w 411"/>
                <a:gd name="T7" fmla="*/ 338 h 640"/>
                <a:gd name="T8" fmla="*/ 181 w 411"/>
                <a:gd name="T9" fmla="*/ 476 h 640"/>
                <a:gd name="T10" fmla="*/ 228 w 411"/>
                <a:gd name="T11" fmla="*/ 494 h 640"/>
                <a:gd name="T12" fmla="*/ 251 w 411"/>
                <a:gd name="T13" fmla="*/ 512 h 640"/>
                <a:gd name="T14" fmla="*/ 353 w 411"/>
                <a:gd name="T15" fmla="*/ 640 h 6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11"/>
                <a:gd name="T25" fmla="*/ 0 h 640"/>
                <a:gd name="T26" fmla="*/ 411 w 411"/>
                <a:gd name="T27" fmla="*/ 640 h 6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11" h="640">
                  <a:moveTo>
                    <a:pt x="0" y="0"/>
                  </a:moveTo>
                  <a:cubicBezTo>
                    <a:pt x="14" y="44"/>
                    <a:pt x="21" y="95"/>
                    <a:pt x="55" y="128"/>
                  </a:cubicBezTo>
                  <a:cubicBezTo>
                    <a:pt x="65" y="158"/>
                    <a:pt x="81" y="180"/>
                    <a:pt x="91" y="210"/>
                  </a:cubicBezTo>
                  <a:cubicBezTo>
                    <a:pt x="100" y="263"/>
                    <a:pt x="117" y="300"/>
                    <a:pt x="155" y="338"/>
                  </a:cubicBezTo>
                  <a:cubicBezTo>
                    <a:pt x="165" y="370"/>
                    <a:pt x="183" y="459"/>
                    <a:pt x="210" y="476"/>
                  </a:cubicBezTo>
                  <a:cubicBezTo>
                    <a:pt x="226" y="486"/>
                    <a:pt x="249" y="483"/>
                    <a:pt x="265" y="494"/>
                  </a:cubicBezTo>
                  <a:cubicBezTo>
                    <a:pt x="274" y="500"/>
                    <a:pt x="283" y="506"/>
                    <a:pt x="292" y="512"/>
                  </a:cubicBezTo>
                  <a:cubicBezTo>
                    <a:pt x="308" y="558"/>
                    <a:pt x="352" y="640"/>
                    <a:pt x="411" y="6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Freeform 19"/>
            <p:cNvSpPr>
              <a:spLocks/>
            </p:cNvSpPr>
            <p:nvPr/>
          </p:nvSpPr>
          <p:spPr bwMode="auto">
            <a:xfrm>
              <a:off x="2565" y="960"/>
              <a:ext cx="411" cy="640"/>
            </a:xfrm>
            <a:custGeom>
              <a:avLst/>
              <a:gdLst>
                <a:gd name="T0" fmla="*/ 0 w 411"/>
                <a:gd name="T1" fmla="*/ 0 h 640"/>
                <a:gd name="T2" fmla="*/ 55 w 411"/>
                <a:gd name="T3" fmla="*/ 128 h 640"/>
                <a:gd name="T4" fmla="*/ 91 w 411"/>
                <a:gd name="T5" fmla="*/ 210 h 640"/>
                <a:gd name="T6" fmla="*/ 155 w 411"/>
                <a:gd name="T7" fmla="*/ 338 h 640"/>
                <a:gd name="T8" fmla="*/ 210 w 411"/>
                <a:gd name="T9" fmla="*/ 476 h 640"/>
                <a:gd name="T10" fmla="*/ 265 w 411"/>
                <a:gd name="T11" fmla="*/ 494 h 640"/>
                <a:gd name="T12" fmla="*/ 292 w 411"/>
                <a:gd name="T13" fmla="*/ 512 h 640"/>
                <a:gd name="T14" fmla="*/ 411 w 411"/>
                <a:gd name="T15" fmla="*/ 640 h 6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11"/>
                <a:gd name="T25" fmla="*/ 0 h 640"/>
                <a:gd name="T26" fmla="*/ 411 w 411"/>
                <a:gd name="T27" fmla="*/ 640 h 6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11" h="640">
                  <a:moveTo>
                    <a:pt x="0" y="0"/>
                  </a:moveTo>
                  <a:cubicBezTo>
                    <a:pt x="14" y="44"/>
                    <a:pt x="21" y="95"/>
                    <a:pt x="55" y="128"/>
                  </a:cubicBezTo>
                  <a:cubicBezTo>
                    <a:pt x="65" y="158"/>
                    <a:pt x="81" y="180"/>
                    <a:pt x="91" y="210"/>
                  </a:cubicBezTo>
                  <a:cubicBezTo>
                    <a:pt x="100" y="263"/>
                    <a:pt x="117" y="300"/>
                    <a:pt x="155" y="338"/>
                  </a:cubicBezTo>
                  <a:cubicBezTo>
                    <a:pt x="165" y="370"/>
                    <a:pt x="183" y="459"/>
                    <a:pt x="210" y="476"/>
                  </a:cubicBezTo>
                  <a:cubicBezTo>
                    <a:pt x="226" y="486"/>
                    <a:pt x="249" y="483"/>
                    <a:pt x="265" y="494"/>
                  </a:cubicBezTo>
                  <a:cubicBezTo>
                    <a:pt x="274" y="500"/>
                    <a:pt x="283" y="506"/>
                    <a:pt x="292" y="512"/>
                  </a:cubicBezTo>
                  <a:cubicBezTo>
                    <a:pt x="308" y="558"/>
                    <a:pt x="352" y="640"/>
                    <a:pt x="411" y="6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Freeform 21"/>
            <p:cNvSpPr>
              <a:spLocks/>
            </p:cNvSpPr>
            <p:nvPr/>
          </p:nvSpPr>
          <p:spPr bwMode="auto">
            <a:xfrm>
              <a:off x="2976" y="1609"/>
              <a:ext cx="336" cy="263"/>
            </a:xfrm>
            <a:custGeom>
              <a:avLst/>
              <a:gdLst>
                <a:gd name="T0" fmla="*/ 0 w 914"/>
                <a:gd name="T1" fmla="*/ 0 h 439"/>
                <a:gd name="T2" fmla="*/ 9 w 914"/>
                <a:gd name="T3" fmla="*/ 23 h 439"/>
                <a:gd name="T4" fmla="*/ 15 w 914"/>
                <a:gd name="T5" fmla="*/ 37 h 439"/>
                <a:gd name="T6" fmla="*/ 17 w 914"/>
                <a:gd name="T7" fmla="*/ 46 h 439"/>
                <a:gd name="T8" fmla="*/ 27 w 914"/>
                <a:gd name="T9" fmla="*/ 52 h 439"/>
                <a:gd name="T10" fmla="*/ 35 w 914"/>
                <a:gd name="T11" fmla="*/ 62 h 439"/>
                <a:gd name="T12" fmla="*/ 50 w 914"/>
                <a:gd name="T13" fmla="*/ 79 h 439"/>
                <a:gd name="T14" fmla="*/ 59 w 914"/>
                <a:gd name="T15" fmla="*/ 95 h 439"/>
                <a:gd name="T16" fmla="*/ 75 w 914"/>
                <a:gd name="T17" fmla="*/ 102 h 439"/>
                <a:gd name="T18" fmla="*/ 90 w 914"/>
                <a:gd name="T19" fmla="*/ 121 h 439"/>
                <a:gd name="T20" fmla="*/ 99 w 914"/>
                <a:gd name="T21" fmla="*/ 125 h 439"/>
                <a:gd name="T22" fmla="*/ 124 w 914"/>
                <a:gd name="T23" fmla="*/ 158 h 4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14"/>
                <a:gd name="T37" fmla="*/ 0 h 439"/>
                <a:gd name="T38" fmla="*/ 914 w 914"/>
                <a:gd name="T39" fmla="*/ 439 h 4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14" h="439">
                  <a:moveTo>
                    <a:pt x="0" y="0"/>
                  </a:moveTo>
                  <a:cubicBezTo>
                    <a:pt x="20" y="30"/>
                    <a:pt x="34" y="44"/>
                    <a:pt x="64" y="64"/>
                  </a:cubicBezTo>
                  <a:cubicBezTo>
                    <a:pt x="113" y="141"/>
                    <a:pt x="48" y="53"/>
                    <a:pt x="110" y="101"/>
                  </a:cubicBezTo>
                  <a:cubicBezTo>
                    <a:pt x="119" y="108"/>
                    <a:pt x="119" y="121"/>
                    <a:pt x="128" y="128"/>
                  </a:cubicBezTo>
                  <a:cubicBezTo>
                    <a:pt x="137" y="135"/>
                    <a:pt x="199" y="145"/>
                    <a:pt x="201" y="146"/>
                  </a:cubicBezTo>
                  <a:cubicBezTo>
                    <a:pt x="230" y="154"/>
                    <a:pt x="231" y="157"/>
                    <a:pt x="256" y="174"/>
                  </a:cubicBezTo>
                  <a:cubicBezTo>
                    <a:pt x="273" y="224"/>
                    <a:pt x="314" y="213"/>
                    <a:pt x="366" y="220"/>
                  </a:cubicBezTo>
                  <a:cubicBezTo>
                    <a:pt x="398" y="231"/>
                    <a:pt x="410" y="250"/>
                    <a:pt x="439" y="265"/>
                  </a:cubicBezTo>
                  <a:cubicBezTo>
                    <a:pt x="471" y="281"/>
                    <a:pt x="534" y="281"/>
                    <a:pt x="558" y="284"/>
                  </a:cubicBezTo>
                  <a:cubicBezTo>
                    <a:pt x="634" y="309"/>
                    <a:pt x="597" y="291"/>
                    <a:pt x="668" y="338"/>
                  </a:cubicBezTo>
                  <a:cubicBezTo>
                    <a:pt x="686" y="350"/>
                    <a:pt x="711" y="345"/>
                    <a:pt x="732" y="348"/>
                  </a:cubicBezTo>
                  <a:cubicBezTo>
                    <a:pt x="811" y="374"/>
                    <a:pt x="819" y="439"/>
                    <a:pt x="914" y="4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22"/>
            <p:cNvSpPr>
              <a:spLocks noChangeShapeType="1"/>
            </p:cNvSpPr>
            <p:nvPr/>
          </p:nvSpPr>
          <p:spPr bwMode="auto">
            <a:xfrm flipV="1">
              <a:off x="3312" y="96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Freeform 23"/>
            <p:cNvSpPr>
              <a:spLocks/>
            </p:cNvSpPr>
            <p:nvPr/>
          </p:nvSpPr>
          <p:spPr bwMode="auto">
            <a:xfrm>
              <a:off x="3303" y="1884"/>
              <a:ext cx="482" cy="238"/>
            </a:xfrm>
            <a:custGeom>
              <a:avLst/>
              <a:gdLst>
                <a:gd name="T0" fmla="*/ 0 w 585"/>
                <a:gd name="T1" fmla="*/ 0 h 238"/>
                <a:gd name="T2" fmla="*/ 44 w 585"/>
                <a:gd name="T3" fmla="*/ 55 h 238"/>
                <a:gd name="T4" fmla="*/ 74 w 585"/>
                <a:gd name="T5" fmla="*/ 64 h 238"/>
                <a:gd name="T6" fmla="*/ 130 w 585"/>
                <a:gd name="T7" fmla="*/ 92 h 238"/>
                <a:gd name="T8" fmla="*/ 148 w 585"/>
                <a:gd name="T9" fmla="*/ 110 h 238"/>
                <a:gd name="T10" fmla="*/ 186 w 585"/>
                <a:gd name="T11" fmla="*/ 128 h 238"/>
                <a:gd name="T12" fmla="*/ 236 w 585"/>
                <a:gd name="T13" fmla="*/ 165 h 238"/>
                <a:gd name="T14" fmla="*/ 329 w 585"/>
                <a:gd name="T15" fmla="*/ 211 h 238"/>
                <a:gd name="T16" fmla="*/ 397 w 585"/>
                <a:gd name="T17" fmla="*/ 238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5"/>
                <a:gd name="T28" fmla="*/ 0 h 238"/>
                <a:gd name="T29" fmla="*/ 585 w 585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5" h="238">
                  <a:moveTo>
                    <a:pt x="0" y="0"/>
                  </a:moveTo>
                  <a:cubicBezTo>
                    <a:pt x="16" y="17"/>
                    <a:pt x="43" y="46"/>
                    <a:pt x="64" y="55"/>
                  </a:cubicBezTo>
                  <a:cubicBezTo>
                    <a:pt x="78" y="61"/>
                    <a:pt x="94" y="60"/>
                    <a:pt x="109" y="64"/>
                  </a:cubicBezTo>
                  <a:cubicBezTo>
                    <a:pt x="137" y="71"/>
                    <a:pt x="164" y="83"/>
                    <a:pt x="192" y="92"/>
                  </a:cubicBezTo>
                  <a:cubicBezTo>
                    <a:pt x="201" y="98"/>
                    <a:pt x="209" y="106"/>
                    <a:pt x="219" y="110"/>
                  </a:cubicBezTo>
                  <a:cubicBezTo>
                    <a:pt x="237" y="118"/>
                    <a:pt x="274" y="128"/>
                    <a:pt x="274" y="128"/>
                  </a:cubicBezTo>
                  <a:cubicBezTo>
                    <a:pt x="327" y="184"/>
                    <a:pt x="235" y="93"/>
                    <a:pt x="347" y="165"/>
                  </a:cubicBezTo>
                  <a:cubicBezTo>
                    <a:pt x="393" y="195"/>
                    <a:pt x="433" y="198"/>
                    <a:pt x="484" y="211"/>
                  </a:cubicBezTo>
                  <a:cubicBezTo>
                    <a:pt x="516" y="219"/>
                    <a:pt x="551" y="238"/>
                    <a:pt x="585" y="23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25"/>
            <p:cNvSpPr>
              <a:spLocks/>
            </p:cNvSpPr>
            <p:nvPr/>
          </p:nvSpPr>
          <p:spPr bwMode="auto">
            <a:xfrm>
              <a:off x="3756" y="1216"/>
              <a:ext cx="567" cy="420"/>
            </a:xfrm>
            <a:custGeom>
              <a:avLst/>
              <a:gdLst>
                <a:gd name="T0" fmla="*/ 0 w 567"/>
                <a:gd name="T1" fmla="*/ 0 h 420"/>
                <a:gd name="T2" fmla="*/ 27 w 567"/>
                <a:gd name="T3" fmla="*/ 18 h 420"/>
                <a:gd name="T4" fmla="*/ 55 w 567"/>
                <a:gd name="T5" fmla="*/ 27 h 420"/>
                <a:gd name="T6" fmla="*/ 100 w 567"/>
                <a:gd name="T7" fmla="*/ 55 h 420"/>
                <a:gd name="T8" fmla="*/ 183 w 567"/>
                <a:gd name="T9" fmla="*/ 164 h 420"/>
                <a:gd name="T10" fmla="*/ 238 w 567"/>
                <a:gd name="T11" fmla="*/ 201 h 420"/>
                <a:gd name="T12" fmla="*/ 329 w 567"/>
                <a:gd name="T13" fmla="*/ 292 h 420"/>
                <a:gd name="T14" fmla="*/ 384 w 567"/>
                <a:gd name="T15" fmla="*/ 356 h 420"/>
                <a:gd name="T16" fmla="*/ 457 w 567"/>
                <a:gd name="T17" fmla="*/ 375 h 420"/>
                <a:gd name="T18" fmla="*/ 503 w 567"/>
                <a:gd name="T19" fmla="*/ 411 h 420"/>
                <a:gd name="T20" fmla="*/ 567 w 567"/>
                <a:gd name="T21" fmla="*/ 420 h 4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7"/>
                <a:gd name="T34" fmla="*/ 0 h 420"/>
                <a:gd name="T35" fmla="*/ 567 w 567"/>
                <a:gd name="T36" fmla="*/ 420 h 4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7" h="420">
                  <a:moveTo>
                    <a:pt x="0" y="0"/>
                  </a:moveTo>
                  <a:cubicBezTo>
                    <a:pt x="9" y="6"/>
                    <a:pt x="17" y="13"/>
                    <a:pt x="27" y="18"/>
                  </a:cubicBezTo>
                  <a:cubicBezTo>
                    <a:pt x="36" y="22"/>
                    <a:pt x="47" y="22"/>
                    <a:pt x="55" y="27"/>
                  </a:cubicBezTo>
                  <a:cubicBezTo>
                    <a:pt x="119" y="66"/>
                    <a:pt x="21" y="29"/>
                    <a:pt x="100" y="55"/>
                  </a:cubicBezTo>
                  <a:cubicBezTo>
                    <a:pt x="133" y="86"/>
                    <a:pt x="144" y="135"/>
                    <a:pt x="183" y="164"/>
                  </a:cubicBezTo>
                  <a:cubicBezTo>
                    <a:pt x="201" y="177"/>
                    <a:pt x="238" y="201"/>
                    <a:pt x="238" y="201"/>
                  </a:cubicBezTo>
                  <a:cubicBezTo>
                    <a:pt x="264" y="240"/>
                    <a:pt x="286" y="271"/>
                    <a:pt x="329" y="292"/>
                  </a:cubicBezTo>
                  <a:cubicBezTo>
                    <a:pt x="339" y="303"/>
                    <a:pt x="377" y="351"/>
                    <a:pt x="384" y="356"/>
                  </a:cubicBezTo>
                  <a:cubicBezTo>
                    <a:pt x="388" y="359"/>
                    <a:pt x="453" y="374"/>
                    <a:pt x="457" y="375"/>
                  </a:cubicBezTo>
                  <a:cubicBezTo>
                    <a:pt x="473" y="386"/>
                    <a:pt x="484" y="405"/>
                    <a:pt x="503" y="411"/>
                  </a:cubicBezTo>
                  <a:cubicBezTo>
                    <a:pt x="523" y="418"/>
                    <a:pt x="567" y="420"/>
                    <a:pt x="567" y="42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30"/>
            <p:cNvSpPr>
              <a:spLocks noChangeShapeType="1"/>
            </p:cNvSpPr>
            <p:nvPr/>
          </p:nvSpPr>
          <p:spPr bwMode="auto">
            <a:xfrm>
              <a:off x="1872" y="1536"/>
              <a:ext cx="0" cy="15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31"/>
            <p:cNvSpPr>
              <a:spLocks noChangeShapeType="1"/>
            </p:cNvSpPr>
            <p:nvPr/>
          </p:nvSpPr>
          <p:spPr bwMode="auto">
            <a:xfrm>
              <a:off x="2400" y="254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32"/>
            <p:cNvSpPr>
              <a:spLocks noChangeShapeType="1"/>
            </p:cNvSpPr>
            <p:nvPr/>
          </p:nvSpPr>
          <p:spPr bwMode="auto">
            <a:xfrm>
              <a:off x="15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33"/>
            <p:cNvSpPr>
              <a:spLocks noChangeShapeType="1"/>
            </p:cNvSpPr>
            <p:nvPr/>
          </p:nvSpPr>
          <p:spPr bwMode="auto">
            <a:xfrm flipH="1">
              <a:off x="2400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Text Box 34"/>
            <p:cNvSpPr txBox="1">
              <a:spLocks noChangeArrowheads="1"/>
            </p:cNvSpPr>
            <p:nvPr/>
          </p:nvSpPr>
          <p:spPr bwMode="auto">
            <a:xfrm>
              <a:off x="2064" y="302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8697" name="Freeform 35"/>
            <p:cNvSpPr>
              <a:spLocks/>
            </p:cNvSpPr>
            <p:nvPr/>
          </p:nvSpPr>
          <p:spPr bwMode="auto">
            <a:xfrm>
              <a:off x="3303" y="981"/>
              <a:ext cx="482" cy="238"/>
            </a:xfrm>
            <a:custGeom>
              <a:avLst/>
              <a:gdLst>
                <a:gd name="T0" fmla="*/ 0 w 585"/>
                <a:gd name="T1" fmla="*/ 0 h 238"/>
                <a:gd name="T2" fmla="*/ 44 w 585"/>
                <a:gd name="T3" fmla="*/ 55 h 238"/>
                <a:gd name="T4" fmla="*/ 74 w 585"/>
                <a:gd name="T5" fmla="*/ 64 h 238"/>
                <a:gd name="T6" fmla="*/ 130 w 585"/>
                <a:gd name="T7" fmla="*/ 92 h 238"/>
                <a:gd name="T8" fmla="*/ 148 w 585"/>
                <a:gd name="T9" fmla="*/ 110 h 238"/>
                <a:gd name="T10" fmla="*/ 186 w 585"/>
                <a:gd name="T11" fmla="*/ 128 h 238"/>
                <a:gd name="T12" fmla="*/ 236 w 585"/>
                <a:gd name="T13" fmla="*/ 165 h 238"/>
                <a:gd name="T14" fmla="*/ 329 w 585"/>
                <a:gd name="T15" fmla="*/ 211 h 238"/>
                <a:gd name="T16" fmla="*/ 397 w 585"/>
                <a:gd name="T17" fmla="*/ 238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5"/>
                <a:gd name="T28" fmla="*/ 0 h 238"/>
                <a:gd name="T29" fmla="*/ 585 w 585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5" h="238">
                  <a:moveTo>
                    <a:pt x="0" y="0"/>
                  </a:moveTo>
                  <a:cubicBezTo>
                    <a:pt x="16" y="17"/>
                    <a:pt x="43" y="46"/>
                    <a:pt x="64" y="55"/>
                  </a:cubicBezTo>
                  <a:cubicBezTo>
                    <a:pt x="78" y="61"/>
                    <a:pt x="94" y="60"/>
                    <a:pt x="109" y="64"/>
                  </a:cubicBezTo>
                  <a:cubicBezTo>
                    <a:pt x="137" y="71"/>
                    <a:pt x="164" y="83"/>
                    <a:pt x="192" y="92"/>
                  </a:cubicBezTo>
                  <a:cubicBezTo>
                    <a:pt x="201" y="98"/>
                    <a:pt x="209" y="106"/>
                    <a:pt x="219" y="110"/>
                  </a:cubicBezTo>
                  <a:cubicBezTo>
                    <a:pt x="237" y="118"/>
                    <a:pt x="274" y="128"/>
                    <a:pt x="274" y="128"/>
                  </a:cubicBezTo>
                  <a:cubicBezTo>
                    <a:pt x="327" y="184"/>
                    <a:pt x="235" y="93"/>
                    <a:pt x="347" y="165"/>
                  </a:cubicBezTo>
                  <a:cubicBezTo>
                    <a:pt x="393" y="195"/>
                    <a:pt x="433" y="198"/>
                    <a:pt x="484" y="211"/>
                  </a:cubicBezTo>
                  <a:cubicBezTo>
                    <a:pt x="516" y="219"/>
                    <a:pt x="551" y="238"/>
                    <a:pt x="585" y="23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Text Box 36"/>
            <p:cNvSpPr txBox="1">
              <a:spLocks noChangeArrowheads="1"/>
            </p:cNvSpPr>
            <p:nvPr/>
          </p:nvSpPr>
          <p:spPr bwMode="auto">
            <a:xfrm rot="-5400000">
              <a:off x="230" y="1480"/>
              <a:ext cx="11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Inventory Level</a:t>
              </a:r>
            </a:p>
          </p:txBody>
        </p:sp>
        <p:sp>
          <p:nvSpPr>
            <p:cNvPr id="28699" name="Text Box 37"/>
            <p:cNvSpPr txBox="1">
              <a:spLocks noChangeArrowheads="1"/>
            </p:cNvSpPr>
            <p:nvPr/>
          </p:nvSpPr>
          <p:spPr bwMode="auto">
            <a:xfrm>
              <a:off x="2688" y="3309"/>
              <a:ext cx="4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Time</a:t>
              </a:r>
            </a:p>
          </p:txBody>
        </p:sp>
        <p:sp>
          <p:nvSpPr>
            <p:cNvPr id="28700" name="Text Box 38"/>
            <p:cNvSpPr txBox="1">
              <a:spLocks noChangeArrowheads="1"/>
            </p:cNvSpPr>
            <p:nvPr/>
          </p:nvSpPr>
          <p:spPr bwMode="auto">
            <a:xfrm>
              <a:off x="3600" y="2541"/>
              <a:ext cx="7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Safety Stock</a:t>
              </a:r>
            </a:p>
          </p:txBody>
        </p:sp>
        <p:sp>
          <p:nvSpPr>
            <p:cNvPr id="28701" name="Line 40"/>
            <p:cNvSpPr>
              <a:spLocks noChangeShapeType="1"/>
            </p:cNvSpPr>
            <p:nvPr/>
          </p:nvSpPr>
          <p:spPr bwMode="auto">
            <a:xfrm>
              <a:off x="3456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Text Box 42"/>
            <p:cNvSpPr txBox="1">
              <a:spLocks noChangeArrowheads="1"/>
            </p:cNvSpPr>
            <p:nvPr/>
          </p:nvSpPr>
          <p:spPr bwMode="auto">
            <a:xfrm>
              <a:off x="3206" y="308"/>
              <a:ext cx="1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      Inventory Position</a:t>
              </a:r>
            </a:p>
            <a:p>
              <a:pPr eaLnBrk="1" hangingPunct="1"/>
              <a:r>
                <a:rPr lang="en-US" altLang="en-US" sz="1200" b="1"/>
                <a:t>      Physical Inventory</a:t>
              </a:r>
            </a:p>
          </p:txBody>
        </p:sp>
        <p:sp>
          <p:nvSpPr>
            <p:cNvPr id="28703" name="Line 43"/>
            <p:cNvSpPr>
              <a:spLocks noChangeShapeType="1"/>
            </p:cNvSpPr>
            <p:nvPr/>
          </p:nvSpPr>
          <p:spPr bwMode="auto">
            <a:xfrm>
              <a:off x="3174" y="39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44"/>
            <p:cNvSpPr>
              <a:spLocks noChangeShapeType="1"/>
            </p:cNvSpPr>
            <p:nvPr/>
          </p:nvSpPr>
          <p:spPr bwMode="auto">
            <a:xfrm>
              <a:off x="3159" y="5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45"/>
            <p:cNvSpPr>
              <a:spLocks noChangeShapeType="1"/>
            </p:cNvSpPr>
            <p:nvPr/>
          </p:nvSpPr>
          <p:spPr bwMode="auto">
            <a:xfrm>
              <a:off x="1104" y="963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47"/>
            <p:cNvSpPr>
              <a:spLocks noChangeShapeType="1"/>
            </p:cNvSpPr>
            <p:nvPr/>
          </p:nvSpPr>
          <p:spPr bwMode="auto">
            <a:xfrm>
              <a:off x="2592" y="2208"/>
              <a:ext cx="0" cy="9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48"/>
            <p:cNvSpPr>
              <a:spLocks noChangeShapeType="1"/>
            </p:cNvSpPr>
            <p:nvPr/>
          </p:nvSpPr>
          <p:spPr bwMode="auto">
            <a:xfrm>
              <a:off x="3312" y="1872"/>
              <a:ext cx="0" cy="12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Text Box 49"/>
            <p:cNvSpPr txBox="1">
              <a:spLocks noChangeArrowheads="1"/>
            </p:cNvSpPr>
            <p:nvPr/>
          </p:nvSpPr>
          <p:spPr bwMode="auto">
            <a:xfrm>
              <a:off x="1687" y="2928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8709" name="Text Box 50"/>
            <p:cNvSpPr txBox="1">
              <a:spLocks noChangeArrowheads="1"/>
            </p:cNvSpPr>
            <p:nvPr/>
          </p:nvSpPr>
          <p:spPr bwMode="auto">
            <a:xfrm>
              <a:off x="2379" y="2928"/>
              <a:ext cx="2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2R</a:t>
              </a:r>
            </a:p>
          </p:txBody>
        </p:sp>
        <p:sp>
          <p:nvSpPr>
            <p:cNvPr id="28710" name="Text Box 51"/>
            <p:cNvSpPr txBox="1">
              <a:spLocks noChangeArrowheads="1"/>
            </p:cNvSpPr>
            <p:nvPr/>
          </p:nvSpPr>
          <p:spPr bwMode="auto">
            <a:xfrm>
              <a:off x="3079" y="2947"/>
              <a:ext cx="2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3R</a:t>
              </a:r>
            </a:p>
          </p:txBody>
        </p:sp>
        <p:sp>
          <p:nvSpPr>
            <p:cNvPr id="28711" name="Line 52"/>
            <p:cNvSpPr>
              <a:spLocks noChangeShapeType="1"/>
            </p:cNvSpPr>
            <p:nvPr/>
          </p:nvSpPr>
          <p:spPr bwMode="auto">
            <a:xfrm flipV="1">
              <a:off x="2967" y="1596"/>
              <a:ext cx="9" cy="1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Line 53"/>
            <p:cNvSpPr>
              <a:spLocks noChangeShapeType="1"/>
            </p:cNvSpPr>
            <p:nvPr/>
          </p:nvSpPr>
          <p:spPr bwMode="auto">
            <a:xfrm flipV="1">
              <a:off x="3780" y="120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Text Box 55"/>
            <p:cNvSpPr txBox="1">
              <a:spLocks noChangeArrowheads="1"/>
            </p:cNvSpPr>
            <p:nvPr/>
          </p:nvSpPr>
          <p:spPr bwMode="auto">
            <a:xfrm>
              <a:off x="1430" y="695"/>
              <a:ext cx="23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Q</a:t>
              </a:r>
              <a:r>
                <a:rPr lang="en-US" altLang="en-US" sz="1200" b="1" baseline="-25000">
                  <a:latin typeface="Times New Roman" pitchFamily="18" charset="0"/>
                </a:rPr>
                <a:t>R</a:t>
              </a:r>
              <a:endParaRPr lang="en-US" altLang="en-US" sz="1200" b="1">
                <a:latin typeface="Times New Roman" pitchFamily="18" charset="0"/>
              </a:endParaRPr>
            </a:p>
          </p:txBody>
        </p:sp>
        <p:sp>
          <p:nvSpPr>
            <p:cNvPr id="28714" name="Text Box 56"/>
            <p:cNvSpPr txBox="1">
              <a:spLocks noChangeArrowheads="1"/>
            </p:cNvSpPr>
            <p:nvPr/>
          </p:nvSpPr>
          <p:spPr bwMode="auto">
            <a:xfrm>
              <a:off x="2112" y="672"/>
              <a:ext cx="2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Q</a:t>
              </a:r>
              <a:r>
                <a:rPr lang="en-US" altLang="en-US" sz="1200" b="1" baseline="-25000">
                  <a:latin typeface="Times New Roman" pitchFamily="18" charset="0"/>
                </a:rPr>
                <a:t>2R</a:t>
              </a:r>
              <a:endParaRPr lang="en-US" altLang="en-US" sz="1200" b="1">
                <a:latin typeface="Times New Roman" pitchFamily="18" charset="0"/>
              </a:endParaRPr>
            </a:p>
          </p:txBody>
        </p:sp>
        <p:sp>
          <p:nvSpPr>
            <p:cNvPr id="28715" name="Text Box 57"/>
            <p:cNvSpPr txBox="1">
              <a:spLocks noChangeArrowheads="1"/>
            </p:cNvSpPr>
            <p:nvPr/>
          </p:nvSpPr>
          <p:spPr bwMode="auto">
            <a:xfrm>
              <a:off x="2928" y="672"/>
              <a:ext cx="2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Q</a:t>
              </a:r>
              <a:r>
                <a:rPr lang="en-US" altLang="en-US" sz="1200" b="1" baseline="-25000">
                  <a:latin typeface="Times New Roman" pitchFamily="18" charset="0"/>
                </a:rPr>
                <a:t>3R</a:t>
              </a:r>
              <a:endParaRPr lang="en-US" altLang="en-US" sz="1200" b="1">
                <a:latin typeface="Times New Roman" pitchFamily="18" charset="0"/>
              </a:endParaRPr>
            </a:p>
          </p:txBody>
        </p:sp>
        <p:sp>
          <p:nvSpPr>
            <p:cNvPr id="28716" name="Line 58"/>
            <p:cNvSpPr>
              <a:spLocks noChangeShapeType="1"/>
            </p:cNvSpPr>
            <p:nvPr/>
          </p:nvSpPr>
          <p:spPr bwMode="auto">
            <a:xfrm>
              <a:off x="3120" y="86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Line 59"/>
            <p:cNvSpPr>
              <a:spLocks noChangeShapeType="1"/>
            </p:cNvSpPr>
            <p:nvPr/>
          </p:nvSpPr>
          <p:spPr bwMode="auto">
            <a:xfrm>
              <a:off x="2256" y="8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Line 60"/>
            <p:cNvSpPr>
              <a:spLocks noChangeShapeType="1"/>
            </p:cNvSpPr>
            <p:nvPr/>
          </p:nvSpPr>
          <p:spPr bwMode="auto">
            <a:xfrm>
              <a:off x="1584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Text Box 61"/>
            <p:cNvSpPr txBox="1">
              <a:spLocks noChangeArrowheads="1"/>
            </p:cNvSpPr>
            <p:nvPr/>
          </p:nvSpPr>
          <p:spPr bwMode="auto">
            <a:xfrm>
              <a:off x="3888" y="752"/>
              <a:ext cx="1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Order  Up to Level</a:t>
              </a:r>
            </a:p>
          </p:txBody>
        </p:sp>
        <p:sp>
          <p:nvSpPr>
            <p:cNvPr id="28720" name="Text Box 62"/>
            <p:cNvSpPr txBox="1">
              <a:spLocks noChangeArrowheads="1"/>
            </p:cNvSpPr>
            <p:nvPr/>
          </p:nvSpPr>
          <p:spPr bwMode="auto">
            <a:xfrm>
              <a:off x="816" y="86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8721" name="Line 63"/>
            <p:cNvSpPr>
              <a:spLocks noChangeShapeType="1"/>
            </p:cNvSpPr>
            <p:nvPr/>
          </p:nvSpPr>
          <p:spPr bwMode="auto">
            <a:xfrm flipV="1">
              <a:off x="2391" y="144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Freeform 64"/>
            <p:cNvSpPr>
              <a:spLocks/>
            </p:cNvSpPr>
            <p:nvPr/>
          </p:nvSpPr>
          <p:spPr bwMode="auto">
            <a:xfrm>
              <a:off x="1863" y="969"/>
              <a:ext cx="528" cy="481"/>
            </a:xfrm>
            <a:custGeom>
              <a:avLst/>
              <a:gdLst>
                <a:gd name="T0" fmla="*/ 0 w 412"/>
                <a:gd name="T1" fmla="*/ 0 h 481"/>
                <a:gd name="T2" fmla="*/ 165 w 412"/>
                <a:gd name="T3" fmla="*/ 146 h 481"/>
                <a:gd name="T4" fmla="*/ 301 w 412"/>
                <a:gd name="T5" fmla="*/ 220 h 481"/>
                <a:gd name="T6" fmla="*/ 436 w 412"/>
                <a:gd name="T7" fmla="*/ 329 h 481"/>
                <a:gd name="T8" fmla="*/ 541 w 412"/>
                <a:gd name="T9" fmla="*/ 412 h 481"/>
                <a:gd name="T10" fmla="*/ 616 w 412"/>
                <a:gd name="T11" fmla="*/ 448 h 481"/>
                <a:gd name="T12" fmla="*/ 677 w 412"/>
                <a:gd name="T13" fmla="*/ 476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2"/>
                <a:gd name="T22" fmla="*/ 0 h 481"/>
                <a:gd name="T23" fmla="*/ 412 w 412"/>
                <a:gd name="T24" fmla="*/ 481 h 4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2" h="481">
                  <a:moveTo>
                    <a:pt x="0" y="0"/>
                  </a:moveTo>
                  <a:cubicBezTo>
                    <a:pt x="33" y="51"/>
                    <a:pt x="56" y="103"/>
                    <a:pt x="101" y="146"/>
                  </a:cubicBezTo>
                  <a:cubicBezTo>
                    <a:pt x="113" y="184"/>
                    <a:pt x="146" y="206"/>
                    <a:pt x="183" y="220"/>
                  </a:cubicBezTo>
                  <a:cubicBezTo>
                    <a:pt x="199" y="268"/>
                    <a:pt x="214" y="312"/>
                    <a:pt x="265" y="329"/>
                  </a:cubicBezTo>
                  <a:cubicBezTo>
                    <a:pt x="304" y="368"/>
                    <a:pt x="276" y="393"/>
                    <a:pt x="329" y="412"/>
                  </a:cubicBezTo>
                  <a:cubicBezTo>
                    <a:pt x="343" y="425"/>
                    <a:pt x="361" y="434"/>
                    <a:pt x="375" y="448"/>
                  </a:cubicBezTo>
                  <a:cubicBezTo>
                    <a:pt x="408" y="481"/>
                    <a:pt x="376" y="476"/>
                    <a:pt x="412" y="47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0" y="424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Periodic Review (P) System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</p:spTree>
    <p:extLst>
      <p:ext uri="{BB962C8B-B14F-4D97-AF65-F5344CB8AC3E}">
        <p14:creationId xmlns:p14="http://schemas.microsoft.com/office/powerpoint/2010/main" val="7728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1658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400" dirty="0" smtClean="0"/>
              <a:t>Periodic &amp; Continuous Review Systems: </a:t>
            </a:r>
            <a:br>
              <a:rPr lang="en-US" altLang="en-US" sz="34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comparison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61367"/>
              </p:ext>
            </p:extLst>
          </p:nvPr>
        </p:nvGraphicFramePr>
        <p:xfrm>
          <a:off x="609600" y="1618344"/>
          <a:ext cx="7924800" cy="472262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47825"/>
                <a:gridCol w="2887663"/>
                <a:gridCol w="3389312"/>
              </a:tblGrid>
              <a:tr h="579165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Criterion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50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Continuous Review (Q) System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Periodic Review (P) System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</a:tr>
              <a:tr h="868430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How much to order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Fixed order qty: 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 = μ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(L+R)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+ Z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α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× σ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(L+R)</a:t>
                      </a:r>
                      <a:endParaRPr kumimoji="0" lang="en-US" sz="2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53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= S – I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</a:tr>
              <a:tr h="579165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When to order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ROP = μ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(L)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+ Z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α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×σ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(L)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47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Every R periods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</a:tr>
              <a:tr h="531854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Safety stock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 = Z</a:t>
                      </a:r>
                      <a:r>
                        <a:rPr kumimoji="0" lang="el-GR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α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×σ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(L)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 = Z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α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×σ</a:t>
                      </a:r>
                      <a:r>
                        <a:rPr kumimoji="0" lang="en-US" sz="20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(L+R)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</a:tr>
              <a:tr h="1554600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Salient aspects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236538" marR="0" lvl="0" indent="-192088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Implemented using two bin system</a:t>
                      </a:r>
                    </a:p>
                    <a:p>
                      <a:pPr marL="236538" marR="0" lvl="0" indent="-192088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Suited for medium and low value items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236538" marR="0" lvl="0" indent="-192088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More safety stock</a:t>
                      </a:r>
                    </a:p>
                    <a:p>
                      <a:pPr marL="236538" marR="0" lvl="0" indent="-192088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More responsive to demand</a:t>
                      </a:r>
                    </a:p>
                    <a:p>
                      <a:pPr marL="236538" marR="0" lvl="0" indent="-192088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Ease of implementation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4" marB="4572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0"/>
          <p:cNvSpPr>
            <a:spLocks noChangeArrowheads="1"/>
          </p:cNvSpPr>
          <p:nvPr/>
        </p:nvSpPr>
        <p:spPr bwMode="auto">
          <a:xfrm>
            <a:off x="609600" y="3429000"/>
            <a:ext cx="7620000" cy="2895600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Inventory Planning Models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17.5.(EOQ)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723900" y="1706563"/>
            <a:ext cx="690721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Mean of weekly demand			: 200</a:t>
            </a:r>
          </a:p>
          <a:p>
            <a:r>
              <a:rPr lang="en-US" altLang="en-US" sz="1600"/>
              <a:t>Standard deviation of weekly demand	: 40</a:t>
            </a:r>
          </a:p>
          <a:p>
            <a:r>
              <a:rPr lang="en-US" altLang="en-US" sz="1600"/>
              <a:t>Unit cost of the raw material 		: Rs. 300/-</a:t>
            </a:r>
          </a:p>
          <a:p>
            <a:r>
              <a:rPr lang="en-US" altLang="en-US" sz="1600"/>
              <a:t>Ordering cost				: Rs. 460/- per order</a:t>
            </a:r>
          </a:p>
          <a:p>
            <a:r>
              <a:rPr lang="en-US" altLang="en-US" sz="1600"/>
              <a:t>Carrying cost percentage			: 20% per annum</a:t>
            </a:r>
          </a:p>
          <a:p>
            <a:r>
              <a:rPr lang="en-US" altLang="en-US" sz="1600"/>
              <a:t>Lead time for procurement			: 2 weeks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3635375" y="4876800"/>
          <a:ext cx="35194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3" imgW="2692080" imgH="482400" progId="Equation.3">
                  <p:embed/>
                </p:oleObj>
              </mc:Choice>
              <mc:Fallback>
                <p:oleObj name="Equation" r:id="rId3" imgW="269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876800"/>
                        <a:ext cx="35194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289300" y="5543550"/>
          <a:ext cx="1981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5" imgW="1396394" imgH="393529" progId="Equation.3">
                  <p:embed/>
                </p:oleObj>
              </mc:Choice>
              <mc:Fallback>
                <p:oleObj name="Equation" r:id="rId5" imgW="139639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543550"/>
                        <a:ext cx="19812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711200" y="3530600"/>
            <a:ext cx="499268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1600" u="sng" dirty="0">
                <a:cs typeface="Times New Roman" pitchFamily="18" charset="0"/>
              </a:rPr>
              <a:t>EOQ Model</a:t>
            </a:r>
            <a:endParaRPr lang="en-US" altLang="en-US" sz="1600" u="sng" dirty="0"/>
          </a:p>
          <a:p>
            <a:pPr algn="just"/>
            <a:r>
              <a:rPr lang="en-US" altLang="en-US" sz="1600" dirty="0">
                <a:cs typeface="Times New Roman" pitchFamily="18" charset="0"/>
              </a:rPr>
              <a:t>Weekly demand			= 200</a:t>
            </a:r>
            <a:endParaRPr lang="en-US" altLang="en-US" sz="1600" dirty="0"/>
          </a:p>
          <a:p>
            <a:pPr algn="just"/>
            <a:r>
              <a:rPr lang="en-US" altLang="en-US" sz="1600" dirty="0">
                <a:cs typeface="Times New Roman" pitchFamily="18" charset="0"/>
              </a:rPr>
              <a:t>Number of weeks per year		= 52</a:t>
            </a:r>
            <a:endParaRPr lang="en-US" altLang="en-US" sz="1600" dirty="0"/>
          </a:p>
          <a:p>
            <a:pPr algn="just"/>
            <a:r>
              <a:rPr lang="en-US" altLang="en-US" sz="1600" dirty="0">
                <a:cs typeface="Times New Roman" pitchFamily="18" charset="0"/>
              </a:rPr>
              <a:t>Annual demand, D = 200*52 	= 10,400</a:t>
            </a:r>
            <a:endParaRPr lang="en-US" altLang="en-US" sz="1600" dirty="0"/>
          </a:p>
          <a:p>
            <a:pPr algn="just"/>
            <a:r>
              <a:rPr lang="en-US" altLang="en-US" sz="1600" dirty="0">
                <a:cs typeface="Times New Roman" pitchFamily="18" charset="0"/>
              </a:rPr>
              <a:t>Carrying cost, </a:t>
            </a:r>
            <a:r>
              <a:rPr lang="en-US" altLang="en-US" sz="1600" i="1" dirty="0">
                <a:cs typeface="Times New Roman" pitchFamily="18" charset="0"/>
              </a:rPr>
              <a:t>C</a:t>
            </a:r>
            <a:r>
              <a:rPr lang="en-US" altLang="en-US" sz="1600" i="1" baseline="-30000" dirty="0">
                <a:cs typeface="Times New Roman" pitchFamily="18" charset="0"/>
              </a:rPr>
              <a:t>c</a:t>
            </a:r>
            <a:r>
              <a:rPr lang="en-US" altLang="en-US" sz="1600" dirty="0">
                <a:cs typeface="Times New Roman" pitchFamily="18" charset="0"/>
              </a:rPr>
              <a:t> = </a:t>
            </a:r>
            <a:r>
              <a:rPr lang="en-US" altLang="en-US" sz="1600" dirty="0" err="1">
                <a:cs typeface="Times New Roman" pitchFamily="18" charset="0"/>
              </a:rPr>
              <a:t>Rs</a:t>
            </a:r>
            <a:r>
              <a:rPr lang="en-US" altLang="en-US" sz="1600" dirty="0">
                <a:cs typeface="Times New Roman" pitchFamily="18" charset="0"/>
              </a:rPr>
              <a:t>. 60.00 per unit per year</a:t>
            </a:r>
            <a:endParaRPr lang="en-US" altLang="en-US" sz="1600" dirty="0"/>
          </a:p>
          <a:p>
            <a:pPr algn="just"/>
            <a:endParaRPr lang="en-US" altLang="en-US" sz="1600" dirty="0">
              <a:cs typeface="Times New Roman" pitchFamily="18" charset="0"/>
            </a:endParaRPr>
          </a:p>
          <a:p>
            <a:pPr algn="just"/>
            <a:r>
              <a:rPr lang="en-US" altLang="en-US" sz="1600" dirty="0">
                <a:cs typeface="Times New Roman" pitchFamily="18" charset="0"/>
              </a:rPr>
              <a:t>Economic Order Quantity = </a:t>
            </a:r>
            <a:endParaRPr lang="en-US" altLang="en-US" sz="1600" dirty="0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698500" y="5651500"/>
            <a:ext cx="2652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1600">
                <a:cs typeface="Times New Roman" pitchFamily="18" charset="0"/>
              </a:rPr>
              <a:t>Time between orders = 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0510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8"/>
          <p:cNvSpPr>
            <a:spLocks noChangeArrowheads="1"/>
          </p:cNvSpPr>
          <p:nvPr/>
        </p:nvSpPr>
        <p:spPr bwMode="auto">
          <a:xfrm>
            <a:off x="457200" y="1828800"/>
            <a:ext cx="8153400" cy="2209800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Inventory Planning Models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17.5. (Q System)</a:t>
            </a:r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/>
        </p:nvGraphicFramePr>
        <p:xfrm>
          <a:off x="3200400" y="2514600"/>
          <a:ext cx="314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3143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5" name="Group 22"/>
          <p:cNvGrpSpPr>
            <a:grpSpLocks/>
          </p:cNvGrpSpPr>
          <p:nvPr/>
        </p:nvGrpSpPr>
        <p:grpSpPr bwMode="auto">
          <a:xfrm>
            <a:off x="584200" y="2806700"/>
            <a:ext cx="6426200" cy="381000"/>
            <a:chOff x="376" y="1824"/>
            <a:chExt cx="4048" cy="240"/>
          </a:xfrm>
        </p:grpSpPr>
        <p:graphicFrame>
          <p:nvGraphicFramePr>
            <p:cNvPr id="6151" name="Object 10"/>
            <p:cNvGraphicFramePr>
              <a:graphicFrameLocks noChangeAspect="1"/>
            </p:cNvGraphicFramePr>
            <p:nvPr/>
          </p:nvGraphicFramePr>
          <p:xfrm>
            <a:off x="3072" y="1824"/>
            <a:ext cx="28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7" name="Equation" r:id="rId5" imgW="253780" imgH="203024" progId="Equation.3">
                    <p:embed/>
                  </p:oleObj>
                </mc:Choice>
                <mc:Fallback>
                  <p:oleObj name="Equation" r:id="rId5" imgW="253780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824"/>
                          <a:ext cx="28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9"/>
            <p:cNvGraphicFramePr>
              <a:graphicFrameLocks noChangeAspect="1"/>
            </p:cNvGraphicFramePr>
            <p:nvPr/>
          </p:nvGraphicFramePr>
          <p:xfrm>
            <a:off x="3464" y="1842"/>
            <a:ext cx="96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8" name="Equation" r:id="rId7" imgW="1015559" imgH="215806" progId="Equation.3">
                    <p:embed/>
                  </p:oleObj>
                </mc:Choice>
                <mc:Fallback>
                  <p:oleObj name="Equation" r:id="rId7" imgW="101555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1842"/>
                          <a:ext cx="960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Rectangle 13"/>
            <p:cNvSpPr>
              <a:spLocks noChangeArrowheads="1"/>
            </p:cNvSpPr>
            <p:nvPr/>
          </p:nvSpPr>
          <p:spPr bwMode="auto">
            <a:xfrm>
              <a:off x="376" y="1852"/>
              <a:ext cx="27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/>
              <a:r>
                <a:rPr lang="en-US" altLang="en-US" sz="1600">
                  <a:cs typeface="Times New Roman" pitchFamily="18" charset="0"/>
                </a:rPr>
                <a:t>Standard deviation of demand during L, </a:t>
              </a:r>
              <a:endParaRPr lang="en-US" altLang="en-US" sz="1600"/>
            </a:p>
          </p:txBody>
        </p:sp>
      </p:grp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5270500" y="2933700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1600">
                <a:cs typeface="Times New Roman" pitchFamily="18" charset="0"/>
              </a:rPr>
              <a:t>= </a:t>
            </a:r>
            <a:endParaRPr lang="en-US" altLang="en-US" sz="1600"/>
          </a:p>
        </p:txBody>
      </p:sp>
      <p:grpSp>
        <p:nvGrpSpPr>
          <p:cNvPr id="6157" name="Group 26"/>
          <p:cNvGrpSpPr>
            <a:grpSpLocks/>
          </p:cNvGrpSpPr>
          <p:nvPr/>
        </p:nvGrpSpPr>
        <p:grpSpPr bwMode="auto">
          <a:xfrm>
            <a:off x="596900" y="3492500"/>
            <a:ext cx="4229100" cy="409575"/>
            <a:chOff x="376" y="2248"/>
            <a:chExt cx="2664" cy="258"/>
          </a:xfrm>
        </p:grpSpPr>
        <p:graphicFrame>
          <p:nvGraphicFramePr>
            <p:cNvPr id="6149" name="Object 6"/>
            <p:cNvGraphicFramePr>
              <a:graphicFrameLocks noChangeAspect="1"/>
            </p:cNvGraphicFramePr>
            <p:nvPr/>
          </p:nvGraphicFramePr>
          <p:xfrm>
            <a:off x="864" y="2248"/>
            <a:ext cx="2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9" name="Equation" r:id="rId9" imgW="253780" imgH="215713" progId="Equation.3">
                    <p:embed/>
                  </p:oleObj>
                </mc:Choice>
                <mc:Fallback>
                  <p:oleObj name="Equation" r:id="rId9" imgW="253780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248"/>
                          <a:ext cx="288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5"/>
            <p:cNvGraphicFramePr>
              <a:graphicFrameLocks noChangeAspect="1"/>
            </p:cNvGraphicFramePr>
            <p:nvPr/>
          </p:nvGraphicFramePr>
          <p:xfrm>
            <a:off x="1240" y="2264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0" name="Equation" r:id="rId11" imgW="520474" imgH="215806" progId="Equation.3">
                    <p:embed/>
                  </p:oleObj>
                </mc:Choice>
                <mc:Fallback>
                  <p:oleObj name="Equation" r:id="rId11" imgW="520474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264"/>
                          <a:ext cx="57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Rectangle 17"/>
            <p:cNvSpPr>
              <a:spLocks noChangeArrowheads="1"/>
            </p:cNvSpPr>
            <p:nvPr/>
          </p:nvSpPr>
          <p:spPr bwMode="auto">
            <a:xfrm>
              <a:off x="376" y="2256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cs typeface="Times New Roman" pitchFamily="18" charset="0"/>
                </a:rPr>
                <a:t>ROP = </a:t>
              </a:r>
              <a:endParaRPr lang="en-US" altLang="en-US" sz="1600"/>
            </a:p>
          </p:txBody>
        </p:sp>
        <p:sp>
          <p:nvSpPr>
            <p:cNvPr id="6167" name="Rectangle 18"/>
            <p:cNvSpPr>
              <a:spLocks noChangeArrowheads="1"/>
            </p:cNvSpPr>
            <p:nvPr/>
          </p:nvSpPr>
          <p:spPr bwMode="auto">
            <a:xfrm>
              <a:off x="1048" y="2272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 i="1">
                  <a:cs typeface="Times New Roman" pitchFamily="18" charset="0"/>
                </a:rPr>
                <a:t> +</a:t>
              </a:r>
              <a:endParaRPr lang="en-US" altLang="en-US" sz="1600"/>
            </a:p>
          </p:txBody>
        </p:sp>
        <p:sp>
          <p:nvSpPr>
            <p:cNvPr id="6168" name="Rectangle 19"/>
            <p:cNvSpPr>
              <a:spLocks noChangeArrowheads="1"/>
            </p:cNvSpPr>
            <p:nvPr/>
          </p:nvSpPr>
          <p:spPr bwMode="auto">
            <a:xfrm>
              <a:off x="1691" y="2256"/>
              <a:ext cx="13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cs typeface="Times New Roman" pitchFamily="18" charset="0"/>
                </a:rPr>
                <a:t> = 400 + 93 = 493</a:t>
              </a:r>
              <a:endParaRPr lang="en-US" altLang="en-US" sz="1600"/>
            </a:p>
          </p:txBody>
        </p:sp>
      </p:grpSp>
      <p:grpSp>
        <p:nvGrpSpPr>
          <p:cNvPr id="6158" name="Group 21"/>
          <p:cNvGrpSpPr>
            <a:grpSpLocks/>
          </p:cNvGrpSpPr>
          <p:nvPr/>
        </p:nvGrpSpPr>
        <p:grpSpPr bwMode="auto">
          <a:xfrm>
            <a:off x="584200" y="1800225"/>
            <a:ext cx="4710113" cy="1076325"/>
            <a:chOff x="368" y="1134"/>
            <a:chExt cx="2967" cy="678"/>
          </a:xfrm>
        </p:grpSpPr>
        <p:sp>
          <p:nvSpPr>
            <p:cNvPr id="6164" name="Rectangle 12"/>
            <p:cNvSpPr>
              <a:spLocks noChangeArrowheads="1"/>
            </p:cNvSpPr>
            <p:nvPr/>
          </p:nvSpPr>
          <p:spPr bwMode="auto">
            <a:xfrm>
              <a:off x="368" y="1134"/>
              <a:ext cx="2915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 u="sng">
                  <a:cs typeface="Times New Roman" pitchFamily="18" charset="0"/>
                </a:rPr>
                <a:t>Q System</a:t>
              </a:r>
              <a:endParaRPr lang="en-US" altLang="en-US" sz="1600" u="sng"/>
            </a:p>
            <a:p>
              <a:pPr algn="just"/>
              <a:r>
                <a:rPr lang="en-US" altLang="en-US" sz="1600">
                  <a:cs typeface="Times New Roman" pitchFamily="18" charset="0"/>
                </a:rPr>
                <a:t>Standard deviation of weekly demand = 40</a:t>
              </a:r>
              <a:endParaRPr lang="en-US" altLang="en-US" sz="1600"/>
            </a:p>
            <a:p>
              <a:pPr algn="just"/>
              <a:r>
                <a:rPr lang="en-US" altLang="en-US" sz="1600">
                  <a:cs typeface="Times New Roman" pitchFamily="18" charset="0"/>
                </a:rPr>
                <a:t>Lead time, </a:t>
              </a:r>
              <a:r>
                <a:rPr lang="en-US" altLang="en-US" sz="1600" i="1">
                  <a:cs typeface="Times New Roman" pitchFamily="18" charset="0"/>
                </a:rPr>
                <a:t>L</a:t>
              </a:r>
              <a:r>
                <a:rPr lang="en-US" altLang="en-US" sz="1600">
                  <a:cs typeface="Times New Roman" pitchFamily="18" charset="0"/>
                </a:rPr>
                <a:t> = 2 weeks</a:t>
              </a:r>
              <a:endParaRPr lang="en-US" altLang="en-US" sz="1600"/>
            </a:p>
            <a:p>
              <a:pPr algn="just"/>
              <a:r>
                <a:rPr lang="en-US" altLang="en-US" sz="1600">
                  <a:cs typeface="Times New Roman" pitchFamily="18" charset="0"/>
                </a:rPr>
                <a:t>Mean demand during L, </a:t>
              </a:r>
              <a:endParaRPr lang="en-US" altLang="en-US" sz="1600"/>
            </a:p>
          </p:txBody>
        </p:sp>
        <p:sp>
          <p:nvSpPr>
            <p:cNvPr id="6165" name="Text Box 20"/>
            <p:cNvSpPr txBox="1">
              <a:spLocks noChangeArrowheads="1"/>
            </p:cNvSpPr>
            <p:nvPr/>
          </p:nvSpPr>
          <p:spPr bwMode="auto">
            <a:xfrm>
              <a:off x="2136" y="1600"/>
              <a:ext cx="11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 = 2* 200 = 400</a:t>
              </a:r>
            </a:p>
          </p:txBody>
        </p:sp>
      </p:grpSp>
      <p:grpSp>
        <p:nvGrpSpPr>
          <p:cNvPr id="6159" name="Group 25"/>
          <p:cNvGrpSpPr>
            <a:grpSpLocks/>
          </p:cNvGrpSpPr>
          <p:nvPr/>
        </p:nvGrpSpPr>
        <p:grpSpPr bwMode="auto">
          <a:xfrm>
            <a:off x="596900" y="3162300"/>
            <a:ext cx="7378700" cy="382588"/>
            <a:chOff x="432" y="2192"/>
            <a:chExt cx="4648" cy="241"/>
          </a:xfrm>
        </p:grpSpPr>
        <p:graphicFrame>
          <p:nvGraphicFramePr>
            <p:cNvPr id="6147" name="Object 8"/>
            <p:cNvGraphicFramePr>
              <a:graphicFrameLocks noChangeAspect="1"/>
            </p:cNvGraphicFramePr>
            <p:nvPr/>
          </p:nvGraphicFramePr>
          <p:xfrm>
            <a:off x="2576" y="2192"/>
            <a:ext cx="5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1" name="Equation" r:id="rId13" imgW="520474" imgH="215806" progId="Equation.3">
                    <p:embed/>
                  </p:oleObj>
                </mc:Choice>
                <mc:Fallback>
                  <p:oleObj name="Equation" r:id="rId13" imgW="520474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2192"/>
                          <a:ext cx="576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7"/>
            <p:cNvGraphicFramePr>
              <a:graphicFrameLocks noChangeAspect="1"/>
            </p:cNvGraphicFramePr>
            <p:nvPr/>
          </p:nvGraphicFramePr>
          <p:xfrm>
            <a:off x="4672" y="224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2" name="Equation" r:id="rId14" imgW="114102" imgH="114102" progId="Equation.3">
                    <p:embed/>
                  </p:oleObj>
                </mc:Choice>
                <mc:Fallback>
                  <p:oleObj name="Equation" r:id="rId14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2248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Rectangle 15"/>
            <p:cNvSpPr>
              <a:spLocks noChangeArrowheads="1"/>
            </p:cNvSpPr>
            <p:nvPr/>
          </p:nvSpPr>
          <p:spPr bwMode="auto">
            <a:xfrm>
              <a:off x="432" y="2200"/>
              <a:ext cx="25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cs typeface="Times New Roman" pitchFamily="18" charset="0"/>
                </a:rPr>
                <a:t>For a service level of 95%,</a:t>
              </a:r>
              <a:r>
                <a:rPr lang="en-US" altLang="en-US" sz="1600"/>
                <a:t> </a:t>
              </a:r>
              <a:r>
                <a:rPr lang="en-US" altLang="en-US" sz="1600">
                  <a:cs typeface="Times New Roman" pitchFamily="18" charset="0"/>
                </a:rPr>
                <a:t>SS = </a:t>
              </a:r>
              <a:endParaRPr lang="en-US" altLang="en-US" sz="1600"/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3032" y="2200"/>
              <a:ext cx="17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cs typeface="Times New Roman" pitchFamily="18" charset="0"/>
                </a:rPr>
                <a:t> = 1.645*56.57 = 93.05 </a:t>
              </a:r>
              <a:endParaRPr lang="en-US" altLang="en-US" sz="1600"/>
            </a:p>
          </p:txBody>
        </p:sp>
        <p:sp>
          <p:nvSpPr>
            <p:cNvPr id="6163" name="Rectangle 24"/>
            <p:cNvSpPr>
              <a:spLocks noChangeArrowheads="1"/>
            </p:cNvSpPr>
            <p:nvPr/>
          </p:nvSpPr>
          <p:spPr bwMode="auto">
            <a:xfrm>
              <a:off x="4792" y="220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cs typeface="Times New Roman" pitchFamily="18" charset="0"/>
                </a:rPr>
                <a:t>93</a:t>
              </a:r>
              <a:endParaRPr lang="en-US" altLang="en-US" sz="1600"/>
            </a:p>
          </p:txBody>
        </p:sp>
      </p:grpSp>
      <p:sp>
        <p:nvSpPr>
          <p:cNvPr id="6160" name="Text Box 29"/>
          <p:cNvSpPr txBox="1">
            <a:spLocks noChangeArrowheads="1"/>
          </p:cNvSpPr>
          <p:nvPr/>
        </p:nvSpPr>
        <p:spPr bwMode="auto">
          <a:xfrm>
            <a:off x="581025" y="4311650"/>
            <a:ext cx="7864475" cy="1190625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i="1" dirty="0"/>
              <a:t>Using EOQ as the fixed order quantity, Q system can be designed as follows: As the inventory level in the system reaches 493, place an order for 400 units. This will ensure in the long run a service level of 95%.</a:t>
            </a:r>
          </a:p>
        </p:txBody>
      </p:sp>
    </p:spTree>
    <p:extLst>
      <p:ext uri="{BB962C8B-B14F-4D97-AF65-F5344CB8AC3E}">
        <p14:creationId xmlns:p14="http://schemas.microsoft.com/office/powerpoint/2010/main" val="17928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9"/>
          <p:cNvSpPr>
            <a:spLocks noChangeArrowheads="1"/>
          </p:cNvSpPr>
          <p:nvPr/>
        </p:nvSpPr>
        <p:spPr bwMode="auto">
          <a:xfrm>
            <a:off x="457200" y="1905000"/>
            <a:ext cx="8305800" cy="2895600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Inventory Planning Models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17.5. (P System)</a:t>
            </a:r>
          </a:p>
        </p:txBody>
      </p:sp>
      <p:grpSp>
        <p:nvGrpSpPr>
          <p:cNvPr id="7179" name="Group 27"/>
          <p:cNvGrpSpPr>
            <a:grpSpLocks/>
          </p:cNvGrpSpPr>
          <p:nvPr/>
        </p:nvGrpSpPr>
        <p:grpSpPr bwMode="auto">
          <a:xfrm>
            <a:off x="622300" y="2151063"/>
            <a:ext cx="7848600" cy="1117600"/>
            <a:chOff x="392" y="1150"/>
            <a:chExt cx="4944" cy="704"/>
          </a:xfrm>
        </p:grpSpPr>
        <p:graphicFrame>
          <p:nvGraphicFramePr>
            <p:cNvPr id="7176" name="Object 10"/>
            <p:cNvGraphicFramePr>
              <a:graphicFrameLocks noChangeAspect="1"/>
            </p:cNvGraphicFramePr>
            <p:nvPr/>
          </p:nvGraphicFramePr>
          <p:xfrm>
            <a:off x="2400" y="1592"/>
            <a:ext cx="38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0" name="Equation" r:id="rId3" imgW="380835" imgH="215806" progId="Equation.3">
                    <p:embed/>
                  </p:oleObj>
                </mc:Choice>
                <mc:Fallback>
                  <p:oleObj name="Equation" r:id="rId3" imgW="38083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92"/>
                          <a:ext cx="384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Rectangle 11"/>
            <p:cNvSpPr>
              <a:spLocks noChangeArrowheads="1"/>
            </p:cNvSpPr>
            <p:nvPr/>
          </p:nvSpPr>
          <p:spPr bwMode="auto">
            <a:xfrm>
              <a:off x="392" y="1150"/>
              <a:ext cx="4944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cs typeface="Times New Roman" pitchFamily="18" charset="0"/>
                </a:rPr>
                <a:t>Using the time between orders derived from the EOQ model as the basis for review period</a:t>
              </a:r>
              <a:endParaRPr lang="en-US" altLang="en-US" sz="1600"/>
            </a:p>
            <a:p>
              <a:pPr algn="just"/>
              <a:r>
                <a:rPr lang="en-US" altLang="en-US" sz="1600">
                  <a:cs typeface="Times New Roman" pitchFamily="18" charset="0"/>
                </a:rPr>
                <a:t>Review period, R = 2 weeks</a:t>
              </a:r>
              <a:endParaRPr lang="en-US" altLang="en-US" sz="1600"/>
            </a:p>
            <a:p>
              <a:pPr algn="just"/>
              <a:r>
                <a:rPr lang="en-US" altLang="en-US" sz="1600">
                  <a:cs typeface="Times New Roman" pitchFamily="18" charset="0"/>
                </a:rPr>
                <a:t>Mean demand during (L + R), </a:t>
              </a:r>
              <a:endParaRPr lang="en-US" altLang="en-US" sz="1600"/>
            </a:p>
          </p:txBody>
        </p:sp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2670" y="1608"/>
              <a:ext cx="15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 dirty="0">
                  <a:cs typeface="Times New Roman" pitchFamily="18" charset="0"/>
                </a:rPr>
                <a:t> = 200*(2 + 2) = 800</a:t>
              </a:r>
              <a:endParaRPr lang="en-US" altLang="en-US" sz="1600" dirty="0"/>
            </a:p>
          </p:txBody>
        </p:sp>
      </p:grp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635000" y="3486150"/>
            <a:ext cx="2928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1600">
                <a:cs typeface="Times New Roman" pitchFamily="18" charset="0"/>
              </a:rPr>
              <a:t>For a service level of 95%,</a:t>
            </a:r>
            <a:endParaRPr lang="en-US" altLang="en-US" sz="1600"/>
          </a:p>
        </p:txBody>
      </p:sp>
      <p:grpSp>
        <p:nvGrpSpPr>
          <p:cNvPr id="7181" name="Group 19"/>
          <p:cNvGrpSpPr>
            <a:grpSpLocks/>
          </p:cNvGrpSpPr>
          <p:nvPr/>
        </p:nvGrpSpPr>
        <p:grpSpPr bwMode="auto">
          <a:xfrm>
            <a:off x="609600" y="4071938"/>
            <a:ext cx="6070600" cy="423862"/>
            <a:chOff x="352" y="3373"/>
            <a:chExt cx="3824" cy="267"/>
          </a:xfrm>
        </p:grpSpPr>
        <p:graphicFrame>
          <p:nvGraphicFramePr>
            <p:cNvPr id="7174" name="Object 5"/>
            <p:cNvGraphicFramePr>
              <a:graphicFrameLocks noChangeAspect="1"/>
            </p:cNvGraphicFramePr>
            <p:nvPr/>
          </p:nvGraphicFramePr>
          <p:xfrm>
            <a:off x="1840" y="3373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1" name="Equation" r:id="rId5" imgW="380835" imgH="215806" progId="Equation.3">
                    <p:embed/>
                  </p:oleObj>
                </mc:Choice>
                <mc:Fallback>
                  <p:oleObj name="Equation" r:id="rId5" imgW="38083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3373"/>
                          <a:ext cx="384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4"/>
            <p:cNvGraphicFramePr>
              <a:graphicFrameLocks noChangeAspect="1"/>
            </p:cNvGraphicFramePr>
            <p:nvPr/>
          </p:nvGraphicFramePr>
          <p:xfrm>
            <a:off x="2288" y="3400"/>
            <a:ext cx="5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2" name="Equation" r:id="rId6" imgW="634449" imgH="215713" progId="Equation.3">
                    <p:embed/>
                  </p:oleObj>
                </mc:Choice>
                <mc:Fallback>
                  <p:oleObj name="Equation" r:id="rId6" imgW="634449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3400"/>
                          <a:ext cx="5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2" name="Rectangle 16"/>
            <p:cNvSpPr>
              <a:spLocks noChangeArrowheads="1"/>
            </p:cNvSpPr>
            <p:nvPr/>
          </p:nvSpPr>
          <p:spPr bwMode="auto">
            <a:xfrm>
              <a:off x="352" y="3384"/>
              <a:ext cx="15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/>
              <a:r>
                <a:rPr lang="en-US" altLang="en-US" sz="1600">
                  <a:cs typeface="Times New Roman" pitchFamily="18" charset="0"/>
                </a:rPr>
                <a:t>Order up to level, S = </a:t>
              </a:r>
              <a:endParaRPr lang="en-US" altLang="en-US" sz="1600"/>
            </a:p>
          </p:txBody>
        </p:sp>
        <p:sp>
          <p:nvSpPr>
            <p:cNvPr id="7193" name="Rectangle 17"/>
            <p:cNvSpPr>
              <a:spLocks noChangeArrowheads="1"/>
            </p:cNvSpPr>
            <p:nvPr/>
          </p:nvSpPr>
          <p:spPr bwMode="auto">
            <a:xfrm>
              <a:off x="2096" y="3408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 i="1">
                  <a:cs typeface="Times New Roman" pitchFamily="18" charset="0"/>
                </a:rPr>
                <a:t> +</a:t>
              </a:r>
              <a:endParaRPr lang="en-US" altLang="en-US" sz="1600"/>
            </a:p>
          </p:txBody>
        </p:sp>
        <p:sp>
          <p:nvSpPr>
            <p:cNvPr id="7194" name="Rectangle 18"/>
            <p:cNvSpPr>
              <a:spLocks noChangeArrowheads="1"/>
            </p:cNvSpPr>
            <p:nvPr/>
          </p:nvSpPr>
          <p:spPr bwMode="auto">
            <a:xfrm>
              <a:off x="2746" y="3384"/>
              <a:ext cx="1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cs typeface="Times New Roman" pitchFamily="18" charset="0"/>
                </a:rPr>
                <a:t> = 800 + 132 = 932</a:t>
              </a:r>
              <a:endParaRPr lang="en-US" altLang="en-US" sz="1600"/>
            </a:p>
          </p:txBody>
        </p:sp>
      </p:grpSp>
      <p:grpSp>
        <p:nvGrpSpPr>
          <p:cNvPr id="7182" name="Group 23"/>
          <p:cNvGrpSpPr>
            <a:grpSpLocks/>
          </p:cNvGrpSpPr>
          <p:nvPr/>
        </p:nvGrpSpPr>
        <p:grpSpPr bwMode="auto">
          <a:xfrm>
            <a:off x="609600" y="3765550"/>
            <a:ext cx="4281488" cy="400050"/>
            <a:chOff x="806" y="3156"/>
            <a:chExt cx="2697" cy="252"/>
          </a:xfrm>
        </p:grpSpPr>
        <p:graphicFrame>
          <p:nvGraphicFramePr>
            <p:cNvPr id="7172" name="Object 7"/>
            <p:cNvGraphicFramePr>
              <a:graphicFrameLocks noChangeAspect="1"/>
            </p:cNvGraphicFramePr>
            <p:nvPr/>
          </p:nvGraphicFramePr>
          <p:xfrm>
            <a:off x="1168" y="3168"/>
            <a:ext cx="5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3" name="Equation" r:id="rId8" imgW="634449" imgH="215713" progId="Equation.3">
                    <p:embed/>
                  </p:oleObj>
                </mc:Choice>
                <mc:Fallback>
                  <p:oleObj name="Equation" r:id="rId8" imgW="634449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3168"/>
                          <a:ext cx="5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6"/>
            <p:cNvGraphicFramePr>
              <a:graphicFrameLocks noChangeAspect="1"/>
            </p:cNvGraphicFramePr>
            <p:nvPr/>
          </p:nvGraphicFramePr>
          <p:xfrm>
            <a:off x="3065" y="3220"/>
            <a:ext cx="14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4" name="Equation" r:id="rId9" imgW="114102" imgH="114102" progId="Equation.3">
                    <p:embed/>
                  </p:oleObj>
                </mc:Choice>
                <mc:Fallback>
                  <p:oleObj name="Equation" r:id="rId9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3220"/>
                          <a:ext cx="143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Rectangle 15"/>
            <p:cNvSpPr>
              <a:spLocks noChangeArrowheads="1"/>
            </p:cNvSpPr>
            <p:nvPr/>
          </p:nvSpPr>
          <p:spPr bwMode="auto">
            <a:xfrm>
              <a:off x="1677" y="3188"/>
              <a:ext cx="14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cs typeface="Times New Roman" pitchFamily="18" charset="0"/>
                </a:rPr>
                <a:t>= 1.645*80 = 131.6 </a:t>
              </a:r>
              <a:endParaRPr lang="en-US" altLang="en-US" sz="1600"/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3144" y="3188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/>
                <a:t>132</a:t>
              </a: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806" y="3156"/>
              <a:ext cx="4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/>
                <a:t>SS =</a:t>
              </a:r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22300" y="3116263"/>
            <a:ext cx="7124700" cy="439737"/>
            <a:chOff x="408" y="1896"/>
            <a:chExt cx="4488" cy="277"/>
          </a:xfrm>
        </p:grpSpPr>
        <p:graphicFrame>
          <p:nvGraphicFramePr>
            <p:cNvPr id="7170" name="Object 9"/>
            <p:cNvGraphicFramePr>
              <a:graphicFrameLocks noChangeAspect="1"/>
            </p:cNvGraphicFramePr>
            <p:nvPr/>
          </p:nvGraphicFramePr>
          <p:xfrm>
            <a:off x="3424" y="1896"/>
            <a:ext cx="38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5" name="Equation" r:id="rId11" imgW="380835" imgH="215806" progId="Equation.3">
                    <p:embed/>
                  </p:oleObj>
                </mc:Choice>
                <mc:Fallback>
                  <p:oleObj name="Equation" r:id="rId11" imgW="38083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896"/>
                          <a:ext cx="384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6" name="Group 25"/>
            <p:cNvGrpSpPr>
              <a:grpSpLocks/>
            </p:cNvGrpSpPr>
            <p:nvPr/>
          </p:nvGrpSpPr>
          <p:grpSpPr bwMode="auto">
            <a:xfrm>
              <a:off x="408" y="1920"/>
              <a:ext cx="4488" cy="253"/>
              <a:chOff x="408" y="1904"/>
              <a:chExt cx="4488" cy="253"/>
            </a:xfrm>
          </p:grpSpPr>
          <p:graphicFrame>
            <p:nvGraphicFramePr>
              <p:cNvPr id="7171" name="Object 8"/>
              <p:cNvGraphicFramePr>
                <a:graphicFrameLocks noChangeAspect="1"/>
              </p:cNvGraphicFramePr>
              <p:nvPr/>
            </p:nvGraphicFramePr>
            <p:xfrm>
              <a:off x="3896" y="1904"/>
              <a:ext cx="1000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86" name="Equation" r:id="rId13" imgW="1040948" imgH="215806" progId="Equation.3">
                      <p:embed/>
                    </p:oleObj>
                  </mc:Choice>
                  <mc:Fallback>
                    <p:oleObj name="Equation" r:id="rId13" imgW="1040948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6" y="1904"/>
                            <a:ext cx="1000" cy="2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7" name="Rectangle 13"/>
              <p:cNvSpPr>
                <a:spLocks noChangeArrowheads="1"/>
              </p:cNvSpPr>
              <p:nvPr/>
            </p:nvSpPr>
            <p:spPr bwMode="auto">
              <a:xfrm>
                <a:off x="3705" y="1924"/>
                <a:ext cx="31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600">
                    <a:cs typeface="Times New Roman" pitchFamily="18" charset="0"/>
                  </a:rPr>
                  <a:t> = </a:t>
                </a:r>
                <a:endParaRPr lang="en-US" altLang="en-US" sz="1600"/>
              </a:p>
            </p:txBody>
          </p:sp>
          <p:sp>
            <p:nvSpPr>
              <p:cNvPr id="7188" name="Rectangle 24"/>
              <p:cNvSpPr>
                <a:spLocks noChangeArrowheads="1"/>
              </p:cNvSpPr>
              <p:nvPr/>
            </p:nvSpPr>
            <p:spPr bwMode="auto">
              <a:xfrm>
                <a:off x="408" y="1924"/>
                <a:ext cx="31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600">
                    <a:cs typeface="Times New Roman" pitchFamily="18" charset="0"/>
                  </a:rPr>
                  <a:t>Standard deviation of demand during (L + R), </a:t>
                </a:r>
                <a:endParaRPr lang="en-US" altLang="en-US" sz="1600"/>
              </a:p>
            </p:txBody>
          </p:sp>
        </p:grpSp>
      </p:grpSp>
      <p:sp>
        <p:nvSpPr>
          <p:cNvPr id="7184" name="Text Box 28"/>
          <p:cNvSpPr txBox="1">
            <a:spLocks noChangeArrowheads="1"/>
          </p:cNvSpPr>
          <p:nvPr/>
        </p:nvSpPr>
        <p:spPr bwMode="auto">
          <a:xfrm>
            <a:off x="609600" y="1903413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u="sng"/>
              <a:t>P System</a:t>
            </a:r>
          </a:p>
        </p:txBody>
      </p:sp>
      <p:sp>
        <p:nvSpPr>
          <p:cNvPr id="7185" name="Text Box 30"/>
          <p:cNvSpPr txBox="1">
            <a:spLocks noChangeArrowheads="1"/>
          </p:cNvSpPr>
          <p:nvPr/>
        </p:nvSpPr>
        <p:spPr bwMode="auto">
          <a:xfrm>
            <a:off x="593725" y="5060950"/>
            <a:ext cx="8016875" cy="1190625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i="1" dirty="0"/>
              <a:t>The P system can be designed as follows: The inventory level in the system is reviewed every two weeks and an order is placed to restore the inventory level back to 932 units. This will ensure a service level of 95%.</a:t>
            </a:r>
          </a:p>
        </p:txBody>
      </p:sp>
    </p:spTree>
    <p:extLst>
      <p:ext uri="{BB962C8B-B14F-4D97-AF65-F5344CB8AC3E}">
        <p14:creationId xmlns:p14="http://schemas.microsoft.com/office/powerpoint/2010/main" val="42113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686" y="-11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Selective Control of Inventories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Alternative Classification Schemes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42686" y="1172034"/>
            <a:ext cx="8229600" cy="4525963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1800" b="1" dirty="0" smtClean="0"/>
              <a:t>ABC Classification (on the basis of consumption value)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1800" b="1" dirty="0" smtClean="0"/>
              <a:t>XYZ Classification (on the basis of unit cost of the item)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High Unit cost (X Class item)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Medium Unit cost (Y Class item)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Low unit cost (Z Class item)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1800" b="1" dirty="0" smtClean="0"/>
              <a:t>FSN Classification (on the basis of movement of inventory)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Fast Moving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Slow Moving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Non-moving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1800" b="1" dirty="0" smtClean="0"/>
              <a:t>VED Classification (on the basis of criticality of items)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Vital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Essential 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Desirable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1800" b="1" dirty="0" smtClean="0"/>
              <a:t>On the basis of sources of supply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Imported 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Indigenous (National Suppliers)</a:t>
            </a:r>
          </a:p>
          <a:p>
            <a:pPr marL="750888" lvl="1" indent="-280988" eaLnBrk="1" hangingPunct="1">
              <a:lnSpc>
                <a:spcPct val="90000"/>
              </a:lnSpc>
            </a:pPr>
            <a:r>
              <a:rPr lang="en-US" altLang="en-US" sz="1800" dirty="0" smtClean="0"/>
              <a:t>Indigenous (Local Suppliers)</a:t>
            </a:r>
          </a:p>
        </p:txBody>
      </p:sp>
    </p:spTree>
    <p:extLst>
      <p:ext uri="{BB962C8B-B14F-4D97-AF65-F5344CB8AC3E}">
        <p14:creationId xmlns:p14="http://schemas.microsoft.com/office/powerpoint/2010/main" val="26928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ABC Classification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graphical illustration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60" y="1429662"/>
            <a:ext cx="609600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0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Inventory Planning for Single Period Demand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092325" y="4902200"/>
          <a:ext cx="29368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3" imgW="1079280" imgH="380880" progId="Equation.3">
                  <p:embed/>
                </p:oleObj>
              </mc:Choice>
              <mc:Fallback>
                <p:oleObj name="Equation" r:id="rId3" imgW="1079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4902200"/>
                        <a:ext cx="293687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271588" y="2362200"/>
            <a:ext cx="726281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 </a:t>
            </a:r>
            <a:r>
              <a:rPr lang="en-GB" alt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GB" altLang="en-US" sz="2400" i="1" baseline="-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GB" alt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 Cost of over stocking per unit</a:t>
            </a:r>
          </a:p>
          <a:p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GB" alt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GB" altLang="en-US" sz="2400" i="1" baseline="-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 </a:t>
            </a:r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 Cost of under stocking per unit</a:t>
            </a:r>
          </a:p>
          <a:p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GB" alt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</a:t>
            </a:r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= Optimal number of units to be stocked </a:t>
            </a:r>
          </a:p>
          <a:p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GB" alt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</a:t>
            </a:r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= Single period demand</a:t>
            </a:r>
          </a:p>
          <a:p>
            <a:r>
              <a:rPr lang="en-GB" alt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</a:t>
            </a:r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 B"/>
              </a:rPr>
              <a:t>= The probability of the single period 		    demand being at most Q units</a:t>
            </a:r>
            <a:endParaRPr lang="en-GB" altLang="en-US" sz="2400" i="1">
              <a:latin typeface="Times New Roman" pitchFamily="18" charset="0"/>
              <a:ea typeface="Arial Unicode MS" pitchFamily="34" charset="-128"/>
              <a:cs typeface="Arial Unicode MS" pitchFamily="34" charset="-128"/>
              <a:sym typeface="Math B"/>
            </a:endParaRP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876300" y="3816350"/>
          <a:ext cx="13668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5" imgW="520560" imgH="190440" progId="Equation.3">
                  <p:embed/>
                </p:oleObj>
              </mc:Choice>
              <mc:Fallback>
                <p:oleObj name="Equation" r:id="rId5" imgW="520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816350"/>
                        <a:ext cx="13668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4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254004" y="1752600"/>
            <a:ext cx="8382000" cy="3200400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254004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Single Period Demand Model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17.6.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406404" y="1825625"/>
            <a:ext cx="801528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itchFamily="18" charset="0"/>
              </a:rPr>
              <a:t>Selling price per box of the item	: Rs. 1300.00</a:t>
            </a:r>
            <a:endParaRPr lang="en-US" altLang="en-US"/>
          </a:p>
          <a:p>
            <a:r>
              <a:rPr lang="en-US" altLang="en-US">
                <a:cs typeface="Times New Roman" pitchFamily="18" charset="0"/>
              </a:rPr>
              <a:t>Cost of production			: Rs. 1000.00</a:t>
            </a:r>
            <a:endParaRPr lang="en-US" altLang="en-US"/>
          </a:p>
          <a:p>
            <a:r>
              <a:rPr lang="en-US" altLang="en-US">
                <a:cs typeface="Times New Roman" pitchFamily="18" charset="0"/>
              </a:rPr>
              <a:t>Cost of under stocking, </a:t>
            </a:r>
            <a:r>
              <a:rPr lang="en-US" altLang="en-US" i="1">
                <a:cs typeface="Times New Roman" pitchFamily="18" charset="0"/>
              </a:rPr>
              <a:t>C</a:t>
            </a:r>
            <a:r>
              <a:rPr lang="en-US" altLang="en-US" i="1" baseline="-30000">
                <a:cs typeface="Times New Roman" pitchFamily="18" charset="0"/>
              </a:rPr>
              <a:t>us</a:t>
            </a:r>
            <a:r>
              <a:rPr lang="en-US" altLang="en-US">
                <a:cs typeface="Times New Roman" pitchFamily="18" charset="0"/>
              </a:rPr>
              <a:t>		: Rs.   300.00</a:t>
            </a:r>
            <a:endParaRPr lang="en-US" altLang="en-US"/>
          </a:p>
          <a:p>
            <a:r>
              <a:rPr lang="en-US" altLang="en-US">
                <a:cs typeface="Times New Roman" pitchFamily="18" charset="0"/>
              </a:rPr>
              <a:t>Salvage value				: Rs.   800.00</a:t>
            </a:r>
            <a:endParaRPr lang="en-US" altLang="en-US"/>
          </a:p>
          <a:p>
            <a:r>
              <a:rPr lang="en-US" altLang="en-US">
                <a:cs typeface="Times New Roman" pitchFamily="18" charset="0"/>
              </a:rPr>
              <a:t>Cost of over stocking, </a:t>
            </a:r>
            <a:r>
              <a:rPr lang="en-US" altLang="en-US" i="1">
                <a:cs typeface="Times New Roman" pitchFamily="18" charset="0"/>
              </a:rPr>
              <a:t>C</a:t>
            </a:r>
            <a:r>
              <a:rPr lang="en-US" altLang="en-US" i="1" baseline="-30000">
                <a:cs typeface="Times New Roman" pitchFamily="18" charset="0"/>
              </a:rPr>
              <a:t>os</a:t>
            </a:r>
            <a:r>
              <a:rPr lang="en-US" altLang="en-US">
                <a:cs typeface="Times New Roman" pitchFamily="18" charset="0"/>
              </a:rPr>
              <a:t>		: Rs.   200.00</a:t>
            </a:r>
            <a:endParaRPr lang="en-US" altLang="en-US"/>
          </a:p>
          <a:p>
            <a:endParaRPr lang="en-US" altLang="en-US">
              <a:cs typeface="Times New Roman" pitchFamily="18" charset="0"/>
            </a:endParaRPr>
          </a:p>
          <a:p>
            <a:r>
              <a:rPr lang="en-US" altLang="en-US">
                <a:cs typeface="Times New Roman" pitchFamily="18" charset="0"/>
              </a:rPr>
              <a:t>As per equation 18.11, the optimal quantity to stock is obtained as:</a:t>
            </a:r>
            <a:endParaRPr lang="en-US" altLang="en-US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88757"/>
              </p:ext>
            </p:extLst>
          </p:nvPr>
        </p:nvGraphicFramePr>
        <p:xfrm>
          <a:off x="1701804" y="4025900"/>
          <a:ext cx="5029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3" imgW="2908300" imgH="444500" progId="Equation.3">
                  <p:embed/>
                </p:oleObj>
              </mc:Choice>
              <mc:Fallback>
                <p:oleObj name="Equation" r:id="rId3" imgW="290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4" y="4025900"/>
                        <a:ext cx="5029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2193929" y="4473575"/>
            <a:ext cx="2012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		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555629" y="5099050"/>
            <a:ext cx="7546975" cy="1190625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i="1" dirty="0"/>
              <a:t>On examination of the cumulative probability values in the last column of the demand table, a value of Q = 300 satisfies this requirement. Therefore, the manufacturer should plan for an inventory of 300 boxes for sale during the festival </a:t>
            </a:r>
          </a:p>
        </p:txBody>
      </p:sp>
    </p:spTree>
    <p:extLst>
      <p:ext uri="{BB962C8B-B14F-4D97-AF65-F5344CB8AC3E}">
        <p14:creationId xmlns:p14="http://schemas.microsoft.com/office/powerpoint/2010/main" val="4943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Inventory Planning &amp; Control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Every organization carries five different types of inventory:</a:t>
            </a:r>
          </a:p>
          <a:p>
            <a:pPr lvl="1" eaLnBrk="1" hangingPunct="1"/>
            <a:r>
              <a:rPr lang="en-US" altLang="en-US" sz="2000" dirty="0" smtClean="0"/>
              <a:t>Cyclic stock, Pipeline inventory, Safety stock,  Decoupling inventory, Seasonal inventory. </a:t>
            </a:r>
          </a:p>
          <a:p>
            <a:pPr eaLnBrk="1" hangingPunct="1"/>
            <a:r>
              <a:rPr lang="en-US" altLang="en-US" sz="2400" dirty="0" smtClean="0"/>
              <a:t>Inventory planning is done in order to minimize the total cost of the plan. The costs include </a:t>
            </a:r>
          </a:p>
          <a:p>
            <a:pPr lvl="1" eaLnBrk="1" hangingPunct="1"/>
            <a:r>
              <a:rPr lang="en-US" altLang="en-US" sz="2000" dirty="0" smtClean="0"/>
              <a:t>Cost of carrying inventory</a:t>
            </a:r>
          </a:p>
          <a:p>
            <a:pPr lvl="1" eaLnBrk="1" hangingPunct="1"/>
            <a:r>
              <a:rPr lang="en-US" altLang="en-US" sz="2000" dirty="0" smtClean="0"/>
              <a:t>Cost of ordering</a:t>
            </a:r>
          </a:p>
          <a:p>
            <a:pPr lvl="1" eaLnBrk="1" hangingPunct="1"/>
            <a:r>
              <a:rPr lang="en-US" altLang="en-US" sz="2000" dirty="0" smtClean="0"/>
              <a:t>Cost of shortages</a:t>
            </a:r>
          </a:p>
          <a:p>
            <a:pPr eaLnBrk="1" hangingPunct="1"/>
            <a:r>
              <a:rPr lang="en-US" altLang="en-US" sz="2400" dirty="0" smtClean="0"/>
              <a:t>The key decisions in any inventory planning scenario is to answer the “how much” and the “when” questions. </a:t>
            </a:r>
          </a:p>
          <a:p>
            <a:pPr eaLnBrk="1" hangingPunct="1"/>
            <a:r>
              <a:rPr lang="en-US" altLang="en-US" sz="2400" dirty="0" smtClean="0"/>
              <a:t>The EOQ model is useful for inventory planning in the case of multi-period deterministic demand situations. </a:t>
            </a:r>
          </a:p>
        </p:txBody>
      </p:sp>
    </p:spTree>
    <p:extLst>
      <p:ext uri="{BB962C8B-B14F-4D97-AF65-F5344CB8AC3E}">
        <p14:creationId xmlns:p14="http://schemas.microsoft.com/office/powerpoint/2010/main" val="24515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Inventory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u="sng" dirty="0" smtClean="0">
                <a:solidFill>
                  <a:srgbClr val="0000FF"/>
                </a:solidFill>
              </a:rPr>
              <a:t>Seasonal Inventory</a:t>
            </a:r>
            <a:r>
              <a:rPr lang="en-US" altLang="en-US" sz="2600" dirty="0" smtClean="0"/>
              <a:t>: Seasonality in demand is absorbed using inventory</a:t>
            </a:r>
          </a:p>
          <a:p>
            <a:pPr eaLnBrk="1" hangingPunct="1"/>
            <a:r>
              <a:rPr lang="en-US" altLang="en-US" sz="2600" u="sng" dirty="0" smtClean="0">
                <a:solidFill>
                  <a:srgbClr val="0000FF"/>
                </a:solidFill>
              </a:rPr>
              <a:t>Decoupling Inventory</a:t>
            </a:r>
            <a:r>
              <a:rPr lang="en-US" altLang="en-US" sz="2600" dirty="0" smtClean="0"/>
              <a:t>: Complexity of production control is reduced by splitting manufacturing into stages and maintaining inventory between these stages</a:t>
            </a:r>
          </a:p>
          <a:p>
            <a:pPr eaLnBrk="1" hangingPunct="1"/>
            <a:r>
              <a:rPr lang="en-US" altLang="en-US" sz="2600" u="sng" dirty="0" smtClean="0">
                <a:solidFill>
                  <a:srgbClr val="0000FF"/>
                </a:solidFill>
              </a:rPr>
              <a:t>Cyclic Inventory</a:t>
            </a:r>
            <a:r>
              <a:rPr lang="en-US" altLang="en-US" sz="2600" dirty="0" smtClean="0"/>
              <a:t>: Periodic replenishment causes cyclic inventory </a:t>
            </a:r>
          </a:p>
          <a:p>
            <a:pPr eaLnBrk="1" hangingPunct="1"/>
            <a:r>
              <a:rPr lang="en-US" altLang="en-US" sz="2600" u="sng" dirty="0" smtClean="0">
                <a:solidFill>
                  <a:srgbClr val="0000FF"/>
                </a:solidFill>
              </a:rPr>
              <a:t>Pipeline Inventory</a:t>
            </a:r>
            <a:r>
              <a:rPr lang="en-US" altLang="en-US" sz="2600" dirty="0" smtClean="0"/>
              <a:t>: Exists due to lead time</a:t>
            </a:r>
          </a:p>
          <a:p>
            <a:pPr eaLnBrk="1" hangingPunct="1"/>
            <a:r>
              <a:rPr lang="en-US" altLang="en-US" sz="2600" u="sng" dirty="0" smtClean="0">
                <a:solidFill>
                  <a:srgbClr val="0000FF"/>
                </a:solidFill>
              </a:rPr>
              <a:t>Safety Stock</a:t>
            </a:r>
            <a:r>
              <a:rPr lang="en-US" altLang="en-US" sz="2600" dirty="0" smtClean="0"/>
              <a:t>: Used to absorb fluctuations in demand due to uncertainty</a:t>
            </a:r>
          </a:p>
        </p:txBody>
      </p:sp>
    </p:spTree>
    <p:extLst>
      <p:ext uri="{BB962C8B-B14F-4D97-AF65-F5344CB8AC3E}">
        <p14:creationId xmlns:p14="http://schemas.microsoft.com/office/powerpoint/2010/main" val="37281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Inventory Planning &amp; Control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510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EOQ model is robust to model parameters and could be suitably modified to incorporate some real life situations such as quantity discounts and non-zero lead time for supply. </a:t>
            </a:r>
          </a:p>
          <a:p>
            <a:pPr eaLnBrk="1" hangingPunct="1"/>
            <a:r>
              <a:rPr lang="en-US" altLang="en-US" sz="2400" dirty="0" smtClean="0"/>
              <a:t>Service level is a useful concept for modeling inventory planning in the case of stochastic demand. Safety stocks can be built commensurate to the desired service level.</a:t>
            </a:r>
          </a:p>
          <a:p>
            <a:pPr eaLnBrk="1" hangingPunct="1"/>
            <a:r>
              <a:rPr lang="en-US" altLang="en-US" sz="2400" dirty="0" smtClean="0"/>
              <a:t>A fixed order quantity (Q system) or continuous review system of inventory planning and control is useful for B class and C class items of inventory. </a:t>
            </a:r>
          </a:p>
          <a:p>
            <a:pPr lvl="1" eaLnBrk="1" hangingPunct="1"/>
            <a:r>
              <a:rPr lang="en-US" altLang="en-US" sz="2400" dirty="0" smtClean="0"/>
              <a:t>A popular application of the continuous review system in organizations is the two-bin system. </a:t>
            </a:r>
          </a:p>
        </p:txBody>
      </p:sp>
    </p:spTree>
    <p:extLst>
      <p:ext uri="{BB962C8B-B14F-4D97-AF65-F5344CB8AC3E}">
        <p14:creationId xmlns:p14="http://schemas.microsoft.com/office/powerpoint/2010/main" val="7578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Inventory Planning &amp; Control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  <a:endParaRPr lang="en-US" alt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 fixed order interval or a periodic review system (P system) is useful for planning and control of high value and A class items. </a:t>
            </a:r>
          </a:p>
          <a:p>
            <a:pPr lvl="1" eaLnBrk="1" hangingPunct="1"/>
            <a:r>
              <a:rPr lang="en-US" altLang="en-US" sz="2400" dirty="0" smtClean="0"/>
              <a:t>The P system is more responsive to changes in demand patterns than the Q system.</a:t>
            </a:r>
          </a:p>
          <a:p>
            <a:pPr eaLnBrk="1" hangingPunct="1"/>
            <a:r>
              <a:rPr lang="en-US" altLang="en-US" sz="2800" dirty="0" smtClean="0"/>
              <a:t>Selective control of inventories is achieved through alternative classification methodologies. The ABC, VED and XYZ classifications are often used by organizations</a:t>
            </a:r>
          </a:p>
          <a:p>
            <a:pPr eaLnBrk="1" hangingPunct="1"/>
            <a:r>
              <a:rPr lang="en-US" altLang="en-US" sz="2800" dirty="0" smtClean="0"/>
              <a:t>The news vendor model is useful for inventory planning in the case of single period demand </a:t>
            </a:r>
          </a:p>
        </p:txBody>
      </p:sp>
    </p:spTree>
    <p:extLst>
      <p:ext uri="{BB962C8B-B14F-4D97-AF65-F5344CB8AC3E}">
        <p14:creationId xmlns:p14="http://schemas.microsoft.com/office/powerpoint/2010/main" val="3848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4350" y="18755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Decoupling Inventory</a:t>
            </a: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  <a:endParaRPr lang="en-US" altLang="en-US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4350" y="2422754"/>
            <a:ext cx="8610600" cy="55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4753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2373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20755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28375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35995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43615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16394" name="TextBox 10"/>
          <p:cNvSpPr txBox="1">
            <a:spLocks noChangeArrowheads="1"/>
          </p:cNvSpPr>
          <p:nvPr/>
        </p:nvSpPr>
        <p:spPr bwMode="auto">
          <a:xfrm>
            <a:off x="51997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59617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6396" name="TextBox 12"/>
          <p:cNvSpPr txBox="1">
            <a:spLocks noChangeArrowheads="1"/>
          </p:cNvSpPr>
          <p:nvPr/>
        </p:nvSpPr>
        <p:spPr bwMode="auto">
          <a:xfrm>
            <a:off x="67237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  <p:sp>
        <p:nvSpPr>
          <p:cNvPr id="16397" name="TextBox 13"/>
          <p:cNvSpPr txBox="1">
            <a:spLocks noChangeArrowheads="1"/>
          </p:cNvSpPr>
          <p:nvPr/>
        </p:nvSpPr>
        <p:spPr bwMode="auto">
          <a:xfrm>
            <a:off x="7485750" y="22703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16398" name="TextBox 20"/>
          <p:cNvSpPr txBox="1">
            <a:spLocks noChangeArrowheads="1"/>
          </p:cNvSpPr>
          <p:nvPr/>
        </p:nvSpPr>
        <p:spPr bwMode="auto">
          <a:xfrm>
            <a:off x="551550" y="3957866"/>
            <a:ext cx="609600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6399" name="TextBox 21"/>
          <p:cNvSpPr txBox="1">
            <a:spLocks noChangeArrowheads="1"/>
          </p:cNvSpPr>
          <p:nvPr/>
        </p:nvSpPr>
        <p:spPr bwMode="auto">
          <a:xfrm>
            <a:off x="551550" y="47087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6400" name="TextBox 22"/>
          <p:cNvSpPr txBox="1">
            <a:spLocks noChangeArrowheads="1"/>
          </p:cNvSpPr>
          <p:nvPr/>
        </p:nvSpPr>
        <p:spPr bwMode="auto">
          <a:xfrm>
            <a:off x="1542150" y="4338866"/>
            <a:ext cx="609600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6401" name="TextBox 23"/>
          <p:cNvSpPr txBox="1">
            <a:spLocks noChangeArrowheads="1"/>
          </p:cNvSpPr>
          <p:nvPr/>
        </p:nvSpPr>
        <p:spPr bwMode="auto">
          <a:xfrm>
            <a:off x="3675750" y="38705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16402" name="TextBox 24"/>
          <p:cNvSpPr txBox="1">
            <a:spLocks noChangeArrowheads="1"/>
          </p:cNvSpPr>
          <p:nvPr/>
        </p:nvSpPr>
        <p:spPr bwMode="auto">
          <a:xfrm>
            <a:off x="4437750" y="38705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16403" name="TextBox 25"/>
          <p:cNvSpPr txBox="1">
            <a:spLocks noChangeArrowheads="1"/>
          </p:cNvSpPr>
          <p:nvPr/>
        </p:nvSpPr>
        <p:spPr bwMode="auto">
          <a:xfrm>
            <a:off x="4437750" y="4697641"/>
            <a:ext cx="609600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16404" name="TextBox 26"/>
          <p:cNvSpPr txBox="1">
            <a:spLocks noChangeArrowheads="1"/>
          </p:cNvSpPr>
          <p:nvPr/>
        </p:nvSpPr>
        <p:spPr bwMode="auto">
          <a:xfrm>
            <a:off x="3675750" y="4697641"/>
            <a:ext cx="609600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6405" name="TextBox 27"/>
          <p:cNvSpPr txBox="1">
            <a:spLocks noChangeArrowheads="1"/>
          </p:cNvSpPr>
          <p:nvPr/>
        </p:nvSpPr>
        <p:spPr bwMode="auto">
          <a:xfrm>
            <a:off x="6571350" y="3957866"/>
            <a:ext cx="609600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6406" name="TextBox 28"/>
          <p:cNvSpPr txBox="1">
            <a:spLocks noChangeArrowheads="1"/>
          </p:cNvSpPr>
          <p:nvPr/>
        </p:nvSpPr>
        <p:spPr bwMode="auto">
          <a:xfrm>
            <a:off x="7333350" y="3957866"/>
            <a:ext cx="609600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  <p:sp>
        <p:nvSpPr>
          <p:cNvPr id="16407" name="TextBox 29"/>
          <p:cNvSpPr txBox="1">
            <a:spLocks noChangeArrowheads="1"/>
          </p:cNvSpPr>
          <p:nvPr/>
        </p:nvSpPr>
        <p:spPr bwMode="auto">
          <a:xfrm>
            <a:off x="7409550" y="4784954"/>
            <a:ext cx="6096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23350" y="3718154"/>
            <a:ext cx="1676400" cy="14478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Stage 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2950" y="3794354"/>
            <a:ext cx="1905000" cy="1417637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     Stage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63388" y="3814991"/>
            <a:ext cx="1905000" cy="1417638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     Stage 3</a:t>
            </a:r>
          </a:p>
        </p:txBody>
      </p:sp>
      <p:sp>
        <p:nvSpPr>
          <p:cNvPr id="29" name="Flowchart: Merge 28"/>
          <p:cNvSpPr/>
          <p:nvPr/>
        </p:nvSpPr>
        <p:spPr>
          <a:xfrm>
            <a:off x="2339075" y="4175354"/>
            <a:ext cx="955675" cy="990600"/>
          </a:xfrm>
          <a:prstGeom prst="flowChartMer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lowchart: Merge 29"/>
          <p:cNvSpPr/>
          <p:nvPr/>
        </p:nvSpPr>
        <p:spPr>
          <a:xfrm>
            <a:off x="5352150" y="4175354"/>
            <a:ext cx="914400" cy="990600"/>
          </a:xfrm>
          <a:prstGeom prst="flowChartMer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13" name="TextBox 35"/>
          <p:cNvSpPr txBox="1">
            <a:spLocks noChangeArrowheads="1"/>
          </p:cNvSpPr>
          <p:nvPr/>
        </p:nvSpPr>
        <p:spPr bwMode="auto">
          <a:xfrm>
            <a:off x="3066150" y="5927954"/>
            <a:ext cx="26876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b="1"/>
              <a:t>Decoupling Inventory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2913750" y="5165954"/>
            <a:ext cx="83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933050" y="5204054"/>
            <a:ext cx="8382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6" name="TextBox 40"/>
          <p:cNvSpPr txBox="1">
            <a:spLocks noChangeArrowheads="1"/>
          </p:cNvSpPr>
          <p:nvPr/>
        </p:nvSpPr>
        <p:spPr bwMode="auto">
          <a:xfrm>
            <a:off x="1542150" y="1813154"/>
            <a:ext cx="631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b="1"/>
              <a:t>Production System without any decoupling inventory</a:t>
            </a:r>
          </a:p>
        </p:txBody>
      </p:sp>
    </p:spTree>
    <p:extLst>
      <p:ext uri="{BB962C8B-B14F-4D97-AF65-F5344CB8AC3E}">
        <p14:creationId xmlns:p14="http://schemas.microsoft.com/office/powerpoint/2010/main" val="13763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 rot="-5400000">
            <a:off x="473869" y="3202787"/>
            <a:ext cx="127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/>
              <a:t>Quantity</a:t>
            </a:r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>
            <a:off x="1793875" y="1474794"/>
            <a:ext cx="0" cy="293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1793875" y="4411669"/>
            <a:ext cx="384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051175" y="2128844"/>
            <a:ext cx="679450" cy="163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V="1">
            <a:off x="3730625" y="2128844"/>
            <a:ext cx="0" cy="163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3730625" y="2128844"/>
            <a:ext cx="677863" cy="163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V="1">
            <a:off x="4408488" y="2128844"/>
            <a:ext cx="0" cy="163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4395788" y="2141544"/>
            <a:ext cx="679450" cy="16319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3151188" y="5091119"/>
            <a:ext cx="809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/>
              <a:t>Time</a:t>
            </a: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1454150" y="2887669"/>
            <a:ext cx="0" cy="1198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2811463" y="4956181"/>
            <a:ext cx="169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>
            <a:off x="1793875" y="376079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6"/>
          <p:cNvSpPr txBox="1">
            <a:spLocks noChangeArrowheads="1"/>
          </p:cNvSpPr>
          <p:nvPr/>
        </p:nvSpPr>
        <p:spPr bwMode="auto">
          <a:xfrm>
            <a:off x="5754688" y="3784606"/>
            <a:ext cx="16017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/>
              <a:t>Safety stock</a:t>
            </a:r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>
            <a:off x="5414963" y="3760794"/>
            <a:ext cx="0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8"/>
          <p:cNvSpPr txBox="1">
            <a:spLocks noChangeArrowheads="1"/>
          </p:cNvSpPr>
          <p:nvPr/>
        </p:nvSpPr>
        <p:spPr bwMode="auto">
          <a:xfrm>
            <a:off x="1906588" y="2282831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/>
              <a:t>Cyclic Stock</a:t>
            </a:r>
          </a:p>
        </p:txBody>
      </p:sp>
      <p:sp>
        <p:nvSpPr>
          <p:cNvPr id="17425" name="Line 19"/>
          <p:cNvSpPr>
            <a:spLocks noChangeShapeType="1"/>
          </p:cNvSpPr>
          <p:nvPr/>
        </p:nvSpPr>
        <p:spPr bwMode="auto">
          <a:xfrm>
            <a:off x="1906588" y="2128844"/>
            <a:ext cx="0" cy="163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>
            <a:off x="1793875" y="212884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21"/>
          <p:cNvSpPr>
            <a:spLocks noChangeShapeType="1"/>
          </p:cNvSpPr>
          <p:nvPr/>
        </p:nvSpPr>
        <p:spPr bwMode="auto">
          <a:xfrm>
            <a:off x="1793875" y="3371856"/>
            <a:ext cx="38465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2"/>
          <p:cNvSpPr>
            <a:spLocks noChangeShapeType="1"/>
          </p:cNvSpPr>
          <p:nvPr/>
        </p:nvSpPr>
        <p:spPr bwMode="auto">
          <a:xfrm>
            <a:off x="3732213" y="3760794"/>
            <a:ext cx="0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3"/>
          <p:cNvSpPr>
            <a:spLocks noChangeShapeType="1"/>
          </p:cNvSpPr>
          <p:nvPr/>
        </p:nvSpPr>
        <p:spPr bwMode="auto">
          <a:xfrm>
            <a:off x="3552825" y="3324231"/>
            <a:ext cx="0" cy="1087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Text Box 24"/>
          <p:cNvSpPr txBox="1">
            <a:spLocks noChangeArrowheads="1"/>
          </p:cNvSpPr>
          <p:nvPr/>
        </p:nvSpPr>
        <p:spPr bwMode="auto">
          <a:xfrm>
            <a:off x="5505450" y="3241681"/>
            <a:ext cx="2239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/>
              <a:t>Pipeline inventory</a:t>
            </a:r>
          </a:p>
        </p:txBody>
      </p:sp>
      <p:sp>
        <p:nvSpPr>
          <p:cNvPr id="17431" name="Line 25"/>
          <p:cNvSpPr>
            <a:spLocks noChangeShapeType="1"/>
          </p:cNvSpPr>
          <p:nvPr/>
        </p:nvSpPr>
        <p:spPr bwMode="auto">
          <a:xfrm>
            <a:off x="5299075" y="3324231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6"/>
          <p:cNvSpPr>
            <a:spLocks noChangeShapeType="1"/>
          </p:cNvSpPr>
          <p:nvPr/>
        </p:nvSpPr>
        <p:spPr bwMode="auto">
          <a:xfrm>
            <a:off x="3101975" y="4194181"/>
            <a:ext cx="45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7"/>
          <p:cNvSpPr>
            <a:spLocks noChangeShapeType="1"/>
          </p:cNvSpPr>
          <p:nvPr/>
        </p:nvSpPr>
        <p:spPr bwMode="auto">
          <a:xfrm flipH="1">
            <a:off x="3702050" y="4194181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Text Box 28"/>
          <p:cNvSpPr txBox="1">
            <a:spLocks noChangeArrowheads="1"/>
          </p:cNvSpPr>
          <p:nvPr/>
        </p:nvSpPr>
        <p:spPr bwMode="auto">
          <a:xfrm>
            <a:off x="3467100" y="393700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/>
              <a:t>L</a:t>
            </a:r>
          </a:p>
        </p:txBody>
      </p:sp>
      <p:sp>
        <p:nvSpPr>
          <p:cNvPr id="17435" name="Rectangle 31"/>
          <p:cNvSpPr>
            <a:spLocks noGrp="1" noChangeArrowheads="1"/>
          </p:cNvSpPr>
          <p:nvPr>
            <p:ph type="title"/>
          </p:nvPr>
        </p:nvSpPr>
        <p:spPr>
          <a:xfrm>
            <a:off x="457200" y="-30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Cyclic, Pipeline and Safety Stocks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graphical illustration</a:t>
            </a:r>
          </a:p>
        </p:txBody>
      </p:sp>
      <p:sp>
        <p:nvSpPr>
          <p:cNvPr id="17436" name="Text Box 32"/>
          <p:cNvSpPr txBox="1">
            <a:spLocks noChangeArrowheads="1"/>
          </p:cNvSpPr>
          <p:nvPr/>
        </p:nvSpPr>
        <p:spPr bwMode="auto">
          <a:xfrm>
            <a:off x="568325" y="5607056"/>
            <a:ext cx="8016875" cy="581025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i="1" dirty="0"/>
              <a:t>Cyclic inventory, pipeline inventory and safety stocks are critically linked to “how much” and “when” decisions in inventory planning</a:t>
            </a:r>
          </a:p>
        </p:txBody>
      </p:sp>
    </p:spTree>
    <p:extLst>
      <p:ext uri="{BB962C8B-B14F-4D97-AF65-F5344CB8AC3E}">
        <p14:creationId xmlns:p14="http://schemas.microsoft.com/office/powerpoint/2010/main" val="2052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Costs in Inventory Planning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Carrying Cost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Interest for short-term </a:t>
            </a:r>
            <a:r>
              <a:rPr lang="en-US" altLang="en-US" dirty="0" err="1" smtClean="0"/>
              <a:t>borrowals</a:t>
            </a:r>
            <a:r>
              <a:rPr lang="en-US" altLang="en-US" dirty="0" smtClean="0"/>
              <a:t> for working capital </a:t>
            </a:r>
          </a:p>
          <a:p>
            <a:pPr eaLnBrk="1" hangingPunct="1"/>
            <a:r>
              <a:rPr lang="en-US" altLang="en-US" dirty="0" smtClean="0"/>
              <a:t>Cost of stores and warehousing </a:t>
            </a:r>
          </a:p>
          <a:p>
            <a:pPr eaLnBrk="1" hangingPunct="1"/>
            <a:r>
              <a:rPr lang="en-US" altLang="en-US" dirty="0" smtClean="0"/>
              <a:t>Administrative costs related to maintaining and accounting for inventory </a:t>
            </a:r>
          </a:p>
          <a:p>
            <a:pPr eaLnBrk="1" hangingPunct="1"/>
            <a:r>
              <a:rPr lang="en-US" altLang="en-US" dirty="0" smtClean="0"/>
              <a:t>Insurance costs, cost of obsolescence, pilferage, damages and wastage </a:t>
            </a:r>
          </a:p>
          <a:p>
            <a:pPr eaLnBrk="1" hangingPunct="1"/>
            <a:r>
              <a:rPr lang="en-US" altLang="en-US" dirty="0" smtClean="0"/>
              <a:t>All these costs are directly related to the level of inventory </a:t>
            </a:r>
          </a:p>
        </p:txBody>
      </p:sp>
    </p:spTree>
    <p:extLst>
      <p:ext uri="{BB962C8B-B14F-4D97-AF65-F5344CB8AC3E}">
        <p14:creationId xmlns:p14="http://schemas.microsoft.com/office/powerpoint/2010/main" val="741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Computation of Carrying Cost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  <a:endParaRPr lang="en-US" altLang="en-US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543977"/>
              </p:ext>
            </p:extLst>
          </p:nvPr>
        </p:nvGraphicFramePr>
        <p:xfrm>
          <a:off x="1066800" y="1555242"/>
          <a:ext cx="7391399" cy="454779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100376"/>
                <a:gridCol w="4763949"/>
                <a:gridCol w="1527074"/>
              </a:tblGrid>
              <a:tr h="26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Sl. No.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Item of Expenditure (Annual)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Amount (₹)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Stationary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75,000.00 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Insurance premium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375,000.00 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Establishment expenses &amp; Overheads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275,000.00 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Salary of Stores Personnel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1,100,000.00 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expenditure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1,750,000.00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Average Value of the inventory in Stores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35,000,000.00 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Warehousing cost (in % inventory value)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5.00%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Cost of warehousing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5.00%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Cost of capital (assumed)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15.00%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Obsolescence (estimated historically)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2.00%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Damages, spoilage etc. (estimated historically)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1.00%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Carrying cost (%)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23.00%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9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8" y="-882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Costs in Inventory Planning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Ordering Cost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86228" y="116115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Search and identification of appropriate sources of supply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Price negotiation, contracting and purchase order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Follow-up and receipt of material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Eventual stocking in the stores after necessary accounting and verification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larger order quantity will require less number of orders to meet a known demand &amp; vice versa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7180" y="5566242"/>
            <a:ext cx="7940675" cy="584775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600" i="1"/>
              <a:t>Cost of carrying and cost of ordering are fundamentally two opposing cost structures in inventory planning</a:t>
            </a:r>
          </a:p>
        </p:txBody>
      </p:sp>
    </p:spTree>
    <p:extLst>
      <p:ext uri="{BB962C8B-B14F-4D97-AF65-F5344CB8AC3E}">
        <p14:creationId xmlns:p14="http://schemas.microsoft.com/office/powerpoint/2010/main" val="27425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Computation of Ordering Cost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479323"/>
              </p:ext>
            </p:extLst>
          </p:nvPr>
        </p:nvGraphicFramePr>
        <p:xfrm>
          <a:off x="453571" y="1754258"/>
          <a:ext cx="8153399" cy="430716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220707"/>
                <a:gridCol w="5113149"/>
                <a:gridCol w="1819543"/>
              </a:tblGrid>
              <a:tr h="296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Sl. No.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Item of Expenditure (Annual)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 (₹)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Stationary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80,000.00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Telephone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40,000.00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Other communication Expenses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60,000.00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Salary of Purchase Department Personnel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1,100,000.00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Inwards Goods Inspection Section Expenses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350,000.00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Other expenses &amp; Overheads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200,000.00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Total Expenditure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1,830,000.00 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b="1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No. of purchase orders generated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600.00 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Average Cost of Ordering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3,050.00 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erations Management, 3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</TotalTime>
  <Words>1949</Words>
  <Application>Microsoft Office PowerPoint</Application>
  <PresentationFormat>On-screen Show (4:3)</PresentationFormat>
  <Paragraphs>405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Custom Design</vt:lpstr>
      <vt:lpstr>Operations Management, 3e</vt:lpstr>
      <vt:lpstr>Operations Management, 3e_NEW</vt:lpstr>
      <vt:lpstr>1_Operations Management, 3e</vt:lpstr>
      <vt:lpstr>Equation</vt:lpstr>
      <vt:lpstr>Chart</vt:lpstr>
      <vt:lpstr>Chapter 17</vt:lpstr>
      <vt:lpstr>Inventory Planning  Independent demand items</vt:lpstr>
      <vt:lpstr>Types of Inventory</vt:lpstr>
      <vt:lpstr>Decoupling Inventory An illustration</vt:lpstr>
      <vt:lpstr>Cyclic, Pipeline and Safety Stocks A graphical illustration</vt:lpstr>
      <vt:lpstr>Costs in Inventory Planning Carrying Cost</vt:lpstr>
      <vt:lpstr>Computation of Carrying Cost An illustration</vt:lpstr>
      <vt:lpstr>Costs in Inventory Planning Ordering Cost</vt:lpstr>
      <vt:lpstr>Computation of Ordering Cost An illustration</vt:lpstr>
      <vt:lpstr>Costs in Inventory Planning Shortage Cost</vt:lpstr>
      <vt:lpstr>Inventory Control for deterministic demand: EOQ Model</vt:lpstr>
      <vt:lpstr>Inventory Control for deterministic demand: EOQ Model…</vt:lpstr>
      <vt:lpstr>EOQ Model A graphical representation</vt:lpstr>
      <vt:lpstr>Issues in using EOQ Model Model assumptions</vt:lpstr>
      <vt:lpstr>Estimation of Safety Stock From empirical Data – An example</vt:lpstr>
      <vt:lpstr>Frequency Ogave of weekly demand</vt:lpstr>
      <vt:lpstr>What is the right safety stock?</vt:lpstr>
      <vt:lpstr>Computing safety stock  Using Normal Distribution</vt:lpstr>
      <vt:lpstr>Continuous Review (Q) System An illustration</vt:lpstr>
      <vt:lpstr>Periodic Review (P) System An illustration</vt:lpstr>
      <vt:lpstr>Periodic &amp; Continuous Review Systems:  A comparison</vt:lpstr>
      <vt:lpstr>Inventory Planning Models Example 17.5.(EOQ)</vt:lpstr>
      <vt:lpstr>Inventory Planning Models Example 17.5. (Q System)</vt:lpstr>
      <vt:lpstr>Inventory Planning Models Example 17.5. (P System)</vt:lpstr>
      <vt:lpstr>Selective Control of Inventories Alternative Classification Schemes</vt:lpstr>
      <vt:lpstr>ABC Classification A graphical illustration</vt:lpstr>
      <vt:lpstr>Inventory Planning for Single Period Demand</vt:lpstr>
      <vt:lpstr>Single Period Demand Model Example 17.6.</vt:lpstr>
      <vt:lpstr>Inventory Planning &amp; Control Chapter Highlights</vt:lpstr>
      <vt:lpstr>Inventory Planning &amp; Control Chapter Highlights…</vt:lpstr>
      <vt:lpstr>Inventory Planning &amp; Control Chapter Highlights…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229</cp:revision>
  <dcterms:created xsi:type="dcterms:W3CDTF">2009-06-23T09:59:21Z</dcterms:created>
  <dcterms:modified xsi:type="dcterms:W3CDTF">2015-08-20T17:33:05Z</dcterms:modified>
</cp:coreProperties>
</file>