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6" r:id="rId2"/>
    <p:sldMasterId id="2147484849" r:id="rId3"/>
    <p:sldMasterId id="2147484863" r:id="rId4"/>
  </p:sldMasterIdLst>
  <p:notesMasterIdLst>
    <p:notesMasterId r:id="rId38"/>
  </p:notesMasterIdLst>
  <p:handoutMasterIdLst>
    <p:handoutMasterId r:id="rId39"/>
  </p:handoutMasterIdLst>
  <p:sldIdLst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85D"/>
    <a:srgbClr val="DCB9FF"/>
    <a:srgbClr val="FFCE33"/>
    <a:srgbClr val="CC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9B100-AF32-45E4-83E0-24DC68E3D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5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48" r:id="rId12"/>
    <p:sldLayoutId id="214748483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  <p:sldLayoutId id="2147484861" r:id="rId12"/>
    <p:sldLayoutId id="2147484862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2604" y="157889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18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68404" y="333466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Operations Scheduling</a:t>
            </a: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Performance Criterion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Completion based measures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88523076"/>
              </p:ext>
            </p:extLst>
          </p:nvPr>
        </p:nvGraphicFramePr>
        <p:xfrm>
          <a:off x="5935897" y="5272088"/>
          <a:ext cx="21336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3" imgW="990360" imgH="279360" progId="Equation.3">
                  <p:embed/>
                </p:oleObj>
              </mc:Choice>
              <mc:Fallback>
                <p:oleObj name="Equation" r:id="rId3" imgW="990360" imgH="279360" progId="Equation.3">
                  <p:embed/>
                  <p:pic>
                    <p:nvPicPr>
                      <p:cNvPr id="0" name="Object 4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897" y="5272088"/>
                        <a:ext cx="21336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45340"/>
            <a:ext cx="8229600" cy="4525963"/>
          </a:xfrm>
        </p:spPr>
        <p:txBody>
          <a:bodyPr/>
          <a:lstStyle/>
          <a:p>
            <a:pPr marL="495300" indent="-495300"/>
            <a:r>
              <a:rPr lang="en-US" altLang="en-US" sz="2600" b="1" u="sng" dirty="0">
                <a:solidFill>
                  <a:srgbClr val="0000FF"/>
                </a:solidFill>
              </a:rPr>
              <a:t>Flow time</a:t>
            </a:r>
            <a:r>
              <a:rPr lang="en-US" altLang="en-US" sz="2600" dirty="0"/>
              <a:t> is defined as the elapsed time between releasing a job into the shop and the time of completion of processing of the job</a:t>
            </a:r>
          </a:p>
          <a:p>
            <a:pPr marL="495300" indent="-495300">
              <a:buNone/>
            </a:pPr>
            <a:r>
              <a:rPr lang="en-US" altLang="en-US" sz="2600" dirty="0"/>
              <a:t>	Release time of the job		: </a:t>
            </a:r>
            <a:r>
              <a:rPr lang="en-US" altLang="en-US" sz="2600" i="1" dirty="0" err="1"/>
              <a:t>R</a:t>
            </a:r>
            <a:r>
              <a:rPr lang="en-US" altLang="en-US" sz="2600" i="1" baseline="-25000" dirty="0" err="1"/>
              <a:t>i</a:t>
            </a:r>
            <a:endParaRPr lang="en-US" altLang="en-US" sz="2600" i="1" baseline="-25000" dirty="0"/>
          </a:p>
          <a:p>
            <a:pPr marL="495300" indent="-495300">
              <a:buNone/>
            </a:pPr>
            <a:r>
              <a:rPr lang="en-US" altLang="en-US" sz="2600" dirty="0"/>
              <a:t>	Completion time of the job	: </a:t>
            </a:r>
            <a:r>
              <a:rPr lang="en-US" altLang="en-US" sz="2600" i="1" dirty="0"/>
              <a:t>C</a:t>
            </a:r>
            <a:r>
              <a:rPr lang="en-US" altLang="en-US" sz="2600" i="1" baseline="-25000" dirty="0"/>
              <a:t>i</a:t>
            </a:r>
          </a:p>
          <a:p>
            <a:pPr marL="495300" indent="-495300">
              <a:buNone/>
            </a:pPr>
            <a:r>
              <a:rPr lang="en-US" altLang="en-US" sz="2600" dirty="0"/>
              <a:t>	Flow time of the job		: </a:t>
            </a:r>
            <a:r>
              <a:rPr lang="en-US" altLang="en-US" sz="2600" i="1" dirty="0"/>
              <a:t>F</a:t>
            </a:r>
            <a:r>
              <a:rPr lang="en-US" altLang="en-US" sz="2600" i="1" baseline="-25000" dirty="0"/>
              <a:t>i</a:t>
            </a:r>
            <a:r>
              <a:rPr lang="en-US" altLang="en-US" sz="2600" i="1" dirty="0"/>
              <a:t> = (</a:t>
            </a:r>
            <a:r>
              <a:rPr lang="en-US" altLang="en-US" sz="2600" i="1" dirty="0" err="1"/>
              <a:t>R</a:t>
            </a:r>
            <a:r>
              <a:rPr lang="en-US" altLang="en-US" sz="2600" i="1" baseline="-25000" dirty="0" err="1"/>
              <a:t>i</a:t>
            </a:r>
            <a:r>
              <a:rPr lang="en-US" altLang="en-US" sz="2600" i="1" dirty="0"/>
              <a:t> – C</a:t>
            </a:r>
            <a:r>
              <a:rPr lang="en-US" altLang="en-US" sz="2600" i="1" baseline="-25000" dirty="0"/>
              <a:t>i</a:t>
            </a:r>
            <a:r>
              <a:rPr lang="en-US" altLang="en-US" sz="2600" i="1" dirty="0"/>
              <a:t>)</a:t>
            </a:r>
          </a:p>
          <a:p>
            <a:pPr marL="495300" indent="-495300"/>
            <a:r>
              <a:rPr lang="en-US" altLang="en-US" sz="2600" b="1" u="sng" dirty="0">
                <a:solidFill>
                  <a:srgbClr val="0000FF"/>
                </a:solidFill>
              </a:rPr>
              <a:t>Make span</a:t>
            </a:r>
            <a:r>
              <a:rPr lang="en-US" altLang="en-US" sz="2600" dirty="0"/>
              <a:t> is defined as the time taken to complete all the jobs released into the shop for processing </a:t>
            </a:r>
          </a:p>
          <a:p>
            <a:pPr marL="495300" indent="-495300">
              <a:spcBef>
                <a:spcPct val="0"/>
              </a:spcBef>
              <a:buNone/>
            </a:pPr>
            <a:r>
              <a:rPr lang="en-US" altLang="en-US" sz="2600" dirty="0"/>
              <a:t>	Make span (Max. Completion time):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37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Performance Criterion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Due date based measures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 smtClean="0">
                <a:solidFill>
                  <a:srgbClr val="0000FF"/>
                </a:solidFill>
              </a:rPr>
              <a:t>Lateness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r>
              <a:rPr lang="en-US" altLang="en-US" dirty="0" smtClean="0"/>
              <a:t>defined as the difference between completion time and due date.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/>
              <a:t>If the due date for a job </a:t>
            </a:r>
            <a:r>
              <a:rPr lang="en-US" altLang="en-US" i="1" dirty="0" smtClean="0"/>
              <a:t>i </a:t>
            </a:r>
            <a:r>
              <a:rPr lang="en-US" altLang="en-US" dirty="0" smtClean="0"/>
              <a:t>is denoted as </a:t>
            </a:r>
            <a:r>
              <a:rPr lang="en-US" altLang="en-US" i="1" dirty="0" smtClean="0"/>
              <a:t>D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, then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/>
              <a:t>Lateness of the job: </a:t>
            </a:r>
            <a:r>
              <a:rPr lang="en-US" altLang="en-US" i="1" dirty="0" smtClean="0"/>
              <a:t>L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= (C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– D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)</a:t>
            </a:r>
          </a:p>
          <a:p>
            <a:pPr eaLnBrk="1" hangingPunct="1"/>
            <a:r>
              <a:rPr lang="en-US" altLang="en-US" dirty="0" smtClean="0"/>
              <a:t>If a job is completed ahead of time, instead of computing a negative value for L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if we take zero, then the resulting measure is known as </a:t>
            </a:r>
            <a:r>
              <a:rPr lang="en-US" altLang="en-US" b="1" u="sng" dirty="0" smtClean="0">
                <a:solidFill>
                  <a:srgbClr val="0000FF"/>
                </a:solidFill>
              </a:rPr>
              <a:t>tardiness</a:t>
            </a:r>
            <a:r>
              <a:rPr lang="en-US" altLang="en-US" b="1" dirty="0" smtClean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/>
              <a:t>Tardiness of the job: </a:t>
            </a: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smtClean="0"/>
              <a:t> = max(0, L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)	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6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96" name="Group 7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83682"/>
              </p:ext>
            </p:extLst>
          </p:nvPr>
        </p:nvGraphicFramePr>
        <p:xfrm>
          <a:off x="596900" y="1905000"/>
          <a:ext cx="8178800" cy="3932242"/>
        </p:xfrm>
        <a:graphic>
          <a:graphicData uri="http://schemas.openxmlformats.org/drawingml/2006/table">
            <a:tbl>
              <a:tblPr/>
              <a:tblGrid>
                <a:gridCol w="1527175"/>
                <a:gridCol w="1243013"/>
                <a:gridCol w="1527175"/>
                <a:gridCol w="1241425"/>
                <a:gridCol w="1243012"/>
                <a:gridCol w="1397000"/>
              </a:tblGrid>
              <a:tr h="365790">
                <a:tc gridSpan="6"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Scheduling Rule: SPT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13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Processing order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Release time (Ri)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Completion time (Ci)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Flow time (Fi)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Lateness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Tardiness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6579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6579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6579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6579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65790">
                <a:tc gridSpan="2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Mean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10.50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10.50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-2.25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5790">
                <a:tc gridSpan="2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Maximum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5790">
                <a:tc gridSpan="2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Minimum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-17.00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5790">
                <a:tc gridSpan="6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No. of tardy jobs = 2; Make span = 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04" name="Rectangle 7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Performance of Scheduling Rules</a:t>
            </a:r>
            <a:br>
              <a:rPr lang="en-US" altLang="en-US" sz="4000" dirty="0" smtClean="0"/>
            </a:br>
            <a:r>
              <a:rPr lang="en-US" altLang="en-US" sz="30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18.2: An illustration (SPT)</a:t>
            </a:r>
          </a:p>
        </p:txBody>
      </p:sp>
    </p:spTree>
    <p:extLst>
      <p:ext uri="{BB962C8B-B14F-4D97-AF65-F5344CB8AC3E}">
        <p14:creationId xmlns:p14="http://schemas.microsoft.com/office/powerpoint/2010/main" val="8698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Performance of Scheduling Rules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18.2: An illustration (EDD)</a:t>
            </a:r>
          </a:p>
        </p:txBody>
      </p:sp>
      <p:graphicFrame>
        <p:nvGraphicFramePr>
          <p:cNvPr id="45404" name="Group 3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76633923"/>
              </p:ext>
            </p:extLst>
          </p:nvPr>
        </p:nvGraphicFramePr>
        <p:xfrm>
          <a:off x="566738" y="1905000"/>
          <a:ext cx="8196262" cy="4267202"/>
        </p:xfrm>
        <a:graphic>
          <a:graphicData uri="http://schemas.openxmlformats.org/drawingml/2006/table">
            <a:tbl>
              <a:tblPr/>
              <a:tblGrid>
                <a:gridCol w="1520825"/>
                <a:gridCol w="1236662"/>
                <a:gridCol w="1520825"/>
                <a:gridCol w="1238250"/>
                <a:gridCol w="1235075"/>
                <a:gridCol w="1444625"/>
              </a:tblGrid>
              <a:tr h="377825">
                <a:tc gridSpan="6"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Scheduling Rule: EDD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Processing order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Release time (Ri)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Completion time (Ci)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Flow time (Fi)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Lateness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Tardiness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79413">
                <a:tc gridSpan="2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Mean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13.75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13.75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1.50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Maximum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9413">
                <a:tc gridSpan="2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Minimum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-2.00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7825">
                <a:tc gridSpan="6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No. of tardy jobs = 3; Make span = 21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Scheduling of Flow Shops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Johnson’s Rule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066806"/>
            <a:ext cx="8229600" cy="4525963"/>
          </a:xfrm>
        </p:spPr>
        <p:txBody>
          <a:bodyPr/>
          <a:lstStyle/>
          <a:p>
            <a:pPr marL="1031875" indent="-1031875" eaLnBrk="1" hangingPunct="1">
              <a:buFont typeface="Wingdings" pitchFamily="2" charset="2"/>
              <a:buNone/>
            </a:pPr>
            <a:r>
              <a:rPr lang="en-US" altLang="en-US" sz="2200" dirty="0" smtClean="0"/>
              <a:t>Step 1: Let </a:t>
            </a:r>
            <a:r>
              <a:rPr lang="en-US" altLang="en-US" sz="2200" i="1" dirty="0" smtClean="0"/>
              <a:t>t</a:t>
            </a:r>
            <a:r>
              <a:rPr lang="en-US" altLang="en-US" sz="2200" i="1" baseline="-25000" dirty="0" smtClean="0"/>
              <a:t>1i</a:t>
            </a:r>
            <a:r>
              <a:rPr lang="en-US" altLang="en-US" sz="2200" dirty="0" smtClean="0"/>
              <a:t> denote the processing time of job </a:t>
            </a:r>
            <a:r>
              <a:rPr lang="en-US" altLang="en-US" sz="2200" i="1" dirty="0" smtClean="0"/>
              <a:t>i </a:t>
            </a:r>
            <a:r>
              <a:rPr lang="en-US" altLang="en-US" sz="2200" dirty="0" smtClean="0"/>
              <a:t>in machine 1 and </a:t>
            </a:r>
            <a:r>
              <a:rPr lang="en-US" altLang="en-US" sz="2200" i="1" dirty="0" smtClean="0"/>
              <a:t>t</a:t>
            </a:r>
            <a:r>
              <a:rPr lang="en-US" altLang="en-US" sz="2200" i="1" baseline="-25000" dirty="0" smtClean="0"/>
              <a:t>2i</a:t>
            </a:r>
            <a:r>
              <a:rPr lang="en-US" altLang="en-US" sz="2200" i="1" dirty="0" smtClean="0"/>
              <a:t> </a:t>
            </a:r>
            <a:r>
              <a:rPr lang="en-US" altLang="en-US" sz="2200" dirty="0" smtClean="0"/>
              <a:t>denote the processing time in machine 2.</a:t>
            </a:r>
          </a:p>
          <a:p>
            <a:pPr marL="1031875" indent="-1031875" eaLnBrk="1" hangingPunct="1">
              <a:buFont typeface="Wingdings" pitchFamily="2" charset="2"/>
              <a:buNone/>
            </a:pPr>
            <a:r>
              <a:rPr lang="en-US" altLang="en-US" sz="2200" dirty="0" smtClean="0"/>
              <a:t>Step 2: Identify the job with the least processing time in the list. If there are ties, break the tie arbitrarily.</a:t>
            </a:r>
          </a:p>
          <a:p>
            <a:pPr marL="1582738" lvl="1" eaLnBrk="1" hangingPunct="1">
              <a:buFont typeface="Wingdings" pitchFamily="2" charset="2"/>
              <a:buAutoNum type="alphaLcParenR"/>
            </a:pPr>
            <a:r>
              <a:rPr lang="en-US" altLang="en-US" sz="2000" dirty="0" smtClean="0"/>
              <a:t>If the least processing time is for machine 1, place the job at the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front</a:t>
            </a: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of the sequence immediately after any jobs already scheduled</a:t>
            </a:r>
          </a:p>
          <a:p>
            <a:pPr marL="1582738" lvl="1" eaLnBrk="1" hangingPunct="1">
              <a:buFont typeface="Wingdings" pitchFamily="2" charset="2"/>
              <a:buAutoNum type="alphaLcParenR"/>
            </a:pPr>
            <a:r>
              <a:rPr lang="en-US" altLang="en-US" sz="2000" dirty="0" smtClean="0"/>
              <a:t>If the least processing time is for machine 2, place the job at the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back</a:t>
            </a:r>
            <a:r>
              <a:rPr lang="en-US" altLang="en-US" sz="2000" dirty="0" smtClean="0"/>
              <a:t> of the sequence immediately before any jobs already scheduled</a:t>
            </a:r>
          </a:p>
          <a:p>
            <a:pPr marL="1582738" lvl="1" eaLnBrk="1" hangingPunct="1">
              <a:buFont typeface="Wingdings" pitchFamily="2" charset="2"/>
              <a:buAutoNum type="alphaLcParenR"/>
            </a:pPr>
            <a:r>
              <a:rPr lang="en-US" altLang="en-US" sz="2000" dirty="0" smtClean="0"/>
              <a:t>Remove job </a:t>
            </a:r>
            <a:r>
              <a:rPr lang="en-US" altLang="en-US" sz="2000" i="1" dirty="0" smtClean="0"/>
              <a:t>i </a:t>
            </a:r>
            <a:r>
              <a:rPr lang="en-US" altLang="en-US" sz="2000" dirty="0" smtClean="0"/>
              <a:t>from the list.</a:t>
            </a:r>
          </a:p>
          <a:p>
            <a:pPr marL="1031875" indent="-1031875" eaLnBrk="1" hangingPunct="1">
              <a:buFont typeface="Wingdings" pitchFamily="2" charset="2"/>
              <a:buNone/>
            </a:pPr>
            <a:r>
              <a:rPr lang="en-US" altLang="en-US" sz="2200" dirty="0" smtClean="0"/>
              <a:t>Step 3.	If there are no more jobs to be scheduled go to step 4. Otherwise go to step 1.</a:t>
            </a:r>
          </a:p>
          <a:p>
            <a:pPr marL="1031875" indent="-1031875" eaLnBrk="1" hangingPunct="1">
              <a:buFont typeface="Wingdings" pitchFamily="2" charset="2"/>
              <a:buNone/>
            </a:pPr>
            <a:r>
              <a:rPr lang="en-US" altLang="en-US" sz="2200" dirty="0" smtClean="0"/>
              <a:t>Step 4.	The resulting sequence of jobs is the best schedule to </a:t>
            </a:r>
            <a:r>
              <a:rPr lang="en-US" altLang="en-US" sz="2200" dirty="0" err="1" smtClean="0"/>
              <a:t>minimise</a:t>
            </a:r>
            <a:r>
              <a:rPr lang="en-US" altLang="en-US" sz="2200" dirty="0" smtClean="0"/>
              <a:t> the make span of the jobs.</a:t>
            </a:r>
          </a:p>
        </p:txBody>
      </p:sp>
    </p:spTree>
    <p:extLst>
      <p:ext uri="{BB962C8B-B14F-4D97-AF65-F5344CB8AC3E}">
        <p14:creationId xmlns:p14="http://schemas.microsoft.com/office/powerpoint/2010/main" val="19247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55"/>
          <p:cNvSpPr>
            <a:spLocks noGrp="1" noChangeArrowheads="1"/>
          </p:cNvSpPr>
          <p:nvPr>
            <p:ph type="title"/>
          </p:nvPr>
        </p:nvSpPr>
        <p:spPr>
          <a:xfrm>
            <a:off x="254004" y="-30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Johnson’s Rule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illustration: Example 18.3</a:t>
            </a:r>
          </a:p>
        </p:txBody>
      </p:sp>
      <p:graphicFrame>
        <p:nvGraphicFramePr>
          <p:cNvPr id="51461" name="Group 26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19052741"/>
              </p:ext>
            </p:extLst>
          </p:nvPr>
        </p:nvGraphicFramePr>
        <p:xfrm>
          <a:off x="2119128" y="1447806"/>
          <a:ext cx="4876800" cy="2352875"/>
        </p:xfrm>
        <a:graphic>
          <a:graphicData uri="http://schemas.openxmlformats.org/drawingml/2006/table">
            <a:tbl>
              <a:tblPr/>
              <a:tblGrid>
                <a:gridCol w="1912938"/>
                <a:gridCol w="1482725"/>
                <a:gridCol w="1481137"/>
              </a:tblGrid>
              <a:tr h="335235">
                <a:tc rowSpan="2"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Job No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Processing time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Machine 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Machine 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23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23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23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23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23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59" name="Group 2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80199311"/>
              </p:ext>
            </p:extLst>
          </p:nvPr>
        </p:nvGraphicFramePr>
        <p:xfrm>
          <a:off x="2004828" y="4038606"/>
          <a:ext cx="4991100" cy="533400"/>
        </p:xfrm>
        <a:graphic>
          <a:graphicData uri="http://schemas.openxmlformats.org/drawingml/2006/table">
            <a:tbl>
              <a:tblPr/>
              <a:tblGrid>
                <a:gridCol w="985838"/>
                <a:gridCol w="1000125"/>
                <a:gridCol w="1001712"/>
                <a:gridCol w="1001713"/>
                <a:gridCol w="1001712"/>
              </a:tblGrid>
              <a:tr h="5334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Job 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Job 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Job 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Job 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Job 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7457" name="Picture 2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" r="3419"/>
          <a:stretch>
            <a:fillRect/>
          </a:stretch>
        </p:blipFill>
        <p:spPr bwMode="auto">
          <a:xfrm>
            <a:off x="-114296" y="4533906"/>
            <a:ext cx="89154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3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Job Shop Scheduling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 (Example 18.4, SPT rule)</a:t>
            </a:r>
            <a:endParaRPr lang="en-US" altLang="en-US" sz="4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18435" name="Picture 2" descr="Imag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2" y="1600200"/>
            <a:ext cx="769408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33400" y="5791200"/>
            <a:ext cx="7994650" cy="338138"/>
          </a:xfrm>
          <a:prstGeom prst="rect">
            <a:avLst/>
          </a:prstGeom>
          <a:solidFill>
            <a:srgbClr val="FFD85D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i="1"/>
              <a:t>Machines 1 and 2 are assigned jobs 4 and 1 respectively using the SPT rule</a:t>
            </a:r>
          </a:p>
        </p:txBody>
      </p:sp>
    </p:spTree>
    <p:extLst>
      <p:ext uri="{BB962C8B-B14F-4D97-AF65-F5344CB8AC3E}">
        <p14:creationId xmlns:p14="http://schemas.microsoft.com/office/powerpoint/2010/main" val="6251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Job Shop Scheduling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 (Example 18.4, SPT rule)</a:t>
            </a:r>
            <a:endParaRPr lang="en-US" altLang="en-US" sz="3200" dirty="0" smtClean="0">
              <a:solidFill>
                <a:srgbClr val="0000FF"/>
              </a:solidFill>
            </a:endParaRPr>
          </a:p>
        </p:txBody>
      </p:sp>
      <p:pic>
        <p:nvPicPr>
          <p:cNvPr id="19459" name="Picture 2" descr="Imag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1828800"/>
            <a:ext cx="8153400" cy="377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85800" y="5833646"/>
            <a:ext cx="7772400" cy="338554"/>
          </a:xfrm>
          <a:prstGeom prst="rect">
            <a:avLst/>
          </a:prstGeom>
          <a:solidFill>
            <a:srgbClr val="FFD85D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i="1"/>
              <a:t>After completion of job 1, job 3 is scheduled in machine 2 using SPT rule</a:t>
            </a:r>
          </a:p>
        </p:txBody>
      </p:sp>
    </p:spTree>
    <p:extLst>
      <p:ext uri="{BB962C8B-B14F-4D97-AF65-F5344CB8AC3E}">
        <p14:creationId xmlns:p14="http://schemas.microsoft.com/office/powerpoint/2010/main" val="26780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Job Shop Scheduling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 (Example 18.4, SPT rule)</a:t>
            </a:r>
            <a:endParaRPr lang="en-US" altLang="en-US" sz="3200" dirty="0" smtClean="0">
              <a:solidFill>
                <a:srgbClr val="0000FF"/>
              </a:solidFill>
            </a:endParaRPr>
          </a:p>
        </p:txBody>
      </p:sp>
      <p:pic>
        <p:nvPicPr>
          <p:cNvPr id="20483" name="Picture 2" descr="Imag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3" y="1549398"/>
            <a:ext cx="7788817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533400" y="5943600"/>
            <a:ext cx="7310438" cy="338138"/>
          </a:xfrm>
          <a:prstGeom prst="rect">
            <a:avLst/>
          </a:prstGeom>
          <a:solidFill>
            <a:srgbClr val="FFD85D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i="1" dirty="0"/>
              <a:t>Gantt Chart representation of the final schedule using the </a:t>
            </a:r>
            <a:r>
              <a:rPr lang="en-US" altLang="en-US" sz="1600" b="1" i="1" u="sng" dirty="0"/>
              <a:t>SPT rule</a:t>
            </a:r>
          </a:p>
        </p:txBody>
      </p:sp>
    </p:spTree>
    <p:extLst>
      <p:ext uri="{BB962C8B-B14F-4D97-AF65-F5344CB8AC3E}">
        <p14:creationId xmlns:p14="http://schemas.microsoft.com/office/powerpoint/2010/main" val="2963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Job Shop Scheduling</a:t>
            </a:r>
            <a:br>
              <a:rPr lang="en-US" altLang="en-US" dirty="0" smtClean="0"/>
            </a:br>
            <a:r>
              <a:rPr lang="en-US" altLang="en-US" sz="3100" b="1" dirty="0" smtClean="0">
                <a:solidFill>
                  <a:srgbClr val="0000FF"/>
                </a:solidFill>
                <a:latin typeface="Comic Sans MS" pitchFamily="66" charset="0"/>
              </a:rPr>
              <a:t>An illustration (Example 18.4, EDD rule)</a:t>
            </a:r>
            <a:endParaRPr lang="en-US" altLang="en-US" sz="3100" dirty="0" smtClean="0">
              <a:solidFill>
                <a:srgbClr val="0000FF"/>
              </a:solidFill>
            </a:endParaRPr>
          </a:p>
        </p:txBody>
      </p:sp>
      <p:pic>
        <p:nvPicPr>
          <p:cNvPr id="21507" name="Picture 2" descr="Imag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2" y="1520370"/>
            <a:ext cx="795493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236538" y="6062663"/>
            <a:ext cx="7231062" cy="338137"/>
          </a:xfrm>
          <a:prstGeom prst="rect">
            <a:avLst/>
          </a:prstGeom>
          <a:solidFill>
            <a:srgbClr val="FFD85D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i="1"/>
              <a:t>Gantt Chart representation of the final schedule using the </a:t>
            </a:r>
            <a:r>
              <a:rPr lang="en-US" altLang="en-US" sz="1600" b="1" i="1" u="sng"/>
              <a:t>EDD rule</a:t>
            </a:r>
          </a:p>
        </p:txBody>
      </p:sp>
    </p:spTree>
    <p:extLst>
      <p:ext uri="{BB962C8B-B14F-4D97-AF65-F5344CB8AC3E}">
        <p14:creationId xmlns:p14="http://schemas.microsoft.com/office/powerpoint/2010/main" val="28076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6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Scheduling of Operations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planning tool for the short term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089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Provides an opportunity to make use of new information as we approach real time</a:t>
            </a:r>
          </a:p>
          <a:p>
            <a:pPr eaLnBrk="1" hangingPunct="1"/>
            <a:r>
              <a:rPr lang="en-US" altLang="en-US" dirty="0" smtClean="0"/>
              <a:t>A methodology to fine tune planning and decision making due to the occurrence of random events</a:t>
            </a:r>
          </a:p>
          <a:p>
            <a:pPr eaLnBrk="1" hangingPunct="1"/>
            <a:r>
              <a:rPr lang="en-US" altLang="en-US" dirty="0" smtClean="0"/>
              <a:t>Enables </a:t>
            </a:r>
            <a:r>
              <a:rPr lang="en-US" altLang="en-US" dirty="0" err="1" smtClean="0"/>
              <a:t>organisations</a:t>
            </a:r>
            <a:r>
              <a:rPr lang="en-US" altLang="en-US" dirty="0" smtClean="0"/>
              <a:t> to focus on micro-resources, a single machine, a set of workers and so on. Such a focus is neither possible nor warranted at the medium or long term planning.</a:t>
            </a:r>
          </a:p>
        </p:txBody>
      </p:sp>
    </p:spTree>
    <p:extLst>
      <p:ext uri="{BB962C8B-B14F-4D97-AF65-F5344CB8AC3E}">
        <p14:creationId xmlns:p14="http://schemas.microsoft.com/office/powerpoint/2010/main" val="19147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Job Shop Scheduling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Performance Summary of SPT &amp; EDD</a:t>
            </a:r>
            <a:endParaRPr lang="en-US" altLang="en-US" sz="4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14694"/>
              </p:ext>
            </p:extLst>
          </p:nvPr>
        </p:nvGraphicFramePr>
        <p:xfrm>
          <a:off x="685797" y="2286000"/>
          <a:ext cx="7848603" cy="3040425"/>
        </p:xfrm>
        <a:graphic>
          <a:graphicData uri="http://schemas.openxmlformats.org/drawingml/2006/table">
            <a:tbl>
              <a:tblPr/>
              <a:tblGrid>
                <a:gridCol w="1273759"/>
                <a:gridCol w="1123905"/>
                <a:gridCol w="1319028"/>
                <a:gridCol w="1375223"/>
                <a:gridCol w="1378344"/>
                <a:gridCol w="1378344"/>
              </a:tblGrid>
              <a:tr h="45024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Job No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Due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SPT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EDD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2800" b="1" baseline="-250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Lateness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2800" b="1" baseline="-250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Lateness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2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21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2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5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Average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17.25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6.00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20.00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1A171B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8.75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248" marR="24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Input – Output Control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schematic illustration</a:t>
            </a:r>
          </a:p>
        </p:txBody>
      </p:sp>
      <p:sp>
        <p:nvSpPr>
          <p:cNvPr id="23555" name="AutoShape 6"/>
          <p:cNvSpPr>
            <a:spLocks noChangeArrowheads="1"/>
          </p:cNvSpPr>
          <p:nvPr/>
        </p:nvSpPr>
        <p:spPr bwMode="auto">
          <a:xfrm>
            <a:off x="838200" y="1476834"/>
            <a:ext cx="2057400" cy="1600200"/>
          </a:xfrm>
          <a:prstGeom prst="flowChartMagneticTape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Pending</a:t>
            </a:r>
          </a:p>
          <a:p>
            <a:pPr algn="ctr" eaLnBrk="1" hangingPunct="1"/>
            <a:r>
              <a:rPr lang="en-US" altLang="en-US" sz="2400" dirty="0"/>
              <a:t>Orders</a:t>
            </a:r>
          </a:p>
        </p:txBody>
      </p:sp>
      <p:grpSp>
        <p:nvGrpSpPr>
          <p:cNvPr id="23556" name="Group 20"/>
          <p:cNvGrpSpPr>
            <a:grpSpLocks/>
          </p:cNvGrpSpPr>
          <p:nvPr/>
        </p:nvGrpSpPr>
        <p:grpSpPr bwMode="auto">
          <a:xfrm>
            <a:off x="2844800" y="2797634"/>
            <a:ext cx="1117600" cy="1079500"/>
            <a:chOff x="1792" y="1936"/>
            <a:chExt cx="704" cy="680"/>
          </a:xfrm>
          <a:solidFill>
            <a:srgbClr val="FFD85D"/>
          </a:solidFill>
        </p:grpSpPr>
        <p:sp>
          <p:nvSpPr>
            <p:cNvPr id="23572" name="AutoShape 18"/>
            <p:cNvSpPr>
              <a:spLocks noChangeArrowheads="1"/>
            </p:cNvSpPr>
            <p:nvPr/>
          </p:nvSpPr>
          <p:spPr bwMode="auto">
            <a:xfrm rot="5400000">
              <a:off x="1904" y="2024"/>
              <a:ext cx="680" cy="504"/>
            </a:xfrm>
            <a:custGeom>
              <a:avLst/>
              <a:gdLst>
                <a:gd name="T0" fmla="*/ 476 w 21600"/>
                <a:gd name="T1" fmla="*/ 0 h 21600"/>
                <a:gd name="T2" fmla="*/ 476 w 21600"/>
                <a:gd name="T3" fmla="*/ 284 h 21600"/>
                <a:gd name="T4" fmla="*/ 102 w 21600"/>
                <a:gd name="T5" fmla="*/ 504 h 21600"/>
                <a:gd name="T6" fmla="*/ 680 w 21600"/>
                <a:gd name="T7" fmla="*/ 14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4 h 21600"/>
                <a:gd name="T14" fmla="*/ 18233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73" name="Group 10"/>
            <p:cNvGrpSpPr>
              <a:grpSpLocks/>
            </p:cNvGrpSpPr>
            <p:nvPr/>
          </p:nvGrpSpPr>
          <p:grpSpPr bwMode="auto">
            <a:xfrm>
              <a:off x="1792" y="1936"/>
              <a:ext cx="192" cy="192"/>
              <a:chOff x="1680" y="2880"/>
              <a:chExt cx="192" cy="192"/>
            </a:xfrm>
            <a:grpFill/>
          </p:grpSpPr>
          <p:sp>
            <p:nvSpPr>
              <p:cNvPr id="23574" name="Rectangle 7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5" name="Line 8"/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192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6" name="Line 9"/>
              <p:cNvSpPr>
                <a:spLocks noChangeShapeType="1"/>
              </p:cNvSpPr>
              <p:nvPr/>
            </p:nvSpPr>
            <p:spPr bwMode="auto">
              <a:xfrm flipV="1">
                <a:off x="1680" y="2880"/>
                <a:ext cx="192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57" name="Group 16"/>
          <p:cNvGrpSpPr>
            <a:grpSpLocks/>
          </p:cNvGrpSpPr>
          <p:nvPr/>
        </p:nvGrpSpPr>
        <p:grpSpPr bwMode="auto">
          <a:xfrm>
            <a:off x="2984500" y="3921584"/>
            <a:ext cx="1892300" cy="1466850"/>
            <a:chOff x="1928" y="2784"/>
            <a:chExt cx="1192" cy="924"/>
          </a:xfrm>
          <a:solidFill>
            <a:srgbClr val="FFD85D"/>
          </a:solidFill>
        </p:grpSpPr>
        <p:sp>
          <p:nvSpPr>
            <p:cNvPr id="23569" name="AutoShape 13"/>
            <p:cNvSpPr>
              <a:spLocks noChangeArrowheads="1"/>
            </p:cNvSpPr>
            <p:nvPr/>
          </p:nvSpPr>
          <p:spPr bwMode="auto">
            <a:xfrm rot="-139256">
              <a:off x="1928" y="3036"/>
              <a:ext cx="935" cy="672"/>
            </a:xfrm>
            <a:prstGeom prst="flowChartMagneticTap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0" name="AutoShape 12"/>
            <p:cNvSpPr>
              <a:spLocks noChangeArrowheads="1"/>
            </p:cNvSpPr>
            <p:nvPr/>
          </p:nvSpPr>
          <p:spPr bwMode="auto">
            <a:xfrm>
              <a:off x="1936" y="2784"/>
              <a:ext cx="912" cy="816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1" name="AutoShape 15"/>
            <p:cNvSpPr>
              <a:spLocks noChangeArrowheads="1"/>
            </p:cNvSpPr>
            <p:nvPr/>
          </p:nvSpPr>
          <p:spPr bwMode="auto">
            <a:xfrm rot="5400000">
              <a:off x="2892" y="3468"/>
              <a:ext cx="120" cy="336"/>
            </a:xfrm>
            <a:prstGeom prst="can">
              <a:avLst>
                <a:gd name="adj" fmla="val 7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3558" name="Group 21"/>
          <p:cNvGrpSpPr>
            <a:grpSpLocks/>
          </p:cNvGrpSpPr>
          <p:nvPr/>
        </p:nvGrpSpPr>
        <p:grpSpPr bwMode="auto">
          <a:xfrm>
            <a:off x="4749800" y="5121734"/>
            <a:ext cx="1117600" cy="1079500"/>
            <a:chOff x="1792" y="1936"/>
            <a:chExt cx="704" cy="680"/>
          </a:xfrm>
          <a:solidFill>
            <a:srgbClr val="FFD85D"/>
          </a:solidFill>
        </p:grpSpPr>
        <p:sp>
          <p:nvSpPr>
            <p:cNvPr id="23564" name="AutoShape 22"/>
            <p:cNvSpPr>
              <a:spLocks noChangeArrowheads="1"/>
            </p:cNvSpPr>
            <p:nvPr/>
          </p:nvSpPr>
          <p:spPr bwMode="auto">
            <a:xfrm rot="5400000">
              <a:off x="1904" y="2024"/>
              <a:ext cx="680" cy="504"/>
            </a:xfrm>
            <a:custGeom>
              <a:avLst/>
              <a:gdLst>
                <a:gd name="T0" fmla="*/ 476 w 21600"/>
                <a:gd name="T1" fmla="*/ 0 h 21600"/>
                <a:gd name="T2" fmla="*/ 476 w 21600"/>
                <a:gd name="T3" fmla="*/ 284 h 21600"/>
                <a:gd name="T4" fmla="*/ 102 w 21600"/>
                <a:gd name="T5" fmla="*/ 504 h 21600"/>
                <a:gd name="T6" fmla="*/ 680 w 21600"/>
                <a:gd name="T7" fmla="*/ 14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4 h 21600"/>
                <a:gd name="T14" fmla="*/ 18233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5" name="Group 23"/>
            <p:cNvGrpSpPr>
              <a:grpSpLocks/>
            </p:cNvGrpSpPr>
            <p:nvPr/>
          </p:nvGrpSpPr>
          <p:grpSpPr bwMode="auto">
            <a:xfrm>
              <a:off x="1792" y="1936"/>
              <a:ext cx="192" cy="192"/>
              <a:chOff x="1680" y="2880"/>
              <a:chExt cx="192" cy="192"/>
            </a:xfrm>
            <a:grpFill/>
          </p:grpSpPr>
          <p:sp>
            <p:nvSpPr>
              <p:cNvPr id="23566" name="Rectangle 24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7" name="Line 25"/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192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Line 26"/>
              <p:cNvSpPr>
                <a:spLocks noChangeShapeType="1"/>
              </p:cNvSpPr>
              <p:nvPr/>
            </p:nvSpPr>
            <p:spPr bwMode="auto">
              <a:xfrm flipV="1">
                <a:off x="1680" y="2880"/>
                <a:ext cx="192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559" name="AutoShape 27"/>
          <p:cNvSpPr>
            <a:spLocks noChangeArrowheads="1"/>
          </p:cNvSpPr>
          <p:nvPr/>
        </p:nvSpPr>
        <p:spPr bwMode="auto">
          <a:xfrm>
            <a:off x="5348288" y="4189872"/>
            <a:ext cx="1241425" cy="398462"/>
          </a:xfrm>
          <a:prstGeom prst="wedgeRoundRectCallout">
            <a:avLst>
              <a:gd name="adj1" fmla="val -136796"/>
              <a:gd name="adj2" fmla="val 432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/>
              <a:t>CONWIP</a:t>
            </a:r>
          </a:p>
        </p:txBody>
      </p:sp>
      <p:sp>
        <p:nvSpPr>
          <p:cNvPr id="23560" name="AutoShape 30"/>
          <p:cNvSpPr>
            <a:spLocks noChangeArrowheads="1"/>
          </p:cNvSpPr>
          <p:nvPr/>
        </p:nvSpPr>
        <p:spPr bwMode="auto">
          <a:xfrm>
            <a:off x="4343400" y="1934034"/>
            <a:ext cx="1524000" cy="685800"/>
          </a:xfrm>
          <a:prstGeom prst="wedgeRoundRectCallout">
            <a:avLst>
              <a:gd name="adj1" fmla="val -134898"/>
              <a:gd name="adj2" fmla="val 7060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/>
              <a:t>Input rate control</a:t>
            </a:r>
          </a:p>
        </p:txBody>
      </p:sp>
      <p:sp>
        <p:nvSpPr>
          <p:cNvPr id="23561" name="AutoShape 31"/>
          <p:cNvSpPr>
            <a:spLocks noChangeArrowheads="1"/>
          </p:cNvSpPr>
          <p:nvPr/>
        </p:nvSpPr>
        <p:spPr bwMode="auto">
          <a:xfrm>
            <a:off x="1066800" y="5540834"/>
            <a:ext cx="1676400" cy="685800"/>
          </a:xfrm>
          <a:prstGeom prst="wedgeRoundRectCallout">
            <a:avLst>
              <a:gd name="adj1" fmla="val 167991"/>
              <a:gd name="adj2" fmla="val -6458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/>
              <a:t>Output rate control</a:t>
            </a:r>
          </a:p>
        </p:txBody>
      </p:sp>
      <p:sp>
        <p:nvSpPr>
          <p:cNvPr id="23562" name="Text Box 32"/>
          <p:cNvSpPr txBox="1">
            <a:spLocks noChangeArrowheads="1"/>
          </p:cNvSpPr>
          <p:nvPr/>
        </p:nvSpPr>
        <p:spPr bwMode="auto">
          <a:xfrm>
            <a:off x="5988050" y="5572584"/>
            <a:ext cx="1417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/>
              <a:t>Completed</a:t>
            </a:r>
          </a:p>
          <a:p>
            <a:pPr algn="ctr" eaLnBrk="1" hangingPunct="1"/>
            <a:r>
              <a:rPr lang="en-US" altLang="en-US"/>
              <a:t>Orders</a:t>
            </a:r>
          </a:p>
        </p:txBody>
      </p:sp>
      <p:sp>
        <p:nvSpPr>
          <p:cNvPr id="23563" name="Text Box 33"/>
          <p:cNvSpPr txBox="1">
            <a:spLocks noChangeArrowheads="1"/>
          </p:cNvSpPr>
          <p:nvPr/>
        </p:nvSpPr>
        <p:spPr bwMode="auto">
          <a:xfrm>
            <a:off x="3213100" y="4467684"/>
            <a:ext cx="1087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/>
              <a:t>Existing</a:t>
            </a:r>
          </a:p>
          <a:p>
            <a:pPr algn="ctr" eaLnBrk="1" hangingPunct="1"/>
            <a:r>
              <a:rPr lang="en-US" altLang="en-US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553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369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Operational Control Issues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Mass Production Systems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9464"/>
            <a:ext cx="8229600" cy="4525963"/>
          </a:xfrm>
        </p:spPr>
        <p:txBody>
          <a:bodyPr/>
          <a:lstStyle/>
          <a:p>
            <a:pPr marL="571500" indent="-571500" eaLnBrk="1" hangingPunct="1"/>
            <a:r>
              <a:rPr lang="en-US" altLang="en-US" sz="2800" dirty="0" smtClean="0"/>
              <a:t>Much of control and scheduling boils down to appropriately arriving at balanced flow of components in the shop floor </a:t>
            </a:r>
          </a:p>
          <a:p>
            <a:pPr marL="966788" lvl="1" indent="-495300" eaLnBrk="1" hangingPunct="1"/>
            <a:r>
              <a:rPr lang="en-US" altLang="en-US" sz="2400" dirty="0" smtClean="0"/>
              <a:t>Design the system for balanced flow using Line Balancing Techniques</a:t>
            </a:r>
          </a:p>
          <a:p>
            <a:pPr marL="966788" lvl="1" indent="-495300" eaLnBrk="1" hangingPunct="1"/>
            <a:r>
              <a:rPr lang="en-US" altLang="en-US" sz="2400" dirty="0" smtClean="0"/>
              <a:t>Given a certain availability of resources modify the cycle time to meet daily production targets</a:t>
            </a:r>
          </a:p>
          <a:p>
            <a:pPr marL="1347788" lvl="2" indent="-438150" eaLnBrk="1" hangingPunct="1"/>
            <a:r>
              <a:rPr lang="en-US" altLang="en-US" dirty="0" smtClean="0"/>
              <a:t>Machine Redeployment</a:t>
            </a:r>
          </a:p>
          <a:p>
            <a:pPr marL="1347788" lvl="2" indent="-438150" eaLnBrk="1" hangingPunct="1"/>
            <a:r>
              <a:rPr lang="en-US" altLang="en-US" dirty="0" smtClean="0"/>
              <a:t>Altering Operator Allocations</a:t>
            </a:r>
          </a:p>
          <a:p>
            <a:pPr marL="1347788" lvl="2" indent="-438150" eaLnBrk="1" hangingPunct="1"/>
            <a:r>
              <a:rPr lang="en-US" altLang="en-US" dirty="0" smtClean="0"/>
              <a:t>Adjusting Material Feed rates</a:t>
            </a:r>
          </a:p>
          <a:p>
            <a:pPr marL="571500" indent="-571500" eaLnBrk="1" hangingPunct="1"/>
            <a:r>
              <a:rPr lang="en-US" altLang="en-US" sz="2800" dirty="0" smtClean="0"/>
              <a:t>TAKT time provides a rhythm for the overall functioning of the shop </a:t>
            </a:r>
          </a:p>
        </p:txBody>
      </p:sp>
    </p:spTree>
    <p:extLst>
      <p:ext uri="{BB962C8B-B14F-4D97-AF65-F5344CB8AC3E}">
        <p14:creationId xmlns:p14="http://schemas.microsoft.com/office/powerpoint/2010/main" val="36846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Worker deployment for adjusted TAKT: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72042"/>
              </p:ext>
            </p:extLst>
          </p:nvPr>
        </p:nvGraphicFramePr>
        <p:xfrm>
          <a:off x="468083" y="1828800"/>
          <a:ext cx="8115300" cy="4283647"/>
        </p:xfrm>
        <a:graphic>
          <a:graphicData uri="http://schemas.openxmlformats.org/drawingml/2006/table">
            <a:tbl>
              <a:tblPr/>
              <a:tblGrid>
                <a:gridCol w="4464649"/>
                <a:gridCol w="1233328"/>
                <a:gridCol w="1233328"/>
                <a:gridCol w="1183995"/>
              </a:tblGrid>
              <a:tr h="4543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Required output per day</a:t>
                      </a:r>
                      <a:endParaRPr lang="en-US" sz="28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400 </a:t>
                      </a:r>
                      <a:endParaRPr lang="en-US" sz="28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450 </a:t>
                      </a:r>
                      <a:endParaRPr lang="en-US" sz="28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371</a:t>
                      </a:r>
                      <a:endParaRPr lang="en-US" sz="28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43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No. of shifts per day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 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43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Required output per shift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200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225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185.5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48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Net available production time (Mins)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420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420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420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43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TAKT Time (Seconds)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126 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112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136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43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Work Content (Seconds)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1,764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1,764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1,764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48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No. of Operators required per shift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48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 number of operators required</a:t>
                      </a:r>
                      <a:endParaRPr lang="en-US" sz="2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28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26 </a:t>
                      </a:r>
                      <a:endParaRPr lang="en-US" sz="2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Theory of Constraints &amp; Synchronous Manufacturing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823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Theory of constraints</a:t>
            </a:r>
            <a:r>
              <a:rPr lang="en-US" altLang="en-US" sz="2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en-US" sz="2400" dirty="0" smtClean="0">
                <a:cs typeface="Times New Roman" pitchFamily="18" charset="0"/>
              </a:rPr>
              <a:t>is a systematic body of knowledge, which recognizes that </a:t>
            </a:r>
          </a:p>
          <a:p>
            <a:pPr lvl="1" eaLnBrk="1" hangingPunct="1"/>
            <a:r>
              <a:rPr lang="en-US" altLang="en-US" sz="2300" dirty="0" smtClean="0">
                <a:cs typeface="Times New Roman" pitchFamily="18" charset="0"/>
              </a:rPr>
              <a:t>Resources in manufacturing organizations differ from one another in their ability to process components</a:t>
            </a:r>
            <a:r>
              <a:rPr lang="en-US" altLang="en-US" sz="2300" dirty="0" smtClean="0"/>
              <a:t> </a:t>
            </a:r>
          </a:p>
          <a:p>
            <a:pPr lvl="1" eaLnBrk="1" hangingPunct="1"/>
            <a:r>
              <a:rPr lang="en-US" altLang="en-US" sz="2300" dirty="0" smtClean="0">
                <a:cs typeface="Times New Roman" pitchFamily="18" charset="0"/>
              </a:rPr>
              <a:t>Statistical fluctuations and </a:t>
            </a:r>
            <a:r>
              <a:rPr lang="en-US" altLang="en-US" sz="2300" dirty="0" err="1" smtClean="0">
                <a:cs typeface="Times New Roman" pitchFamily="18" charset="0"/>
              </a:rPr>
              <a:t>dependant</a:t>
            </a:r>
            <a:r>
              <a:rPr lang="en-US" altLang="en-US" sz="2300" dirty="0" smtClean="0">
                <a:cs typeface="Times New Roman" pitchFamily="18" charset="0"/>
              </a:rPr>
              <a:t> events are characteristic of resources in a manufacturing organization</a:t>
            </a:r>
            <a:r>
              <a:rPr lang="en-US" altLang="en-US" sz="2300" dirty="0" smtClean="0"/>
              <a:t> </a:t>
            </a:r>
          </a:p>
          <a:p>
            <a:pPr lvl="1" eaLnBrk="1" hangingPunct="1"/>
            <a:r>
              <a:rPr lang="en-US" altLang="en-US" sz="2300" dirty="0" smtClean="0">
                <a:cs typeface="Times New Roman" pitchFamily="18" charset="0"/>
              </a:rPr>
              <a:t>Uses specific methods to improve the performance of the system under these conditions. </a:t>
            </a:r>
          </a:p>
          <a:p>
            <a:pPr eaLnBrk="1" hangingPunct="1"/>
            <a:r>
              <a:rPr lang="en-US" alt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Synchronous manufacturing</a:t>
            </a:r>
            <a:r>
              <a:rPr lang="en-US" altLang="en-US" sz="2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en-US" sz="2400" dirty="0" smtClean="0">
                <a:cs typeface="Times New Roman" pitchFamily="18" charset="0"/>
              </a:rPr>
              <a:t>is a specific application of theory of constraints to scheduling and operational control of manufacturing systems</a:t>
            </a:r>
            <a:r>
              <a:rPr lang="en-US" altLang="en-US" sz="2400" dirty="0" smtClean="0"/>
              <a:t> </a:t>
            </a:r>
          </a:p>
          <a:p>
            <a:pPr lvl="1" eaLnBrk="1" hangingPunct="1"/>
            <a:r>
              <a:rPr lang="en-US" altLang="en-US" sz="2300" dirty="0" smtClean="0">
                <a:cs typeface="Times New Roman" pitchFamily="18" charset="0"/>
              </a:rPr>
              <a:t>In synchronous manufacturing the focus is on synchronizing flow rather than balancing capacities</a:t>
            </a:r>
            <a:r>
              <a:rPr lang="en-US" altLang="en-US" sz="23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3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6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Theory of constraints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Guiding principles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29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 not balance capacity – balance flow</a:t>
            </a:r>
          </a:p>
          <a:p>
            <a:pPr eaLnBrk="1" hangingPunct="1"/>
            <a:r>
              <a:rPr lang="en-US" altLang="en-US" dirty="0" smtClean="0"/>
              <a:t>The level of </a:t>
            </a:r>
            <a:r>
              <a:rPr lang="en-US" altLang="en-US" dirty="0" err="1" smtClean="0"/>
              <a:t>utilisation</a:t>
            </a:r>
            <a:r>
              <a:rPr lang="en-US" altLang="en-US" dirty="0" smtClean="0"/>
              <a:t> of a non-bottleneck resource is determined by not by its own potential but by some other constraints in the system</a:t>
            </a:r>
          </a:p>
          <a:p>
            <a:pPr eaLnBrk="1" hangingPunct="1"/>
            <a:r>
              <a:rPr lang="en-US" altLang="en-US" dirty="0" smtClean="0"/>
              <a:t>An hour lost at the bottleneck is an hour lost at the entire system</a:t>
            </a:r>
          </a:p>
          <a:p>
            <a:pPr eaLnBrk="1" hangingPunct="1"/>
            <a:r>
              <a:rPr lang="en-US" altLang="en-US" dirty="0" smtClean="0"/>
              <a:t>An hour saved at a non-bottleneck is a mirage</a:t>
            </a:r>
          </a:p>
          <a:p>
            <a:pPr eaLnBrk="1" hangingPunct="1"/>
            <a:r>
              <a:rPr lang="en-US" altLang="en-US" dirty="0" smtClean="0"/>
              <a:t>Bottlenecks govern both the throughput and inventory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0115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Synchronous Manufacturing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The analogy of marching soldiers</a:t>
            </a:r>
          </a:p>
        </p:txBody>
      </p:sp>
      <p:pic>
        <p:nvPicPr>
          <p:cNvPr id="28675" name="Picture 3" descr="GO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2625"/>
            <a:ext cx="8305800" cy="437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Marching soldiers &amp; 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A production system</a:t>
            </a:r>
            <a:br>
              <a:rPr lang="en-US" altLang="en-US" sz="3600" dirty="0" smtClean="0"/>
            </a:br>
            <a:r>
              <a:rPr lang="en-US" altLang="en-US" sz="3200" b="1" dirty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altLang="en-US" sz="3200" b="1" dirty="0" err="1">
                <a:solidFill>
                  <a:srgbClr val="0000FF"/>
                </a:solidFill>
                <a:latin typeface="Comic Sans MS" pitchFamily="66" charset="0"/>
              </a:rPr>
              <a:t>comprison</a:t>
            </a:r>
            <a:endParaRPr lang="en-US" alt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94209"/>
              </p:ext>
            </p:extLst>
          </p:nvPr>
        </p:nvGraphicFramePr>
        <p:xfrm>
          <a:off x="533400" y="1905000"/>
          <a:ext cx="8001000" cy="4335697"/>
        </p:xfrm>
        <a:graphic>
          <a:graphicData uri="http://schemas.openxmlformats.org/drawingml/2006/table">
            <a:tbl>
              <a:tblPr/>
              <a:tblGrid>
                <a:gridCol w="1600200"/>
                <a:gridCol w="3019800"/>
                <a:gridCol w="3381000"/>
              </a:tblGrid>
              <a:tr h="3469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Resource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Marching Soldiers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Production System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610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Processing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Ground to be covered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Raw Material to be processed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7113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WIP</a:t>
                      </a:r>
                      <a:endParaRPr lang="en-US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Gap between the first and the last soldier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Work in Process in the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shop floor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7316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Throughput</a:t>
                      </a:r>
                      <a:endParaRPr lang="en-US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extent of ground covered by the marching soldiers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Amount produced and sold by the production system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10409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Operating Expenses</a:t>
                      </a:r>
                      <a:endParaRPr lang="en-US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Amount of energy expounded by the soldiers to complete the march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Cost of transforming the raw material into throughput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7113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Objective</a:t>
                      </a:r>
                      <a:endParaRPr lang="en-US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 cover a certain extent of the ground in a given time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 achieve a certain throughput in a given time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8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types of resources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60443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Based on the capacity availability to meet demand</a:t>
            </a:r>
          </a:p>
          <a:p>
            <a:pPr lvl="1" eaLnBrk="1" hangingPunct="1"/>
            <a:r>
              <a:rPr lang="en-US" altLang="en-US" sz="2400" dirty="0" smtClean="0"/>
              <a:t>Bottleneck resource</a:t>
            </a:r>
          </a:p>
          <a:p>
            <a:pPr lvl="1" eaLnBrk="1" hangingPunct="1"/>
            <a:r>
              <a:rPr lang="en-US" altLang="en-US" sz="2400" dirty="0" smtClean="0"/>
              <a:t>Non-bottleneck resource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Bottleneck </a:t>
            </a:r>
            <a:r>
              <a:rPr lang="en-US" altLang="en-US" sz="2400" b="1" dirty="0">
                <a:solidFill>
                  <a:srgbClr val="0000FF"/>
                </a:solidFill>
              </a:rPr>
              <a:t>resources determine the (planned) output of the system</a:t>
            </a:r>
          </a:p>
          <a:p>
            <a:pPr eaLnBrk="1" hangingPunct="1"/>
            <a:r>
              <a:rPr lang="en-US" altLang="en-US" sz="2400" b="1" dirty="0" smtClean="0"/>
              <a:t>Ability to become a bottleneck if poorly scheduled</a:t>
            </a:r>
          </a:p>
          <a:p>
            <a:pPr lvl="1" eaLnBrk="1" hangingPunct="1"/>
            <a:r>
              <a:rPr lang="en-US" altLang="en-US" sz="2400" dirty="0" smtClean="0"/>
              <a:t>Capacity constrained resource (CCR)</a:t>
            </a:r>
          </a:p>
          <a:p>
            <a:pPr lvl="1" eaLnBrk="1" hangingPunct="1"/>
            <a:r>
              <a:rPr lang="en-US" altLang="en-US" sz="2400" dirty="0" smtClean="0"/>
              <a:t>Non-CCR</a:t>
            </a:r>
          </a:p>
          <a:p>
            <a:pPr lvl="1" eaLnBrk="1" hangingPunct="1"/>
            <a:r>
              <a:rPr lang="en-US" altLang="en-US" sz="2400" b="1" dirty="0">
                <a:solidFill>
                  <a:srgbClr val="0000FF"/>
                </a:solidFill>
              </a:rPr>
              <a:t>CCR will ensure that the actual throughput do not deviate from the planned in a manufacturing system.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31800" y="5345573"/>
            <a:ext cx="8255000" cy="840230"/>
          </a:xfrm>
          <a:prstGeom prst="rect">
            <a:avLst/>
          </a:prstGeom>
          <a:solidFill>
            <a:srgbClr val="FFD85D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11430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Focusing on maximizing </a:t>
            </a:r>
            <a:r>
              <a:rPr lang="en-US" altLang="en-US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utilisation</a:t>
            </a:r>
            <a:r>
              <a:rPr lang="en-US" alt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 bottleneck resource is key to </a:t>
            </a:r>
            <a:r>
              <a:rPr lang="en-US" altLang="en-US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maximising</a:t>
            </a:r>
            <a:r>
              <a:rPr lang="en-US" alt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throughput in a manufacturing  system. On the other hand, scheduling is done in synchronous manufacturing with reference to CCRs.</a:t>
            </a:r>
            <a:endParaRPr lang="en-US" altLang="en-US" i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Synchronous Manufacturing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Guiding Principles</a:t>
            </a:r>
            <a:endParaRPr lang="en-US" altLang="en-US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716999"/>
              </p:ext>
            </p:extLst>
          </p:nvPr>
        </p:nvGraphicFramePr>
        <p:xfrm>
          <a:off x="381000" y="1676400"/>
          <a:ext cx="8305800" cy="4693920"/>
        </p:xfrm>
        <a:graphic>
          <a:graphicData uri="http://schemas.openxmlformats.org/drawingml/2006/table">
            <a:tbl>
              <a:tblPr/>
              <a:tblGrid>
                <a:gridCol w="619189"/>
                <a:gridCol w="7686611"/>
              </a:tblGrid>
              <a:tr h="25603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1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Do not focus on balancing capacities. Instead, focus on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synchronizing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the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flow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2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The marginal value of time spent at a bottleneck resource is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negligible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. Do not attempt to reduce time at a non-bottleneck resource. 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2a. An hour gained at a non-bottleneck resource is a </a:t>
                      </a:r>
                      <a:r>
                        <a:rPr lang="en-US" sz="1600" i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mirage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2b. An hour lost at a bottleneck resource is an hour of </a:t>
                      </a:r>
                      <a:r>
                        <a:rPr lang="en-US" sz="1600" i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throughput loss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3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The level of utilization of a non-bottleneck resource is controlled by other constraints within the system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4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Resources in the system must be utilized, not simply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activated.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5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A constraint is any element that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preempts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the system from achieving the goal of making more money.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6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The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transfer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time need not, and many time should not equal to the process batch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Planning Context in the short term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249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How do we assign the jobs to various work centers? </a:t>
            </a:r>
          </a:p>
          <a:p>
            <a:pPr eaLnBrk="1" hangingPunct="1"/>
            <a:r>
              <a:rPr lang="en-US" altLang="en-US" sz="3000" dirty="0" smtClean="0"/>
              <a:t>Within each work center, how do we rank order the jobs? </a:t>
            </a:r>
          </a:p>
          <a:p>
            <a:pPr eaLnBrk="1" hangingPunct="1"/>
            <a:r>
              <a:rPr lang="en-US" altLang="en-US" sz="3000" dirty="0" smtClean="0"/>
              <a:t>How do we assign other resources such as skilled workers and material handling devices to the operating system? </a:t>
            </a:r>
          </a:p>
          <a:p>
            <a:pPr eaLnBrk="1" hangingPunct="1"/>
            <a:r>
              <a:rPr lang="en-US" altLang="en-US" sz="3000" dirty="0" smtClean="0"/>
              <a:t>How do we react to a breakdown in the system? </a:t>
            </a:r>
          </a:p>
          <a:p>
            <a:pPr eaLnBrk="1" hangingPunct="1"/>
            <a:r>
              <a:rPr lang="en-US" altLang="en-US" sz="3000" dirty="0" smtClean="0"/>
              <a:t>How do we measure the performance of the operating system? </a:t>
            </a:r>
          </a:p>
        </p:txBody>
      </p:sp>
    </p:spTree>
    <p:extLst>
      <p:ext uri="{BB962C8B-B14F-4D97-AF65-F5344CB8AC3E}">
        <p14:creationId xmlns:p14="http://schemas.microsoft.com/office/powerpoint/2010/main" val="19752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6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Synchronous Manufacturing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Drum – Buffer – Rope Methodology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04692"/>
            <a:ext cx="7967662" cy="426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Develop a schedule so that it is consistent with the constraints of the systems (Drum)</a:t>
            </a:r>
          </a:p>
          <a:p>
            <a:pPr eaLnBrk="1" hangingPunct="1"/>
            <a:r>
              <a:rPr lang="en-US" altLang="en-US" sz="2400" dirty="0" smtClean="0"/>
              <a:t>The schedule is actually the drum beat</a:t>
            </a:r>
          </a:p>
          <a:p>
            <a:pPr eaLnBrk="1" hangingPunct="1"/>
            <a:r>
              <a:rPr lang="en-US" altLang="en-US" sz="2400" dirty="0" smtClean="0"/>
              <a:t>Protect the throughput of the system from statistical fluctuations through the use of buffers at some critical points in the system (Buffer)</a:t>
            </a:r>
          </a:p>
          <a:p>
            <a:pPr eaLnBrk="1" hangingPunct="1"/>
            <a:r>
              <a:rPr lang="en-US" altLang="en-US" sz="2400" dirty="0" smtClean="0"/>
              <a:t>Tie the production at each resource to the drum beat (Rope)</a:t>
            </a:r>
          </a:p>
        </p:txBody>
      </p:sp>
      <p:pic>
        <p:nvPicPr>
          <p:cNvPr id="32772" name="Object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" r="-832" b="-333"/>
          <a:stretch>
            <a:fillRect/>
          </a:stretch>
        </p:blipFill>
        <p:spPr bwMode="auto">
          <a:xfrm>
            <a:off x="1821540" y="3984631"/>
            <a:ext cx="57150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2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Constraint Management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In the Long run</a:t>
            </a:r>
            <a:endParaRPr lang="en-US" altLang="en-US" sz="4000" dirty="0" smtClean="0">
              <a:solidFill>
                <a:srgbClr val="0000FF"/>
              </a:solidFill>
            </a:endParaRP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846263" y="2971800"/>
            <a:ext cx="3533775" cy="7127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Gainfully exploit it using</a:t>
            </a:r>
          </a:p>
          <a:p>
            <a:pPr algn="ctr"/>
            <a:r>
              <a:rPr lang="en-GB" altLang="en-US"/>
              <a:t>Synchronous Manufacturing </a:t>
            </a:r>
            <a:endParaRPr lang="en-GB" altLang="en-US" sz="160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206625" y="5689600"/>
            <a:ext cx="2800350" cy="654050"/>
          </a:xfrm>
          <a:prstGeom prst="roundRect">
            <a:avLst>
              <a:gd name="adj" fmla="val 0"/>
            </a:avLst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Constraints </a:t>
            </a:r>
          </a:p>
          <a:p>
            <a:pPr algn="ctr"/>
            <a:r>
              <a:rPr lang="en-GB" altLang="en-US"/>
              <a:t>shift elsewhere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097088" y="4130675"/>
            <a:ext cx="3041650" cy="1017588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Mount a time bound </a:t>
            </a:r>
          </a:p>
          <a:p>
            <a:pPr algn="ctr"/>
            <a:r>
              <a:rPr lang="en-GB" altLang="en-US"/>
              <a:t>procedure for </a:t>
            </a:r>
          </a:p>
          <a:p>
            <a:pPr algn="ctr"/>
            <a:r>
              <a:rPr lang="en-GB" altLang="en-US"/>
              <a:t>removing the constraint</a:t>
            </a:r>
            <a:endParaRPr lang="en-GB" altLang="en-US" sz="160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943600" y="3222625"/>
            <a:ext cx="1060450" cy="59372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 sz="1600"/>
              <a:t>Revised </a:t>
            </a:r>
          </a:p>
          <a:p>
            <a:r>
              <a:rPr lang="en-GB" altLang="en-US" sz="1600"/>
              <a:t>systems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43600" y="4349750"/>
            <a:ext cx="1446213" cy="59372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 sz="1600"/>
              <a:t>Progressive </a:t>
            </a:r>
          </a:p>
          <a:p>
            <a:r>
              <a:rPr lang="en-GB" altLang="en-US" sz="1600"/>
              <a:t>Mind-set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943600" y="5514975"/>
            <a:ext cx="2227263" cy="59372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1600"/>
              <a:t>Process </a:t>
            </a:r>
          </a:p>
          <a:p>
            <a:pPr algn="ctr"/>
            <a:r>
              <a:rPr lang="en-GB" altLang="en-US" sz="1600"/>
              <a:t>improvements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2497138" y="1905000"/>
            <a:ext cx="2230437" cy="712788"/>
          </a:xfrm>
          <a:prstGeom prst="roundRect">
            <a:avLst>
              <a:gd name="adj" fmla="val 16667"/>
            </a:avLst>
          </a:prstGeom>
          <a:solidFill>
            <a:srgbClr val="FFD85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dirty="0"/>
              <a:t>Identify the constraint</a:t>
            </a: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5913438" y="1665288"/>
            <a:ext cx="1868487" cy="376237"/>
          </a:xfrm>
          <a:prstGeom prst="roundRect">
            <a:avLst>
              <a:gd name="adj" fmla="val 16667"/>
            </a:avLst>
          </a:prstGeom>
          <a:solidFill>
            <a:srgbClr val="FFD85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 sz="1600"/>
              <a:t>Soft Constraints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5907088" y="2487613"/>
            <a:ext cx="1908175" cy="376237"/>
          </a:xfrm>
          <a:prstGeom prst="roundRect">
            <a:avLst>
              <a:gd name="adj" fmla="val 16667"/>
            </a:avLst>
          </a:prstGeom>
          <a:solidFill>
            <a:srgbClr val="FFD85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 sz="1600"/>
              <a:t>Hard constraints</a:t>
            </a:r>
          </a:p>
        </p:txBody>
      </p:sp>
      <p:cxnSp>
        <p:nvCxnSpPr>
          <p:cNvPr id="33804" name="AutoShape 12"/>
          <p:cNvCxnSpPr>
            <a:cxnSpLocks noChangeShapeType="1"/>
            <a:stCxn id="33802" idx="1"/>
            <a:endCxn id="33801" idx="3"/>
          </p:cNvCxnSpPr>
          <p:nvPr/>
        </p:nvCxnSpPr>
        <p:spPr bwMode="auto">
          <a:xfrm rot="10800000" flipV="1">
            <a:off x="4727575" y="1854200"/>
            <a:ext cx="1185863" cy="407988"/>
          </a:xfrm>
          <a:prstGeom prst="bentConnector3">
            <a:avLst>
              <a:gd name="adj1" fmla="val 50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AutoShape 13"/>
          <p:cNvCxnSpPr>
            <a:cxnSpLocks noChangeShapeType="1"/>
            <a:stCxn id="33803" idx="1"/>
            <a:endCxn id="33801" idx="3"/>
          </p:cNvCxnSpPr>
          <p:nvPr/>
        </p:nvCxnSpPr>
        <p:spPr bwMode="auto">
          <a:xfrm rot="10800000">
            <a:off x="4727575" y="2262188"/>
            <a:ext cx="1179513" cy="414337"/>
          </a:xfrm>
          <a:prstGeom prst="bentConnector3">
            <a:avLst>
              <a:gd name="adj1" fmla="val 5006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4"/>
          <p:cNvCxnSpPr>
            <a:cxnSpLocks noChangeShapeType="1"/>
            <a:stCxn id="7172" idx="1"/>
            <a:endCxn id="33801" idx="1"/>
          </p:cNvCxnSpPr>
          <p:nvPr/>
        </p:nvCxnSpPr>
        <p:spPr bwMode="auto">
          <a:xfrm rot="10800000" flipH="1">
            <a:off x="2206625" y="2262188"/>
            <a:ext cx="290513" cy="3754437"/>
          </a:xfrm>
          <a:prstGeom prst="bentConnector3">
            <a:avLst>
              <a:gd name="adj1" fmla="val -23880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5"/>
          <p:cNvCxnSpPr>
            <a:cxnSpLocks noChangeShapeType="1"/>
            <a:stCxn id="33798" idx="1"/>
            <a:endCxn id="33797" idx="3"/>
          </p:cNvCxnSpPr>
          <p:nvPr/>
        </p:nvCxnSpPr>
        <p:spPr bwMode="auto">
          <a:xfrm rot="10800000" flipV="1">
            <a:off x="5138738" y="3519488"/>
            <a:ext cx="804862" cy="1120775"/>
          </a:xfrm>
          <a:prstGeom prst="bentConnector3">
            <a:avLst>
              <a:gd name="adj1" fmla="val 4990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6"/>
          <p:cNvCxnSpPr>
            <a:cxnSpLocks noChangeShapeType="1"/>
            <a:stCxn id="33799" idx="1"/>
            <a:endCxn id="33797" idx="3"/>
          </p:cNvCxnSpPr>
          <p:nvPr/>
        </p:nvCxnSpPr>
        <p:spPr bwMode="auto">
          <a:xfrm rot="10800000">
            <a:off x="5138738" y="4640263"/>
            <a:ext cx="804862" cy="6350"/>
          </a:xfrm>
          <a:prstGeom prst="bentConnector3">
            <a:avLst>
              <a:gd name="adj1" fmla="val 4990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0" idx="1"/>
            <a:endCxn id="33797" idx="3"/>
          </p:cNvCxnSpPr>
          <p:nvPr/>
        </p:nvCxnSpPr>
        <p:spPr bwMode="auto">
          <a:xfrm rot="10800000">
            <a:off x="5138738" y="4640263"/>
            <a:ext cx="804862" cy="1171575"/>
          </a:xfrm>
          <a:prstGeom prst="bentConnector3">
            <a:avLst>
              <a:gd name="adj1" fmla="val 4990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1" idx="2"/>
            <a:endCxn id="7171" idx="0"/>
          </p:cNvCxnSpPr>
          <p:nvPr/>
        </p:nvCxnSpPr>
        <p:spPr bwMode="auto">
          <a:xfrm>
            <a:off x="3613150" y="2617788"/>
            <a:ext cx="0" cy="3540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/>
          <p:cNvCxnSpPr>
            <a:cxnSpLocks noChangeShapeType="1"/>
            <a:stCxn id="7171" idx="2"/>
            <a:endCxn id="33797" idx="0"/>
          </p:cNvCxnSpPr>
          <p:nvPr/>
        </p:nvCxnSpPr>
        <p:spPr bwMode="auto">
          <a:xfrm>
            <a:off x="3613150" y="3684588"/>
            <a:ext cx="4763" cy="446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0"/>
          <p:cNvCxnSpPr>
            <a:cxnSpLocks noChangeShapeType="1"/>
            <a:stCxn id="33797" idx="2"/>
            <a:endCxn id="7172" idx="0"/>
          </p:cNvCxnSpPr>
          <p:nvPr/>
        </p:nvCxnSpPr>
        <p:spPr bwMode="auto">
          <a:xfrm flipH="1">
            <a:off x="3606800" y="5148263"/>
            <a:ext cx="11113" cy="541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135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autoUpdateAnimBg="0"/>
      <p:bldP spid="717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Scheduling of Operations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focus shifts from operations planning to operational control in the case of a short-term. Scheduling aids operational control in manufacturing and service systems.</a:t>
            </a:r>
          </a:p>
          <a:p>
            <a:pPr eaLnBrk="1" hangingPunct="1"/>
            <a:r>
              <a:rPr lang="en-US" altLang="en-US" sz="2400" dirty="0" smtClean="0"/>
              <a:t>The scheduling context relates to the number of jobs and machines in the system and the physical configuration of the machines. These factors greatly influence the complexity of scheduling.</a:t>
            </a:r>
          </a:p>
          <a:p>
            <a:pPr eaLnBrk="1" hangingPunct="1"/>
            <a:r>
              <a:rPr lang="en-US" altLang="en-US" sz="2400" dirty="0" smtClean="0"/>
              <a:t>Flow shop and Job shops are two alternatives for configuration of a manufacturing system. The scheduling methodology and complexity differ vastly between these two. Job shops are far more complex to schedule than flow shops. </a:t>
            </a:r>
          </a:p>
        </p:txBody>
      </p:sp>
    </p:spTree>
    <p:extLst>
      <p:ext uri="{BB962C8B-B14F-4D97-AF65-F5344CB8AC3E}">
        <p14:creationId xmlns:p14="http://schemas.microsoft.com/office/powerpoint/2010/main" val="42552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Scheduling of Operations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Johnson’s algorithm provides an optimal schedule for a two machine –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job problem using the shortest processing time rule for scheduling. </a:t>
            </a:r>
          </a:p>
          <a:p>
            <a:pPr eaLnBrk="1" hangingPunct="1"/>
            <a:r>
              <a:rPr lang="en-US" altLang="en-US" sz="2400" dirty="0" smtClean="0"/>
              <a:t>Operational control in mass production systems are primarily achieved through use of TAKT time based scheduling. </a:t>
            </a:r>
          </a:p>
          <a:p>
            <a:pPr eaLnBrk="1" hangingPunct="1"/>
            <a:r>
              <a:rPr lang="en-US" altLang="en-US" sz="2400" dirty="0" smtClean="0"/>
              <a:t>Theory of constraints indicates that scheduling of operations must take into account the existence of bottlenecks and statistical fluctuations in operations. </a:t>
            </a:r>
          </a:p>
          <a:p>
            <a:pPr eaLnBrk="1" hangingPunct="1"/>
            <a:r>
              <a:rPr lang="en-US" altLang="en-US" sz="2400" dirty="0" smtClean="0"/>
              <a:t>Synchronous manufacturing principles apply the theory of constraints and develop alternative schedules using a drum – buffer – rope methodology. </a:t>
            </a:r>
          </a:p>
        </p:txBody>
      </p:sp>
    </p:spTree>
    <p:extLst>
      <p:ext uri="{BB962C8B-B14F-4D97-AF65-F5344CB8AC3E}">
        <p14:creationId xmlns:p14="http://schemas.microsoft.com/office/powerpoint/2010/main" val="27852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724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Scheduling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Alternative Terminologies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212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u="sng" dirty="0" smtClean="0">
                <a:solidFill>
                  <a:srgbClr val="0000FF"/>
                </a:solidFill>
              </a:rPr>
              <a:t>Loading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/>
              <a:t>is defined as a planning methodology using which the resources in an operating system are assigned with adequate number of jobs during the planning horizon (of say a week) 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0000FF"/>
                </a:solidFill>
              </a:rPr>
              <a:t>Scheduling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/>
              <a:t>is defined as the process of rank ordering the jobs in front of each resource with a view to </a:t>
            </a:r>
            <a:r>
              <a:rPr lang="en-US" altLang="en-US" sz="2400" dirty="0" err="1" smtClean="0"/>
              <a:t>maximise</a:t>
            </a:r>
            <a:r>
              <a:rPr lang="en-US" altLang="en-US" sz="2400" dirty="0" smtClean="0"/>
              <a:t> some chosen performance measure 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0000FF"/>
                </a:solidFill>
              </a:rPr>
              <a:t>Routing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/>
              <a:t>is defined as the order in which the resources available in a shop are used by the job for processing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0000FF"/>
                </a:solidFill>
              </a:rPr>
              <a:t>Sequencing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/>
              <a:t>is the ordering of operations of the jobs in the operating system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0000FF"/>
                </a:solidFill>
              </a:rPr>
              <a:t>Dispatching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/>
              <a:t>is defined as the administrative process of </a:t>
            </a:r>
            <a:r>
              <a:rPr lang="en-US" altLang="en-US" sz="2400" dirty="0" err="1" smtClean="0"/>
              <a:t>authorising</a:t>
            </a:r>
            <a:r>
              <a:rPr lang="en-US" altLang="en-US" sz="2400" dirty="0" smtClean="0"/>
              <a:t> processing of jobs by resources in the operating system as identified by the scheduling system   </a:t>
            </a:r>
          </a:p>
        </p:txBody>
      </p:sp>
    </p:spTree>
    <p:extLst>
      <p:ext uri="{BB962C8B-B14F-4D97-AF65-F5344CB8AC3E}">
        <p14:creationId xmlns:p14="http://schemas.microsoft.com/office/powerpoint/2010/main" val="2454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Scheduling Context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866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Number of jobs (n)</a:t>
            </a:r>
          </a:p>
          <a:p>
            <a:pPr eaLnBrk="1" hangingPunct="1"/>
            <a:r>
              <a:rPr lang="en-US" altLang="en-US" sz="2400" b="1" dirty="0" smtClean="0"/>
              <a:t>Number of machines (m)</a:t>
            </a:r>
          </a:p>
          <a:p>
            <a:pPr eaLnBrk="1" hangingPunct="1"/>
            <a:r>
              <a:rPr lang="en-US" altLang="en-US" sz="2400" b="1" dirty="0" smtClean="0"/>
              <a:t>Shop Configuration</a:t>
            </a:r>
          </a:p>
          <a:p>
            <a:pPr lvl="1" eaLnBrk="1" hangingPunct="1"/>
            <a:r>
              <a:rPr lang="en-US" altLang="en-US" sz="2400" dirty="0" smtClean="0"/>
              <a:t>Flow shop</a:t>
            </a:r>
          </a:p>
          <a:p>
            <a:pPr lvl="1" eaLnBrk="1" hangingPunct="1"/>
            <a:r>
              <a:rPr lang="en-US" altLang="en-US" sz="2400" dirty="0" smtClean="0"/>
              <a:t>Job Shop</a:t>
            </a:r>
          </a:p>
          <a:p>
            <a:pPr lvl="1" eaLnBrk="1" hangingPunct="1"/>
            <a:r>
              <a:rPr lang="en-US" altLang="en-US" sz="2400" dirty="0" smtClean="0"/>
              <a:t>Cellular Manufacturing System</a:t>
            </a:r>
          </a:p>
          <a:p>
            <a:pPr eaLnBrk="1" hangingPunct="1"/>
            <a:r>
              <a:rPr lang="en-US" altLang="en-US" sz="2400" b="1" dirty="0" smtClean="0"/>
              <a:t>Job Priorities</a:t>
            </a:r>
          </a:p>
          <a:p>
            <a:pPr lvl="1" eaLnBrk="1" hangingPunct="1"/>
            <a:r>
              <a:rPr lang="en-US" altLang="en-US" sz="2400" dirty="0" smtClean="0"/>
              <a:t>FCFS, SPT, LPT, EDD, LS, Random</a:t>
            </a:r>
          </a:p>
          <a:p>
            <a:pPr eaLnBrk="1" hangingPunct="1"/>
            <a:r>
              <a:rPr lang="en-US" altLang="en-US" sz="2400" b="1" dirty="0" smtClean="0"/>
              <a:t>Performance Measures</a:t>
            </a:r>
          </a:p>
          <a:p>
            <a:pPr lvl="1" eaLnBrk="1" hangingPunct="1"/>
            <a:r>
              <a:rPr lang="en-US" altLang="en-US" sz="2400" dirty="0" smtClean="0"/>
              <a:t>Due date based: lateness, tardiness</a:t>
            </a:r>
          </a:p>
          <a:p>
            <a:pPr lvl="1" eaLnBrk="1" hangingPunct="1"/>
            <a:r>
              <a:rPr lang="en-US" altLang="en-US" sz="2400" dirty="0" smtClean="0"/>
              <a:t>Completion based: Flow time, make span</a:t>
            </a:r>
          </a:p>
          <a:p>
            <a:pPr lvl="1" eaLnBrk="1" hangingPunct="1"/>
            <a:r>
              <a:rPr lang="en-US" altLang="en-US" sz="2400" dirty="0" smtClean="0"/>
              <a:t>Inventory/cost based</a:t>
            </a:r>
          </a:p>
        </p:txBody>
      </p:sp>
    </p:spTree>
    <p:extLst>
      <p:ext uri="{BB962C8B-B14F-4D97-AF65-F5344CB8AC3E}">
        <p14:creationId xmlns:p14="http://schemas.microsoft.com/office/powerpoint/2010/main" val="2594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10"/>
          <p:cNvSpPr>
            <a:spLocks noChangeShapeType="1"/>
          </p:cNvSpPr>
          <p:nvPr/>
        </p:nvSpPr>
        <p:spPr bwMode="auto">
          <a:xfrm>
            <a:off x="435432" y="188414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12"/>
          <p:cNvSpPr>
            <a:spLocks noChangeShapeType="1"/>
          </p:cNvSpPr>
          <p:nvPr/>
        </p:nvSpPr>
        <p:spPr bwMode="auto">
          <a:xfrm>
            <a:off x="435432" y="207623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8"/>
          <p:cNvSpPr>
            <a:spLocks noChangeShapeType="1"/>
          </p:cNvSpPr>
          <p:nvPr/>
        </p:nvSpPr>
        <p:spPr bwMode="auto">
          <a:xfrm>
            <a:off x="435432" y="166824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83032" y="-446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200" dirty="0" smtClean="0"/>
              <a:t>Pure Flow Shop</a:t>
            </a:r>
            <a:br>
              <a:rPr lang="en-US" altLang="en-US" sz="42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graphical illustration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273632" y="1541242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/>
              <a:t>Machine 1</a:t>
            </a: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2543632" y="1541242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2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3813632" y="1541242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3</a:t>
            </a:r>
          </a:p>
        </p:txBody>
      </p:sp>
      <p:sp>
        <p:nvSpPr>
          <p:cNvPr id="10249" name="Text Box 6"/>
          <p:cNvSpPr txBox="1">
            <a:spLocks noChangeArrowheads="1"/>
          </p:cNvSpPr>
          <p:nvPr/>
        </p:nvSpPr>
        <p:spPr bwMode="auto">
          <a:xfrm>
            <a:off x="6912432" y="1541242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</a:t>
            </a:r>
            <a:r>
              <a:rPr lang="en-US" altLang="en-US" sz="1600" i="1"/>
              <a:t>m</a:t>
            </a:r>
            <a:endParaRPr lang="en-US" altLang="en-US" sz="1600"/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5194757" y="1357092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3600" b="1">
                <a:latin typeface="Times New Roman" pitchFamily="18" charset="0"/>
              </a:rPr>
              <a:t>. . . </a:t>
            </a: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-97968" y="1465042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itchFamily="18" charset="0"/>
              </a:rPr>
              <a:t>Job 1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-94793" y="1679355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itchFamily="18" charset="0"/>
              </a:rPr>
              <a:t>Job 2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-82093" y="1947642"/>
            <a:ext cx="60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itchFamily="18" charset="0"/>
              </a:rPr>
              <a:t>Job </a:t>
            </a:r>
            <a:r>
              <a:rPr lang="en-US" altLang="en-US" sz="1400" b="1" i="1">
                <a:latin typeface="Times New Roman" pitchFamily="18" charset="0"/>
              </a:rPr>
              <a:t>n</a:t>
            </a:r>
            <a:endParaRPr lang="en-US" altLang="en-US" sz="1400" b="1">
              <a:latin typeface="Times New Roman" pitchFamily="18" charset="0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43357" y="2271492"/>
            <a:ext cx="83978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 dirty="0"/>
              <a:t>In a flow shop, the resources are </a:t>
            </a:r>
            <a:r>
              <a:rPr lang="en-US" altLang="en-US" sz="2800" dirty="0" err="1"/>
              <a:t>organised</a:t>
            </a:r>
            <a:r>
              <a:rPr lang="en-US" altLang="en-US" sz="2800" dirty="0"/>
              <a:t> one after the other in the order the jobs are processed </a:t>
            </a:r>
          </a:p>
          <a:p>
            <a:pPr>
              <a:buFontTx/>
              <a:buChar char="•"/>
            </a:pPr>
            <a:r>
              <a:rPr lang="en-US" altLang="en-US" sz="2800" dirty="0"/>
              <a:t>A pure flow shop is one in which all the jobs visit all the machines in the same order (beginning at machine 1 and ending at machine </a:t>
            </a:r>
            <a:r>
              <a:rPr lang="en-US" altLang="en-US" sz="2800" i="1" dirty="0"/>
              <a:t>m</a:t>
            </a:r>
            <a:r>
              <a:rPr lang="en-US" altLang="en-US" sz="2800" dirty="0"/>
              <a:t>)</a:t>
            </a:r>
          </a:p>
          <a:p>
            <a:pPr>
              <a:buFontTx/>
              <a:buChar char="•"/>
            </a:pPr>
            <a:r>
              <a:rPr lang="en-US" altLang="en-US" sz="2800" dirty="0"/>
              <a:t>In a mixed flow shop, some jobs are allowed to skip machines in between</a:t>
            </a:r>
          </a:p>
        </p:txBody>
      </p:sp>
    </p:spTree>
    <p:extLst>
      <p:ext uri="{BB962C8B-B14F-4D97-AF65-F5344CB8AC3E}">
        <p14:creationId xmlns:p14="http://schemas.microsoft.com/office/powerpoint/2010/main" val="10972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16"/>
          <p:cNvSpPr>
            <a:spLocks/>
          </p:cNvSpPr>
          <p:nvPr/>
        </p:nvSpPr>
        <p:spPr bwMode="auto">
          <a:xfrm>
            <a:off x="939804" y="2084163"/>
            <a:ext cx="7239000" cy="2432050"/>
          </a:xfrm>
          <a:custGeom>
            <a:avLst/>
            <a:gdLst>
              <a:gd name="T0" fmla="*/ 1298 w 4560"/>
              <a:gd name="T1" fmla="*/ 0 h 1532"/>
              <a:gd name="T2" fmla="*/ 1507 w 4560"/>
              <a:gd name="T3" fmla="*/ 0 h 1532"/>
              <a:gd name="T4" fmla="*/ 0 w 4560"/>
              <a:gd name="T5" fmla="*/ 1340 h 1532"/>
              <a:gd name="T6" fmla="*/ 0 w 4560"/>
              <a:gd name="T7" fmla="*/ 236 h 1532"/>
              <a:gd name="T8" fmla="*/ 1488 w 4560"/>
              <a:gd name="T9" fmla="*/ 860 h 1532"/>
              <a:gd name="T10" fmla="*/ 3408 w 4560"/>
              <a:gd name="T11" fmla="*/ 380 h 1532"/>
              <a:gd name="T12" fmla="*/ 3840 w 4560"/>
              <a:gd name="T13" fmla="*/ 1292 h 1532"/>
              <a:gd name="T14" fmla="*/ 4080 w 4560"/>
              <a:gd name="T15" fmla="*/ 1532 h 1532"/>
              <a:gd name="T16" fmla="*/ 4560 w 4560"/>
              <a:gd name="T17" fmla="*/ 1532 h 15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60"/>
              <a:gd name="T28" fmla="*/ 0 h 1532"/>
              <a:gd name="T29" fmla="*/ 4560 w 4560"/>
              <a:gd name="T30" fmla="*/ 1532 h 15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60" h="1532">
                <a:moveTo>
                  <a:pt x="1298" y="0"/>
                </a:moveTo>
                <a:cubicBezTo>
                  <a:pt x="1368" y="0"/>
                  <a:pt x="1437" y="0"/>
                  <a:pt x="1507" y="0"/>
                </a:cubicBezTo>
                <a:lnTo>
                  <a:pt x="0" y="1340"/>
                </a:lnTo>
                <a:lnTo>
                  <a:pt x="0" y="236"/>
                </a:lnTo>
                <a:lnTo>
                  <a:pt x="1488" y="860"/>
                </a:lnTo>
                <a:lnTo>
                  <a:pt x="3408" y="380"/>
                </a:lnTo>
                <a:lnTo>
                  <a:pt x="3840" y="1292"/>
                </a:lnTo>
                <a:lnTo>
                  <a:pt x="4080" y="1532"/>
                </a:lnTo>
                <a:lnTo>
                  <a:pt x="4560" y="15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Freeform 14"/>
          <p:cNvSpPr>
            <a:spLocks/>
          </p:cNvSpPr>
          <p:nvPr/>
        </p:nvSpPr>
        <p:spPr bwMode="auto">
          <a:xfrm>
            <a:off x="177804" y="2217513"/>
            <a:ext cx="8001000" cy="2895600"/>
          </a:xfrm>
          <a:custGeom>
            <a:avLst/>
            <a:gdLst>
              <a:gd name="T0" fmla="*/ 0 w 4944"/>
              <a:gd name="T1" fmla="*/ 1488 h 1824"/>
              <a:gd name="T2" fmla="*/ 288 w 4944"/>
              <a:gd name="T3" fmla="*/ 1536 h 1824"/>
              <a:gd name="T4" fmla="*/ 1920 w 4944"/>
              <a:gd name="T5" fmla="*/ 0 h 1824"/>
              <a:gd name="T6" fmla="*/ 2208 w 4944"/>
              <a:gd name="T7" fmla="*/ 672 h 1824"/>
              <a:gd name="T8" fmla="*/ 4224 w 4944"/>
              <a:gd name="T9" fmla="*/ 1248 h 1824"/>
              <a:gd name="T10" fmla="*/ 2592 w 4944"/>
              <a:gd name="T11" fmla="*/ 1824 h 1824"/>
              <a:gd name="T12" fmla="*/ 3840 w 4944"/>
              <a:gd name="T13" fmla="*/ 480 h 1824"/>
              <a:gd name="T14" fmla="*/ 4944 w 4944"/>
              <a:gd name="T15" fmla="*/ 480 h 1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944"/>
              <a:gd name="T25" fmla="*/ 0 h 1824"/>
              <a:gd name="T26" fmla="*/ 4944 w 4944"/>
              <a:gd name="T27" fmla="*/ 1824 h 1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944" h="1824">
                <a:moveTo>
                  <a:pt x="0" y="1488"/>
                </a:moveTo>
                <a:lnTo>
                  <a:pt x="288" y="1536"/>
                </a:lnTo>
                <a:lnTo>
                  <a:pt x="1920" y="0"/>
                </a:lnTo>
                <a:lnTo>
                  <a:pt x="2208" y="672"/>
                </a:lnTo>
                <a:lnTo>
                  <a:pt x="4224" y="1248"/>
                </a:lnTo>
                <a:lnTo>
                  <a:pt x="2592" y="1824"/>
                </a:lnTo>
                <a:lnTo>
                  <a:pt x="3840" y="480"/>
                </a:lnTo>
                <a:lnTo>
                  <a:pt x="4944" y="48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Freeform 13"/>
          <p:cNvSpPr>
            <a:spLocks/>
          </p:cNvSpPr>
          <p:nvPr/>
        </p:nvSpPr>
        <p:spPr bwMode="auto">
          <a:xfrm>
            <a:off x="482604" y="2154013"/>
            <a:ext cx="7696200" cy="2971800"/>
          </a:xfrm>
          <a:custGeom>
            <a:avLst/>
            <a:gdLst>
              <a:gd name="T0" fmla="*/ 0 w 4848"/>
              <a:gd name="T1" fmla="*/ 0 h 1872"/>
              <a:gd name="T2" fmla="*/ 144 w 4848"/>
              <a:gd name="T3" fmla="*/ 48 h 1872"/>
              <a:gd name="T4" fmla="*/ 1248 w 4848"/>
              <a:gd name="T5" fmla="*/ 48 h 1872"/>
              <a:gd name="T6" fmla="*/ 1776 w 4848"/>
              <a:gd name="T7" fmla="*/ 912 h 1872"/>
              <a:gd name="T8" fmla="*/ 816 w 4848"/>
              <a:gd name="T9" fmla="*/ 1536 h 1872"/>
              <a:gd name="T10" fmla="*/ 1776 w 4848"/>
              <a:gd name="T11" fmla="*/ 1872 h 1872"/>
              <a:gd name="T12" fmla="*/ 3696 w 4848"/>
              <a:gd name="T13" fmla="*/ 384 h 1872"/>
              <a:gd name="T14" fmla="*/ 4848 w 4848"/>
              <a:gd name="T15" fmla="*/ 384 h 18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48"/>
              <a:gd name="T25" fmla="*/ 0 h 1872"/>
              <a:gd name="T26" fmla="*/ 4848 w 4848"/>
              <a:gd name="T27" fmla="*/ 1872 h 18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48" h="1872">
                <a:moveTo>
                  <a:pt x="0" y="0"/>
                </a:moveTo>
                <a:lnTo>
                  <a:pt x="144" y="48"/>
                </a:lnTo>
                <a:lnTo>
                  <a:pt x="1248" y="48"/>
                </a:lnTo>
                <a:lnTo>
                  <a:pt x="1776" y="912"/>
                </a:lnTo>
                <a:lnTo>
                  <a:pt x="816" y="1536"/>
                </a:lnTo>
                <a:lnTo>
                  <a:pt x="1776" y="1872"/>
                </a:lnTo>
                <a:lnTo>
                  <a:pt x="3696" y="384"/>
                </a:lnTo>
                <a:lnTo>
                  <a:pt x="4848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4" y="1585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Job Shop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graphical illustration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711204" y="1849213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/>
              <a:t>Machine 1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711204" y="4170138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2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3302004" y="1884138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3</a:t>
            </a:r>
          </a:p>
        </p:txBody>
      </p:sp>
      <p:sp>
        <p:nvSpPr>
          <p:cNvPr id="11273" name="Text Box 6"/>
          <p:cNvSpPr txBox="1">
            <a:spLocks noChangeArrowheads="1"/>
          </p:cNvSpPr>
          <p:nvPr/>
        </p:nvSpPr>
        <p:spPr bwMode="auto">
          <a:xfrm>
            <a:off x="6350004" y="2458813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6</a:t>
            </a: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3302004" y="4779738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5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3302004" y="3255738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4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6350004" y="4135213"/>
            <a:ext cx="1066800" cy="5905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Machine 7</a:t>
            </a:r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 rot="5400000">
            <a:off x="6610354" y="3366863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3600" b="1">
                <a:latin typeface="Times New Roman" pitchFamily="18" charset="0"/>
              </a:rPr>
              <a:t>. . . 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7508879" y="2382613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itchFamily="18" charset="0"/>
              </a:rPr>
              <a:t>Job 1</a:t>
            </a:r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7493004" y="4592413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itchFamily="18" charset="0"/>
              </a:rPr>
              <a:t>Job 2</a:t>
            </a:r>
          </a:p>
        </p:txBody>
      </p:sp>
      <p:sp>
        <p:nvSpPr>
          <p:cNvPr id="11280" name="Text Box 19"/>
          <p:cNvSpPr txBox="1">
            <a:spLocks noChangeArrowheads="1"/>
          </p:cNvSpPr>
          <p:nvPr/>
        </p:nvSpPr>
        <p:spPr bwMode="auto">
          <a:xfrm>
            <a:off x="7493004" y="3043013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itchFamily="18" charset="0"/>
              </a:rPr>
              <a:t>Job 3</a:t>
            </a:r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330204" y="5630638"/>
            <a:ext cx="8016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/>
              <a:t>In a job shop, machines are not organised in any processing order. Rather similar type of resources is grouped together </a:t>
            </a:r>
          </a:p>
        </p:txBody>
      </p:sp>
      <p:sp>
        <p:nvSpPr>
          <p:cNvPr id="11282" name="TextBox 19"/>
          <p:cNvSpPr txBox="1">
            <a:spLocks noChangeArrowheads="1"/>
          </p:cNvSpPr>
          <p:nvPr/>
        </p:nvSpPr>
        <p:spPr bwMode="auto">
          <a:xfrm>
            <a:off x="6494467" y="1560288"/>
            <a:ext cx="2141537" cy="83026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Job 1: 1-4-2-5-6</a:t>
            </a:r>
          </a:p>
          <a:p>
            <a:r>
              <a:rPr lang="en-US" altLang="en-US" sz="1600"/>
              <a:t>Job 2: 3-2-1-4-6-7</a:t>
            </a:r>
          </a:p>
          <a:p>
            <a:r>
              <a:rPr lang="en-US" altLang="en-US" sz="1600"/>
              <a:t>Job 3: 2-3-4-7-5-6</a:t>
            </a:r>
          </a:p>
        </p:txBody>
      </p:sp>
    </p:spTree>
    <p:extLst>
      <p:ext uri="{BB962C8B-B14F-4D97-AF65-F5344CB8AC3E}">
        <p14:creationId xmlns:p14="http://schemas.microsoft.com/office/powerpoint/2010/main" val="3770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>
          <a:xfrm>
            <a:off x="268518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Scheduling Rules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sample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498706" y="1494297"/>
            <a:ext cx="7923212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b="1" u="sng" dirty="0">
                <a:solidFill>
                  <a:srgbClr val="0000FF"/>
                </a:solidFill>
                <a:cs typeface="Times New Roman" pitchFamily="18" charset="0"/>
              </a:rPr>
              <a:t>Shortest processing time (SPT)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:</a:t>
            </a:r>
            <a:r>
              <a:rPr lang="en-US" altLang="en-US" dirty="0">
                <a:cs typeface="Times New Roman" pitchFamily="18" charset="0"/>
              </a:rPr>
              <a:t> Chooses the job with the least processing time among the competing list and schedules it ahead of the others</a:t>
            </a:r>
            <a:endParaRPr lang="en-US" altLang="en-US" dirty="0"/>
          </a:p>
          <a:p>
            <a:r>
              <a:rPr lang="en-US" altLang="en-US" b="1" u="sng" dirty="0">
                <a:solidFill>
                  <a:srgbClr val="0000FF"/>
                </a:solidFill>
                <a:cs typeface="Times New Roman" pitchFamily="18" charset="0"/>
              </a:rPr>
              <a:t>Longest processing time (LPT)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:</a:t>
            </a:r>
            <a:r>
              <a:rPr lang="en-US" altLang="en-US" dirty="0">
                <a:cs typeface="Times New Roman" pitchFamily="18" charset="0"/>
              </a:rPr>
              <a:t> The job with the longest processing time is scheduled ahead of other competing jobs</a:t>
            </a:r>
            <a:endParaRPr lang="en-US" altLang="en-US" dirty="0"/>
          </a:p>
          <a:p>
            <a:r>
              <a:rPr lang="en-US" altLang="en-US" b="1" u="sng" dirty="0">
                <a:solidFill>
                  <a:srgbClr val="0000FF"/>
                </a:solidFill>
                <a:cs typeface="Times New Roman" pitchFamily="18" charset="0"/>
              </a:rPr>
              <a:t>Earliest Due Date (EDD)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:</a:t>
            </a:r>
            <a:r>
              <a:rPr lang="en-US" altLang="en-US" dirty="0">
                <a:cs typeface="Times New Roman" pitchFamily="18" charset="0"/>
              </a:rPr>
              <a:t> Establishes priorities on the basis of the due date for the jobs.</a:t>
            </a:r>
            <a:endParaRPr lang="en-US" altLang="en-US" dirty="0"/>
          </a:p>
          <a:p>
            <a:r>
              <a:rPr lang="en-US" altLang="en-US" b="1" u="sng" dirty="0">
                <a:solidFill>
                  <a:srgbClr val="0000FF"/>
                </a:solidFill>
                <a:cs typeface="Times New Roman" pitchFamily="18" charset="0"/>
              </a:rPr>
              <a:t>Critical Ratio (CR)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: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Critical ratio estimates the criticality of the job by computing a simple ratio using processing time information and due date. </a:t>
            </a:r>
            <a:r>
              <a:rPr lang="en-US" altLang="en-US" dirty="0"/>
              <a:t>A smaller value of CR indicates that the job is more critical. 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355806"/>
              </p:ext>
            </p:extLst>
          </p:nvPr>
        </p:nvGraphicFramePr>
        <p:xfrm>
          <a:off x="598718" y="4475622"/>
          <a:ext cx="73914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3" imgW="3771900" imgH="381000" progId="Equation.3">
                  <p:embed/>
                </p:oleObj>
              </mc:Choice>
              <mc:Fallback>
                <p:oleObj name="Equation" r:id="rId3" imgW="3771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18" y="4475622"/>
                        <a:ext cx="73914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497118" y="5166889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b="1" u="sng" dirty="0">
                <a:solidFill>
                  <a:srgbClr val="0000FF"/>
                </a:solidFill>
                <a:cs typeface="Times New Roman" pitchFamily="18" charset="0"/>
              </a:rPr>
              <a:t>First Cum First Served (FCFS)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:</a:t>
            </a:r>
            <a:r>
              <a:rPr lang="en-US" altLang="en-US" dirty="0">
                <a:cs typeface="Times New Roman" pitchFamily="18" charset="0"/>
              </a:rPr>
              <a:t> Schedules jobs simply in their order of job arrival</a:t>
            </a:r>
          </a:p>
          <a:p>
            <a:pPr algn="just"/>
            <a:r>
              <a:rPr lang="en-US" altLang="en-US" b="1" u="sng" dirty="0">
                <a:solidFill>
                  <a:srgbClr val="0000FF"/>
                </a:solidFill>
                <a:cs typeface="Times New Roman" pitchFamily="18" charset="0"/>
              </a:rPr>
              <a:t>Random Order (RAN)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:</a:t>
            </a:r>
            <a:r>
              <a:rPr lang="en-US" altLang="en-US" dirty="0">
                <a:cs typeface="Times New Roman" pitchFamily="18" charset="0"/>
              </a:rPr>
              <a:t> Assign priorities to jobs on a random basis.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5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1611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Scheduling Rules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 of their application</a:t>
            </a:r>
          </a:p>
        </p:txBody>
      </p:sp>
      <p:graphicFrame>
        <p:nvGraphicFramePr>
          <p:cNvPr id="34262" name="Group 149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04492829"/>
              </p:ext>
            </p:extLst>
          </p:nvPr>
        </p:nvGraphicFramePr>
        <p:xfrm>
          <a:off x="990600" y="1551218"/>
          <a:ext cx="7086600" cy="2255837"/>
        </p:xfrm>
        <a:graphic>
          <a:graphicData uri="http://schemas.openxmlformats.org/drawingml/2006/table">
            <a:tbl>
              <a:tblPr/>
              <a:tblGrid>
                <a:gridCol w="1087438"/>
                <a:gridCol w="1401762"/>
                <a:gridCol w="1087438"/>
                <a:gridCol w="1087437"/>
                <a:gridCol w="1087438"/>
                <a:gridCol w="1335087"/>
              </a:tblGrid>
              <a:tr h="335327">
                <a:tc gridSpan="2"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Current time = 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57920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Job No.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Processing time (mins)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Order of arrival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Due by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Random Number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1.92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0.233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2.67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0.857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1.36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0.518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1.82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0.951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roup 14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45740"/>
              </p:ext>
            </p:extLst>
          </p:nvPr>
        </p:nvGraphicFramePr>
        <p:xfrm>
          <a:off x="2209800" y="3926118"/>
          <a:ext cx="4876800" cy="2346792"/>
        </p:xfrm>
        <a:graphic>
          <a:graphicData uri="http://schemas.openxmlformats.org/drawingml/2006/table">
            <a:tbl>
              <a:tblPr/>
              <a:tblGrid>
                <a:gridCol w="914400"/>
                <a:gridCol w="39624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Rule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Rank ordering of jobs based 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SPT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 – 4 – 1 – 3 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LPT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 – 1 – 4 – 2 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EDD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 – 2 – 1 – 3 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 – 4 – 1 – 2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FCFS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– 2 – 3 – 4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RAN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– 3 – 2 – 4 </a:t>
                      </a: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4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erations Management, 3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</TotalTime>
  <Words>2142</Words>
  <Application>Microsoft Office PowerPoint</Application>
  <PresentationFormat>On-screen Show (4:3)</PresentationFormat>
  <Paragraphs>440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Custom Design</vt:lpstr>
      <vt:lpstr>Operations Management, 3e</vt:lpstr>
      <vt:lpstr>Operations Management, 3e_NEW</vt:lpstr>
      <vt:lpstr>1_Operations Management, 3e</vt:lpstr>
      <vt:lpstr>Equation</vt:lpstr>
      <vt:lpstr>Chapter 18</vt:lpstr>
      <vt:lpstr>Scheduling of Operations A planning tool for the short term</vt:lpstr>
      <vt:lpstr>Planning Context in the short term</vt:lpstr>
      <vt:lpstr>Scheduling Alternative Terminologies</vt:lpstr>
      <vt:lpstr>Scheduling Context</vt:lpstr>
      <vt:lpstr>Pure Flow Shop A graphical illustration</vt:lpstr>
      <vt:lpstr>Job Shop A graphical illustration</vt:lpstr>
      <vt:lpstr>Scheduling Rules  A sample</vt:lpstr>
      <vt:lpstr>Scheduling Rules An illustration of their application</vt:lpstr>
      <vt:lpstr>Performance Criterion Completion based measures</vt:lpstr>
      <vt:lpstr>Performance Criterion Due date based measures</vt:lpstr>
      <vt:lpstr>Performance of Scheduling Rules  Example 18.2: An illustration (SPT)</vt:lpstr>
      <vt:lpstr>Performance of Scheduling Rules Example 18.2: An illustration (EDD)</vt:lpstr>
      <vt:lpstr>Scheduling of Flow Shops Johnson’s Rule</vt:lpstr>
      <vt:lpstr>Johnson’s Rule An illustration: Example 18.3</vt:lpstr>
      <vt:lpstr>Job Shop Scheduling An illustration (Example 18.4, SPT rule)</vt:lpstr>
      <vt:lpstr>Job Shop Scheduling An illustration (Example 18.4, SPT rule)</vt:lpstr>
      <vt:lpstr>Job Shop Scheduling An illustration (Example 18.4, SPT rule)</vt:lpstr>
      <vt:lpstr>Job Shop Scheduling An illustration (Example 18.4, EDD rule)</vt:lpstr>
      <vt:lpstr>Job Shop Scheduling Performance Summary of SPT &amp; EDD</vt:lpstr>
      <vt:lpstr>Input – Output Control A schematic illustration</vt:lpstr>
      <vt:lpstr>Operational Control Issues Mass Production Systems</vt:lpstr>
      <vt:lpstr>Worker deployment for adjusted TAKT:  An illustration</vt:lpstr>
      <vt:lpstr>Theory of Constraints &amp; Synchronous Manufacturing</vt:lpstr>
      <vt:lpstr>Theory of constraints Guiding principles</vt:lpstr>
      <vt:lpstr>Synchronous Manufacturing The analogy of marching soldiers</vt:lpstr>
      <vt:lpstr>Marching soldiers &amp;  A production system A comprison</vt:lpstr>
      <vt:lpstr>Two types of resources</vt:lpstr>
      <vt:lpstr>Synchronous Manufacturing Guiding Principles</vt:lpstr>
      <vt:lpstr>Synchronous Manufacturing  Drum – Buffer – Rope Methodology</vt:lpstr>
      <vt:lpstr>Constraint Management  In the Long run</vt:lpstr>
      <vt:lpstr>Scheduling of Operations Chapter Highlights</vt:lpstr>
      <vt:lpstr>Scheduling of Operations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236</cp:revision>
  <dcterms:created xsi:type="dcterms:W3CDTF">2009-06-23T09:59:21Z</dcterms:created>
  <dcterms:modified xsi:type="dcterms:W3CDTF">2015-08-20T17:46:41Z</dcterms:modified>
</cp:coreProperties>
</file>