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4836" r:id="rId2"/>
    <p:sldMasterId id="2147484849" r:id="rId3"/>
    <p:sldMasterId id="2147484863" r:id="rId4"/>
  </p:sldMasterIdLst>
  <p:notesMasterIdLst>
    <p:notesMasterId r:id="rId48"/>
  </p:notesMasterIdLst>
  <p:handoutMasterIdLst>
    <p:handoutMasterId r:id="rId49"/>
  </p:handoutMasterIdLst>
  <p:sldIdLst>
    <p:sldId id="428" r:id="rId5"/>
    <p:sldId id="461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01" r:id="rId45"/>
    <p:sldId id="502" r:id="rId46"/>
    <p:sldId id="503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D85D"/>
    <a:srgbClr val="DCB9FF"/>
    <a:srgbClr val="FFCE33"/>
    <a:srgbClr val="CC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Harddisk\Active%20Folders\OM%20Text\II%20Edition\XL%20files\normal%20curves.xls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15"/>
          <c:dPt>
            <c:idx val="0"/>
            <c:bubble3D val="0"/>
            <c:spPr>
              <a:solidFill>
                <a:srgbClr val="FFC000"/>
              </a:solidFill>
            </c:spPr>
          </c:dPt>
          <c:dPt>
            <c:idx val="2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</c:dPt>
          <c:dPt>
            <c:idx val="3"/>
            <c:bubble3D val="0"/>
            <c:spPr>
              <a:solidFill>
                <a:srgbClr val="CCECFF"/>
              </a:solidFill>
            </c:spPr>
          </c:dPt>
          <c:val>
            <c:numRef>
              <c:f>Sheet1!$D$3:$D$7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ln w="0"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8316826829529052E-2"/>
          <c:y val="6.648707209471158E-2"/>
          <c:w val="0.94168323392975484"/>
          <c:h val="0.93248945147679363"/>
        </c:manualLayout>
      </c:layout>
      <c:scatterChart>
        <c:scatterStyle val="smoothMarker"/>
        <c:varyColors val="0"/>
        <c:ser>
          <c:idx val="1"/>
          <c:order val="0"/>
          <c:tx>
            <c:strRef>
              <c:f>Precision!$D$4</c:f>
              <c:strCache>
                <c:ptCount val="1"/>
                <c:pt idx="0">
                  <c:v>(30,2.5)</c:v>
                </c:pt>
              </c:strCache>
            </c:strRef>
          </c:tx>
          <c:spPr>
            <a:ln w="38100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Precision!$B$5:$B$165</c:f>
              <c:numCache>
                <c:formatCode>General</c:formatCode>
                <c:ptCount val="16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</c:numCache>
            </c:numRef>
          </c:xVal>
          <c:yVal>
            <c:numRef>
              <c:f>Precision!$D$5:$D$165</c:f>
              <c:numCache>
                <c:formatCode>General</c:formatCode>
                <c:ptCount val="161"/>
                <c:pt idx="0">
                  <c:v>2.0209084334147854E-15</c:v>
                </c:pt>
                <c:pt idx="1">
                  <c:v>4.4751824857409051E-15</c:v>
                </c:pt>
                <c:pt idx="2">
                  <c:v>9.8114211427859153E-15</c:v>
                </c:pt>
                <c:pt idx="3">
                  <c:v>2.1296593489012445E-14</c:v>
                </c:pt>
                <c:pt idx="4">
                  <c:v>4.5766259607206808E-14</c:v>
                </c:pt>
                <c:pt idx="5">
                  <c:v>9.7372821321162159E-14</c:v>
                </c:pt>
                <c:pt idx="6">
                  <c:v>2.0511014547187114E-13</c:v>
                </c:pt>
                <c:pt idx="7">
                  <c:v>4.2775351486167252E-13</c:v>
                </c:pt>
                <c:pt idx="8">
                  <c:v>8.8319598525487876E-13</c:v>
                </c:pt>
                <c:pt idx="9">
                  <c:v>1.80541747088225E-12</c:v>
                </c:pt>
                <c:pt idx="10">
                  <c:v>3.6538881633458964E-12</c:v>
                </c:pt>
                <c:pt idx="11">
                  <c:v>7.3213288680624516E-12</c:v>
                </c:pt>
                <c:pt idx="12">
                  <c:v>1.4523846007167445E-11</c:v>
                </c:pt>
                <c:pt idx="13">
                  <c:v>2.8525312495984881E-11</c:v>
                </c:pt>
                <c:pt idx="14">
                  <c:v>5.5467199766613429E-11</c:v>
                </c:pt>
                <c:pt idx="15">
                  <c:v>1.0678226459051486E-10</c:v>
                </c:pt>
                <c:pt idx="16">
                  <c:v>2.0352561126580252E-10</c:v>
                </c:pt>
                <c:pt idx="17">
                  <c:v>3.8405733481250192E-10</c:v>
                </c:pt>
                <c:pt idx="18">
                  <c:v>7.1751356318564281E-10</c:v>
                </c:pt>
                <c:pt idx="19">
                  <c:v>1.3271536974189306E-9</c:v>
                </c:pt>
                <c:pt idx="20">
                  <c:v>2.4303531399293388E-9</c:v>
                </c:pt>
                <c:pt idx="21">
                  <c:v>4.4063054498730076E-9</c:v>
                </c:pt>
                <c:pt idx="22">
                  <c:v>7.9092785624980127E-9</c:v>
                </c:pt>
                <c:pt idx="23">
                  <c:v>1.4055820379281886E-8</c:v>
                </c:pt>
                <c:pt idx="24">
                  <c:v>2.4730482000663689E-8</c:v>
                </c:pt>
                <c:pt idx="25">
                  <c:v>4.3079040170173099E-8</c:v>
                </c:pt>
                <c:pt idx="26">
                  <c:v>7.4294473782212691E-8</c:v>
                </c:pt>
                <c:pt idx="27">
                  <c:v>1.268539686686401E-7</c:v>
                </c:pt>
                <c:pt idx="28">
                  <c:v>2.144414137879079E-7</c:v>
                </c:pt>
                <c:pt idx="29">
                  <c:v>3.588974064953387E-7</c:v>
                </c:pt>
                <c:pt idx="30">
                  <c:v>5.9468780589372576E-7</c:v>
                </c:pt>
                <c:pt idx="31">
                  <c:v>9.7558429835735328E-7</c:v>
                </c:pt>
                <c:pt idx="32">
                  <c:v>1.584519636412848E-6</c:v>
                </c:pt>
                <c:pt idx="33">
                  <c:v>2.5479300715468853E-6</c:v>
                </c:pt>
                <c:pt idx="34">
                  <c:v>4.0563408261947194E-6</c:v>
                </c:pt>
                <c:pt idx="35">
                  <c:v>6.3934964427622588E-6</c:v>
                </c:pt>
                <c:pt idx="36">
                  <c:v>9.9769885160215805E-6</c:v>
                </c:pt>
                <c:pt idx="37">
                  <c:v>1.5414078696835051E-5</c:v>
                </c:pt>
                <c:pt idx="38">
                  <c:v>2.3577227102616208E-5</c:v>
                </c:pt>
                <c:pt idx="39">
                  <c:v>3.570466287085356E-5</c:v>
                </c:pt>
                <c:pt idx="40">
                  <c:v>5.3532090305954434E-5</c:v>
                </c:pt>
                <c:pt idx="41">
                  <c:v>7.9462188557109833E-5</c:v>
                </c:pt>
                <c:pt idx="42">
                  <c:v>1.1677877031658546E-4</c:v>
                </c:pt>
                <c:pt idx="43">
                  <c:v>1.6991210822030081E-4</c:v>
                </c:pt>
                <c:pt idx="44">
                  <c:v>2.4476077204551097E-4</c:v>
                </c:pt>
                <c:pt idx="45">
                  <c:v>3.4907307801830664E-4</c:v>
                </c:pt>
                <c:pt idx="46">
                  <c:v>4.9288766738920804E-4</c:v>
                </c:pt>
                <c:pt idx="47">
                  <c:v>6.8902757562147522E-4</c:v>
                </c:pt>
                <c:pt idx="48">
                  <c:v>9.5363528058593728E-4</c:v>
                </c:pt>
                <c:pt idx="49">
                  <c:v>1.3067276224799679E-3</c:v>
                </c:pt>
                <c:pt idx="50">
                  <c:v>1.7727393647752156E-3</c:v>
                </c:pt>
                <c:pt idx="51">
                  <c:v>2.3810129679103452E-3</c:v>
                </c:pt>
                <c:pt idx="52">
                  <c:v>3.1661806331919852E-3</c:v>
                </c:pt>
                <c:pt idx="53">
                  <c:v>4.1683739257690434E-3</c:v>
                </c:pt>
                <c:pt idx="54">
                  <c:v>5.4331876934743074E-3</c:v>
                </c:pt>
                <c:pt idx="55">
                  <c:v>7.0113201974274534E-3</c:v>
                </c:pt>
                <c:pt idx="56">
                  <c:v>8.9578121179371747E-3</c:v>
                </c:pt>
                <c:pt idx="57">
                  <c:v>1.1330815096640481E-2</c:v>
                </c:pt>
                <c:pt idx="58">
                  <c:v>1.4189837138492575E-2</c:v>
                </c:pt>
                <c:pt idx="59">
                  <c:v>1.7593438392170875E-2</c:v>
                </c:pt>
                <c:pt idx="60">
                  <c:v>2.1596386605275231E-2</c:v>
                </c:pt>
                <c:pt idx="61">
                  <c:v>2.6246325909870836E-2</c:v>
                </c:pt>
                <c:pt idx="62">
                  <c:v>3.1580063320357656E-2</c:v>
                </c:pt>
                <c:pt idx="63">
                  <c:v>3.7619630950754802E-2</c:v>
                </c:pt>
                <c:pt idx="64">
                  <c:v>4.4368333871782524E-2</c:v>
                </c:pt>
                <c:pt idx="65">
                  <c:v>5.1807038266356693E-2</c:v>
                </c:pt>
                <c:pt idx="66">
                  <c:v>5.9890986254298596E-2</c:v>
                </c:pt>
                <c:pt idx="67">
                  <c:v>6.8547436819122939E-2</c:v>
                </c:pt>
                <c:pt idx="68">
                  <c:v>7.7674421993285184E-2</c:v>
                </c:pt>
                <c:pt idx="69">
                  <c:v>8.7140870813020202E-2</c:v>
                </c:pt>
                <c:pt idx="70">
                  <c:v>9.6788289807657149E-2</c:v>
                </c:pt>
                <c:pt idx="71">
                  <c:v>0.10643409995950202</c:v>
                </c:pt>
                <c:pt idx="72">
                  <c:v>0.11587662110459308</c:v>
                </c:pt>
                <c:pt idx="73">
                  <c:v>0.12490157334670469</c:v>
                </c:pt>
                <c:pt idx="74">
                  <c:v>0.13328984115671991</c:v>
                </c:pt>
                <c:pt idx="75">
                  <c:v>0.14082613070571981</c:v>
                </c:pt>
                <c:pt idx="76">
                  <c:v>0.14730805612133083</c:v>
                </c:pt>
                <c:pt idx="77">
                  <c:v>0.15255512618420974</c:v>
                </c:pt>
                <c:pt idx="78">
                  <c:v>0.15641707759018408</c:v>
                </c:pt>
                <c:pt idx="79">
                  <c:v>0.15878101899080471</c:v>
                </c:pt>
                <c:pt idx="80">
                  <c:v>0.15957691216057321</c:v>
                </c:pt>
                <c:pt idx="81">
                  <c:v>0.15878101899080471</c:v>
                </c:pt>
                <c:pt idx="82">
                  <c:v>0.15641707759018408</c:v>
                </c:pt>
                <c:pt idx="83">
                  <c:v>0.15255512618420974</c:v>
                </c:pt>
                <c:pt idx="84">
                  <c:v>0.14730805612133083</c:v>
                </c:pt>
                <c:pt idx="85">
                  <c:v>0.14082613070571981</c:v>
                </c:pt>
                <c:pt idx="86">
                  <c:v>0.13328984115671991</c:v>
                </c:pt>
                <c:pt idx="87">
                  <c:v>0.12490157334670469</c:v>
                </c:pt>
                <c:pt idx="88">
                  <c:v>0.11587662110459308</c:v>
                </c:pt>
                <c:pt idx="89">
                  <c:v>0.10643409995950202</c:v>
                </c:pt>
                <c:pt idx="90">
                  <c:v>9.6788289807657149E-2</c:v>
                </c:pt>
                <c:pt idx="91">
                  <c:v>8.7140870813020202E-2</c:v>
                </c:pt>
                <c:pt idx="92">
                  <c:v>7.7674421993285184E-2</c:v>
                </c:pt>
                <c:pt idx="93">
                  <c:v>6.8547436819122939E-2</c:v>
                </c:pt>
                <c:pt idx="94">
                  <c:v>5.9890986254298596E-2</c:v>
                </c:pt>
                <c:pt idx="95">
                  <c:v>5.1807038266356693E-2</c:v>
                </c:pt>
                <c:pt idx="96">
                  <c:v>4.4368333871782524E-2</c:v>
                </c:pt>
                <c:pt idx="97">
                  <c:v>3.7619630950754802E-2</c:v>
                </c:pt>
                <c:pt idx="98">
                  <c:v>3.1580063320357656E-2</c:v>
                </c:pt>
                <c:pt idx="99">
                  <c:v>2.6246325909870836E-2</c:v>
                </c:pt>
                <c:pt idx="100">
                  <c:v>2.1596386605275231E-2</c:v>
                </c:pt>
                <c:pt idx="101">
                  <c:v>1.7593438392170875E-2</c:v>
                </c:pt>
                <c:pt idx="102">
                  <c:v>1.4189837138492575E-2</c:v>
                </c:pt>
                <c:pt idx="103">
                  <c:v>1.1330815096640481E-2</c:v>
                </c:pt>
                <c:pt idx="104">
                  <c:v>8.9578121179371747E-3</c:v>
                </c:pt>
                <c:pt idx="105">
                  <c:v>7.0113201974274534E-3</c:v>
                </c:pt>
                <c:pt idx="106">
                  <c:v>5.4331876934743074E-3</c:v>
                </c:pt>
                <c:pt idx="107">
                  <c:v>4.1683739257690434E-3</c:v>
                </c:pt>
                <c:pt idx="108">
                  <c:v>3.1661806331919852E-3</c:v>
                </c:pt>
                <c:pt idx="109">
                  <c:v>2.3810129679103452E-3</c:v>
                </c:pt>
                <c:pt idx="110">
                  <c:v>1.7727393647752156E-3</c:v>
                </c:pt>
                <c:pt idx="111">
                  <c:v>1.3067276224799679E-3</c:v>
                </c:pt>
                <c:pt idx="112">
                  <c:v>9.5363528058593728E-4</c:v>
                </c:pt>
                <c:pt idx="113">
                  <c:v>6.8902757562147522E-4</c:v>
                </c:pt>
                <c:pt idx="114">
                  <c:v>4.9288766738920804E-4</c:v>
                </c:pt>
                <c:pt idx="115">
                  <c:v>3.4907307801830664E-4</c:v>
                </c:pt>
                <c:pt idx="116">
                  <c:v>2.4476077204551097E-4</c:v>
                </c:pt>
                <c:pt idx="117">
                  <c:v>1.6991210822030081E-4</c:v>
                </c:pt>
                <c:pt idx="118">
                  <c:v>1.1677877031658546E-4</c:v>
                </c:pt>
                <c:pt idx="119">
                  <c:v>7.9462188557109833E-5</c:v>
                </c:pt>
                <c:pt idx="120">
                  <c:v>5.3532090305954434E-5</c:v>
                </c:pt>
                <c:pt idx="121">
                  <c:v>3.570466287085356E-5</c:v>
                </c:pt>
                <c:pt idx="122">
                  <c:v>2.3577227102616208E-5</c:v>
                </c:pt>
                <c:pt idx="123">
                  <c:v>1.5414078696835051E-5</c:v>
                </c:pt>
                <c:pt idx="124">
                  <c:v>9.9769885160215805E-6</c:v>
                </c:pt>
                <c:pt idx="125">
                  <c:v>6.3934964427622588E-6</c:v>
                </c:pt>
                <c:pt idx="126">
                  <c:v>4.0563408261947194E-6</c:v>
                </c:pt>
                <c:pt idx="127">
                  <c:v>2.5479300715468853E-6</c:v>
                </c:pt>
                <c:pt idx="128">
                  <c:v>1.584519636412848E-6</c:v>
                </c:pt>
                <c:pt idx="129">
                  <c:v>9.7558429835735328E-7</c:v>
                </c:pt>
                <c:pt idx="130">
                  <c:v>5.9468780589372576E-7</c:v>
                </c:pt>
                <c:pt idx="131">
                  <c:v>3.588974064953387E-7</c:v>
                </c:pt>
                <c:pt idx="132">
                  <c:v>2.144414137879079E-7</c:v>
                </c:pt>
                <c:pt idx="133">
                  <c:v>1.268539686686401E-7</c:v>
                </c:pt>
                <c:pt idx="134">
                  <c:v>7.4294473782212691E-8</c:v>
                </c:pt>
                <c:pt idx="135">
                  <c:v>4.3079040170173099E-8</c:v>
                </c:pt>
                <c:pt idx="136">
                  <c:v>2.4730482000663689E-8</c:v>
                </c:pt>
                <c:pt idx="137">
                  <c:v>1.4055820379281886E-8</c:v>
                </c:pt>
                <c:pt idx="138">
                  <c:v>7.9092785624980127E-9</c:v>
                </c:pt>
                <c:pt idx="139">
                  <c:v>4.4063054498730076E-9</c:v>
                </c:pt>
                <c:pt idx="140">
                  <c:v>2.4303531399293388E-9</c:v>
                </c:pt>
                <c:pt idx="141">
                  <c:v>1.3271536974189306E-9</c:v>
                </c:pt>
                <c:pt idx="142">
                  <c:v>7.1751356318564281E-10</c:v>
                </c:pt>
                <c:pt idx="143">
                  <c:v>3.8405733481250192E-10</c:v>
                </c:pt>
                <c:pt idx="144">
                  <c:v>2.0352561126580252E-10</c:v>
                </c:pt>
                <c:pt idx="145">
                  <c:v>1.0678226459051486E-10</c:v>
                </c:pt>
                <c:pt idx="146">
                  <c:v>5.5467199766613429E-11</c:v>
                </c:pt>
                <c:pt idx="147">
                  <c:v>2.8525312495984881E-11</c:v>
                </c:pt>
                <c:pt idx="148">
                  <c:v>1.4523846007167445E-11</c:v>
                </c:pt>
                <c:pt idx="149">
                  <c:v>7.3213288680624516E-12</c:v>
                </c:pt>
                <c:pt idx="150">
                  <c:v>3.6538881633458964E-12</c:v>
                </c:pt>
                <c:pt idx="151">
                  <c:v>1.80541747088225E-12</c:v>
                </c:pt>
                <c:pt idx="152">
                  <c:v>8.8319598525487876E-13</c:v>
                </c:pt>
                <c:pt idx="153">
                  <c:v>4.2775351486167252E-13</c:v>
                </c:pt>
                <c:pt idx="154">
                  <c:v>2.0511014547187114E-13</c:v>
                </c:pt>
                <c:pt idx="155">
                  <c:v>9.7372821321162159E-14</c:v>
                </c:pt>
                <c:pt idx="156">
                  <c:v>4.5766259607206808E-14</c:v>
                </c:pt>
                <c:pt idx="157">
                  <c:v>2.1296593489012445E-14</c:v>
                </c:pt>
                <c:pt idx="158">
                  <c:v>9.8114211427859153E-15</c:v>
                </c:pt>
                <c:pt idx="159">
                  <c:v>4.4751824857409051E-15</c:v>
                </c:pt>
                <c:pt idx="160">
                  <c:v>2.0209084334147854E-15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025792"/>
        <c:axId val="133028480"/>
      </c:scatterChart>
      <c:valAx>
        <c:axId val="133025792"/>
        <c:scaling>
          <c:orientation val="minMax"/>
          <c:max val="150"/>
        </c:scaling>
        <c:delete val="1"/>
        <c:axPos val="b"/>
        <c:numFmt formatCode="General" sourceLinked="1"/>
        <c:majorTickMark val="out"/>
        <c:minorTickMark val="none"/>
        <c:tickLblPos val="none"/>
        <c:crossAx val="133028480"/>
        <c:crosses val="autoZero"/>
        <c:crossBetween val="midCat"/>
      </c:valAx>
      <c:valAx>
        <c:axId val="1330284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13302579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FC474A88-C891-4F77-8540-E1FF48BD4EF5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2D7414D-9604-4421-9627-2603E355C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7F5BC69-1838-44FE-ACC8-1BEC9B7AB1EF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646AA83-1A30-4439-936B-2945AE0EC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BB89991-FD07-4DC8-82CA-60D8DBA02B86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16295-8217-44E6-9E8A-FABA4AA39B56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CA610-856E-4C7D-89A5-B9F66686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9A443-FD23-4066-96C5-19D516BAB5C3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0D37-74F5-4910-8CC6-74C7988D3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1038-E9C4-427E-BD7E-77A89D4E09EF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E9163-BB2C-455B-A9CB-3914494FE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400-691E-4B03-8B70-BFDAF6A86F7E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F2EF-37C3-4BF0-8B4C-BAA620EFF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1540" r="26912" b="2026"/>
          <a:stretch/>
        </p:blipFill>
        <p:spPr>
          <a:xfrm>
            <a:off x="3345189" y="1"/>
            <a:ext cx="5815584" cy="68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BB11-3EEF-41C5-91D6-CBE084E98297}" type="datetimeFigureOut">
              <a:rPr lang="en-US" smtClean="0"/>
              <a:pPr>
                <a:defRPr/>
              </a:pPr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0D2C-E982-41E0-A3F9-E8A66B198024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03C4-79AC-45B6-9FB0-D8090D09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8F2B-D1F7-4891-9B1B-D003662AA577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7B86-8A21-4961-9760-2EEC3C80D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3332-539D-43A1-BB07-1E99F20653B6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1564-D7AC-48A4-9166-7AE7BFECD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C10FE-F6BD-4AB7-BDA6-EF1AB54CD9EE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B83E-5747-477E-A498-353DF5895B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D3E8-ED86-4614-86D1-FA3A63E0BC41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8060-28C3-484C-B772-7DAE813C11A0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CC01-DF4B-452E-8C5E-CBDFDB05A4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DDF5-CAB3-481D-8395-B6DC2DAC5D09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E4AC-8268-4FAE-ABD5-ECF533EDB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F388-8AD7-4BAD-8229-54943A75EC40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755D-1CE9-4740-8698-29E00459B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9B100-AF32-45E4-83E0-24DC68E3D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35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400-691E-4B03-8B70-BFDAF6A86F7E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F2EF-37C3-4BF0-8B4C-BAA620EFF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1540" r="26912" b="2026"/>
          <a:stretch/>
        </p:blipFill>
        <p:spPr>
          <a:xfrm>
            <a:off x="3345189" y="1"/>
            <a:ext cx="5815584" cy="68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BB11-3EEF-41C5-91D6-CBE084E98297}" type="datetimeFigureOut">
              <a:rPr lang="en-US" smtClean="0"/>
              <a:pPr>
                <a:defRPr/>
              </a:pPr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0D2C-E982-41E0-A3F9-E8A66B198024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03C4-79AC-45B6-9FB0-D8090D09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8F2B-D1F7-4891-9B1B-D003662AA577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7B86-8A21-4961-9760-2EEC3C80D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6BE08-EC82-47C6-9D43-4177432D0C73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039D-79A4-495E-95A5-2197D3DBC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3332-539D-43A1-BB07-1E99F20653B6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1564-D7AC-48A4-9166-7AE7BFECD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C10FE-F6BD-4AB7-BDA6-EF1AB54CD9EE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B83E-5747-477E-A498-353DF5895B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8060-28C3-484C-B772-7DAE813C11A0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CC01-DF4B-452E-8C5E-CBDFDB05A4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DDF5-CAB3-481D-8395-B6DC2DAC5D09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E4AC-8268-4FAE-ABD5-ECF533EDB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F388-8AD7-4BAD-8229-54943A75EC40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755D-1CE9-4740-8698-29E00459B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BEE44-DF50-410D-955A-E845F387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37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420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20751-3A8C-44CB-9528-D63A3A159E7E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617A4-B870-4D77-B0E3-5CFD826A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179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2EC66-7195-4836-BD64-16DE953EF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10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BEE44-DF50-410D-955A-E845F387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81B0-9113-44EE-BA6E-6575365C35D4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4FDB6-DE5F-4A66-A039-FF9741C89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896D1-6B35-4786-8CE0-FA2E99C06B47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4204-A3E4-41B5-A4CF-9BFFF9DD8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30AB8-6821-42CA-86E0-B03160494A16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9507D-CED1-4964-A7DB-A5EA9D80B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C1C1-692D-417A-B8EE-548057758B46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6A69-A699-407B-879F-969CEB4A0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F678-AA83-4D89-AEBA-38C0C74CAE75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6C00-D848-4E33-85C3-1C03FDC64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5A6D35-785B-4D83-8C81-3B44401C6A67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07E0E0-E6D3-4306-93EF-EA40808A0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5658E-2FC6-4275-AFD0-F081B6D4E36F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6463E5-CB4F-45FD-B08E-79966E5CC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  <p:sldLayoutId id="2147484848" r:id="rId12"/>
    <p:sldLayoutId id="2147484834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5658E-2FC6-4275-AFD0-F081B6D4E36F}" type="datetimeFigureOut">
              <a:rPr lang="en-US" smtClean="0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6463E5-CB4F-45FD-B08E-79966E5CC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0" r:id="rId1"/>
    <p:sldLayoutId id="2147484851" r:id="rId2"/>
    <p:sldLayoutId id="2147484852" r:id="rId3"/>
    <p:sldLayoutId id="2147484853" r:id="rId4"/>
    <p:sldLayoutId id="2147484854" r:id="rId5"/>
    <p:sldLayoutId id="2147484855" r:id="rId6"/>
    <p:sldLayoutId id="2147484856" r:id="rId7"/>
    <p:sldLayoutId id="2147484857" r:id="rId8"/>
    <p:sldLayoutId id="2147484858" r:id="rId9"/>
    <p:sldLayoutId id="2147484859" r:id="rId10"/>
    <p:sldLayoutId id="2147484860" r:id="rId11"/>
    <p:sldLayoutId id="2147484861" r:id="rId12"/>
    <p:sldLayoutId id="2147484862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gray">
          <a:xfrm>
            <a:off x="-1588" y="6408738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7" name="Picture 19" descr="Pearson_Bound_Whit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0080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4982010" y="6494236"/>
            <a:ext cx="426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Author: B.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Verdana" pitchFamily="34" charset="0"/>
              </a:rPr>
              <a:t>Mahadevan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152400" y="6489700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Verdana" pitchFamily="34" charset="0"/>
              </a:rPr>
              <a:t>Operations 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Management: Theory</a:t>
            </a:r>
            <a:r>
              <a:rPr lang="en-US" altLang="en-US" sz="1200" b="1" baseline="0" dirty="0" smtClean="0">
                <a:solidFill>
                  <a:schemeClr val="bg1"/>
                </a:solidFill>
                <a:latin typeface="Verdana" pitchFamily="34" charset="0"/>
              </a:rPr>
              <a:t> and Practice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, 3e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 rot="-5400000">
            <a:off x="6816725" y="3460750"/>
            <a:ext cx="41195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>
                <a:latin typeface="Verdana" pitchFamily="34" charset="0"/>
              </a:rPr>
              <a:t>Copyright © 2016 Pearson India Education Services Pvt. Ltd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65" r:id="rId2"/>
    <p:sldLayoutId id="2147484866" r:id="rId3"/>
    <p:sldLayoutId id="2147484867" r:id="rId4"/>
    <p:sldLayoutId id="2147484868" r:id="rId5"/>
    <p:sldLayoutId id="2147484869" r:id="rId6"/>
    <p:sldLayoutId id="2147484870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3576" y="159340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19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39376" y="3349182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400" b="1" dirty="0" smtClean="0">
                <a:solidFill>
                  <a:srgbClr val="0000FF"/>
                </a:solidFill>
              </a:rPr>
              <a:t>Six-Sigma 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16367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4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Statistical Process Control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3176"/>
            <a:ext cx="8229600" cy="4525963"/>
          </a:xfrm>
        </p:spPr>
        <p:txBody>
          <a:bodyPr/>
          <a:lstStyle/>
          <a:p>
            <a:pPr marL="571500" indent="-571500" eaLnBrk="1" hangingPunct="1"/>
            <a:r>
              <a:rPr lang="en-US" altLang="en-US" dirty="0" smtClean="0"/>
              <a:t>Collective set of tools &amp; techniques used to develop a quality assurance system when business processes exhibit variations is known as Statistical Process Control (SPC)</a:t>
            </a:r>
          </a:p>
          <a:p>
            <a:pPr marL="571500" indent="-571500" eaLnBrk="1" hangingPunct="1"/>
            <a:r>
              <a:rPr lang="en-US" altLang="en-US" dirty="0" smtClean="0"/>
              <a:t>Key issues addressed in SPC based quality assurance system:</a:t>
            </a:r>
          </a:p>
          <a:p>
            <a:pPr marL="966788" lvl="1" indent="-495300" eaLnBrk="1" hangingPunct="1"/>
            <a:r>
              <a:rPr lang="en-US" altLang="en-US" dirty="0" smtClean="0"/>
              <a:t>How does one ensure that the random events are indeed rare events?</a:t>
            </a:r>
          </a:p>
          <a:p>
            <a:pPr marL="966788" lvl="1" indent="-495300" eaLnBrk="1" hangingPunct="1"/>
            <a:r>
              <a:rPr lang="en-US" altLang="en-US" dirty="0" smtClean="0"/>
              <a:t>How do we know whether the observed changes are due to random variations or assignable causes?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581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1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Common &amp; Assignable Causes</a:t>
            </a:r>
            <a:endParaRPr lang="en-US" altLang="en-US" sz="3000" b="1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84243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Two types of variations occur in business processes </a:t>
            </a:r>
          </a:p>
          <a:p>
            <a:pPr lvl="1" eaLnBrk="1" hangingPunct="1"/>
            <a:r>
              <a:rPr lang="en-US" altLang="en-US" sz="2600" dirty="0" smtClean="0"/>
              <a:t>Chance variations due to </a:t>
            </a:r>
            <a:r>
              <a:rPr lang="en-US" altLang="en-US" sz="2600" b="1" dirty="0" smtClean="0">
                <a:solidFill>
                  <a:srgbClr val="0000FF"/>
                </a:solidFill>
              </a:rPr>
              <a:t>common causes </a:t>
            </a:r>
          </a:p>
          <a:p>
            <a:pPr lvl="2" eaLnBrk="1" hangingPunct="1"/>
            <a:r>
              <a:rPr lang="en-US" altLang="en-US" dirty="0" smtClean="0"/>
              <a:t>Common causes are those due to random events that cannot be controlled</a:t>
            </a:r>
          </a:p>
          <a:p>
            <a:pPr lvl="1" eaLnBrk="1" hangingPunct="1"/>
            <a:r>
              <a:rPr lang="en-US" altLang="en-US" sz="2600" dirty="0" smtClean="0"/>
              <a:t>Non-random variations due to </a:t>
            </a:r>
            <a:r>
              <a:rPr lang="en-US" altLang="en-US" sz="2600" b="1" dirty="0" smtClean="0">
                <a:solidFill>
                  <a:srgbClr val="0000FF"/>
                </a:solidFill>
              </a:rPr>
              <a:t>assignable causes</a:t>
            </a:r>
          </a:p>
          <a:p>
            <a:pPr lvl="2" eaLnBrk="1" hangingPunct="1"/>
            <a:r>
              <a:rPr lang="en-US" altLang="en-US" dirty="0" smtClean="0"/>
              <a:t>When observed variations are not statistically found to be due to random events, it clearly points to the existence of assignable causes</a:t>
            </a:r>
          </a:p>
          <a:p>
            <a:pPr lvl="3" eaLnBrk="1" hangingPunct="1"/>
            <a:r>
              <a:rPr lang="en-US" altLang="en-US" dirty="0" smtClean="0"/>
              <a:t>Errors due to operator skill level differences</a:t>
            </a:r>
          </a:p>
          <a:p>
            <a:pPr lvl="3" eaLnBrk="1" hangingPunct="1"/>
            <a:r>
              <a:rPr lang="en-US" altLang="en-US" dirty="0" smtClean="0"/>
              <a:t>Changes in the operating condition of an equipment</a:t>
            </a:r>
          </a:p>
          <a:p>
            <a:pPr lvl="3" eaLnBrk="1" hangingPunct="1"/>
            <a:r>
              <a:rPr lang="en-US" altLang="en-US" dirty="0" smtClean="0"/>
              <a:t>Changes introduced in the standard operating procedures</a:t>
            </a:r>
          </a:p>
          <a:p>
            <a:pPr eaLnBrk="1" hangingPunct="1"/>
            <a:r>
              <a:rPr lang="en-US" altLang="en-US" sz="2800" dirty="0" smtClean="0"/>
              <a:t>In the case of assignable causes, the system will drift from desired level of performance over time</a:t>
            </a:r>
          </a:p>
        </p:txBody>
      </p:sp>
    </p:spTree>
    <p:extLst>
      <p:ext uri="{BB962C8B-B14F-4D97-AF65-F5344CB8AC3E}">
        <p14:creationId xmlns:p14="http://schemas.microsoft.com/office/powerpoint/2010/main" val="2408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953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Quality Assurance using SPC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Some terminologies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altLang="en-US" sz="2400" b="1" u="sng" dirty="0" smtClean="0">
                <a:solidFill>
                  <a:srgbClr val="C00000"/>
                </a:solidFill>
              </a:rPr>
              <a:t>Designed Standard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C00000"/>
                </a:solidFill>
              </a:rPr>
              <a:t>Centre of specification limits (Target)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C00000"/>
                </a:solidFill>
              </a:rPr>
              <a:t>Upper Specification Limit (USL)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C00000"/>
                </a:solidFill>
              </a:rPr>
              <a:t>Lower Specification Limit (LSL)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C00000"/>
                </a:solidFill>
              </a:rPr>
              <a:t>(USL – LSL): Desired Tolerance for the specs.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C00000"/>
                </a:solidFill>
              </a:rPr>
              <a:t>	This represents the </a:t>
            </a:r>
            <a:r>
              <a:rPr lang="en-US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voice of the customer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 smtClean="0">
                <a:solidFill>
                  <a:srgbClr val="0000FF"/>
                </a:solidFill>
              </a:rPr>
              <a:t>   </a:t>
            </a:r>
            <a:r>
              <a:rPr lang="en-US" altLang="en-US" sz="2400" b="1" u="sng" dirty="0" smtClean="0">
                <a:solidFill>
                  <a:srgbClr val="0000FF"/>
                </a:solidFill>
              </a:rPr>
              <a:t>Status of process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FF"/>
                </a:solidFill>
              </a:rPr>
              <a:t>Centre of the process (Process Average)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FF"/>
                </a:solidFill>
              </a:rPr>
              <a:t>Upper Control Limit (UCL)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FF"/>
                </a:solidFill>
              </a:rPr>
              <a:t>Lower Control Limit (LCL)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FF"/>
                </a:solidFill>
              </a:rPr>
              <a:t>(UCL – LCL): Spread of the process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00FF"/>
                </a:solidFill>
              </a:rPr>
              <a:t>	This represents the </a:t>
            </a:r>
            <a:r>
              <a:rPr lang="en-US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voice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23738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4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4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4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nimBg="1"/>
      <p:bldP spid="1741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Control Chart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altLang="en-US" sz="3200" b="1" dirty="0" err="1" smtClean="0">
                <a:solidFill>
                  <a:srgbClr val="0000FF"/>
                </a:solidFill>
                <a:latin typeface="Comic Sans MS" pitchFamily="66" charset="0"/>
              </a:rPr>
              <a:t>generalised</a:t>
            </a: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 representation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990600" y="1981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990600" y="4038600"/>
            <a:ext cx="6629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700713" y="3619500"/>
            <a:ext cx="1790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  <a:latin typeface="Times New Roman" pitchFamily="18" charset="0"/>
              </a:rPr>
              <a:t>Process Average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990600" y="2514600"/>
            <a:ext cx="66294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318125" y="2095500"/>
            <a:ext cx="292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Upper Control Limit (UCL)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990600" y="5676900"/>
            <a:ext cx="6629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318125" y="5257800"/>
            <a:ext cx="292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itchFamily="18" charset="0"/>
              </a:rPr>
              <a:t>Lower Control Limit (LCL)</a:t>
            </a: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1676400" y="33528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3" name="AutoShape 13"/>
          <p:cNvSpPr>
            <a:spLocks noChangeArrowheads="1"/>
          </p:cNvSpPr>
          <p:nvPr/>
        </p:nvSpPr>
        <p:spPr bwMode="auto">
          <a:xfrm>
            <a:off x="2133600" y="37338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4" name="AutoShape 14"/>
          <p:cNvSpPr>
            <a:spLocks noChangeArrowheads="1"/>
          </p:cNvSpPr>
          <p:nvPr/>
        </p:nvSpPr>
        <p:spPr bwMode="auto">
          <a:xfrm>
            <a:off x="1752600" y="48006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5" name="AutoShape 15"/>
          <p:cNvSpPr>
            <a:spLocks noChangeArrowheads="1"/>
          </p:cNvSpPr>
          <p:nvPr/>
        </p:nvSpPr>
        <p:spPr bwMode="auto">
          <a:xfrm>
            <a:off x="2819400" y="42672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6" name="AutoShape 16"/>
          <p:cNvSpPr>
            <a:spLocks noChangeArrowheads="1"/>
          </p:cNvSpPr>
          <p:nvPr/>
        </p:nvSpPr>
        <p:spPr bwMode="auto">
          <a:xfrm>
            <a:off x="2514600" y="33528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7" name="AutoShape 17"/>
          <p:cNvSpPr>
            <a:spLocks noChangeArrowheads="1"/>
          </p:cNvSpPr>
          <p:nvPr/>
        </p:nvSpPr>
        <p:spPr bwMode="auto">
          <a:xfrm>
            <a:off x="3048000" y="27432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8" name="AutoShape 18"/>
          <p:cNvSpPr>
            <a:spLocks noChangeArrowheads="1"/>
          </p:cNvSpPr>
          <p:nvPr/>
        </p:nvSpPr>
        <p:spPr bwMode="auto">
          <a:xfrm>
            <a:off x="3200400" y="35814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9" name="AutoShape 19"/>
          <p:cNvSpPr>
            <a:spLocks noChangeArrowheads="1"/>
          </p:cNvSpPr>
          <p:nvPr/>
        </p:nvSpPr>
        <p:spPr bwMode="auto">
          <a:xfrm>
            <a:off x="3657600" y="48006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0" name="AutoShape 20"/>
          <p:cNvSpPr>
            <a:spLocks noChangeArrowheads="1"/>
          </p:cNvSpPr>
          <p:nvPr/>
        </p:nvSpPr>
        <p:spPr bwMode="auto">
          <a:xfrm>
            <a:off x="3886200" y="41148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1" name="AutoShape 21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2" name="AutoShape 22"/>
          <p:cNvSpPr>
            <a:spLocks noChangeArrowheads="1"/>
          </p:cNvSpPr>
          <p:nvPr/>
        </p:nvSpPr>
        <p:spPr bwMode="auto">
          <a:xfrm>
            <a:off x="4114800" y="44196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3" name="AutoShape 23"/>
          <p:cNvSpPr>
            <a:spLocks noChangeArrowheads="1"/>
          </p:cNvSpPr>
          <p:nvPr/>
        </p:nvSpPr>
        <p:spPr bwMode="auto">
          <a:xfrm>
            <a:off x="4800600" y="51054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4" name="AutoShape 24"/>
          <p:cNvSpPr>
            <a:spLocks noChangeArrowheads="1"/>
          </p:cNvSpPr>
          <p:nvPr/>
        </p:nvSpPr>
        <p:spPr bwMode="auto">
          <a:xfrm>
            <a:off x="4876800" y="32766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5" name="AutoShape 25"/>
          <p:cNvSpPr>
            <a:spLocks noChangeArrowheads="1"/>
          </p:cNvSpPr>
          <p:nvPr/>
        </p:nvSpPr>
        <p:spPr bwMode="auto">
          <a:xfrm>
            <a:off x="5486400" y="28194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6" name="AutoShape 26"/>
          <p:cNvSpPr>
            <a:spLocks noChangeArrowheads="1"/>
          </p:cNvSpPr>
          <p:nvPr/>
        </p:nvSpPr>
        <p:spPr bwMode="auto">
          <a:xfrm>
            <a:off x="5257800" y="35052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7" name="AutoShape 27"/>
          <p:cNvSpPr>
            <a:spLocks noChangeArrowheads="1"/>
          </p:cNvSpPr>
          <p:nvPr/>
        </p:nvSpPr>
        <p:spPr bwMode="auto">
          <a:xfrm>
            <a:off x="5638800" y="5029200"/>
            <a:ext cx="76200" cy="762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8458" name="AutoShape 28"/>
          <p:cNvCxnSpPr>
            <a:cxnSpLocks noChangeShapeType="1"/>
            <a:stCxn id="18442" idx="0"/>
            <a:endCxn id="18444" idx="0"/>
          </p:cNvCxnSpPr>
          <p:nvPr/>
        </p:nvCxnSpPr>
        <p:spPr bwMode="auto">
          <a:xfrm>
            <a:off x="1714500" y="3352800"/>
            <a:ext cx="76200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29"/>
          <p:cNvCxnSpPr>
            <a:cxnSpLocks noChangeShapeType="1"/>
            <a:stCxn id="18444" idx="0"/>
            <a:endCxn id="18443" idx="3"/>
          </p:cNvCxnSpPr>
          <p:nvPr/>
        </p:nvCxnSpPr>
        <p:spPr bwMode="auto">
          <a:xfrm flipV="1">
            <a:off x="1790700" y="3798888"/>
            <a:ext cx="354013" cy="1001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30"/>
          <p:cNvCxnSpPr>
            <a:cxnSpLocks noChangeShapeType="1"/>
            <a:stCxn id="18443" idx="2"/>
            <a:endCxn id="18446" idx="3"/>
          </p:cNvCxnSpPr>
          <p:nvPr/>
        </p:nvCxnSpPr>
        <p:spPr bwMode="auto">
          <a:xfrm flipV="1">
            <a:off x="2133600" y="3417888"/>
            <a:ext cx="392113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31"/>
          <p:cNvCxnSpPr>
            <a:cxnSpLocks noChangeShapeType="1"/>
            <a:stCxn id="18446" idx="2"/>
            <a:endCxn id="18445" idx="1"/>
          </p:cNvCxnSpPr>
          <p:nvPr/>
        </p:nvCxnSpPr>
        <p:spPr bwMode="auto">
          <a:xfrm>
            <a:off x="2514600" y="3390900"/>
            <a:ext cx="315913" cy="887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2" name="AutoShape 32"/>
          <p:cNvCxnSpPr>
            <a:cxnSpLocks noChangeShapeType="1"/>
            <a:stCxn id="18445" idx="0"/>
            <a:endCxn id="18447" idx="4"/>
          </p:cNvCxnSpPr>
          <p:nvPr/>
        </p:nvCxnSpPr>
        <p:spPr bwMode="auto">
          <a:xfrm flipV="1">
            <a:off x="2857500" y="2819400"/>
            <a:ext cx="228600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33"/>
          <p:cNvCxnSpPr>
            <a:cxnSpLocks noChangeShapeType="1"/>
            <a:stCxn id="18447" idx="7"/>
            <a:endCxn id="18448" idx="0"/>
          </p:cNvCxnSpPr>
          <p:nvPr/>
        </p:nvCxnSpPr>
        <p:spPr bwMode="auto">
          <a:xfrm>
            <a:off x="3113088" y="2754313"/>
            <a:ext cx="125412" cy="827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4" name="AutoShape 34"/>
          <p:cNvCxnSpPr>
            <a:cxnSpLocks noChangeShapeType="1"/>
            <a:stCxn id="18448" idx="6"/>
            <a:endCxn id="18449" idx="0"/>
          </p:cNvCxnSpPr>
          <p:nvPr/>
        </p:nvCxnSpPr>
        <p:spPr bwMode="auto">
          <a:xfrm>
            <a:off x="3276600" y="3619500"/>
            <a:ext cx="419100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5" name="AutoShape 35"/>
          <p:cNvCxnSpPr>
            <a:cxnSpLocks noChangeShapeType="1"/>
            <a:stCxn id="18449" idx="0"/>
            <a:endCxn id="18450" idx="3"/>
          </p:cNvCxnSpPr>
          <p:nvPr/>
        </p:nvCxnSpPr>
        <p:spPr bwMode="auto">
          <a:xfrm flipV="1">
            <a:off x="3695700" y="4179888"/>
            <a:ext cx="201613" cy="620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6" name="AutoShape 36"/>
          <p:cNvCxnSpPr>
            <a:cxnSpLocks noChangeShapeType="1"/>
            <a:stCxn id="18450" idx="5"/>
            <a:endCxn id="18452" idx="4"/>
          </p:cNvCxnSpPr>
          <p:nvPr/>
        </p:nvCxnSpPr>
        <p:spPr bwMode="auto">
          <a:xfrm>
            <a:off x="3951288" y="4179888"/>
            <a:ext cx="201612" cy="315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AutoShape 37"/>
          <p:cNvCxnSpPr>
            <a:cxnSpLocks noChangeShapeType="1"/>
            <a:stCxn id="18452" idx="5"/>
            <a:endCxn id="18451" idx="4"/>
          </p:cNvCxnSpPr>
          <p:nvPr/>
        </p:nvCxnSpPr>
        <p:spPr bwMode="auto">
          <a:xfrm flipV="1">
            <a:off x="4179888" y="2971800"/>
            <a:ext cx="277812" cy="1512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8" name="AutoShape 38"/>
          <p:cNvCxnSpPr>
            <a:cxnSpLocks noChangeShapeType="1"/>
            <a:stCxn id="18451" idx="4"/>
            <a:endCxn id="18453" idx="0"/>
          </p:cNvCxnSpPr>
          <p:nvPr/>
        </p:nvCxnSpPr>
        <p:spPr bwMode="auto">
          <a:xfrm>
            <a:off x="4457700" y="2971800"/>
            <a:ext cx="381000" cy="213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9" name="AutoShape 39"/>
          <p:cNvCxnSpPr>
            <a:cxnSpLocks noChangeShapeType="1"/>
            <a:stCxn id="18453" idx="5"/>
            <a:endCxn id="18454" idx="0"/>
          </p:cNvCxnSpPr>
          <p:nvPr/>
        </p:nvCxnSpPr>
        <p:spPr bwMode="auto">
          <a:xfrm flipV="1">
            <a:off x="4865688" y="3276600"/>
            <a:ext cx="49212" cy="1893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0" name="AutoShape 40"/>
          <p:cNvCxnSpPr>
            <a:cxnSpLocks noChangeShapeType="1"/>
            <a:stCxn id="18454" idx="0"/>
            <a:endCxn id="18456" idx="6"/>
          </p:cNvCxnSpPr>
          <p:nvPr/>
        </p:nvCxnSpPr>
        <p:spPr bwMode="auto">
          <a:xfrm>
            <a:off x="4914900" y="3276600"/>
            <a:ext cx="4191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1" name="AutoShape 41"/>
          <p:cNvCxnSpPr>
            <a:cxnSpLocks noChangeShapeType="1"/>
            <a:stCxn id="18456" idx="4"/>
            <a:endCxn id="18455" idx="0"/>
          </p:cNvCxnSpPr>
          <p:nvPr/>
        </p:nvCxnSpPr>
        <p:spPr bwMode="auto">
          <a:xfrm flipV="1">
            <a:off x="5295900" y="2819400"/>
            <a:ext cx="2286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2" name="AutoShape 42"/>
          <p:cNvCxnSpPr>
            <a:cxnSpLocks noChangeShapeType="1"/>
            <a:stCxn id="18455" idx="7"/>
            <a:endCxn id="18457" idx="0"/>
          </p:cNvCxnSpPr>
          <p:nvPr/>
        </p:nvCxnSpPr>
        <p:spPr bwMode="auto">
          <a:xfrm>
            <a:off x="5551488" y="2830513"/>
            <a:ext cx="125412" cy="2198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3" name="AutoShape 43"/>
          <p:cNvSpPr>
            <a:spLocks noChangeArrowheads="1"/>
          </p:cNvSpPr>
          <p:nvPr/>
        </p:nvSpPr>
        <p:spPr bwMode="auto">
          <a:xfrm>
            <a:off x="6400800" y="2667000"/>
            <a:ext cx="1600200" cy="685800"/>
          </a:xfrm>
          <a:prstGeom prst="wedgeRoundRectCallout">
            <a:avLst>
              <a:gd name="adj1" fmla="val -95537"/>
              <a:gd name="adj2" fmla="val 5601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itchFamily="18" charset="0"/>
              </a:rPr>
              <a:t>Plot of sample data</a:t>
            </a:r>
          </a:p>
        </p:txBody>
      </p:sp>
    </p:spTree>
    <p:extLst>
      <p:ext uri="{BB962C8B-B14F-4D97-AF65-F5344CB8AC3E}">
        <p14:creationId xmlns:p14="http://schemas.microsoft.com/office/powerpoint/2010/main" val="108088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16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Setting up a process control system</a:t>
            </a:r>
          </a:p>
        </p:txBody>
      </p:sp>
      <p:sp>
        <p:nvSpPr>
          <p:cNvPr id="19459" name="AutoShape 4"/>
          <p:cNvSpPr>
            <a:spLocks noChangeArrowheads="1"/>
          </p:cNvSpPr>
          <p:nvPr/>
        </p:nvSpPr>
        <p:spPr bwMode="auto">
          <a:xfrm>
            <a:off x="11341" y="1981200"/>
            <a:ext cx="2809875" cy="533400"/>
          </a:xfrm>
          <a:prstGeom prst="flowChartAlternateProcess">
            <a:avLst/>
          </a:prstGeom>
          <a:solidFill>
            <a:srgbClr val="FFD85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Choose the characteristic </a:t>
            </a:r>
          </a:p>
          <a:p>
            <a:pPr algn="ctr" eaLnBrk="1" hangingPunct="1"/>
            <a:r>
              <a:rPr lang="en-US" altLang="en-US" sz="1600" dirty="0"/>
              <a:t>for process control</a:t>
            </a:r>
          </a:p>
        </p:txBody>
      </p:sp>
      <p:sp>
        <p:nvSpPr>
          <p:cNvPr id="19460" name="AutoShape 5"/>
          <p:cNvSpPr>
            <a:spLocks noChangeArrowheads="1"/>
          </p:cNvSpPr>
          <p:nvPr/>
        </p:nvSpPr>
        <p:spPr bwMode="auto">
          <a:xfrm>
            <a:off x="151041" y="3200400"/>
            <a:ext cx="2514600" cy="533400"/>
          </a:xfrm>
          <a:prstGeom prst="flowChartAlternateProcess">
            <a:avLst/>
          </a:prstGeom>
          <a:solidFill>
            <a:srgbClr val="FFD85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Choose the </a:t>
            </a:r>
          </a:p>
          <a:p>
            <a:pPr algn="ctr" eaLnBrk="1" hangingPunct="1"/>
            <a:r>
              <a:rPr lang="en-US" altLang="en-US" sz="1600" dirty="0"/>
              <a:t>Measurement method</a:t>
            </a:r>
          </a:p>
        </p:txBody>
      </p:sp>
      <p:sp>
        <p:nvSpPr>
          <p:cNvPr id="19461" name="AutoShape 6"/>
          <p:cNvSpPr>
            <a:spLocks noChangeArrowheads="1"/>
          </p:cNvSpPr>
          <p:nvPr/>
        </p:nvSpPr>
        <p:spPr bwMode="auto">
          <a:xfrm>
            <a:off x="3232379" y="3124200"/>
            <a:ext cx="2514600" cy="533400"/>
          </a:xfrm>
          <a:prstGeom prst="flowChartAlternateProcess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Choose an appropriate </a:t>
            </a:r>
          </a:p>
          <a:p>
            <a:pPr algn="ctr" eaLnBrk="1" hangingPunct="1"/>
            <a:r>
              <a:rPr lang="en-US" altLang="en-US" sz="1600"/>
              <a:t>Sampling procedure</a:t>
            </a:r>
          </a:p>
        </p:txBody>
      </p:sp>
      <p:sp>
        <p:nvSpPr>
          <p:cNvPr id="19462" name="AutoShape 7"/>
          <p:cNvSpPr>
            <a:spLocks noChangeArrowheads="1"/>
          </p:cNvSpPr>
          <p:nvPr/>
        </p:nvSpPr>
        <p:spPr bwMode="auto">
          <a:xfrm>
            <a:off x="3232379" y="4343400"/>
            <a:ext cx="2514600" cy="533400"/>
          </a:xfrm>
          <a:prstGeom prst="flowChartAlternateProcess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Choose the type of</a:t>
            </a:r>
          </a:p>
          <a:p>
            <a:pPr algn="ctr" eaLnBrk="1" hangingPunct="1"/>
            <a:r>
              <a:rPr lang="en-US" altLang="en-US" sz="1600"/>
              <a:t>Control Chart</a:t>
            </a:r>
          </a:p>
        </p:txBody>
      </p:sp>
      <p:sp>
        <p:nvSpPr>
          <p:cNvPr id="19463" name="AutoShape 8"/>
          <p:cNvSpPr>
            <a:spLocks noChangeArrowheads="1"/>
          </p:cNvSpPr>
          <p:nvPr/>
        </p:nvSpPr>
        <p:spPr bwMode="auto">
          <a:xfrm>
            <a:off x="6280379" y="4495800"/>
            <a:ext cx="2514600" cy="5334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Calculate </a:t>
            </a:r>
          </a:p>
          <a:p>
            <a:pPr algn="ctr" eaLnBrk="1" hangingPunct="1"/>
            <a:r>
              <a:rPr lang="en-US" altLang="en-US" sz="1600"/>
              <a:t>control limits</a:t>
            </a:r>
          </a:p>
        </p:txBody>
      </p:sp>
      <p:sp>
        <p:nvSpPr>
          <p:cNvPr id="19464" name="AutoShape 9"/>
          <p:cNvSpPr>
            <a:spLocks noChangeArrowheads="1"/>
          </p:cNvSpPr>
          <p:nvPr/>
        </p:nvSpPr>
        <p:spPr bwMode="auto">
          <a:xfrm>
            <a:off x="6280379" y="5715000"/>
            <a:ext cx="2514600" cy="5334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Plot the data &amp; Analyse</a:t>
            </a:r>
          </a:p>
        </p:txBody>
      </p:sp>
      <p:cxnSp>
        <p:nvCxnSpPr>
          <p:cNvPr id="19465" name="AutoShape 10"/>
          <p:cNvCxnSpPr>
            <a:cxnSpLocks noChangeShapeType="1"/>
            <a:stCxn id="19459" idx="2"/>
            <a:endCxn id="19460" idx="0"/>
          </p:cNvCxnSpPr>
          <p:nvPr/>
        </p:nvCxnSpPr>
        <p:spPr bwMode="auto">
          <a:xfrm flipH="1">
            <a:off x="1408341" y="2514600"/>
            <a:ext cx="7938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11"/>
          <p:cNvCxnSpPr>
            <a:cxnSpLocks noChangeShapeType="1"/>
            <a:stCxn id="19460" idx="2"/>
            <a:endCxn id="19461" idx="1"/>
          </p:cNvCxnSpPr>
          <p:nvPr/>
        </p:nvCxnSpPr>
        <p:spPr bwMode="auto">
          <a:xfrm rot="5400000" flipH="1" flipV="1">
            <a:off x="2148910" y="2650331"/>
            <a:ext cx="342900" cy="1824038"/>
          </a:xfrm>
          <a:prstGeom prst="bentConnector4">
            <a:avLst>
              <a:gd name="adj1" fmla="val -66667"/>
              <a:gd name="adj2" fmla="val 84509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12"/>
          <p:cNvCxnSpPr>
            <a:cxnSpLocks noChangeShapeType="1"/>
            <a:stCxn id="19461" idx="2"/>
            <a:endCxn id="19462" idx="0"/>
          </p:cNvCxnSpPr>
          <p:nvPr/>
        </p:nvCxnSpPr>
        <p:spPr bwMode="auto">
          <a:xfrm>
            <a:off x="4489679" y="3657600"/>
            <a:ext cx="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3"/>
          <p:cNvCxnSpPr>
            <a:cxnSpLocks noChangeShapeType="1"/>
            <a:stCxn id="19462" idx="2"/>
            <a:endCxn id="19463" idx="1"/>
          </p:cNvCxnSpPr>
          <p:nvPr/>
        </p:nvCxnSpPr>
        <p:spPr bwMode="auto">
          <a:xfrm rot="5400000" flipH="1" flipV="1">
            <a:off x="5327879" y="3924300"/>
            <a:ext cx="114300" cy="1790700"/>
          </a:xfrm>
          <a:prstGeom prst="bentConnector4">
            <a:avLst>
              <a:gd name="adj1" fmla="val -200000"/>
              <a:gd name="adj2" fmla="val 85106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4"/>
          <p:cNvCxnSpPr>
            <a:cxnSpLocks noChangeShapeType="1"/>
            <a:stCxn id="19463" idx="2"/>
            <a:endCxn id="19464" idx="0"/>
          </p:cNvCxnSpPr>
          <p:nvPr/>
        </p:nvCxnSpPr>
        <p:spPr bwMode="auto">
          <a:xfrm>
            <a:off x="7537679" y="5029200"/>
            <a:ext cx="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580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Characteristics for process control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Some examples</a:t>
            </a:r>
          </a:p>
        </p:txBody>
      </p:sp>
      <p:graphicFrame>
        <p:nvGraphicFramePr>
          <p:cNvPr id="29804" name="Group 10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62524290"/>
              </p:ext>
            </p:extLst>
          </p:nvPr>
        </p:nvGraphicFramePr>
        <p:xfrm>
          <a:off x="413658" y="1785258"/>
          <a:ext cx="8305800" cy="4572202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908837"/>
                <a:gridCol w="2642329"/>
                <a:gridCol w="4754634"/>
              </a:tblGrid>
              <a:tr h="28579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Sl. No.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7" marB="45727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Type of Applications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7" marB="45727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Characteristic for Measurement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7" marB="45727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986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Component Manufacturing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Conformance of physical measurements of components and sub-assemblies to specifications</a:t>
                      </a:r>
                      <a:endParaRPr kumimoji="0" lang="en-US" sz="105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Conformance to operating characteristics of machines and other resources involved in the process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843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Final Assembly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Number of defects in the product </a:t>
                      </a:r>
                      <a:endParaRPr kumimoji="0" lang="en-US" sz="105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Conformance to test specifications</a:t>
                      </a:r>
                      <a:endParaRPr kumimoji="0" lang="en-US" sz="105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Number of missing elements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86116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Process Industries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Temperature, Pressure and Heat specifications</a:t>
                      </a:r>
                      <a:endParaRPr kumimoji="0" lang="en-US" sz="105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Conformance to product specifications</a:t>
                      </a:r>
                      <a:endParaRPr kumimoji="0" lang="en-US" sz="105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Conformance to equipment specifications</a:t>
                      </a:r>
                      <a:endParaRPr kumimoji="0" lang="en-US" sz="105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Vibrations and other variations in equipments and sub-systems</a:t>
                      </a:r>
                      <a:endParaRPr kumimoji="0" lang="en-US" sz="105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Conformance to specifications of the automation &amp; control system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98656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Service Systems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Number of defects in various business processes</a:t>
                      </a:r>
                      <a:endParaRPr kumimoji="0" lang="en-US" sz="105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Errors in processing documents</a:t>
                      </a:r>
                      <a:endParaRPr kumimoji="0" lang="en-US" sz="105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Conformance to waiting time/lead time related specifications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9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Choosing a characteristic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Examples from service industry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long does it take to complete the patient admission process in a hospital?</a:t>
            </a:r>
          </a:p>
          <a:p>
            <a:pPr eaLnBrk="1" hangingPunct="1"/>
            <a:r>
              <a:rPr lang="en-US" altLang="en-US" dirty="0" smtClean="0"/>
              <a:t>How dissatisfied were the customers when they stayed in a hotel for a holiday?</a:t>
            </a:r>
          </a:p>
          <a:p>
            <a:pPr eaLnBrk="1" hangingPunct="1"/>
            <a:r>
              <a:rPr lang="en-US" altLang="en-US" dirty="0" smtClean="0"/>
              <a:t>Does our process of understanding customer requirements needs improvement?</a:t>
            </a:r>
          </a:p>
          <a:p>
            <a:pPr eaLnBrk="1" hangingPunct="1"/>
            <a:r>
              <a:rPr lang="en-US" altLang="en-US" dirty="0" smtClean="0"/>
              <a:t>How capable are my sub-processes in software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5211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Measurement Methods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 smtClean="0"/>
              <a:t>Attribute Based</a:t>
            </a:r>
          </a:p>
          <a:p>
            <a:pPr lvl="1" eaLnBrk="1" hangingPunct="1"/>
            <a:r>
              <a:rPr lang="en-US" altLang="en-US" sz="2000" dirty="0" smtClean="0"/>
              <a:t>simple clustering of the characteristic into a few categories (such as good or bad) </a:t>
            </a:r>
          </a:p>
          <a:p>
            <a:pPr lvl="1" eaLnBrk="1" hangingPunct="1"/>
            <a:r>
              <a:rPr lang="en-US" altLang="en-US" sz="2000" dirty="0" smtClean="0"/>
              <a:t>Two frequently used attribute measures are:</a:t>
            </a:r>
          </a:p>
          <a:p>
            <a:pPr lvl="2" eaLnBrk="1" hangingPunct="1"/>
            <a:r>
              <a:rPr lang="en-US" altLang="en-US" sz="1800" dirty="0" smtClean="0"/>
              <a:t>Proportion of defects (denoted as </a:t>
            </a:r>
            <a:r>
              <a:rPr lang="en-US" altLang="en-US" sz="1800" i="1" dirty="0" smtClean="0"/>
              <a:t>p</a:t>
            </a:r>
            <a:r>
              <a:rPr lang="en-US" altLang="en-US" sz="1800" dirty="0" smtClean="0"/>
              <a:t>) </a:t>
            </a:r>
          </a:p>
          <a:p>
            <a:pPr lvl="2" eaLnBrk="1" hangingPunct="1"/>
            <a:r>
              <a:rPr lang="en-US" altLang="en-US" sz="1800" dirty="0" smtClean="0"/>
              <a:t>Number of defects (denoted as </a:t>
            </a:r>
            <a:r>
              <a:rPr lang="en-US" altLang="en-US" sz="1800" i="1" dirty="0" smtClean="0"/>
              <a:t>c</a:t>
            </a:r>
            <a:r>
              <a:rPr lang="en-US" altLang="en-US" sz="1800" dirty="0" smtClean="0"/>
              <a:t>) </a:t>
            </a:r>
          </a:p>
          <a:p>
            <a:pPr lvl="1" eaLnBrk="1" hangingPunct="1"/>
            <a:r>
              <a:rPr lang="en-US" altLang="en-US" sz="2000" dirty="0" smtClean="0"/>
              <a:t>measurements are easy to make, quick &amp; less expensive, but reveal very little information about the process </a:t>
            </a:r>
          </a:p>
          <a:p>
            <a:pPr eaLnBrk="1" hangingPunct="1"/>
            <a:r>
              <a:rPr lang="en-US" altLang="en-US" sz="2400" b="1" dirty="0" smtClean="0"/>
              <a:t>Variable Based</a:t>
            </a:r>
          </a:p>
          <a:p>
            <a:pPr lvl="1" eaLnBrk="1" hangingPunct="1"/>
            <a:r>
              <a:rPr lang="en-US" altLang="en-US" sz="2000" dirty="0" smtClean="0"/>
              <a:t>Detailed observation of the characteristic (such as length, diameter, weight)</a:t>
            </a:r>
          </a:p>
          <a:p>
            <a:pPr lvl="1" eaLnBrk="1" hangingPunct="1"/>
            <a:r>
              <a:rPr lang="en-US" altLang="en-US" sz="2000" dirty="0" smtClean="0"/>
              <a:t>measurement will be expensive and more time consuming but will provide a wealth of information about the process </a:t>
            </a:r>
          </a:p>
        </p:txBody>
      </p:sp>
    </p:spTree>
    <p:extLst>
      <p:ext uri="{BB962C8B-B14F-4D97-AF65-F5344CB8AC3E}">
        <p14:creationId xmlns:p14="http://schemas.microsoft.com/office/powerpoint/2010/main" val="8348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Control Charts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 based control chart</a:t>
            </a:r>
          </a:p>
          <a:p>
            <a:pPr lvl="1" eaLnBrk="1" hangingPunct="1"/>
            <a:r>
              <a:rPr lang="en-US" altLang="en-US" smtClean="0"/>
              <a:t>X bar and R Charts</a:t>
            </a:r>
          </a:p>
          <a:p>
            <a:pPr eaLnBrk="1" hangingPunct="1"/>
            <a:r>
              <a:rPr lang="en-US" altLang="en-US" smtClean="0"/>
              <a:t>Attribute based control chart</a:t>
            </a:r>
          </a:p>
          <a:p>
            <a:pPr lvl="1" eaLnBrk="1" hangingPunct="1"/>
            <a:r>
              <a:rPr lang="en-US" altLang="en-US" smtClean="0"/>
              <a:t>P chart</a:t>
            </a:r>
          </a:p>
          <a:p>
            <a:pPr lvl="1" eaLnBrk="1" hangingPunct="1"/>
            <a:r>
              <a:rPr lang="en-US" altLang="en-US" smtClean="0"/>
              <a:t>C chart</a:t>
            </a:r>
          </a:p>
        </p:txBody>
      </p:sp>
    </p:spTree>
    <p:extLst>
      <p:ext uri="{BB962C8B-B14F-4D97-AF65-F5344CB8AC3E}">
        <p14:creationId xmlns:p14="http://schemas.microsoft.com/office/powerpoint/2010/main" val="1659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-58056" y="1647372"/>
            <a:ext cx="1752600" cy="1219200"/>
          </a:xfrm>
        </p:spPr>
        <p:txBody>
          <a:bodyPr/>
          <a:lstStyle/>
          <a:p>
            <a:pPr algn="ctr" eaLnBrk="1" hangingPunct="1"/>
            <a:r>
              <a:rPr lang="en-US" altLang="en-US" sz="2200" b="1" dirty="0" smtClean="0"/>
              <a:t>Notations for control charts</a:t>
            </a:r>
          </a:p>
        </p:txBody>
      </p:sp>
      <p:pic>
        <p:nvPicPr>
          <p:cNvPr id="24579" name="Picture 1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2" b="2463"/>
          <a:stretch>
            <a:fillRect/>
          </a:stretch>
        </p:blipFill>
        <p:spPr bwMode="auto">
          <a:xfrm>
            <a:off x="1955803" y="50117"/>
            <a:ext cx="6687456" cy="624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3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-11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Six Sigma Approach to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634"/>
            <a:ext cx="8382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Six sigma is a new approach to process control first practiced by companies such as General Electric and Motorola to achieve </a:t>
            </a:r>
            <a:r>
              <a:rPr lang="en-US" dirty="0" smtClean="0">
                <a:solidFill>
                  <a:srgbClr val="0000FF"/>
                </a:solidFill>
              </a:rPr>
              <a:t>near zero defects </a:t>
            </a:r>
            <a:r>
              <a:rPr lang="en-US" dirty="0" smtClean="0"/>
              <a:t>in processes</a:t>
            </a:r>
          </a:p>
          <a:p>
            <a:pPr eaLnBrk="1" hangingPunct="1">
              <a:defRPr/>
            </a:pPr>
            <a:r>
              <a:rPr lang="en-US" b="1" dirty="0" smtClean="0"/>
              <a:t>Elements of six-sigma </a:t>
            </a:r>
          </a:p>
          <a:p>
            <a:pPr lvl="1" eaLnBrk="1" hangingPunct="1">
              <a:defRPr/>
            </a:pPr>
            <a:r>
              <a:rPr lang="en-US" dirty="0" smtClean="0"/>
              <a:t>Understanding customer needs well</a:t>
            </a:r>
          </a:p>
          <a:p>
            <a:pPr lvl="1" eaLnBrk="1" hangingPunct="1">
              <a:defRPr/>
            </a:pPr>
            <a:r>
              <a:rPr lang="en-US" dirty="0" smtClean="0"/>
              <a:t>Appropriate and disciplined use of data and statistical tools </a:t>
            </a:r>
          </a:p>
          <a:p>
            <a:pPr lvl="1" eaLnBrk="1" hangingPunct="1">
              <a:defRPr/>
            </a:pPr>
            <a:r>
              <a:rPr lang="en-US" dirty="0" smtClean="0"/>
              <a:t>Statistical analysis and a closer attention to managing and improving business processes using a set of tools</a:t>
            </a:r>
          </a:p>
        </p:txBody>
      </p:sp>
    </p:spTree>
    <p:extLst>
      <p:ext uri="{BB962C8B-B14F-4D97-AF65-F5344CB8AC3E}">
        <p14:creationId xmlns:p14="http://schemas.microsoft.com/office/powerpoint/2010/main" val="6532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X bar and R Chart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Setting control limits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54200"/>
            <a:ext cx="7467600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9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Coefficients for computing LCL and UCL in X-bar and R charts* </a:t>
            </a:r>
          </a:p>
        </p:txBody>
      </p:sp>
      <p:pic>
        <p:nvPicPr>
          <p:cNvPr id="26627" name="Picture 1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4" r="20236"/>
          <a:stretch>
            <a:fillRect/>
          </a:stretch>
        </p:blipFill>
        <p:spPr bwMode="auto">
          <a:xfrm>
            <a:off x="1371600" y="2133600"/>
            <a:ext cx="640080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127"/>
          <p:cNvSpPr txBox="1">
            <a:spLocks noChangeArrowheads="1"/>
          </p:cNvSpPr>
          <p:nvPr/>
        </p:nvSpPr>
        <p:spPr bwMode="auto">
          <a:xfrm>
            <a:off x="152400" y="6172200"/>
            <a:ext cx="876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2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Source: Juran, J.M. and F.M. Gryna, (1995), “Quality Planning and Analysis”, Tata McGraw-Hill, 3</a:t>
            </a:r>
            <a:r>
              <a:rPr lang="en-US" altLang="en-US" sz="1200" i="1" baseline="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rd</a:t>
            </a:r>
            <a:r>
              <a:rPr lang="en-US" altLang="en-US" sz="12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Edition, New Delhi, pp 385.</a:t>
            </a:r>
            <a:endParaRPr lang="en-US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2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X bar Chart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example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391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1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 Chart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example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752600"/>
            <a:ext cx="8039100" cy="471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1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 chart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Setting the control limits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47913"/>
            <a:ext cx="8305800" cy="34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3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 Chart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example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708150"/>
            <a:ext cx="782955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3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 Chart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Setting up the control limits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47913"/>
            <a:ext cx="8305800" cy="34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2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 Chart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example (with an outlier)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82490"/>
            <a:ext cx="7824787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4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 Chart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Is this process behaving normally?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6581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0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47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When to stop the process?</a:t>
            </a:r>
            <a:r>
              <a:rPr lang="en-US" altLang="en-US" sz="2500" dirty="0" smtClean="0">
                <a:cs typeface="Times New Roman" pitchFamily="18" charset="0"/>
              </a:rPr>
              <a:t/>
            </a:r>
            <a:br>
              <a:rPr lang="en-US" altLang="en-US" sz="2500" dirty="0" smtClean="0">
                <a:cs typeface="Times New Roman" pitchFamily="18" charset="0"/>
              </a:rPr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5 points in a row in Zone C</a:t>
            </a:r>
          </a:p>
        </p:txBody>
      </p:sp>
      <p:grpSp>
        <p:nvGrpSpPr>
          <p:cNvPr id="34819" name="Group 19"/>
          <p:cNvGrpSpPr>
            <a:grpSpLocks/>
          </p:cNvGrpSpPr>
          <p:nvPr/>
        </p:nvGrpSpPr>
        <p:grpSpPr bwMode="auto">
          <a:xfrm>
            <a:off x="1643063" y="1578432"/>
            <a:ext cx="5857875" cy="4792663"/>
            <a:chOff x="1062" y="1296"/>
            <a:chExt cx="3690" cy="3019"/>
          </a:xfrm>
        </p:grpSpPr>
        <p:pic>
          <p:nvPicPr>
            <p:cNvPr id="3482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0" y="1296"/>
              <a:ext cx="2892" cy="3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1062" y="1566"/>
              <a:ext cx="655" cy="2508"/>
              <a:chOff x="165" y="6360"/>
              <a:chExt cx="1095" cy="2985"/>
            </a:xfrm>
          </p:grpSpPr>
          <p:sp>
            <p:nvSpPr>
              <p:cNvPr id="34829" name="Text Box 6"/>
              <p:cNvSpPr txBox="1">
                <a:spLocks noChangeArrowheads="1"/>
              </p:cNvSpPr>
              <p:nvPr/>
            </p:nvSpPr>
            <p:spPr bwMode="auto">
              <a:xfrm>
                <a:off x="165" y="6360"/>
                <a:ext cx="1080" cy="36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Times New Roman" pitchFamily="18" charset="0"/>
                  </a:rPr>
                  <a:t>Zone A</a:t>
                </a:r>
              </a:p>
            </p:txBody>
          </p:sp>
          <p:sp>
            <p:nvSpPr>
              <p:cNvPr id="34830" name="Text Box 7"/>
              <p:cNvSpPr txBox="1">
                <a:spLocks noChangeArrowheads="1"/>
              </p:cNvSpPr>
              <p:nvPr/>
            </p:nvSpPr>
            <p:spPr bwMode="auto">
              <a:xfrm>
                <a:off x="165" y="8985"/>
                <a:ext cx="1080" cy="36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Times New Roman" pitchFamily="18" charset="0"/>
                  </a:rPr>
                  <a:t>Zone A</a:t>
                </a:r>
              </a:p>
            </p:txBody>
          </p:sp>
          <p:sp>
            <p:nvSpPr>
              <p:cNvPr id="34831" name="Text Box 8"/>
              <p:cNvSpPr txBox="1">
                <a:spLocks noChangeArrowheads="1"/>
              </p:cNvSpPr>
              <p:nvPr/>
            </p:nvSpPr>
            <p:spPr bwMode="auto">
              <a:xfrm>
                <a:off x="180" y="7920"/>
                <a:ext cx="1080" cy="36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Times New Roman" pitchFamily="18" charset="0"/>
                  </a:rPr>
                  <a:t>Zone C</a:t>
                </a:r>
              </a:p>
            </p:txBody>
          </p:sp>
          <p:sp>
            <p:nvSpPr>
              <p:cNvPr id="34832" name="Text Box 9"/>
              <p:cNvSpPr txBox="1">
                <a:spLocks noChangeArrowheads="1"/>
              </p:cNvSpPr>
              <p:nvPr/>
            </p:nvSpPr>
            <p:spPr bwMode="auto">
              <a:xfrm>
                <a:off x="165" y="6840"/>
                <a:ext cx="1080" cy="36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Times New Roman" pitchFamily="18" charset="0"/>
                  </a:rPr>
                  <a:t>Zone B</a:t>
                </a:r>
              </a:p>
            </p:txBody>
          </p:sp>
          <p:sp>
            <p:nvSpPr>
              <p:cNvPr id="34833" name="Text Box 10"/>
              <p:cNvSpPr txBox="1">
                <a:spLocks noChangeArrowheads="1"/>
              </p:cNvSpPr>
              <p:nvPr/>
            </p:nvSpPr>
            <p:spPr bwMode="auto">
              <a:xfrm>
                <a:off x="180" y="7395"/>
                <a:ext cx="1080" cy="36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Times New Roman" pitchFamily="18" charset="0"/>
                  </a:rPr>
                  <a:t>Zone C</a:t>
                </a:r>
              </a:p>
            </p:txBody>
          </p:sp>
          <p:sp>
            <p:nvSpPr>
              <p:cNvPr id="34834" name="Text Box 11"/>
              <p:cNvSpPr txBox="1">
                <a:spLocks noChangeArrowheads="1"/>
              </p:cNvSpPr>
              <p:nvPr/>
            </p:nvSpPr>
            <p:spPr bwMode="auto">
              <a:xfrm>
                <a:off x="180" y="8430"/>
                <a:ext cx="1080" cy="36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Times New Roman" pitchFamily="18" charset="0"/>
                  </a:rPr>
                  <a:t>Zone B</a:t>
                </a:r>
              </a:p>
            </p:txBody>
          </p:sp>
        </p:grpSp>
        <p:grpSp>
          <p:nvGrpSpPr>
            <p:cNvPr id="34822" name="Group 12"/>
            <p:cNvGrpSpPr>
              <a:grpSpLocks/>
            </p:cNvGrpSpPr>
            <p:nvPr/>
          </p:nvGrpSpPr>
          <p:grpSpPr bwMode="auto">
            <a:xfrm>
              <a:off x="1574" y="1297"/>
              <a:ext cx="440" cy="2999"/>
              <a:chOff x="3495" y="5730"/>
              <a:chExt cx="735" cy="3570"/>
            </a:xfrm>
          </p:grpSpPr>
          <p:sp>
            <p:nvSpPr>
              <p:cNvPr id="34823" name="Text Box 13"/>
              <p:cNvSpPr txBox="1">
                <a:spLocks noChangeArrowheads="1"/>
              </p:cNvSpPr>
              <p:nvPr/>
            </p:nvSpPr>
            <p:spPr bwMode="auto">
              <a:xfrm>
                <a:off x="3495" y="6810"/>
                <a:ext cx="72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en-US">
                    <a:latin typeface="Times New Roman" pitchFamily="18" charset="0"/>
                  </a:rPr>
                  <a:t>+1</a:t>
                </a:r>
                <a:r>
                  <a:rPr lang="en-US" altLang="en-US">
                    <a:latin typeface="Times New Roman" pitchFamily="18" charset="0"/>
                    <a:sym typeface="Symbol" pitchFamily="18" charset="2"/>
                  </a:rPr>
                  <a:t></a:t>
                </a: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4824" name="Text Box 14"/>
              <p:cNvSpPr txBox="1">
                <a:spLocks noChangeArrowheads="1"/>
              </p:cNvSpPr>
              <p:nvPr/>
            </p:nvSpPr>
            <p:spPr bwMode="auto">
              <a:xfrm>
                <a:off x="3495" y="6285"/>
                <a:ext cx="72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en-US">
                    <a:latin typeface="Times New Roman" pitchFamily="18" charset="0"/>
                  </a:rPr>
                  <a:t>+2</a:t>
                </a:r>
                <a:r>
                  <a:rPr lang="en-US" altLang="en-US">
                    <a:latin typeface="Times New Roman" pitchFamily="18" charset="0"/>
                    <a:sym typeface="Symbol" pitchFamily="18" charset="2"/>
                  </a:rPr>
                  <a:t></a:t>
                </a: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4825" name="Text Box 15"/>
              <p:cNvSpPr txBox="1">
                <a:spLocks noChangeArrowheads="1"/>
              </p:cNvSpPr>
              <p:nvPr/>
            </p:nvSpPr>
            <p:spPr bwMode="auto">
              <a:xfrm>
                <a:off x="3510" y="5730"/>
                <a:ext cx="72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en-US">
                    <a:latin typeface="Times New Roman" pitchFamily="18" charset="0"/>
                  </a:rPr>
                  <a:t>+3</a:t>
                </a:r>
                <a:r>
                  <a:rPr lang="en-US" altLang="en-US">
                    <a:latin typeface="Times New Roman" pitchFamily="18" charset="0"/>
                    <a:sym typeface="Symbol" pitchFamily="18" charset="2"/>
                  </a:rPr>
                  <a:t></a:t>
                </a: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4826" name="Text Box 16"/>
              <p:cNvSpPr txBox="1">
                <a:spLocks noChangeArrowheads="1"/>
              </p:cNvSpPr>
              <p:nvPr/>
            </p:nvSpPr>
            <p:spPr bwMode="auto">
              <a:xfrm>
                <a:off x="3495" y="8940"/>
                <a:ext cx="72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en-US">
                    <a:latin typeface="Times New Roman" pitchFamily="18" charset="0"/>
                  </a:rPr>
                  <a:t>-3</a:t>
                </a:r>
                <a:r>
                  <a:rPr lang="en-US" altLang="en-US">
                    <a:latin typeface="Times New Roman" pitchFamily="18" charset="0"/>
                    <a:sym typeface="Symbol" pitchFamily="18" charset="2"/>
                  </a:rPr>
                  <a:t></a:t>
                </a: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4827" name="Text Box 17"/>
              <p:cNvSpPr txBox="1">
                <a:spLocks noChangeArrowheads="1"/>
              </p:cNvSpPr>
              <p:nvPr/>
            </p:nvSpPr>
            <p:spPr bwMode="auto">
              <a:xfrm>
                <a:off x="3495" y="8415"/>
                <a:ext cx="72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en-US">
                    <a:latin typeface="Times New Roman" pitchFamily="18" charset="0"/>
                  </a:rPr>
                  <a:t>-2</a:t>
                </a:r>
                <a:r>
                  <a:rPr lang="en-US" altLang="en-US">
                    <a:latin typeface="Times New Roman" pitchFamily="18" charset="0"/>
                    <a:sym typeface="Symbol" pitchFamily="18" charset="2"/>
                  </a:rPr>
                  <a:t></a:t>
                </a: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4828" name="Text Box 18"/>
              <p:cNvSpPr txBox="1">
                <a:spLocks noChangeArrowheads="1"/>
              </p:cNvSpPr>
              <p:nvPr/>
            </p:nvSpPr>
            <p:spPr bwMode="auto">
              <a:xfrm>
                <a:off x="3510" y="7860"/>
                <a:ext cx="72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en-US">
                    <a:latin typeface="Times New Roman" pitchFamily="18" charset="0"/>
                  </a:rPr>
                  <a:t>-1</a:t>
                </a:r>
                <a:r>
                  <a:rPr lang="en-US" altLang="en-US">
                    <a:latin typeface="Times New Roman" pitchFamily="18" charset="0"/>
                    <a:sym typeface="Symbol" pitchFamily="18" charset="2"/>
                  </a:rPr>
                  <a:t></a:t>
                </a:r>
                <a:endParaRPr lang="en-US" altLang="en-US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8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is it different from traditional approach?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A new metric, </a:t>
            </a:r>
            <a:r>
              <a:rPr lang="en-US" altLang="en-US" sz="2800" dirty="0" smtClean="0">
                <a:solidFill>
                  <a:srgbClr val="0000FF"/>
                </a:solidFill>
              </a:rPr>
              <a:t>Defects Per Million Opportunities</a:t>
            </a:r>
            <a:r>
              <a:rPr lang="en-US" altLang="en-US" sz="2800" dirty="0" smtClean="0"/>
              <a:t>, to predict/assess the quality of a business process</a:t>
            </a:r>
          </a:p>
          <a:p>
            <a:pPr eaLnBrk="1" hangingPunct="1"/>
            <a:r>
              <a:rPr lang="en-US" altLang="en-US" sz="2800" dirty="0" smtClean="0"/>
              <a:t>A new methodology, </a:t>
            </a:r>
            <a:r>
              <a:rPr lang="en-US" altLang="en-US" sz="2800" dirty="0" smtClean="0">
                <a:solidFill>
                  <a:srgbClr val="0000FF"/>
                </a:solidFill>
              </a:rPr>
              <a:t>DMAIC (Define-Measure-Analyze-Improve-Control)</a:t>
            </a:r>
            <a:r>
              <a:rPr lang="en-US" altLang="en-US" sz="2800" dirty="0" smtClean="0"/>
              <a:t>, to ensure that very high levels of quality could be assured in the chosen business processes thereby generating </a:t>
            </a:r>
            <a:r>
              <a:rPr lang="en-US" altLang="en-US" sz="2800" dirty="0" err="1" smtClean="0"/>
              <a:t>favourable</a:t>
            </a:r>
            <a:r>
              <a:rPr lang="en-US" altLang="en-US" sz="2800" dirty="0" smtClean="0"/>
              <a:t> outcomes to both the business and the customers</a:t>
            </a:r>
          </a:p>
          <a:p>
            <a:pPr eaLnBrk="1" hangingPunct="1"/>
            <a:r>
              <a:rPr lang="en-US" altLang="en-US" sz="2800" dirty="0" smtClean="0">
                <a:solidFill>
                  <a:srgbClr val="0000FF"/>
                </a:solidFill>
              </a:rPr>
              <a:t>An organizational framework</a:t>
            </a:r>
            <a:r>
              <a:rPr lang="en-US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en-US" sz="2800" dirty="0" smtClean="0"/>
              <a:t>for ensuring the above outcomes are generated on a sustained basis</a:t>
            </a:r>
          </a:p>
          <a:p>
            <a:pPr eaLnBrk="1" hangingPunct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113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When to stop the process?</a:t>
            </a:r>
            <a:br>
              <a:rPr lang="en-US" altLang="en-US" dirty="0" smtClean="0">
                <a:cs typeface="Times New Roman" pitchFamily="18" charset="0"/>
              </a:rPr>
            </a:br>
            <a:r>
              <a:rPr lang="en-US" altLang="en-US" sz="2800" b="1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14 points in a row alternating up and down</a:t>
            </a:r>
            <a:r>
              <a:rPr lang="en-US" altLang="en-US" sz="2800" dirty="0" smtClean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35843" name="Group 5"/>
          <p:cNvGrpSpPr>
            <a:grpSpLocks/>
          </p:cNvGrpSpPr>
          <p:nvPr/>
        </p:nvGrpSpPr>
        <p:grpSpPr bwMode="auto">
          <a:xfrm>
            <a:off x="685800" y="2019078"/>
            <a:ext cx="1095375" cy="4043362"/>
            <a:chOff x="165" y="6360"/>
            <a:chExt cx="1095" cy="2985"/>
          </a:xfrm>
        </p:grpSpPr>
        <p:sp>
          <p:nvSpPr>
            <p:cNvPr id="35852" name="Text Box 6"/>
            <p:cNvSpPr txBox="1">
              <a:spLocks noChangeArrowheads="1"/>
            </p:cNvSpPr>
            <p:nvPr/>
          </p:nvSpPr>
          <p:spPr bwMode="auto">
            <a:xfrm>
              <a:off x="165" y="6360"/>
              <a:ext cx="1080" cy="36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b="1">
                  <a:latin typeface="Times New Roman" pitchFamily="18" charset="0"/>
                </a:rPr>
                <a:t>Zone A</a:t>
              </a:r>
            </a:p>
          </p:txBody>
        </p:sp>
        <p:sp>
          <p:nvSpPr>
            <p:cNvPr id="35853" name="Text Box 7"/>
            <p:cNvSpPr txBox="1">
              <a:spLocks noChangeArrowheads="1"/>
            </p:cNvSpPr>
            <p:nvPr/>
          </p:nvSpPr>
          <p:spPr bwMode="auto">
            <a:xfrm>
              <a:off x="165" y="8985"/>
              <a:ext cx="1080" cy="36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b="1">
                  <a:latin typeface="Times New Roman" pitchFamily="18" charset="0"/>
                </a:rPr>
                <a:t>Zone A</a:t>
              </a:r>
            </a:p>
          </p:txBody>
        </p:sp>
        <p:sp>
          <p:nvSpPr>
            <p:cNvPr id="35854" name="Text Box 8"/>
            <p:cNvSpPr txBox="1">
              <a:spLocks noChangeArrowheads="1"/>
            </p:cNvSpPr>
            <p:nvPr/>
          </p:nvSpPr>
          <p:spPr bwMode="auto">
            <a:xfrm>
              <a:off x="180" y="7920"/>
              <a:ext cx="1080" cy="36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b="1">
                  <a:latin typeface="Times New Roman" pitchFamily="18" charset="0"/>
                </a:rPr>
                <a:t>Zone C</a:t>
              </a:r>
            </a:p>
          </p:txBody>
        </p:sp>
        <p:sp>
          <p:nvSpPr>
            <p:cNvPr id="35855" name="Text Box 9"/>
            <p:cNvSpPr txBox="1">
              <a:spLocks noChangeArrowheads="1"/>
            </p:cNvSpPr>
            <p:nvPr/>
          </p:nvSpPr>
          <p:spPr bwMode="auto">
            <a:xfrm>
              <a:off x="165" y="6840"/>
              <a:ext cx="1080" cy="36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b="1">
                  <a:latin typeface="Times New Roman" pitchFamily="18" charset="0"/>
                </a:rPr>
                <a:t>Zone B</a:t>
              </a:r>
            </a:p>
          </p:txBody>
        </p:sp>
        <p:sp>
          <p:nvSpPr>
            <p:cNvPr id="35856" name="Text Box 10"/>
            <p:cNvSpPr txBox="1">
              <a:spLocks noChangeArrowheads="1"/>
            </p:cNvSpPr>
            <p:nvPr/>
          </p:nvSpPr>
          <p:spPr bwMode="auto">
            <a:xfrm>
              <a:off x="180" y="7395"/>
              <a:ext cx="1080" cy="36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b="1">
                  <a:latin typeface="Times New Roman" pitchFamily="18" charset="0"/>
                </a:rPr>
                <a:t>Zone C</a:t>
              </a:r>
            </a:p>
          </p:txBody>
        </p:sp>
        <p:sp>
          <p:nvSpPr>
            <p:cNvPr id="35857" name="Text Box 11"/>
            <p:cNvSpPr txBox="1">
              <a:spLocks noChangeArrowheads="1"/>
            </p:cNvSpPr>
            <p:nvPr/>
          </p:nvSpPr>
          <p:spPr bwMode="auto">
            <a:xfrm>
              <a:off x="180" y="8430"/>
              <a:ext cx="1080" cy="36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b="1">
                  <a:latin typeface="Times New Roman" pitchFamily="18" charset="0"/>
                </a:rPr>
                <a:t>Zone B</a:t>
              </a:r>
            </a:p>
          </p:txBody>
        </p:sp>
      </p:grpSp>
      <p:grpSp>
        <p:nvGrpSpPr>
          <p:cNvPr id="35844" name="Group 12"/>
          <p:cNvGrpSpPr>
            <a:grpSpLocks/>
          </p:cNvGrpSpPr>
          <p:nvPr/>
        </p:nvGrpSpPr>
        <p:grpSpPr bwMode="auto">
          <a:xfrm>
            <a:off x="1539875" y="1584103"/>
            <a:ext cx="735013" cy="4835525"/>
            <a:chOff x="3495" y="5730"/>
            <a:chExt cx="735" cy="3570"/>
          </a:xfrm>
        </p:grpSpPr>
        <p:sp>
          <p:nvSpPr>
            <p:cNvPr id="35846" name="Text Box 13"/>
            <p:cNvSpPr txBox="1">
              <a:spLocks noChangeArrowheads="1"/>
            </p:cNvSpPr>
            <p:nvPr/>
          </p:nvSpPr>
          <p:spPr bwMode="auto">
            <a:xfrm>
              <a:off x="3495" y="681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+1</a:t>
              </a:r>
              <a:r>
                <a:rPr lang="en-US" altLang="en-US">
                  <a:latin typeface="Times New Roman" pitchFamily="18" charset="0"/>
                  <a:sym typeface="Symbol" pitchFamily="18" charset="2"/>
                </a:rPr>
                <a:t>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5847" name="Text Box 14"/>
            <p:cNvSpPr txBox="1">
              <a:spLocks noChangeArrowheads="1"/>
            </p:cNvSpPr>
            <p:nvPr/>
          </p:nvSpPr>
          <p:spPr bwMode="auto">
            <a:xfrm>
              <a:off x="3495" y="6285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+2</a:t>
              </a:r>
              <a:r>
                <a:rPr lang="en-US" altLang="en-US">
                  <a:latin typeface="Times New Roman" pitchFamily="18" charset="0"/>
                  <a:sym typeface="Symbol" pitchFamily="18" charset="2"/>
                </a:rPr>
                <a:t>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5848" name="Text Box 15"/>
            <p:cNvSpPr txBox="1">
              <a:spLocks noChangeArrowheads="1"/>
            </p:cNvSpPr>
            <p:nvPr/>
          </p:nvSpPr>
          <p:spPr bwMode="auto">
            <a:xfrm>
              <a:off x="3510" y="573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+3</a:t>
              </a:r>
              <a:r>
                <a:rPr lang="en-US" altLang="en-US">
                  <a:latin typeface="Times New Roman" pitchFamily="18" charset="0"/>
                  <a:sym typeface="Symbol" pitchFamily="18" charset="2"/>
                </a:rPr>
                <a:t>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5849" name="Text Box 16"/>
            <p:cNvSpPr txBox="1">
              <a:spLocks noChangeArrowheads="1"/>
            </p:cNvSpPr>
            <p:nvPr/>
          </p:nvSpPr>
          <p:spPr bwMode="auto">
            <a:xfrm>
              <a:off x="3495" y="894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-3</a:t>
              </a:r>
              <a:r>
                <a:rPr lang="en-US" altLang="en-US">
                  <a:latin typeface="Times New Roman" pitchFamily="18" charset="0"/>
                  <a:sym typeface="Symbol" pitchFamily="18" charset="2"/>
                </a:rPr>
                <a:t>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5850" name="Text Box 17"/>
            <p:cNvSpPr txBox="1">
              <a:spLocks noChangeArrowheads="1"/>
            </p:cNvSpPr>
            <p:nvPr/>
          </p:nvSpPr>
          <p:spPr bwMode="auto">
            <a:xfrm>
              <a:off x="3495" y="8415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-2</a:t>
              </a:r>
              <a:r>
                <a:rPr lang="en-US" altLang="en-US">
                  <a:latin typeface="Times New Roman" pitchFamily="18" charset="0"/>
                  <a:sym typeface="Symbol" pitchFamily="18" charset="2"/>
                </a:rPr>
                <a:t>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5851" name="Text Box 18"/>
            <p:cNvSpPr txBox="1">
              <a:spLocks noChangeArrowheads="1"/>
            </p:cNvSpPr>
            <p:nvPr/>
          </p:nvSpPr>
          <p:spPr bwMode="auto">
            <a:xfrm>
              <a:off x="3510" y="786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>
                  <a:latin typeface="Times New Roman" pitchFamily="18" charset="0"/>
                </a:rPr>
                <a:t>-1</a:t>
              </a:r>
              <a:r>
                <a:rPr lang="en-US" altLang="en-US">
                  <a:latin typeface="Times New Roman" pitchFamily="18" charset="0"/>
                  <a:sym typeface="Symbol" pitchFamily="18" charset="2"/>
                </a:rPr>
                <a:t></a:t>
              </a:r>
              <a:endParaRPr lang="en-US" altLang="en-US">
                <a:latin typeface="Times New Roman" pitchFamily="18" charset="0"/>
              </a:endParaRPr>
            </a:p>
          </p:txBody>
        </p:sp>
      </p:grpSp>
      <p:pic>
        <p:nvPicPr>
          <p:cNvPr id="3584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34903"/>
            <a:ext cx="6248400" cy="464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0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11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When to stop the process?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Additional rules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48234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One point beyond Zone 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Nine points in a row in Zone C or beyond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Six points in a row, steadily increasing or decreasing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Fourteen points in a row, alternating up and down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Two out of three points in a row in Zone A or beyond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Four out of five points in a row in Zone B and beyond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Fifteen points in a row in Zone C</a:t>
            </a:r>
          </a:p>
          <a:p>
            <a:pPr eaLnBrk="1" hangingPunct="1">
              <a:lnSpc>
                <a:spcPct val="90000"/>
              </a:lnSpc>
            </a:pPr>
            <a:endParaRPr lang="en-US" alt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6846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Predictive capability of processes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Which process is better?</a:t>
            </a:r>
            <a:endParaRPr lang="en-US" altLang="en-US" sz="4800" dirty="0" smtClean="0">
              <a:solidFill>
                <a:srgbClr val="0000FF"/>
              </a:solidFill>
            </a:endParaRPr>
          </a:p>
        </p:txBody>
      </p:sp>
      <p:pic>
        <p:nvPicPr>
          <p:cNvPr id="37891" name="Object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" b="-1529"/>
          <a:stretch>
            <a:fillRect/>
          </a:stretch>
        </p:blipFill>
        <p:spPr bwMode="auto">
          <a:xfrm>
            <a:off x="2743200" y="1905000"/>
            <a:ext cx="59531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17500" y="3308350"/>
            <a:ext cx="2133600" cy="1552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Spread of a process is indicative of its capability</a:t>
            </a:r>
          </a:p>
        </p:txBody>
      </p:sp>
    </p:spTree>
    <p:extLst>
      <p:ext uri="{BB962C8B-B14F-4D97-AF65-F5344CB8AC3E}">
        <p14:creationId xmlns:p14="http://schemas.microsoft.com/office/powerpoint/2010/main" val="358957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5"/>
          <p:cNvSpPr>
            <a:spLocks noGrp="1"/>
          </p:cNvSpPr>
          <p:nvPr>
            <p:ph type="title"/>
          </p:nvPr>
        </p:nvSpPr>
        <p:spPr>
          <a:xfrm>
            <a:off x="-174168" y="-29022"/>
            <a:ext cx="6283325" cy="1216025"/>
          </a:xfrm>
        </p:spPr>
        <p:txBody>
          <a:bodyPr/>
          <a:lstStyle/>
          <a:p>
            <a:pPr eaLnBrk="1" hangingPunct="1"/>
            <a:r>
              <a:rPr lang="en-US" altLang="en-US" sz="3400" dirty="0" smtClean="0"/>
              <a:t>Predictive capability of processes</a:t>
            </a:r>
            <a:br>
              <a:rPr lang="en-US" altLang="en-US" sz="3400" dirty="0" smtClean="0"/>
            </a:br>
            <a:r>
              <a:rPr lang="en-US" altLang="en-US" sz="2800" b="1" dirty="0" smtClean="0">
                <a:solidFill>
                  <a:srgbClr val="0000FF"/>
                </a:solidFill>
                <a:latin typeface="Comic Sans MS" pitchFamily="66" charset="0"/>
              </a:rPr>
              <a:t>Which process is better?</a:t>
            </a:r>
            <a:endParaRPr lang="en-US" altLang="en-US" sz="48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284251"/>
              </p:ext>
            </p:extLst>
          </p:nvPr>
        </p:nvGraphicFramePr>
        <p:xfrm>
          <a:off x="2222957" y="736394"/>
          <a:ext cx="5976937" cy="447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7" name="Straight Connector 16"/>
          <p:cNvCxnSpPr/>
          <p:nvPr/>
        </p:nvCxnSpPr>
        <p:spPr>
          <a:xfrm rot="5400000" flipH="1" flipV="1">
            <a:off x="2146758" y="3555553"/>
            <a:ext cx="4876800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2723814" y="3554759"/>
            <a:ext cx="487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3312776" y="3554759"/>
            <a:ext cx="487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4508164" y="3554759"/>
            <a:ext cx="487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TextBox 20"/>
          <p:cNvSpPr txBox="1">
            <a:spLocks noChangeArrowheads="1"/>
          </p:cNvSpPr>
          <p:nvPr/>
        </p:nvSpPr>
        <p:spPr bwMode="auto">
          <a:xfrm>
            <a:off x="5359857" y="5946328"/>
            <a:ext cx="909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Target</a:t>
            </a:r>
          </a:p>
        </p:txBody>
      </p:sp>
      <p:sp>
        <p:nvSpPr>
          <p:cNvPr id="38921" name="TextBox 21"/>
          <p:cNvSpPr txBox="1">
            <a:spLocks noChangeArrowheads="1"/>
          </p:cNvSpPr>
          <p:nvPr/>
        </p:nvSpPr>
        <p:spPr bwMode="auto">
          <a:xfrm>
            <a:off x="4353382" y="5952678"/>
            <a:ext cx="485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LSL</a:t>
            </a:r>
            <a:endParaRPr lang="en-US" altLang="en-US" baseline="-25000"/>
          </a:p>
        </p:txBody>
      </p:sp>
      <p:sp>
        <p:nvSpPr>
          <p:cNvPr id="38922" name="TextBox 22"/>
          <p:cNvSpPr txBox="1">
            <a:spLocks noChangeArrowheads="1"/>
          </p:cNvSpPr>
          <p:nvPr/>
        </p:nvSpPr>
        <p:spPr bwMode="auto">
          <a:xfrm>
            <a:off x="6696532" y="5959028"/>
            <a:ext cx="534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USL</a:t>
            </a:r>
            <a:endParaRPr lang="en-US" altLang="en-US" baseline="-25000"/>
          </a:p>
        </p:txBody>
      </p:sp>
      <p:sp>
        <p:nvSpPr>
          <p:cNvPr id="24" name="Line Callout 2 23"/>
          <p:cNvSpPr/>
          <p:nvPr/>
        </p:nvSpPr>
        <p:spPr>
          <a:xfrm>
            <a:off x="7180720" y="2701478"/>
            <a:ext cx="1219200" cy="381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401"/>
              <a:gd name="adj6" fmla="val -136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Process B</a:t>
            </a:r>
          </a:p>
        </p:txBody>
      </p:sp>
      <p:sp>
        <p:nvSpPr>
          <p:cNvPr id="25" name="Line Callout 2 24"/>
          <p:cNvSpPr/>
          <p:nvPr/>
        </p:nvSpPr>
        <p:spPr>
          <a:xfrm>
            <a:off x="7556957" y="5003353"/>
            <a:ext cx="1219200" cy="381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8810"/>
              <a:gd name="adj6" fmla="val -1024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Process  A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194757" y="1345753"/>
            <a:ext cx="533400" cy="1588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27"/>
          <p:cNvSpPr/>
          <p:nvPr/>
        </p:nvSpPr>
        <p:spPr>
          <a:xfrm>
            <a:off x="6566357" y="431353"/>
            <a:ext cx="1219200" cy="381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4349"/>
              <a:gd name="adj6" fmla="val -10047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Offset</a:t>
            </a:r>
          </a:p>
        </p:txBody>
      </p:sp>
      <p:pic>
        <p:nvPicPr>
          <p:cNvPr id="389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82" y="1271141"/>
            <a:ext cx="59912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06832" y="2256978"/>
            <a:ext cx="2911475" cy="1917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A process that is aligned closer to the desired target is likely to be more capable</a:t>
            </a:r>
          </a:p>
        </p:txBody>
      </p:sp>
    </p:spTree>
    <p:extLst>
      <p:ext uri="{BB962C8B-B14F-4D97-AF65-F5344CB8AC3E}">
        <p14:creationId xmlns:p14="http://schemas.microsoft.com/office/powerpoint/2010/main" val="22106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Capability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00200"/>
            <a:ext cx="80010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Process Capability is defined by the spread of the process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Potential capability (C</a:t>
            </a:r>
            <a:r>
              <a:rPr lang="en-US" altLang="en-US" sz="2600" baseline="-25000" dirty="0" smtClean="0"/>
              <a:t>p</a:t>
            </a:r>
            <a:r>
              <a:rPr lang="en-US" altLang="en-US" sz="2600" dirty="0" smtClean="0"/>
              <a:t>) is defined as the ratio of the difference in specification limits to the process spread</a:t>
            </a:r>
          </a:p>
          <a:p>
            <a:pPr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 smtClean="0"/>
              <a:t>	C</a:t>
            </a:r>
            <a:r>
              <a:rPr lang="en-US" altLang="en-US" sz="2600" baseline="-25000" dirty="0" smtClean="0"/>
              <a:t>p </a:t>
            </a:r>
            <a:r>
              <a:rPr lang="en-US" altLang="en-US" sz="2600" dirty="0" smtClean="0"/>
              <a:t>=</a:t>
            </a:r>
          </a:p>
          <a:p>
            <a:pPr eaLnBrk="1" hangingPunct="1">
              <a:lnSpc>
                <a:spcPct val="80000"/>
              </a:lnSpc>
            </a:pPr>
            <a:endParaRPr lang="en-US" altLang="en-US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Actual capability (</a:t>
            </a:r>
            <a:r>
              <a:rPr lang="en-US" altLang="en-US" sz="2600" dirty="0" err="1" smtClean="0"/>
              <a:t>C</a:t>
            </a:r>
            <a:r>
              <a:rPr lang="en-US" altLang="en-US" sz="2600" baseline="-25000" dirty="0" err="1" smtClean="0"/>
              <a:t>pk</a:t>
            </a:r>
            <a:r>
              <a:rPr lang="en-US" altLang="en-US" sz="2600" dirty="0" smtClean="0"/>
              <a:t>) takes into consideration the extent to which the process has deviated from the desired target </a:t>
            </a:r>
          </a:p>
          <a:p>
            <a:pPr eaLnBrk="1" hangingPunct="1">
              <a:lnSpc>
                <a:spcPct val="80000"/>
              </a:lnSpc>
            </a:pPr>
            <a:endParaRPr lang="en-US" altLang="en-US" sz="1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 smtClean="0"/>
              <a:t>	</a:t>
            </a:r>
            <a:r>
              <a:rPr lang="en-US" altLang="en-US" sz="2600" dirty="0" err="1" smtClean="0"/>
              <a:t>C</a:t>
            </a:r>
            <a:r>
              <a:rPr lang="en-US" altLang="en-US" sz="2600" baseline="-25000" dirty="0" err="1" smtClean="0"/>
              <a:t>pk</a:t>
            </a:r>
            <a:r>
              <a:rPr lang="en-US" altLang="en-US" sz="2600" dirty="0" smtClean="0"/>
              <a:t> = 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342135"/>
              </p:ext>
            </p:extLst>
          </p:nvPr>
        </p:nvGraphicFramePr>
        <p:xfrm>
          <a:off x="1676400" y="3048000"/>
          <a:ext cx="42672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6" name="Equation" r:id="rId3" imgW="1905000" imgH="381000" progId="Equation.3">
                  <p:embed/>
                </p:oleObj>
              </mc:Choice>
              <mc:Fallback>
                <p:oleObj name="Equation" r:id="rId3" imgW="19050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4267200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432982"/>
              </p:ext>
            </p:extLst>
          </p:nvPr>
        </p:nvGraphicFramePr>
        <p:xfrm>
          <a:off x="1828800" y="5029200"/>
          <a:ext cx="57626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7" name="Equation" r:id="rId5" imgW="3009900" imgH="419100" progId="Equation.3">
                  <p:embed/>
                </p:oleObj>
              </mc:Choice>
              <mc:Fallback>
                <p:oleObj name="Equation" r:id="rId5" imgW="3009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5762625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25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title"/>
          </p:nvPr>
        </p:nvSpPr>
        <p:spPr>
          <a:xfrm>
            <a:off x="574675" y="43548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Capability &amp; Defects</a:t>
            </a:r>
          </a:p>
        </p:txBody>
      </p:sp>
      <p:graphicFrame>
        <p:nvGraphicFramePr>
          <p:cNvPr id="44082" name="Group 5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834701850"/>
              </p:ext>
            </p:extLst>
          </p:nvPr>
        </p:nvGraphicFramePr>
        <p:xfrm>
          <a:off x="952500" y="1532623"/>
          <a:ext cx="7500938" cy="4379912"/>
        </p:xfrm>
        <a:graphic>
          <a:graphicData uri="http://schemas.openxmlformats.org/drawingml/2006/table">
            <a:tbl>
              <a:tblPr/>
              <a:tblGrid>
                <a:gridCol w="3751263"/>
                <a:gridCol w="3749675"/>
              </a:tblGrid>
              <a:tr h="701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Process Capability Index (C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pk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 Products outside two-sided specification limits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0.25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453,255 ppm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0.50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133,614 ppm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0.60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71,861 ppm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0.80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16,395 ppm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1.00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2,700 ppm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1.20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318 ppm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1.50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 ppm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1.70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0.34 ppm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2.00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0.0018 ppm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74" name="Text Box 51"/>
          <p:cNvSpPr txBox="1">
            <a:spLocks noChangeArrowheads="1"/>
          </p:cNvSpPr>
          <p:nvPr/>
        </p:nvSpPr>
        <p:spPr bwMode="auto">
          <a:xfrm>
            <a:off x="236538" y="6063348"/>
            <a:ext cx="54022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200" i="1"/>
              <a:t>Source: Quality Planning &amp; Analysis, Juran &amp; Gryna, Chapter 17, 3e</a:t>
            </a:r>
          </a:p>
        </p:txBody>
      </p:sp>
    </p:spTree>
    <p:extLst>
      <p:ext uri="{BB962C8B-B14F-4D97-AF65-F5344CB8AC3E}">
        <p14:creationId xmlns:p14="http://schemas.microsoft.com/office/powerpoint/2010/main" val="4774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Six sigma quality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 graphical representation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/>
          <a:stretch>
            <a:fillRect/>
          </a:stretch>
        </p:blipFill>
        <p:spPr bwMode="auto">
          <a:xfrm>
            <a:off x="533400" y="2232025"/>
            <a:ext cx="81534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400175" y="5543550"/>
          <a:ext cx="72104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2" name="Equation" r:id="rId4" imgW="3302000" imgH="330200" progId="Equation.3">
                  <p:embed/>
                </p:oleObj>
              </mc:Choice>
              <mc:Fallback>
                <p:oleObj name="Equation" r:id="rId4" imgW="33020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543550"/>
                        <a:ext cx="721042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96925" y="569595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400"/>
              <a:t>C</a:t>
            </a:r>
            <a:r>
              <a:rPr lang="en-US" altLang="en-US" sz="2400" baseline="-2500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5574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Acceptance Sampling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38300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 method in which the decision with regard to acceptance or otherwise of a lot of incoming material is based on the observations made using a sample </a:t>
            </a:r>
          </a:p>
          <a:p>
            <a:pPr eaLnBrk="1" hangingPunct="1"/>
            <a:r>
              <a:rPr lang="en-US" altLang="en-US" sz="2400" dirty="0" smtClean="0"/>
              <a:t>Setting up a system for acceptance sampling requires addressing the following questions:</a:t>
            </a:r>
          </a:p>
          <a:p>
            <a:pPr lvl="1" eaLnBrk="1" hangingPunct="1"/>
            <a:r>
              <a:rPr lang="en-US" altLang="en-US" sz="2000" dirty="0" smtClean="0"/>
              <a:t>What is the size of the sample required for assessing the quality?</a:t>
            </a:r>
          </a:p>
          <a:p>
            <a:pPr lvl="1" eaLnBrk="1" hangingPunct="1"/>
            <a:r>
              <a:rPr lang="en-US" altLang="en-US" sz="2000" dirty="0" smtClean="0"/>
              <a:t>What should be the criteria for acceptance of the lot?</a:t>
            </a:r>
          </a:p>
          <a:p>
            <a:pPr lvl="1" eaLnBrk="1" hangingPunct="1"/>
            <a:r>
              <a:rPr lang="en-US" altLang="en-US" sz="2000" dirty="0" smtClean="0"/>
              <a:t>Is it enough to have just one sample or is it desirable to go for multiple samples</a:t>
            </a:r>
          </a:p>
          <a:p>
            <a:pPr lvl="1" eaLnBrk="1" hangingPunct="1"/>
            <a:r>
              <a:rPr lang="en-US" altLang="en-US" sz="2000" dirty="0" smtClean="0"/>
              <a:t>How do we assess the impact of the choice of the above parameters on the quality level in the long run?</a:t>
            </a:r>
          </a:p>
        </p:txBody>
      </p:sp>
    </p:spTree>
    <p:extLst>
      <p:ext uri="{BB962C8B-B14F-4D97-AF65-F5344CB8AC3E}">
        <p14:creationId xmlns:p14="http://schemas.microsoft.com/office/powerpoint/2010/main" val="39314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1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Sampling Plan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203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 sampling plan describes </a:t>
            </a:r>
          </a:p>
          <a:p>
            <a:pPr lvl="1" eaLnBrk="1" hangingPunct="1"/>
            <a:r>
              <a:rPr lang="en-US" altLang="en-US" sz="2400" dirty="0" smtClean="0"/>
              <a:t>the Lot size (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)</a:t>
            </a:r>
          </a:p>
          <a:p>
            <a:pPr lvl="1" eaLnBrk="1" hangingPunct="1"/>
            <a:r>
              <a:rPr lang="en-US" altLang="en-US" sz="2400" dirty="0" smtClean="0"/>
              <a:t>size of the sample to be assessed (</a:t>
            </a:r>
            <a:r>
              <a:rPr lang="en-US" altLang="en-US" sz="2400" i="1" dirty="0" smtClean="0"/>
              <a:t>n)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the acceptance number (</a:t>
            </a:r>
            <a:r>
              <a:rPr lang="en-US" altLang="en-US" sz="2400" i="1" dirty="0" smtClean="0"/>
              <a:t>c)</a:t>
            </a:r>
            <a:r>
              <a:rPr lang="en-US" altLang="en-US" sz="2400" dirty="0" smtClean="0"/>
              <a:t>: the number of defects permissible in the observed sample </a:t>
            </a:r>
          </a:p>
          <a:p>
            <a:pPr eaLnBrk="1" hangingPunct="1"/>
            <a:r>
              <a:rPr lang="en-US" altLang="en-US" sz="2800" dirty="0" smtClean="0"/>
              <a:t>Therefore, a single sampling plan is denoted by </a:t>
            </a:r>
            <a:r>
              <a:rPr lang="en-US" altLang="en-US" sz="3600" dirty="0" smtClean="0"/>
              <a:t>(</a:t>
            </a:r>
            <a:r>
              <a:rPr lang="en-US" altLang="en-US" sz="3600" i="1" dirty="0" smtClean="0"/>
              <a:t>N, n, c</a:t>
            </a:r>
            <a:r>
              <a:rPr lang="en-US" altLang="en-US" sz="3600" dirty="0" smtClean="0"/>
              <a:t>) </a:t>
            </a:r>
          </a:p>
          <a:p>
            <a:pPr eaLnBrk="1" hangingPunct="1"/>
            <a:r>
              <a:rPr lang="en-US" altLang="en-US" sz="2800" dirty="0" smtClean="0"/>
              <a:t>In the case of multiple sampling plans, for each of the plan, the sample size (</a:t>
            </a:r>
            <a:r>
              <a:rPr lang="en-US" altLang="en-US" sz="2800" i="1" dirty="0" smtClean="0"/>
              <a:t>n1, n2</a:t>
            </a:r>
            <a:r>
              <a:rPr lang="en-US" altLang="en-US" sz="2800" dirty="0" smtClean="0"/>
              <a:t> etc.) and the acceptance number (</a:t>
            </a:r>
            <a:r>
              <a:rPr lang="en-US" altLang="en-US" sz="2800" i="1" dirty="0" smtClean="0"/>
              <a:t>c1, c2</a:t>
            </a:r>
            <a:r>
              <a:rPr lang="en-US" altLang="en-US" sz="2800" dirty="0" smtClean="0"/>
              <a:t> etc.) needs to be specified </a:t>
            </a:r>
          </a:p>
        </p:txBody>
      </p:sp>
    </p:spTree>
    <p:extLst>
      <p:ext uri="{BB962C8B-B14F-4D97-AF65-F5344CB8AC3E}">
        <p14:creationId xmlns:p14="http://schemas.microsoft.com/office/powerpoint/2010/main" val="3336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64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Acceptance Sampling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Operating Characteristics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411520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en-US" sz="2300" i="1" u="sng" dirty="0" smtClean="0">
                <a:solidFill>
                  <a:srgbClr val="0000FF"/>
                </a:solidFill>
              </a:rPr>
              <a:t>Acceptable Quality Level (AQL)</a:t>
            </a:r>
            <a:r>
              <a:rPr lang="en-US" altLang="en-US" sz="2300" i="1" dirty="0" smtClean="0"/>
              <a:t>: </a:t>
            </a:r>
            <a:r>
              <a:rPr lang="en-US" altLang="en-US" sz="2300" dirty="0" smtClean="0"/>
              <a:t>the percent defect that the buyer is willing to tolerate in the lot delivered by the supplier </a:t>
            </a:r>
          </a:p>
          <a:p>
            <a:pPr eaLnBrk="1" hangingPunct="1"/>
            <a:r>
              <a:rPr lang="en-US" altLang="en-US" sz="2300" i="1" u="sng" dirty="0" smtClean="0">
                <a:solidFill>
                  <a:srgbClr val="0000FF"/>
                </a:solidFill>
              </a:rPr>
              <a:t>Lot Tolerance Percent Defective (LTPD)</a:t>
            </a:r>
            <a:r>
              <a:rPr lang="en-US" altLang="en-US" sz="2300" i="1" dirty="0" smtClean="0"/>
              <a:t>:</a:t>
            </a:r>
            <a:r>
              <a:rPr lang="en-US" altLang="en-US" sz="2300" dirty="0" smtClean="0"/>
              <a:t>  the worst quality beyond which the manufacturer is not willing to accept the incoming lot </a:t>
            </a:r>
          </a:p>
          <a:p>
            <a:pPr eaLnBrk="1" hangingPunct="1"/>
            <a:r>
              <a:rPr lang="en-US" altLang="en-US" sz="2300" i="1" u="sng" dirty="0" smtClean="0">
                <a:solidFill>
                  <a:srgbClr val="0000FF"/>
                </a:solidFill>
              </a:rPr>
              <a:t>Producer’s risk</a:t>
            </a:r>
            <a:r>
              <a:rPr lang="en-US" altLang="en-US" sz="2300" i="1" dirty="0" smtClean="0"/>
              <a:t>: </a:t>
            </a:r>
            <a:r>
              <a:rPr lang="en-US" altLang="en-US" sz="2300" dirty="0" smtClean="0"/>
              <a:t>the risk supplier faces in getting his/her lot rejected when indeed it was conforming to the agreed terms</a:t>
            </a:r>
          </a:p>
          <a:p>
            <a:pPr eaLnBrk="1" hangingPunct="1"/>
            <a:r>
              <a:rPr lang="en-US" altLang="en-US" sz="2300" i="1" u="sng" dirty="0" smtClean="0">
                <a:solidFill>
                  <a:srgbClr val="0000FF"/>
                </a:solidFill>
              </a:rPr>
              <a:t>Consumer’s risk</a:t>
            </a:r>
            <a:r>
              <a:rPr lang="en-US" altLang="en-US" sz="2300" i="1" dirty="0" smtClean="0"/>
              <a:t>: </a:t>
            </a:r>
            <a:r>
              <a:rPr lang="en-US" altLang="en-US" sz="2300" dirty="0" smtClean="0"/>
              <a:t>the risk that a manufacturer faces of accepting a lot with poor quality beyond his/her tolerance level</a:t>
            </a:r>
          </a:p>
          <a:p>
            <a:pPr eaLnBrk="1" hangingPunct="1"/>
            <a:r>
              <a:rPr lang="en-US" altLang="en-US" sz="2300" i="1" u="sng" dirty="0" smtClean="0">
                <a:solidFill>
                  <a:srgbClr val="0000FF"/>
                </a:solidFill>
              </a:rPr>
              <a:t>Operating Characteristics (OC) Curve</a:t>
            </a:r>
            <a:r>
              <a:rPr lang="en-US" altLang="en-US" sz="2300" dirty="0" smtClean="0"/>
              <a:t>: A graphical representation of a sampling plan that reveals the above aspects of a sampling plan</a:t>
            </a:r>
          </a:p>
        </p:txBody>
      </p:sp>
    </p:spTree>
    <p:extLst>
      <p:ext uri="{BB962C8B-B14F-4D97-AF65-F5344CB8AC3E}">
        <p14:creationId xmlns:p14="http://schemas.microsoft.com/office/powerpoint/2010/main" val="2893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457200" y="7144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tx1"/>
                </a:solidFill>
              </a:rPr>
              <a:t>Defects Per Million Opportunities (DPMO)</a:t>
            </a:r>
            <a:endParaRPr lang="en-US" altLang="en-US" sz="36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4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It indicates how many defects a process generates in a million opportunities</a:t>
            </a:r>
          </a:p>
          <a:p>
            <a:pPr lvl="1" eaLnBrk="1" hangingPunct="1">
              <a:defRPr/>
            </a:pPr>
            <a:r>
              <a:rPr lang="en-US" sz="2400" dirty="0" smtClean="0"/>
              <a:t>While service industries find it convenient to use DPMO, manufacturing organizations use </a:t>
            </a:r>
            <a:r>
              <a:rPr lang="en-US" sz="2400" i="1" dirty="0" smtClean="0">
                <a:solidFill>
                  <a:srgbClr val="0000FF"/>
                </a:solidFill>
              </a:rPr>
              <a:t>Parts Per Million</a:t>
            </a:r>
            <a:r>
              <a:rPr lang="en-US" sz="2400" dirty="0" smtClean="0">
                <a:solidFill>
                  <a:srgbClr val="0000FF"/>
                </a:solidFill>
              </a:rPr>
              <a:t> (PPM). </a:t>
            </a:r>
            <a:r>
              <a:rPr lang="en-US" sz="2400" dirty="0" smtClean="0"/>
              <a:t>Both are conceptually same.</a:t>
            </a:r>
          </a:p>
          <a:p>
            <a:pPr eaLnBrk="1" hangingPunct="1">
              <a:defRPr/>
            </a:pPr>
            <a:r>
              <a:rPr lang="en-US" sz="2800" dirty="0" smtClean="0"/>
              <a:t>If in a process  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“</a:t>
            </a:r>
            <a:r>
              <a:rPr lang="en-US" sz="2400" i="1" dirty="0" smtClean="0">
                <a:ea typeface="+mn-ea"/>
                <a:cs typeface="+mn-cs"/>
              </a:rPr>
              <a:t>k”</a:t>
            </a:r>
            <a:r>
              <a:rPr lang="en-US" sz="2400" dirty="0" smtClean="0">
                <a:ea typeface="+mn-ea"/>
                <a:cs typeface="+mn-cs"/>
              </a:rPr>
              <a:t> Denotes the number of opportunities for making a defect per unit of execution of that process 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“n” Number of units of observation of the process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“</a:t>
            </a:r>
            <a:r>
              <a:rPr lang="en-US" sz="2400" i="1" dirty="0" smtClean="0">
                <a:ea typeface="+mn-ea"/>
                <a:cs typeface="+mn-cs"/>
              </a:rPr>
              <a:t>d</a:t>
            </a:r>
            <a:r>
              <a:rPr lang="en-US" sz="2400" dirty="0" smtClean="0">
                <a:ea typeface="+mn-ea"/>
                <a:cs typeface="+mn-cs"/>
              </a:rPr>
              <a:t>” Number of defects that occurred in that process during the observation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The defects per opportunity = </a:t>
            </a:r>
            <a:endParaRPr lang="en-US" sz="2400" dirty="0" smtClean="0">
              <a:solidFill>
                <a:srgbClr val="C00000"/>
              </a:solidFill>
              <a:ea typeface="+mn-ea"/>
              <a:cs typeface="+mn-cs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45436"/>
              </p:ext>
            </p:extLst>
          </p:nvPr>
        </p:nvGraphicFramePr>
        <p:xfrm>
          <a:off x="5105400" y="5816604"/>
          <a:ext cx="13049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Equation" r:id="rId3" imgW="1218960" imgH="431640" progId="Equation.3">
                  <p:embed/>
                </p:oleObj>
              </mc:Choice>
              <mc:Fallback>
                <p:oleObj name="Equation" r:id="rId3" imgW="1218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816604"/>
                        <a:ext cx="13049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301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Operating Characteristics Curve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19.5</a:t>
            </a:r>
          </a:p>
        </p:txBody>
      </p:sp>
      <p:grpSp>
        <p:nvGrpSpPr>
          <p:cNvPr id="44035" name="Group 5"/>
          <p:cNvGrpSpPr>
            <a:grpSpLocks/>
          </p:cNvGrpSpPr>
          <p:nvPr/>
        </p:nvGrpSpPr>
        <p:grpSpPr bwMode="auto">
          <a:xfrm>
            <a:off x="1143000" y="1447806"/>
            <a:ext cx="6172200" cy="4495800"/>
            <a:chOff x="1620" y="5760"/>
            <a:chExt cx="8272" cy="5791"/>
          </a:xfrm>
        </p:grpSpPr>
        <p:pic>
          <p:nvPicPr>
            <p:cNvPr id="44041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7" y="5760"/>
              <a:ext cx="7395" cy="5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2" name="Line 7"/>
            <p:cNvSpPr>
              <a:spLocks noChangeShapeType="1"/>
            </p:cNvSpPr>
            <p:nvPr/>
          </p:nvSpPr>
          <p:spPr bwMode="auto">
            <a:xfrm>
              <a:off x="1980" y="6240"/>
              <a:ext cx="21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8"/>
            <p:cNvSpPr>
              <a:spLocks noChangeShapeType="1"/>
            </p:cNvSpPr>
            <p:nvPr/>
          </p:nvSpPr>
          <p:spPr bwMode="auto">
            <a:xfrm>
              <a:off x="1995" y="9930"/>
              <a:ext cx="55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Text Box 9"/>
            <p:cNvSpPr txBox="1">
              <a:spLocks noChangeArrowheads="1"/>
            </p:cNvSpPr>
            <p:nvPr/>
          </p:nvSpPr>
          <p:spPr bwMode="auto">
            <a:xfrm>
              <a:off x="1620" y="9855"/>
              <a:ext cx="16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200" b="1"/>
                <a:t>Consumer’s Risk</a:t>
              </a:r>
              <a:endParaRPr lang="en-US" altLang="en-US"/>
            </a:p>
          </p:txBody>
        </p:sp>
        <p:sp>
          <p:nvSpPr>
            <p:cNvPr id="44045" name="Text Box 10"/>
            <p:cNvSpPr txBox="1">
              <a:spLocks noChangeArrowheads="1"/>
            </p:cNvSpPr>
            <p:nvPr/>
          </p:nvSpPr>
          <p:spPr bwMode="auto">
            <a:xfrm>
              <a:off x="1845" y="6165"/>
              <a:ext cx="16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200" b="1"/>
                <a:t>Producer’s Risk</a:t>
              </a:r>
              <a:endParaRPr lang="en-US" altLang="en-US"/>
            </a:p>
          </p:txBody>
        </p:sp>
        <p:sp>
          <p:nvSpPr>
            <p:cNvPr id="44046" name="Line 11"/>
            <p:cNvSpPr>
              <a:spLocks noChangeShapeType="1"/>
            </p:cNvSpPr>
            <p:nvPr/>
          </p:nvSpPr>
          <p:spPr bwMode="auto">
            <a:xfrm>
              <a:off x="5580" y="99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36" name="AutoShape 12"/>
          <p:cNvSpPr>
            <a:spLocks noChangeArrowheads="1"/>
          </p:cNvSpPr>
          <p:nvPr/>
        </p:nvSpPr>
        <p:spPr bwMode="auto">
          <a:xfrm>
            <a:off x="4000500" y="2082806"/>
            <a:ext cx="2552700" cy="342900"/>
          </a:xfrm>
          <a:prstGeom prst="wedgeRoundRectCallout">
            <a:avLst>
              <a:gd name="adj1" fmla="val -57338"/>
              <a:gd name="adj2" fmla="val 122685"/>
              <a:gd name="adj3" fmla="val 16667"/>
            </a:avLst>
          </a:prstGeom>
          <a:solidFill>
            <a:srgbClr val="FFD85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200" b="1" dirty="0"/>
              <a:t>OC Curve for n=500, c=2</a:t>
            </a:r>
            <a:endParaRPr lang="en-US" altLang="en-US" dirty="0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 flipH="1" flipV="1">
            <a:off x="2971800" y="1828806"/>
            <a:ext cx="38100" cy="400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 flipV="1">
            <a:off x="5562600" y="4648206"/>
            <a:ext cx="0" cy="14478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Text Box 15"/>
          <p:cNvSpPr txBox="1">
            <a:spLocks noChangeArrowheads="1"/>
          </p:cNvSpPr>
          <p:nvPr/>
        </p:nvSpPr>
        <p:spPr bwMode="auto">
          <a:xfrm>
            <a:off x="2701925" y="5918206"/>
            <a:ext cx="571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200" b="1"/>
              <a:t>AQL</a:t>
            </a:r>
            <a:endParaRPr lang="en-US" altLang="en-US"/>
          </a:p>
        </p:txBody>
      </p:sp>
      <p:sp>
        <p:nvSpPr>
          <p:cNvPr id="44040" name="Text Box 16"/>
          <p:cNvSpPr txBox="1">
            <a:spLocks noChangeArrowheads="1"/>
          </p:cNvSpPr>
          <p:nvPr/>
        </p:nvSpPr>
        <p:spPr bwMode="auto">
          <a:xfrm>
            <a:off x="5241925" y="5949956"/>
            <a:ext cx="638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200" b="1"/>
              <a:t>LTPD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1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1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Statistical Process Control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2034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Six sigma is a new approach to process control based on as set of principles that enable organizations improve their quality to near zero defects level</a:t>
            </a:r>
          </a:p>
          <a:p>
            <a:pPr eaLnBrk="1" hangingPunct="1">
              <a:defRPr/>
            </a:pPr>
            <a:r>
              <a:rPr lang="en-US" sz="2800" dirty="0" smtClean="0"/>
              <a:t>Six sigma quality control differentiates itself from the traditional quality control methodology on the basis of three features: 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A new metric, Defects Per Million Opportunities, to predict/assess the quality of a business process, 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A new methodology, DMAIC (Define-Measure-Analyze-Improve-Control)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An organizational framework for ensuring the above outcomes are generated on a sustained basis</a:t>
            </a:r>
          </a:p>
        </p:txBody>
      </p:sp>
    </p:spTree>
    <p:extLst>
      <p:ext uri="{BB962C8B-B14F-4D97-AF65-F5344CB8AC3E}">
        <p14:creationId xmlns:p14="http://schemas.microsoft.com/office/powerpoint/2010/main" val="39781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424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Statistical Process Control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Highlights…</a:t>
            </a:r>
            <a:endParaRPr lang="en-US" alt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367976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All processes exhibit variations on account of two causes</a:t>
            </a:r>
          </a:p>
          <a:p>
            <a:pPr lvl="1" eaLnBrk="1" hangingPunct="1"/>
            <a:r>
              <a:rPr lang="en-US" altLang="en-US" sz="2400" dirty="0" smtClean="0"/>
              <a:t>Common causes of variations happen on account of random events</a:t>
            </a:r>
          </a:p>
          <a:p>
            <a:pPr lvl="1" eaLnBrk="1" hangingPunct="1"/>
            <a:r>
              <a:rPr lang="en-US" altLang="en-US" sz="2400" dirty="0" smtClean="0"/>
              <a:t>Assignable causes introduce variations that can be detected and eliminated</a:t>
            </a:r>
          </a:p>
          <a:p>
            <a:pPr eaLnBrk="1" hangingPunct="1"/>
            <a:r>
              <a:rPr lang="en-US" altLang="en-US" sz="2400" dirty="0" smtClean="0"/>
              <a:t>Setting up a process control system involves </a:t>
            </a:r>
          </a:p>
          <a:p>
            <a:pPr lvl="1" eaLnBrk="1" hangingPunct="1"/>
            <a:r>
              <a:rPr lang="en-US" altLang="en-US" sz="2400" dirty="0" smtClean="0"/>
              <a:t>choosing a characteristic to control</a:t>
            </a:r>
          </a:p>
          <a:p>
            <a:pPr lvl="1" eaLnBrk="1" hangingPunct="1"/>
            <a:r>
              <a:rPr lang="en-US" altLang="en-US" sz="2400" dirty="0" smtClean="0"/>
              <a:t>identifying a measurement method and </a:t>
            </a:r>
          </a:p>
          <a:p>
            <a:pPr lvl="1" eaLnBrk="1" hangingPunct="1"/>
            <a:r>
              <a:rPr lang="en-US" altLang="en-US" sz="2400" dirty="0" smtClean="0"/>
              <a:t>developing a relevant control chart</a:t>
            </a:r>
          </a:p>
          <a:p>
            <a:pPr eaLnBrk="1" hangingPunct="1"/>
            <a:r>
              <a:rPr lang="en-US" altLang="en-US" sz="2400" dirty="0" smtClean="0"/>
              <a:t>A plot of the data helps a quality manager to assess if the process is in control and also helps her to detect any impending shift in process parameters</a:t>
            </a:r>
          </a:p>
        </p:txBody>
      </p:sp>
    </p:spTree>
    <p:extLst>
      <p:ext uri="{BB962C8B-B14F-4D97-AF65-F5344CB8AC3E}">
        <p14:creationId xmlns:p14="http://schemas.microsoft.com/office/powerpoint/2010/main" val="28059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4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Statistical Process Control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67976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Superimposing the specification limits on the control chart helps an </a:t>
            </a:r>
            <a:r>
              <a:rPr lang="en-US" altLang="en-US" sz="2400" dirty="0" err="1" smtClean="0"/>
              <a:t>organisation</a:t>
            </a:r>
            <a:r>
              <a:rPr lang="en-US" altLang="en-US" sz="2400" dirty="0" smtClean="0"/>
              <a:t> to assess the process capability and the likely number of defects that the process will produce. It also helps to target for a six-sigma quality improvement </a:t>
            </a:r>
            <a:r>
              <a:rPr lang="en-US" altLang="en-US" sz="2400" dirty="0" err="1" smtClean="0"/>
              <a:t>programme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US" altLang="en-US" sz="2400" dirty="0" smtClean="0"/>
              <a:t>Acceptance sampling is used to accept a lot of items based on the observed number of defects in the sample drawn out of the lot</a:t>
            </a:r>
          </a:p>
          <a:p>
            <a:pPr eaLnBrk="1" hangingPunct="1"/>
            <a:r>
              <a:rPr lang="en-US" altLang="en-US" sz="2400" dirty="0" smtClean="0"/>
              <a:t>The performance of an acceptance sampling plan could be judged by developing an Operating Characteristics (OC) curve for the plan</a:t>
            </a:r>
          </a:p>
          <a:p>
            <a:pPr eaLnBrk="1" hangingPunct="1"/>
            <a:r>
              <a:rPr lang="en-US" altLang="en-US" sz="2400" dirty="0" smtClean="0"/>
              <a:t>An acceptance sampling design results in a certain amount of risk for both the customer and supplier </a:t>
            </a:r>
          </a:p>
        </p:txBody>
      </p:sp>
    </p:spTree>
    <p:extLst>
      <p:ext uri="{BB962C8B-B14F-4D97-AF65-F5344CB8AC3E}">
        <p14:creationId xmlns:p14="http://schemas.microsoft.com/office/powerpoint/2010/main" val="5749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/>
        </p:nvGraphicFramePr>
        <p:xfrm>
          <a:off x="1828800" y="1981200"/>
          <a:ext cx="5105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DMAIC Methodology</a:t>
            </a: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3035300" y="2601913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b="1"/>
              <a:t>Define</a:t>
            </a: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4900613" y="260191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b="1"/>
              <a:t>Measure</a:t>
            </a:r>
          </a:p>
        </p:txBody>
      </p: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5445125" y="3379788"/>
            <a:ext cx="1057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b="1"/>
              <a:t>Analyze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3886200" y="4125913"/>
            <a:ext cx="108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b="1"/>
              <a:t>Improve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2117725" y="3429000"/>
            <a:ext cx="100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b="1"/>
              <a:t>Control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57600" y="2057400"/>
            <a:ext cx="1371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72200" y="2362200"/>
            <a:ext cx="1066800" cy="838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5638800" y="4648200"/>
            <a:ext cx="1219200" cy="76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1600200" y="4495800"/>
            <a:ext cx="1371600" cy="990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447800" y="2286000"/>
            <a:ext cx="1143000" cy="990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0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11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DMAIC 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6"/>
            <a:ext cx="84582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 smtClean="0"/>
              <a:t>Define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sz="2300" dirty="0" smtClean="0">
                <a:ea typeface="+mn-ea"/>
                <a:cs typeface="+mn-cs"/>
              </a:rPr>
              <a:t>Define the problem, the requirements, project scope, project charter </a:t>
            </a:r>
          </a:p>
          <a:p>
            <a:pPr lvl="1" eaLnBrk="1" hangingPunct="1">
              <a:defRPr/>
            </a:pPr>
            <a:r>
              <a:rPr lang="en-US" sz="2300" dirty="0" smtClean="0">
                <a:ea typeface="+mn-ea"/>
                <a:cs typeface="+mn-cs"/>
              </a:rPr>
              <a:t>Set goals for improvement </a:t>
            </a:r>
          </a:p>
          <a:p>
            <a:pPr eaLnBrk="1" hangingPunct="1">
              <a:defRPr/>
            </a:pPr>
            <a:r>
              <a:rPr lang="en-US" sz="2800" b="1" u="sng" dirty="0" smtClean="0"/>
              <a:t>Measure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sz="2300" dirty="0" smtClean="0">
                <a:ea typeface="+mn-ea"/>
                <a:cs typeface="+mn-cs"/>
              </a:rPr>
              <a:t>Identify variables to be measured, the type of measurement </a:t>
            </a:r>
          </a:p>
          <a:p>
            <a:pPr lvl="1" eaLnBrk="1" hangingPunct="1">
              <a:defRPr/>
            </a:pPr>
            <a:r>
              <a:rPr lang="en-US" sz="2300" dirty="0" smtClean="0">
                <a:ea typeface="+mn-ea"/>
                <a:cs typeface="+mn-cs"/>
              </a:rPr>
              <a:t>Data collection and synthesis</a:t>
            </a:r>
          </a:p>
          <a:p>
            <a:pPr eaLnBrk="1" hangingPunct="1">
              <a:defRPr/>
            </a:pPr>
            <a:r>
              <a:rPr lang="en-US" sz="2800" b="1" u="sng" dirty="0" smtClean="0"/>
              <a:t>Analyze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sz="2300" dirty="0" smtClean="0">
                <a:ea typeface="+mn-ea"/>
                <a:cs typeface="+mn-cs"/>
              </a:rPr>
              <a:t>Develop a set of tools for analysis</a:t>
            </a:r>
          </a:p>
          <a:p>
            <a:pPr lvl="1" eaLnBrk="1" hangingPunct="1">
              <a:defRPr/>
            </a:pPr>
            <a:r>
              <a:rPr lang="en-US" sz="2300" dirty="0" smtClean="0">
                <a:ea typeface="+mn-ea"/>
                <a:cs typeface="+mn-cs"/>
              </a:rPr>
              <a:t>Apply graphical tools of analysis</a:t>
            </a:r>
          </a:p>
          <a:p>
            <a:pPr lvl="1" eaLnBrk="1" hangingPunct="1">
              <a:defRPr/>
            </a:pPr>
            <a:r>
              <a:rPr lang="en-US" sz="2300" dirty="0" smtClean="0">
                <a:ea typeface="+mn-ea"/>
                <a:cs typeface="+mn-cs"/>
              </a:rPr>
              <a:t>Identify possible sources of variation and “vital” few root causes</a:t>
            </a:r>
          </a:p>
          <a:p>
            <a:pPr lvl="1" eaLnBrk="1" hangingPunct="1">
              <a:defRPr/>
            </a:pPr>
            <a:r>
              <a:rPr lang="en-US" sz="2300" dirty="0" smtClean="0">
                <a:ea typeface="+mn-ea"/>
                <a:cs typeface="+mn-cs"/>
              </a:rPr>
              <a:t>Explore means of eliminating them</a:t>
            </a:r>
          </a:p>
        </p:txBody>
      </p:sp>
    </p:spTree>
    <p:extLst>
      <p:ext uri="{BB962C8B-B14F-4D97-AF65-F5344CB8AC3E}">
        <p14:creationId xmlns:p14="http://schemas.microsoft.com/office/powerpoint/2010/main" val="11368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DMAIC 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 u="sng" dirty="0" smtClean="0"/>
              <a:t>Improve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Generating and validating improvement alternatives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Creating new process maps for the process</a:t>
            </a:r>
          </a:p>
          <a:p>
            <a:pPr eaLnBrk="1" hangingPunct="1">
              <a:defRPr/>
            </a:pPr>
            <a:r>
              <a:rPr lang="en-US" sz="2800" b="1" u="sng" dirty="0" smtClean="0"/>
              <a:t>Control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Develop control plan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Establish revised standard measures to maintain performance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Develop relevant raining plans to maintain standards</a:t>
            </a:r>
          </a:p>
          <a:p>
            <a:pPr eaLnBrk="1" hangingPunct="1"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246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-1564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Organization for six sigma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92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 smtClean="0"/>
              <a:t>Process Owner</a:t>
            </a:r>
            <a:r>
              <a:rPr lang="en-US" sz="2800" b="1" dirty="0" smtClean="0"/>
              <a:t> 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Supervisor or a manager who takes responsibility for various steps of a process that is responsible for delivering some output to the customer. It could be the in a particular work area where the improvement project has been identified</a:t>
            </a:r>
          </a:p>
          <a:p>
            <a:pPr eaLnBrk="1" hangingPunct="1">
              <a:defRPr/>
            </a:pPr>
            <a:r>
              <a:rPr lang="en-US" sz="2800" b="1" u="sng" dirty="0" smtClean="0"/>
              <a:t>Team Leader &amp; Members</a:t>
            </a:r>
            <a:endParaRPr lang="en-US" sz="2800" b="1" dirty="0" smtClean="0"/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Team leader (the project leader) and the members will comprise of the employees in the chosen work area 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They will have day-to-day operational control of activities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663500"/>
            <a:ext cx="8763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i="1" dirty="0"/>
              <a:t>In six sigma, three terminologies are used to indicate these organizational entities. This includes Master Black Belt, Black Belt and Green Belt.  The depth of training and experience differentiates these three. </a:t>
            </a:r>
          </a:p>
        </p:txBody>
      </p:sp>
    </p:spTree>
    <p:extLst>
      <p:ext uri="{BB962C8B-B14F-4D97-AF65-F5344CB8AC3E}">
        <p14:creationId xmlns:p14="http://schemas.microsoft.com/office/powerpoint/2010/main" val="20557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144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Organization for six sigma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9220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b="1" u="sng" dirty="0" smtClean="0"/>
              <a:t>Six sigma coach</a:t>
            </a:r>
            <a:r>
              <a:rPr lang="en-US" altLang="en-US" sz="2800" b="1" dirty="0" smtClean="0"/>
              <a:t> </a:t>
            </a:r>
          </a:p>
          <a:p>
            <a:pPr lvl="1" eaLnBrk="1" hangingPunct="1"/>
            <a:r>
              <a:rPr lang="en-US" altLang="en-US" sz="2400" dirty="0" smtClean="0"/>
              <a:t>A consultant or a senior person in the organization who offers expert knowledge on various aspects of six sigma. </a:t>
            </a:r>
          </a:p>
          <a:p>
            <a:pPr lvl="1" eaLnBrk="1" hangingPunct="1"/>
            <a:r>
              <a:rPr lang="en-US" altLang="en-US" sz="2400" dirty="0" smtClean="0"/>
              <a:t>This includes statistical tools, process design &amp; analysis, change management, small group improvement, use of QC tools for improvement etc. </a:t>
            </a:r>
          </a:p>
          <a:p>
            <a:pPr eaLnBrk="1" hangingPunct="1"/>
            <a:r>
              <a:rPr lang="en-US" altLang="en-US" sz="2800" b="1" u="sng" dirty="0" smtClean="0"/>
              <a:t>Sponsor</a:t>
            </a:r>
            <a:r>
              <a:rPr lang="en-US" altLang="en-US" sz="2800" b="1" dirty="0" smtClean="0"/>
              <a:t> </a:t>
            </a:r>
          </a:p>
          <a:p>
            <a:pPr lvl="1" eaLnBrk="1" hangingPunct="1"/>
            <a:r>
              <a:rPr lang="en-US" altLang="en-US" sz="2400" dirty="0" smtClean="0"/>
              <a:t>A member of the senior management who oversees the overall progress and implementation</a:t>
            </a:r>
          </a:p>
          <a:p>
            <a:pPr lvl="1" eaLnBrk="1" hangingPunct="1"/>
            <a:r>
              <a:rPr lang="en-US" altLang="en-US" sz="2400" dirty="0" smtClean="0"/>
              <a:t>Helps the team refine the project scope, sorts out issues cutting across other parts of the organization, approves projects and provides the necessary support in terms of resources</a:t>
            </a:r>
          </a:p>
        </p:txBody>
      </p:sp>
    </p:spTree>
    <p:extLst>
      <p:ext uri="{BB962C8B-B14F-4D97-AF65-F5344CB8AC3E}">
        <p14:creationId xmlns:p14="http://schemas.microsoft.com/office/powerpoint/2010/main" val="16076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perations Management, 3e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  <a:fontScheme name="Profil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  <a:fontScheme name="Profil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3581</TotalTime>
  <Words>2030</Words>
  <Application>Microsoft Office PowerPoint</Application>
  <PresentationFormat>On-screen Show (4:3)</PresentationFormat>
  <Paragraphs>290</Paragraphs>
  <Slides>43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Custom Design</vt:lpstr>
      <vt:lpstr>Operations Management, 3e</vt:lpstr>
      <vt:lpstr>Operations Management, 3e_NEW</vt:lpstr>
      <vt:lpstr>1_Operations Management, 3e</vt:lpstr>
      <vt:lpstr>Equation</vt:lpstr>
      <vt:lpstr>Chapter 19</vt:lpstr>
      <vt:lpstr>Six Sigma Approach to Quality</vt:lpstr>
      <vt:lpstr>How is it different from traditional approach?</vt:lpstr>
      <vt:lpstr>Defects Per Million Opportunities (DPMO)</vt:lpstr>
      <vt:lpstr>DMAIC Methodology</vt:lpstr>
      <vt:lpstr>DMAIC Methodology </vt:lpstr>
      <vt:lpstr>DMAIC Methodology </vt:lpstr>
      <vt:lpstr>Organization for six sigma</vt:lpstr>
      <vt:lpstr>Organization for six sigma</vt:lpstr>
      <vt:lpstr>Statistical Process Control</vt:lpstr>
      <vt:lpstr>Common &amp; Assignable Causes</vt:lpstr>
      <vt:lpstr>Quality Assurance using SPC Some terminologies</vt:lpstr>
      <vt:lpstr>Control Chart A generalised representation</vt:lpstr>
      <vt:lpstr>Setting up a process control system</vt:lpstr>
      <vt:lpstr>Characteristics for process control Some examples</vt:lpstr>
      <vt:lpstr>Choosing a characteristic Examples from service industry</vt:lpstr>
      <vt:lpstr>Measurement Methods</vt:lpstr>
      <vt:lpstr>Types of Control Charts</vt:lpstr>
      <vt:lpstr>Notations for control charts</vt:lpstr>
      <vt:lpstr>X bar and R Chart  Setting control limits</vt:lpstr>
      <vt:lpstr>Coefficients for computing LCL and UCL in X-bar and R charts* </vt:lpstr>
      <vt:lpstr>X bar Chart  An example</vt:lpstr>
      <vt:lpstr>R Chart An example</vt:lpstr>
      <vt:lpstr>P chart  Setting the control limits</vt:lpstr>
      <vt:lpstr>P Chart  An example</vt:lpstr>
      <vt:lpstr>C Chart Setting up the control limits</vt:lpstr>
      <vt:lpstr>C Chart  An example (with an outlier)</vt:lpstr>
      <vt:lpstr>C Chart Is this process behaving normally?</vt:lpstr>
      <vt:lpstr>When to stop the process? 15 points in a row in Zone C</vt:lpstr>
      <vt:lpstr>When to stop the process? 14 points in a row alternating up and down </vt:lpstr>
      <vt:lpstr>When to stop the process? Additional rules</vt:lpstr>
      <vt:lpstr>Predictive capability of processes Which process is better?</vt:lpstr>
      <vt:lpstr>Predictive capability of processes Which process is better?</vt:lpstr>
      <vt:lpstr>Process Capability</vt:lpstr>
      <vt:lpstr>Process Capability &amp; Defects</vt:lpstr>
      <vt:lpstr>Six sigma quality A graphical representation</vt:lpstr>
      <vt:lpstr>Acceptance Sampling</vt:lpstr>
      <vt:lpstr>Sampling Plan</vt:lpstr>
      <vt:lpstr>Acceptance Sampling Operating Characteristics</vt:lpstr>
      <vt:lpstr>Operating Characteristics Curve Example 19.5</vt:lpstr>
      <vt:lpstr>Statistical Process Control Chapter Highlights</vt:lpstr>
      <vt:lpstr>Statistical Process Control Chapter Highlights…</vt:lpstr>
      <vt:lpstr>Statistical Process Control Chapter Highlights…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shephali.tandon</dc:creator>
  <cp:lastModifiedBy>C, Purushothaman</cp:lastModifiedBy>
  <cp:revision>238</cp:revision>
  <dcterms:created xsi:type="dcterms:W3CDTF">2009-06-23T09:59:21Z</dcterms:created>
  <dcterms:modified xsi:type="dcterms:W3CDTF">2015-08-20T17:53:13Z</dcterms:modified>
</cp:coreProperties>
</file>