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7" r:id="rId11"/>
    <p:sldId id="264" r:id="rId12"/>
    <p:sldId id="265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E9262-FE22-4DC5-8B3A-92B0E6F03FCF}" type="datetimeFigureOut">
              <a:rPr lang="en-IN" smtClean="0"/>
              <a:t>23-2-14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E5121-3ACC-4145-8E47-1AFCEA649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2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E5121-3ACC-4145-8E47-1AFCEA6496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65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E5121-3ACC-4145-8E47-1AFCEA6496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2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0FC4-8BC3-4B5F-AD46-4FE6912608B6}" type="datetimeFigureOut">
              <a:rPr lang="en-IN" smtClean="0"/>
              <a:t>23-2-14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A668-B7DF-4129-AB0C-76E10A7146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2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0FC4-8BC3-4B5F-AD46-4FE6912608B6}" type="datetimeFigureOut">
              <a:rPr lang="en-IN" smtClean="0"/>
              <a:t>23-2-14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A668-B7DF-4129-AB0C-76E10A71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8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0FC4-8BC3-4B5F-AD46-4FE6912608B6}" type="datetimeFigureOut">
              <a:rPr lang="en-IN" smtClean="0"/>
              <a:t>23-2-14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A668-B7DF-4129-AB0C-76E10A71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8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0FC4-8BC3-4B5F-AD46-4FE6912608B6}" type="datetimeFigureOut">
              <a:rPr lang="en-IN" smtClean="0"/>
              <a:t>23-2-14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A668-B7DF-4129-AB0C-76E10A71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59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0FC4-8BC3-4B5F-AD46-4FE6912608B6}" type="datetimeFigureOut">
              <a:rPr lang="en-IN" smtClean="0"/>
              <a:t>23-2-14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A668-B7DF-4129-AB0C-76E10A7146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1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0FC4-8BC3-4B5F-AD46-4FE6912608B6}" type="datetimeFigureOut">
              <a:rPr lang="en-IN" smtClean="0"/>
              <a:t>23-2-14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A668-B7DF-4129-AB0C-76E10A71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3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0FC4-8BC3-4B5F-AD46-4FE6912608B6}" type="datetimeFigureOut">
              <a:rPr lang="en-IN" smtClean="0"/>
              <a:t>23-2-14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A668-B7DF-4129-AB0C-76E10A71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76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0FC4-8BC3-4B5F-AD46-4FE6912608B6}" type="datetimeFigureOut">
              <a:rPr lang="en-IN" smtClean="0"/>
              <a:t>23-2-14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A668-B7DF-4129-AB0C-76E10A71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1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0FC4-8BC3-4B5F-AD46-4FE6912608B6}" type="datetimeFigureOut">
              <a:rPr lang="en-IN" smtClean="0"/>
              <a:t>23-2-14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A668-B7DF-4129-AB0C-76E10A71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00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3D0FC4-8BC3-4B5F-AD46-4FE6912608B6}" type="datetimeFigureOut">
              <a:rPr lang="en-IN" smtClean="0"/>
              <a:t>23-2-14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B7A668-B7DF-4129-AB0C-76E10A71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1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0FC4-8BC3-4B5F-AD46-4FE6912608B6}" type="datetimeFigureOut">
              <a:rPr lang="en-IN" smtClean="0"/>
              <a:t>23-2-14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A668-B7DF-4129-AB0C-76E10A71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94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3D0FC4-8BC3-4B5F-AD46-4FE6912608B6}" type="datetimeFigureOut">
              <a:rPr lang="en-IN" smtClean="0"/>
              <a:t>23-2-14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B7A668-B7DF-4129-AB0C-76E10A714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16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9227" y="813483"/>
            <a:ext cx="1042004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Computing Multi-Commodity</a:t>
            </a:r>
          </a:p>
          <a:p>
            <a:pPr algn="ctr"/>
            <a:r>
              <a:rPr lang="en-US" sz="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Flows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3948" y="3225530"/>
            <a:ext cx="431060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 the guidance of </a:t>
            </a:r>
          </a:p>
          <a:p>
            <a:pPr algn="ctr"/>
            <a:r>
              <a:rPr lang="en-I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Prof. Naveen Garg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9922" y="4714249"/>
            <a:ext cx="59893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Naveen Kumar Tiwari(2013MCS2566)</a:t>
            </a:r>
          </a:p>
          <a:p>
            <a:pPr algn="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Alind(2013MCS2542)</a:t>
            </a:r>
          </a:p>
        </p:txBody>
      </p:sp>
    </p:spTree>
    <p:extLst>
      <p:ext uri="{BB962C8B-B14F-4D97-AF65-F5344CB8AC3E}">
        <p14:creationId xmlns:p14="http://schemas.microsoft.com/office/powerpoint/2010/main" val="6257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Avoiding: Infeasible initial dictionary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2400" dirty="0" smtClean="0"/>
                  <a:t> </a:t>
                </a:r>
                <a:r>
                  <a:rPr lang="en-IN" sz="2800" dirty="0" smtClean="0"/>
                  <a:t>One way of getting rid of infeasible solution/dictionary is to introduce </a:t>
                </a:r>
                <a:r>
                  <a:rPr lang="en-IN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auxiliary problem</a:t>
                </a:r>
                <a:r>
                  <a:rPr lang="en-IN" sz="2800" dirty="0" smtClean="0"/>
                  <a:t>. Standard problem is converted to:</a:t>
                </a:r>
              </a:p>
              <a:p>
                <a:pPr marL="0" indent="0">
                  <a:buClrTx/>
                  <a:buNone/>
                </a:pPr>
                <a:r>
                  <a:rPr lang="en-IN" sz="2800" dirty="0" smtClean="0"/>
                  <a:t>Minimize:		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800" baseline="-25000" dirty="0" smtClean="0"/>
              </a:p>
              <a:p>
                <a:pPr marL="0" indent="0">
                  <a:buNone/>
                </a:pPr>
                <a:r>
                  <a:rPr lang="en-IN" sz="2800" dirty="0" smtClean="0"/>
                  <a:t>subject to: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800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m:rPr>
                        <m:nor/>
                      </m:rPr>
                      <a:rPr lang="en-IN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IN" sz="2800" b="0" i="0" baseline="-25000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nor/>
                      </m:rPr>
                      <a:rPr lang="en-IN" sz="2800" dirty="0"/>
                      <m:t>≤ 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8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IN" sz="2800" b="0" i="0" baseline="-25000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nor/>
                      </m:rPr>
                      <a:rPr lang="en-IN" sz="2800" dirty="0"/>
                      <m:t> 	(</m:t>
                    </m:r>
                    <m:r>
                      <m:rPr>
                        <m:nor/>
                      </m:rPr>
                      <a:rPr lang="en-IN" sz="2800" i="1" dirty="0"/>
                      <m:t>i</m:t>
                    </m:r>
                    <m:r>
                      <m:rPr>
                        <m:nor/>
                      </m:rPr>
                      <a:rPr lang="en-IN" sz="2800" dirty="0"/>
                      <m:t>=1,2,3,….,</m:t>
                    </m:r>
                    <m:r>
                      <m:rPr>
                        <m:nor/>
                      </m:rPr>
                      <a:rPr lang="en-IN" sz="2800" dirty="0"/>
                      <m:t>m</m:t>
                    </m:r>
                    <m:r>
                      <m:rPr>
                        <m:nor/>
                      </m:rPr>
                      <a:rPr lang="en-IN" sz="2800" dirty="0"/>
                      <m:t>)</m:t>
                    </m:r>
                  </m:oMath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a</a:t>
                </a:r>
                <a:r>
                  <a:rPr lang="en-IN" sz="2800" b="0" dirty="0" smtClean="0"/>
                  <a:t>nd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800" dirty="0"/>
                      <m:t>		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en-IN" sz="2800" dirty="0"/>
                      <m:t> ≥ 0			</m:t>
                    </m:r>
                    <m:r>
                      <m:rPr>
                        <m:nor/>
                      </m:rPr>
                      <a:rPr lang="en-IN" sz="2800" b="0" i="0" dirty="0" smtClean="0"/>
                      <m:t> </m:t>
                    </m:r>
                  </m:oMath>
                </a14:m>
                <a:r>
                  <a:rPr lang="en-IN" sz="2800" dirty="0" smtClean="0"/>
                  <a:t>	</a:t>
                </a:r>
                <a:r>
                  <a:rPr lang="en-IN" sz="2800" dirty="0"/>
                  <a:t>	</a:t>
                </a:r>
                <a:r>
                  <a:rPr lang="en-IN" sz="2800" dirty="0" smtClean="0"/>
                  <a:t>	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800" dirty="0"/>
                      <m:t>(</m:t>
                    </m:r>
                    <m:r>
                      <m:rPr>
                        <m:nor/>
                      </m:rPr>
                      <a:rPr lang="en-IN" sz="2800" i="1" dirty="0"/>
                      <m:t>j</m:t>
                    </m:r>
                    <m:r>
                      <m:rPr>
                        <m:nor/>
                      </m:rPr>
                      <a:rPr lang="en-IN" sz="2800" dirty="0"/>
                      <m:t>=</m:t>
                    </m:r>
                    <m:r>
                      <m:rPr>
                        <m:nor/>
                      </m:rPr>
                      <a:rPr lang="en-IN" sz="2800" b="0" i="0" dirty="0" smtClean="0"/>
                      <m:t>0,</m:t>
                    </m:r>
                    <m:r>
                      <m:rPr>
                        <m:nor/>
                      </m:rPr>
                      <a:rPr lang="en-IN" sz="2800" dirty="0"/>
                      <m:t>1,2,3,….,</m:t>
                    </m:r>
                    <m:r>
                      <m:rPr>
                        <m:nor/>
                      </m:rPr>
                      <a:rPr lang="en-IN" sz="2800" dirty="0"/>
                      <m:t>n</m:t>
                    </m:r>
                    <m:r>
                      <m:rPr>
                        <m:nor/>
                      </m:rPr>
                      <a:rPr lang="en-IN" sz="2800" dirty="0"/>
                      <m:t>)</m:t>
                    </m:r>
                  </m:oMath>
                </a14:m>
                <a:endParaRPr lang="en-IN" sz="2800" dirty="0"/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2800" dirty="0" smtClean="0"/>
                  <a:t> Whenever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IN" sz="2800" baseline="-2500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IN" sz="2800" dirty="0" smtClean="0"/>
                  <a:t>competes with others for leaving the basis, preference is given to it.</a:t>
                </a:r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 </a:t>
                </a:r>
                <a:r>
                  <a:rPr lang="en-IN" sz="2800" dirty="0" smtClean="0"/>
                  <a:t>If objective function (auxiliary problem) has non-zero value, then we conclude input problem was infeasible.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21" t="-2576" b="-178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Avoiding: Degeneracy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sz="3200" dirty="0" smtClean="0"/>
                  <a:t>Perturbation with lexicographic method:</a:t>
                </a:r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3200" dirty="0"/>
                  <a:t> </a:t>
                </a:r>
                <a:r>
                  <a:rPr lang="en-IN" sz="3200" dirty="0" smtClean="0"/>
                  <a:t>Add small constant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dirty="0"/>
                      <m:t>ε</m:t>
                    </m:r>
                    <m:r>
                      <a:rPr lang="en-IN" sz="32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3200" dirty="0" smtClean="0"/>
                  <a:t> (≈10</a:t>
                </a:r>
                <a:r>
                  <a:rPr lang="en-IN" sz="3200" baseline="30000" dirty="0" smtClean="0"/>
                  <a:t>-6</a:t>
                </a:r>
                <a:r>
                  <a:rPr lang="en-IN" sz="3200" dirty="0" smtClean="0"/>
                  <a:t>) to each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32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3200" dirty="0" smtClean="0"/>
                  <a:t> to eliminate degeneracy.</a:t>
                </a:r>
                <a:endParaRPr lang="en-IN" sz="3200" baseline="-25000" dirty="0"/>
              </a:p>
              <a:p>
                <a:pPr marL="0" indent="0" algn="ctr">
                  <a:buClrTx/>
                  <a:buNone/>
                </a:pPr>
                <a:r>
                  <a:rPr lang="en-IN" sz="3200" dirty="0" smtClean="0"/>
                  <a:t>Where 0&lt;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dirty="0"/>
                      <m:t>ε</m:t>
                    </m:r>
                    <m:r>
                      <m:rPr>
                        <m:nor/>
                      </m:rPr>
                      <a:rPr lang="en-IN" sz="3200" b="0" i="0" baseline="-25000" dirty="0" smtClean="0"/>
                      <m:t>m</m:t>
                    </m:r>
                  </m:oMath>
                </a14:m>
                <a:r>
                  <a:rPr lang="en-IN" sz="3200" dirty="0" smtClean="0"/>
                  <a:t>&lt;&lt;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dirty="0"/>
                      <m:t>ε</m:t>
                    </m:r>
                    <m:r>
                      <m:rPr>
                        <m:nor/>
                      </m:rPr>
                      <a:rPr lang="en-IN" sz="3200" b="0" i="0" baseline="-25000" dirty="0" smtClean="0"/>
                      <m:t>m</m:t>
                    </m:r>
                    <m:r>
                      <m:rPr>
                        <m:nor/>
                      </m:rPr>
                      <a:rPr lang="en-IN" sz="3200" b="0" i="0" baseline="-25000" dirty="0" smtClean="0"/>
                      <m:t>−1</m:t>
                    </m:r>
                  </m:oMath>
                </a14:m>
                <a:r>
                  <a:rPr lang="en-IN" sz="3200" dirty="0" smtClean="0"/>
                  <a:t>&lt;&lt;….&lt;&lt;</a:t>
                </a:r>
                <a:r>
                  <a:rPr lang="el-GR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dirty="0"/>
                      <m:t>ε</m:t>
                    </m:r>
                    <m:r>
                      <m:rPr>
                        <m:nor/>
                      </m:rPr>
                      <a:rPr lang="en-IN" sz="3200" b="0" i="0" baseline="-25000" dirty="0" smtClean="0"/>
                      <m:t>1</m:t>
                    </m:r>
                  </m:oMath>
                </a14:m>
                <a:r>
                  <a:rPr lang="en-IN" sz="3200" dirty="0" smtClean="0"/>
                  <a:t>&lt;1</a:t>
                </a:r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3200" dirty="0"/>
                  <a:t> </a:t>
                </a:r>
                <a:r>
                  <a:rPr lang="en-IN" sz="3200" dirty="0" smtClean="0"/>
                  <a:t>In case of further conflicts lexicographic method employed.</a:t>
                </a:r>
              </a:p>
              <a:p>
                <a:pPr marL="0" indent="0">
                  <a:buClrTx/>
                  <a:buNone/>
                </a:pPr>
                <a:r>
                  <a:rPr lang="en-IN" sz="3200" dirty="0" smtClean="0"/>
                  <a:t>e.g. 2+21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dirty="0"/>
                      <m:t>ε</m:t>
                    </m:r>
                    <m:r>
                      <m:rPr>
                        <m:nor/>
                      </m:rPr>
                      <a:rPr lang="en-IN" sz="3200" b="0" i="0" baseline="-25000" dirty="0" smtClean="0"/>
                      <m:t>1</m:t>
                    </m:r>
                  </m:oMath>
                </a14:m>
                <a:r>
                  <a:rPr lang="en-IN" sz="3200" dirty="0" smtClean="0"/>
                  <a:t>+19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dirty="0"/>
                      <m:t>ε</m:t>
                    </m:r>
                    <m:r>
                      <m:rPr>
                        <m:nor/>
                      </m:rPr>
                      <a:rPr lang="en-IN" sz="3200" b="0" i="0" baseline="-25000" dirty="0" smtClean="0"/>
                      <m:t>2</m:t>
                    </m:r>
                  </m:oMath>
                </a14:m>
                <a:r>
                  <a:rPr lang="en-IN" sz="3200" baseline="-25000" dirty="0" smtClean="0"/>
                  <a:t> </a:t>
                </a:r>
                <a:r>
                  <a:rPr lang="en-IN" sz="3200" dirty="0" smtClean="0"/>
                  <a:t>is greater than </a:t>
                </a:r>
                <a:r>
                  <a:rPr lang="en-IN" sz="3200" dirty="0"/>
                  <a:t>2+</a:t>
                </a:r>
                <a:r>
                  <a:rPr lang="en-IN" sz="3200" dirty="0" smtClean="0"/>
                  <a:t>21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dirty="0"/>
                      <m:t>ε</m:t>
                    </m:r>
                    <m:r>
                      <m:rPr>
                        <m:nor/>
                      </m:rPr>
                      <a:rPr lang="en-IN" sz="3200" baseline="-25000" dirty="0"/>
                      <m:t>1</m:t>
                    </m:r>
                  </m:oMath>
                </a14:m>
                <a:r>
                  <a:rPr lang="en-IN" sz="3200" dirty="0"/>
                  <a:t>+1</a:t>
                </a:r>
                <a:r>
                  <a:rPr lang="en-IN" sz="3200" dirty="0" smtClean="0"/>
                  <a:t>8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dirty="0"/>
                      <m:t>ε</m:t>
                    </m:r>
                    <m:r>
                      <m:rPr>
                        <m:nor/>
                      </m:rPr>
                      <a:rPr lang="en-IN" sz="3200" baseline="-25000" dirty="0"/>
                      <m:t>2</m:t>
                    </m:r>
                  </m:oMath>
                </a14:m>
                <a:r>
                  <a:rPr lang="en-IN" sz="3200" baseline="-25000" dirty="0"/>
                  <a:t> </a:t>
                </a:r>
                <a:endParaRPr lang="en-IN" sz="3200" baseline="-25000" dirty="0" smtClean="0"/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3200" dirty="0"/>
                  <a:t> </a:t>
                </a:r>
                <a:r>
                  <a:rPr lang="en-IN" sz="3200" dirty="0" smtClean="0"/>
                  <a:t>Cycling may occur only in case of degeneracy.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03" t="-3030" b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9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Efficiency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3500" dirty="0" smtClean="0"/>
                  <a:t> Dantzig reported for m&lt;50 &amp; m+n&lt;200number of iterations lies between 3m/2 to 3m.</a:t>
                </a:r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3500" dirty="0" smtClean="0"/>
                  <a:t> But V. Klee and G. J. Minty have shows that following problem takes iteration exponential (2</a:t>
                </a:r>
                <a:r>
                  <a:rPr lang="en-IN" sz="3500" baseline="30000" dirty="0" smtClean="0"/>
                  <a:t>n</a:t>
                </a:r>
                <a:r>
                  <a:rPr lang="en-IN" sz="3500" dirty="0" smtClean="0"/>
                  <a:t> -1) in terms on input.</a:t>
                </a:r>
              </a:p>
              <a:p>
                <a:pPr marL="0" indent="0">
                  <a:buClrTx/>
                  <a:buNone/>
                </a:pPr>
                <a:r>
                  <a:rPr lang="en-IN" sz="3500" dirty="0"/>
                  <a:t>Maximize: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9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9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39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IN" sz="3900" b="0" i="1" baseline="300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900" b="0" i="1" baseline="14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900" b="0" i="1" baseline="300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5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IN" sz="3500" dirty="0" smtClean="0"/>
              </a:p>
              <a:p>
                <a:pPr marL="0" indent="0">
                  <a:buClrTx/>
                  <a:buNone/>
                </a:pPr>
                <a:r>
                  <a:rPr lang="en-IN" sz="3500" dirty="0" smtClean="0"/>
                  <a:t>Subject to:		(2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IN" sz="35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IN" sz="3500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500" b="0" i="1" baseline="14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500" b="0" i="1" baseline="300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5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IN" sz="3500" dirty="0" smtClean="0"/>
                  <a:t>)+</a:t>
                </a:r>
                <a14:m>
                  <m:oMath xmlns:m="http://schemas.openxmlformats.org/officeDocument/2006/math">
                    <m:r>
                      <a:rPr lang="en-IN" sz="3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5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3500" baseline="-25000" dirty="0" smtClean="0"/>
                  <a:t> </a:t>
                </a:r>
                <a:r>
                  <a:rPr lang="en-IN" sz="3500" dirty="0" smtClean="0"/>
                  <a:t>≤ 100</a:t>
                </a:r>
                <a14:m>
                  <m:oMath xmlns:m="http://schemas.openxmlformats.org/officeDocument/2006/math">
                    <m:r>
                      <a:rPr lang="en-IN" sz="3500" b="0" i="1" baseline="30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500" b="0" i="1" baseline="14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3500" b="0" i="1" baseline="3000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3500" baseline="30000" dirty="0" smtClean="0"/>
                  <a:t>  </a:t>
                </a:r>
                <a:r>
                  <a:rPr lang="en-IN" sz="3500" dirty="0"/>
                  <a:t>(</a:t>
                </a:r>
                <a14:m>
                  <m:oMath xmlns:m="http://schemas.openxmlformats.org/officeDocument/2006/math">
                    <m:r>
                      <a:rPr lang="en-IN" sz="35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3500" dirty="0"/>
                  <a:t>=1,2,3,….,m)</a:t>
                </a:r>
              </a:p>
              <a:p>
                <a:pPr marL="0" indent="0">
                  <a:buClrTx/>
                  <a:buNone/>
                </a:pPr>
                <a:r>
                  <a:rPr lang="en-IN" sz="3500" baseline="30000" dirty="0" smtClean="0"/>
                  <a:t>			</a:t>
                </a:r>
                <a14:m>
                  <m:oMath xmlns:m="http://schemas.openxmlformats.org/officeDocument/2006/math">
                    <m:r>
                      <a:rPr lang="en-IN" sz="3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500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35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3500" dirty="0"/>
                      <m:t>≥</m:t>
                    </m:r>
                  </m:oMath>
                </a14:m>
                <a:r>
                  <a:rPr lang="en-IN" sz="3500" baseline="-25000" dirty="0" smtClean="0"/>
                  <a:t> </a:t>
                </a:r>
                <a:r>
                  <a:rPr lang="en-IN" sz="3500" dirty="0" smtClean="0"/>
                  <a:t>0					</a:t>
                </a:r>
                <a:r>
                  <a:rPr lang="en-IN" sz="3500" dirty="0"/>
                  <a:t>(</a:t>
                </a:r>
                <a:r>
                  <a:rPr lang="en-IN" sz="3500" i="1" dirty="0"/>
                  <a:t>j</a:t>
                </a:r>
                <a:r>
                  <a:rPr lang="en-IN" sz="3500" dirty="0"/>
                  <a:t>=1,2,3,….,n)</a:t>
                </a:r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3500" baseline="-25000" dirty="0" smtClean="0"/>
                  <a:t> </a:t>
                </a:r>
                <a:r>
                  <a:rPr lang="en-IN" sz="3500" dirty="0" smtClean="0"/>
                  <a:t>It can be eliminated by proper scaling of variables.</a:t>
                </a:r>
                <a:endParaRPr lang="en-IN" sz="3500" baseline="-25000" dirty="0"/>
              </a:p>
              <a:p>
                <a:pPr marL="0" indent="0">
                  <a:buClrTx/>
                  <a:buNone/>
                </a:pPr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03" t="-4848" r="-1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5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Duality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6000" dirty="0" smtClean="0"/>
                  <a:t> Every standard problem of type</a:t>
                </a:r>
              </a:p>
              <a:p>
                <a:r>
                  <a:rPr lang="en-IN" sz="6000" dirty="0"/>
                  <a:t>Maximize: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6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6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6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60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6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60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IN" sz="6000" baseline="-25000" dirty="0"/>
                  <a:t> </a:t>
                </a:r>
                <a:r>
                  <a:rPr lang="en-IN" sz="6000" dirty="0"/>
                  <a:t> </a:t>
                </a:r>
              </a:p>
              <a:p>
                <a:r>
                  <a:rPr lang="en-IN" sz="6000" dirty="0"/>
                  <a:t>Subject to:	</a:t>
                </a:r>
                <a:r>
                  <a:rPr lang="en-IN" sz="6000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6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6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6000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60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IN" sz="6000" dirty="0"/>
                  <a:t>≤ </a:t>
                </a:r>
                <a14:m>
                  <m:oMath xmlns:m="http://schemas.openxmlformats.org/officeDocument/2006/math">
                    <m:r>
                      <a:rPr lang="en-IN" sz="6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60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6000" dirty="0"/>
                  <a:t> 	(</a:t>
                </a:r>
                <a14:m>
                  <m:oMath xmlns:m="http://schemas.openxmlformats.org/officeDocument/2006/math">
                    <m:r>
                      <a:rPr lang="en-IN" sz="6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6000" dirty="0"/>
                  <a:t>=1,2,3,….,m)</a:t>
                </a:r>
              </a:p>
              <a:p>
                <a:pPr marL="0" indent="0">
                  <a:buNone/>
                </a:pPr>
                <a:r>
                  <a:rPr lang="en-IN" sz="6000" dirty="0"/>
                  <a:t> and			</a:t>
                </a:r>
                <a14:m>
                  <m:oMath xmlns:m="http://schemas.openxmlformats.org/officeDocument/2006/math">
                    <m:r>
                      <a:rPr lang="en-IN" sz="6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6000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6000" dirty="0"/>
                  <a:t> ≥ 0			(</a:t>
                </a:r>
                <a:r>
                  <a:rPr lang="en-IN" sz="6000" i="1" dirty="0"/>
                  <a:t>j</a:t>
                </a:r>
                <a:r>
                  <a:rPr lang="en-IN" sz="6000" dirty="0"/>
                  <a:t>=1,2,3,….,n)</a:t>
                </a:r>
              </a:p>
              <a:p>
                <a:pPr marL="0" indent="0">
                  <a:buClrTx/>
                  <a:buNone/>
                </a:pPr>
                <a:r>
                  <a:rPr lang="en-IN" sz="6000" dirty="0" smtClean="0"/>
                  <a:t>Can be converted into</a:t>
                </a:r>
              </a:p>
              <a:p>
                <a:r>
                  <a:rPr lang="en-IN" sz="6000" dirty="0" smtClean="0"/>
                  <a:t>Minimize:</a:t>
                </a:r>
                <a:r>
                  <a:rPr lang="en-IN" sz="6000" dirty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6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6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IN" sz="6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sz="6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IN" sz="6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6000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sz="6000" baseline="-25000" dirty="0"/>
              </a:p>
              <a:p>
                <a:r>
                  <a:rPr lang="en-IN" sz="6000" dirty="0"/>
                  <a:t>Subject to: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6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6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6000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IN" sz="60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60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IN" sz="6000" baseline="-25000" dirty="0"/>
                          <m:t> </m:t>
                        </m:r>
                      </m:e>
                    </m:nary>
                  </m:oMath>
                </a14:m>
                <a:r>
                  <a:rPr lang="en-IN" sz="6000" dirty="0" smtClean="0"/>
                  <a:t>≥ </a:t>
                </a:r>
                <a14:m>
                  <m:oMath xmlns:m="http://schemas.openxmlformats.org/officeDocument/2006/math">
                    <m:r>
                      <a:rPr lang="en-IN" sz="6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6000" b="0" i="1" baseline="-2500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6000" dirty="0"/>
                  <a:t> 	(</a:t>
                </a:r>
                <a14:m>
                  <m:oMath xmlns:m="http://schemas.openxmlformats.org/officeDocument/2006/math">
                    <m:r>
                      <a:rPr lang="en-IN" sz="6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6000" dirty="0"/>
                  <a:t>=1,2,3</a:t>
                </a:r>
                <a:r>
                  <a:rPr lang="en-IN" sz="6000" dirty="0" smtClean="0"/>
                  <a:t>,….,n)</a:t>
                </a:r>
                <a:endParaRPr lang="en-IN" sz="6000" dirty="0"/>
              </a:p>
              <a:p>
                <a:pPr marL="0" indent="0">
                  <a:buNone/>
                </a:pPr>
                <a:r>
                  <a:rPr lang="en-IN" sz="6000" dirty="0"/>
                  <a:t> and			</a:t>
                </a:r>
                <a14:m>
                  <m:oMath xmlns:m="http://schemas.openxmlformats.org/officeDocument/2006/math">
                    <m:r>
                      <a:rPr lang="en-IN" sz="6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6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6000" dirty="0"/>
                  <a:t> ≥ 0			(</a:t>
                </a:r>
                <a:r>
                  <a:rPr lang="en-IN" sz="6000" i="1" dirty="0"/>
                  <a:t>j</a:t>
                </a:r>
                <a:r>
                  <a:rPr lang="en-IN" sz="6000" dirty="0"/>
                  <a:t>=1,2,3</a:t>
                </a:r>
                <a:r>
                  <a:rPr lang="en-IN" sz="6000" dirty="0" smtClean="0"/>
                  <a:t>,….,m)</a:t>
                </a:r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6000" dirty="0"/>
                  <a:t> </a:t>
                </a:r>
                <a:r>
                  <a:rPr lang="en-IN" sz="6000" dirty="0" smtClean="0"/>
                  <a:t>Both dual problems will have optimal solution only if,</a:t>
                </a:r>
              </a:p>
              <a:p>
                <a:pPr marL="0" indent="0">
                  <a:buClrTx/>
                  <a:buNone/>
                </a:pPr>
                <a:r>
                  <a:rPr lang="en-IN" sz="6000" dirty="0"/>
                  <a:t>	</a:t>
                </a:r>
                <a:r>
                  <a:rPr lang="en-IN" sz="6000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6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6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60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IN" sz="6000" baseline="-25000" dirty="0"/>
                  <a:t>j </a:t>
                </a:r>
                <a14:m>
                  <m:oMath xmlns:m="http://schemas.openxmlformats.org/officeDocument/2006/math">
                    <m:r>
                      <a:rPr lang="en-IN" sz="6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6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IN" sz="6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sz="6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IN" sz="6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60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sz="6000" baseline="-25000" dirty="0"/>
              </a:p>
              <a:p>
                <a:pPr marL="0" indent="0">
                  <a:buClrTx/>
                  <a:buNone/>
                </a:pPr>
                <a:endParaRPr lang="en-IN" sz="3200" dirty="0"/>
              </a:p>
              <a:p>
                <a:pPr marL="0" indent="0">
                  <a:buClrTx/>
                  <a:buNone/>
                </a:pPr>
                <a:endParaRPr lang="en-IN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4394" b="-15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2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47406" y="2279175"/>
            <a:ext cx="10058400" cy="387596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700" b="1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r>
              <a:rPr lang="en-US" b="1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b="1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3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rgbClr val="FF0000"/>
                </a:solidFill>
              </a:rPr>
              <a:t>Linear Programming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tx1"/>
                </a:solidFill>
              </a:rPr>
              <a:t>Definition: </a:t>
            </a:r>
            <a:r>
              <a:rPr lang="en-IN" sz="3200" dirty="0" smtClean="0"/>
              <a:t>A mathematical technique to optimize a linear function of several variables based on some constraint.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3200" dirty="0" smtClean="0"/>
              <a:t>Linear Model consist of following components: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600" dirty="0" smtClean="0"/>
              <a:t> </a:t>
            </a:r>
            <a:r>
              <a:rPr lang="en-IN" sz="2800" dirty="0"/>
              <a:t>Set of decision variables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600" dirty="0" smtClean="0"/>
              <a:t> </a:t>
            </a:r>
            <a:r>
              <a:rPr lang="en-IN" sz="2800" dirty="0"/>
              <a:t>An objective function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dirty="0"/>
              <a:t>Set of constraints</a:t>
            </a:r>
          </a:p>
          <a:p>
            <a:pPr marL="384048" lvl="2" indent="0">
              <a:buClr>
                <a:schemeClr val="tx1"/>
              </a:buClr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2134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 of LP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sz="3200" dirty="0" smtClean="0"/>
                  <a:t>Maximize: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32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IN" sz="3200" baseline="-25000" dirty="0" smtClean="0"/>
                  <a:t> </a:t>
                </a:r>
                <a:r>
                  <a:rPr lang="en-IN" sz="3200" dirty="0"/>
                  <a:t> </a:t>
                </a:r>
                <a:endParaRPr lang="en-IN" sz="3200" dirty="0" smtClean="0"/>
              </a:p>
              <a:p>
                <a:r>
                  <a:rPr lang="en-IN" sz="3200" dirty="0" smtClean="0"/>
                  <a:t>Subject to: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200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IN" sz="3200" dirty="0" smtClean="0"/>
                  <a:t>≤ 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32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3200" dirty="0" smtClean="0"/>
                  <a:t> 	(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3200" dirty="0" smtClean="0"/>
                  <a:t>=1,2,3,….,m)</a:t>
                </a:r>
              </a:p>
              <a:p>
                <a:pPr marL="0" indent="0">
                  <a:buNone/>
                </a:pPr>
                <a:r>
                  <a:rPr lang="en-IN" sz="3200" dirty="0"/>
                  <a:t> </a:t>
                </a:r>
                <a:r>
                  <a:rPr lang="en-IN" sz="3200" dirty="0" smtClean="0"/>
                  <a:t>and			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3200" dirty="0" smtClean="0"/>
                  <a:t> ≥ 0			(</a:t>
                </a:r>
                <a:r>
                  <a:rPr lang="en-IN" sz="3200" i="1" dirty="0" smtClean="0"/>
                  <a:t>j</a:t>
                </a:r>
                <a:r>
                  <a:rPr lang="en-IN" sz="3200" dirty="0" smtClean="0"/>
                  <a:t>=1,2,3,….,n)</a:t>
                </a:r>
              </a:p>
              <a:p>
                <a:pPr marL="0" indent="0" algn="ctr">
                  <a:buNone/>
                </a:pPr>
                <a:r>
                  <a:rPr lang="en-IN" sz="3200" dirty="0" smtClean="0"/>
                  <a:t>(here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3200" dirty="0" smtClean="0"/>
                  <a:t> are decision variables)</a:t>
                </a:r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3200" dirty="0"/>
                  <a:t> </a:t>
                </a:r>
                <a:r>
                  <a:rPr lang="en-IN" sz="3200" dirty="0" smtClean="0"/>
                  <a:t>There are 3 cases regarding the solution of LPP</a:t>
                </a:r>
              </a:p>
              <a:p>
                <a:pPr lvl="2">
                  <a:buClrTx/>
                  <a:buFont typeface="Wingdings" panose="05000000000000000000" pitchFamily="2" charset="2"/>
                  <a:buChar char="Ø"/>
                </a:pPr>
                <a:r>
                  <a:rPr lang="en-IN" sz="2600" dirty="0" smtClean="0"/>
                  <a:t>Unique Solution </a:t>
                </a:r>
              </a:p>
              <a:p>
                <a:pPr lvl="2">
                  <a:buClrTx/>
                  <a:buFont typeface="Wingdings" panose="05000000000000000000" pitchFamily="2" charset="2"/>
                  <a:buChar char="Ø"/>
                </a:pPr>
                <a:r>
                  <a:rPr lang="en-IN" sz="2600" dirty="0" smtClean="0"/>
                  <a:t>Unbounded Solution (Objective function value can be infinite)</a:t>
                </a:r>
              </a:p>
              <a:p>
                <a:pPr lvl="2">
                  <a:buClrTx/>
                  <a:buFont typeface="Wingdings" panose="05000000000000000000" pitchFamily="2" charset="2"/>
                  <a:buChar char="Ø"/>
                </a:pPr>
                <a:r>
                  <a:rPr lang="en-IN" sz="2600" dirty="0" smtClean="0"/>
                  <a:t>Infeasible solution (No solution exist)</a:t>
                </a:r>
                <a:endParaRPr lang="en-IN" sz="2600" dirty="0"/>
              </a:p>
              <a:p>
                <a:pPr marL="0" indent="0">
                  <a:buNone/>
                </a:pPr>
                <a:endParaRPr lang="en-IN" sz="3600" dirty="0" smtClean="0"/>
              </a:p>
              <a:p>
                <a:pPr marL="0" indent="0">
                  <a:buNone/>
                </a:pPr>
                <a:endParaRPr lang="en-IN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21" t="-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3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Graphical Significance of LPP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86677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 Linear Programming model for the following problem can be formulated as: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Maximize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IN" dirty="0" smtClean="0"/>
                  <a:t>subject to constraints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IN" b="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IN" dirty="0" smtClean="0"/>
                  <a:t>	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IN" b="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IN" dirty="0" smtClean="0"/>
                  <a:t>	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IN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IN" dirty="0"/>
                  <a:t> </a:t>
                </a:r>
                <a:r>
                  <a:rPr lang="en-IN" dirty="0" smtClean="0"/>
                  <a:t>Maximum value of z can occur at the vertices of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IN" dirty="0" smtClean="0"/>
                  <a:t>Convex hull formed by plotting the constraints.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IN" dirty="0" smtClean="0"/>
                  <a:t>(Proof: advanced mathematics)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86677"/>
                <a:ext cx="10058400" cy="4023360"/>
              </a:xfrm>
              <a:blipFill rotWithShape="0">
                <a:blip r:embed="rId2"/>
                <a:stretch>
                  <a:fillRect l="-1515" t="-1515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89" y="2210937"/>
            <a:ext cx="4655491" cy="36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Simplex Method: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IN" sz="3200" dirty="0" smtClean="0"/>
                  <a:t> Graphical Method can't be worked efficiently with more than 2 decision variables.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IN" sz="3200" dirty="0" smtClean="0"/>
                  <a:t> Simplex method deals with only small and unique set of feasible solutions and ignores others.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IN" sz="3200" dirty="0"/>
                  <a:t> </a:t>
                </a:r>
                <a:r>
                  <a:rPr lang="en-IN" sz="3200" dirty="0" smtClean="0"/>
                  <a:t>It uses a grand strategy of successive improvement.</a:t>
                </a:r>
              </a:p>
              <a:p>
                <a:pPr marL="0" indent="0" algn="ctr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2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IN" sz="3600" dirty="0" smtClean="0"/>
                  <a:t> &gt;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2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IN" sz="2400" dirty="0" smtClean="0"/>
              </a:p>
              <a:p>
                <a:pPr marL="0" indent="0" algn="ctr">
                  <a:buClr>
                    <a:schemeClr val="tx1"/>
                  </a:buClr>
                  <a:buNone/>
                </a:pPr>
                <a:r>
                  <a:rPr lang="en-IN" sz="2400" dirty="0" smtClean="0"/>
                  <a:t>(Where x’</a:t>
                </a:r>
                <a:r>
                  <a:rPr lang="en-IN" sz="2400" baseline="-25000" dirty="0" smtClean="0"/>
                  <a:t>i  </a:t>
                </a:r>
                <a:r>
                  <a:rPr lang="en-IN" sz="2400" dirty="0" smtClean="0"/>
                  <a:t>are improved successive value of x</a:t>
                </a:r>
                <a:r>
                  <a:rPr lang="en-IN" sz="2400" baseline="-25000" dirty="0" smtClean="0"/>
                  <a:t>i</a:t>
                </a:r>
                <a:r>
                  <a:rPr lang="en-IN" sz="2400" dirty="0" smtClean="0"/>
                  <a:t>)</a:t>
                </a:r>
                <a:endParaRPr lang="en-IN" sz="36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42" t="-3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5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Simplex Method: steps(1)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IN" sz="3200" dirty="0" smtClean="0"/>
                  <a:t> Introduce m </a:t>
                </a:r>
                <a:r>
                  <a:rPr lang="en-IN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slack</a:t>
                </a:r>
                <a:r>
                  <a:rPr lang="en-IN" sz="3200" dirty="0" smtClean="0"/>
                  <a:t> variables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3200" b="0" i="1" baseline="-180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32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3200" dirty="0" smtClean="0"/>
                  <a:t>. (As many inequalities)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IN" sz="3200" dirty="0"/>
                  <a:t> </a:t>
                </a:r>
                <a:r>
                  <a:rPr lang="en-IN" sz="3200" dirty="0" smtClean="0"/>
                  <a:t>Inequality is removed by slack variables.</a:t>
                </a:r>
              </a:p>
              <a:p>
                <a:pPr marL="0" indent="0">
                  <a:buClrTx/>
                  <a:buNone/>
                </a:pPr>
                <a:r>
                  <a:rPr lang="en-IN" sz="3200" dirty="0" smtClean="0"/>
                  <a:t>		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i="1" baseline="-25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3200" i="1" baseline="-18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32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32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r>
                      <a:rPr lang="en-IN" sz="32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200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IN" sz="3200" dirty="0"/>
                  <a:t> 	(</a:t>
                </a:r>
                <a:r>
                  <a:rPr lang="en-IN" sz="3200" i="1" dirty="0" err="1"/>
                  <a:t>i</a:t>
                </a:r>
                <a:r>
                  <a:rPr lang="en-IN" sz="3200" dirty="0"/>
                  <a:t>=1,2,3,….,n)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IN" sz="3200" dirty="0" smtClean="0"/>
                  <a:t> Variables in the RHS </a:t>
                </a:r>
                <a:r>
                  <a:rPr lang="en-IN" sz="3200" dirty="0" smtClean="0">
                    <a:sym typeface="Wingdings" panose="05000000000000000000" pitchFamily="2" charset="2"/>
                  </a:rPr>
                  <a:t></a:t>
                </a:r>
                <a:r>
                  <a:rPr lang="en-IN" sz="3200" dirty="0" smtClean="0"/>
                  <a:t> </a:t>
                </a:r>
                <a:r>
                  <a:rPr lang="en-IN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basic</a:t>
                </a:r>
                <a:r>
                  <a:rPr lang="en-IN" sz="3200" dirty="0" smtClean="0"/>
                  <a:t> variables, rest are non basic variables. (initially slack variables are basic too)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IN" sz="3200" dirty="0"/>
                  <a:t> </a:t>
                </a:r>
                <a:r>
                  <a:rPr lang="en-IN" sz="3200" dirty="0" smtClean="0"/>
                  <a:t>Set of all basic variables constitutes a </a:t>
                </a:r>
                <a:r>
                  <a:rPr lang="en-IN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basis</a:t>
                </a:r>
                <a:r>
                  <a:rPr lang="en-IN" sz="3200" dirty="0" smtClean="0"/>
                  <a:t>.</a:t>
                </a:r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42" t="-3485" r="-19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0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Simplex Method: </a:t>
            </a:r>
            <a:r>
              <a:rPr lang="en-IN" dirty="0" smtClean="0">
                <a:solidFill>
                  <a:srgbClr val="FF0000"/>
                </a:solidFill>
              </a:rPr>
              <a:t>steps(2)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3200" dirty="0" smtClean="0"/>
                  <a:t> Dictionary: set of all current equalities and objective function in the form: </a:t>
                </a:r>
              </a:p>
              <a:p>
                <a:pPr marL="0" indent="0">
                  <a:buClrTx/>
                  <a:buNone/>
                </a:pPr>
                <a:r>
                  <a:rPr lang="en-IN" sz="3200" dirty="0"/>
                  <a:t>	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baseline="-1800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3200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IN" sz="32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200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IN" sz="3200" dirty="0"/>
                  <a:t> 	(</a:t>
                </a:r>
                <a:r>
                  <a:rPr lang="en-IN" sz="3200" i="1" dirty="0" err="1"/>
                  <a:t>i</a:t>
                </a:r>
                <a:r>
                  <a:rPr lang="en-IN" sz="3200" dirty="0"/>
                  <a:t>=1,2,3,….,</a:t>
                </a:r>
                <a:r>
                  <a:rPr lang="en-IN" sz="3200" dirty="0" smtClean="0"/>
                  <a:t>n;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i="1" baseline="-1800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3200" dirty="0" smtClean="0"/>
                  <a:t>𝜖 basis &amp;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3200" dirty="0" smtClean="0"/>
                  <a:t>)</a:t>
                </a:r>
              </a:p>
              <a:p>
                <a:pPr marL="0" indent="0">
                  <a:buClrTx/>
                  <a:buNone/>
                </a:pPr>
                <a:r>
                  <a:rPr lang="en-IN" sz="3200" dirty="0" smtClean="0"/>
                  <a:t>	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32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IN" sz="3200" baseline="-25000" dirty="0"/>
                  <a:t>j </a:t>
                </a:r>
                <a:r>
                  <a:rPr lang="en-IN" sz="3200" dirty="0"/>
                  <a:t> </a:t>
                </a:r>
                <a:r>
                  <a:rPr lang="en-IN" sz="3200" dirty="0" smtClean="0"/>
                  <a:t>		(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3200" dirty="0"/>
                  <a:t> </a:t>
                </a:r>
                <a:r>
                  <a:rPr lang="en-IN" sz="3200" i="1" dirty="0" smtClean="0"/>
                  <a:t>∉</a:t>
                </a:r>
                <a:r>
                  <a:rPr lang="en-IN" sz="3200" dirty="0" smtClean="0"/>
                  <a:t> basis)</a:t>
                </a:r>
                <a:endParaRPr lang="en-IN" sz="3200" dirty="0"/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3200" dirty="0" smtClean="0"/>
                  <a:t> In each iteration, a non basic variable is selected from the objective function &amp; made basic and a basic variable leaves the basis.</a:t>
                </a:r>
              </a:p>
              <a:p>
                <a:pPr>
                  <a:buClrTx/>
                  <a:buFont typeface="Wingdings" panose="05000000000000000000" pitchFamily="2" charset="2"/>
                  <a:buChar char="Ø"/>
                </a:pPr>
                <a:r>
                  <a:rPr lang="en-IN" sz="3200" dirty="0" smtClean="0"/>
                  <a:t> The leaving variable is one whose non-negativity </a:t>
                </a:r>
                <a:r>
                  <a:rPr lang="en-IN" sz="3200" dirty="0"/>
                  <a:t>imposes stringent upper bound on the </a:t>
                </a:r>
                <a:r>
                  <a:rPr lang="en-IN" sz="3200" dirty="0" smtClean="0"/>
                  <a:t>value of the entering variable.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9" t="-3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Simplex Method: </a:t>
            </a:r>
            <a:r>
              <a:rPr lang="en-IN" dirty="0" smtClean="0">
                <a:solidFill>
                  <a:srgbClr val="FF0000"/>
                </a:solidFill>
              </a:rPr>
              <a:t>steps(3)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3200" dirty="0"/>
              <a:t>Entering variable has the largest non-negative coefficient in objective function. (Selection may have some other alternative approaches)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3200" dirty="0"/>
              <a:t> Getting new dictionary is called pivoting.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3200" dirty="0"/>
              <a:t> Simplex method terminates when objective function have only negative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7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Pitfalls of simplex method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3200" dirty="0"/>
              <a:t> </a:t>
            </a:r>
            <a:r>
              <a:rPr lang="en-IN" sz="3200" dirty="0" smtClean="0"/>
              <a:t>Initialization</a:t>
            </a:r>
            <a:r>
              <a:rPr lang="en-IN" sz="3200" dirty="0"/>
              <a:t>: </a:t>
            </a:r>
            <a:r>
              <a:rPr lang="en-IN" sz="3200" dirty="0" smtClean="0"/>
              <a:t>Finding </a:t>
            </a:r>
            <a:r>
              <a:rPr lang="en-IN" sz="3200" dirty="0"/>
              <a:t>an initial feasible solution </a:t>
            </a:r>
            <a:r>
              <a:rPr lang="en-IN" sz="3200" dirty="0" smtClean="0"/>
              <a:t>to start.</a:t>
            </a:r>
          </a:p>
          <a:p>
            <a:pPr lvl="3">
              <a:buClrTx/>
              <a:buFont typeface="Wingdings" panose="05000000000000000000" pitchFamily="2" charset="2"/>
              <a:buChar char="Ø"/>
            </a:pPr>
            <a:r>
              <a:rPr lang="en-IN" sz="2600" dirty="0" smtClean="0"/>
              <a:t> Infeasible origin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3200" dirty="0"/>
              <a:t> </a:t>
            </a:r>
            <a:r>
              <a:rPr lang="en-IN" sz="3200" dirty="0" smtClean="0"/>
              <a:t>Iteration: Choosing entering &amp; leaving variable.</a:t>
            </a:r>
          </a:p>
          <a:p>
            <a:pPr lvl="3">
              <a:buClrTx/>
              <a:buFont typeface="Wingdings" panose="05000000000000000000" pitchFamily="2" charset="2"/>
              <a:buChar char="Ø"/>
            </a:pPr>
            <a:r>
              <a:rPr lang="en-IN" sz="2600" dirty="0"/>
              <a:t> </a:t>
            </a:r>
            <a:r>
              <a:rPr lang="en-IN" sz="2600" dirty="0" smtClean="0"/>
              <a:t>Degeneracy: Pivoting doesn’t change value of </a:t>
            </a:r>
            <a:r>
              <a:rPr lang="en-IN" sz="2600" dirty="0" smtClean="0"/>
              <a:t>objective </a:t>
            </a:r>
            <a:r>
              <a:rPr lang="en-IN" sz="2600" dirty="0" smtClean="0"/>
              <a:t>function.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3200" dirty="0"/>
              <a:t> </a:t>
            </a:r>
            <a:r>
              <a:rPr lang="en-IN" sz="3200" dirty="0" smtClean="0"/>
              <a:t>Termination: Eliminating endless sequence of iteration.</a:t>
            </a:r>
          </a:p>
          <a:p>
            <a:pPr lvl="3">
              <a:buClrTx/>
              <a:buFont typeface="Wingdings" panose="05000000000000000000" pitchFamily="2" charset="2"/>
              <a:buChar char="Ø"/>
            </a:pPr>
            <a:r>
              <a:rPr lang="en-IN" sz="2600" dirty="0" smtClean="0"/>
              <a:t> Cycling: Simplex method go through an endless sequence of iterations without finding optimal solution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708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443</TotalTime>
  <Words>440</Words>
  <Application>Microsoft Office PowerPoint</Application>
  <PresentationFormat>Widescreen</PresentationFormat>
  <Paragraphs>95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Retrospect</vt:lpstr>
      <vt:lpstr>PowerPoint Presentation</vt:lpstr>
      <vt:lpstr>Linear Programming</vt:lpstr>
      <vt:lpstr>Example of LP</vt:lpstr>
      <vt:lpstr>Graphical Significance of LPP</vt:lpstr>
      <vt:lpstr>Simplex Method:</vt:lpstr>
      <vt:lpstr>Simplex Method: steps(1)</vt:lpstr>
      <vt:lpstr>Simplex Method: steps(2)</vt:lpstr>
      <vt:lpstr>Simplex Method: steps(3)</vt:lpstr>
      <vt:lpstr>Pitfalls of simplex method</vt:lpstr>
      <vt:lpstr>Avoiding: Infeasible initial dictionary</vt:lpstr>
      <vt:lpstr>Avoiding: Degeneracy</vt:lpstr>
      <vt:lpstr>Efficiency</vt:lpstr>
      <vt:lpstr>Duality</vt:lpstr>
      <vt:lpstr>PowerPoint Presentation</vt:lpstr>
    </vt:vector>
  </TitlesOfParts>
  <Company>IIT Delhi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Tiwari</dc:creator>
  <cp:lastModifiedBy>Naveen Tiwari</cp:lastModifiedBy>
  <cp:revision>119</cp:revision>
  <dcterms:created xsi:type="dcterms:W3CDTF">2014-02-22T10:07:55Z</dcterms:created>
  <dcterms:modified xsi:type="dcterms:W3CDTF">2014-02-23T18:29:58Z</dcterms:modified>
</cp:coreProperties>
</file>