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1" r:id="rId4"/>
    <p:sldId id="281" r:id="rId5"/>
    <p:sldId id="282" r:id="rId6"/>
    <p:sldId id="263" r:id="rId7"/>
    <p:sldId id="264" r:id="rId8"/>
    <p:sldId id="327" r:id="rId9"/>
    <p:sldId id="330" r:id="rId10"/>
    <p:sldId id="285" r:id="rId11"/>
    <p:sldId id="283" r:id="rId12"/>
    <p:sldId id="288" r:id="rId13"/>
    <p:sldId id="325" r:id="rId14"/>
    <p:sldId id="355" r:id="rId15"/>
    <p:sldId id="356" r:id="rId16"/>
    <p:sldId id="269" r:id="rId17"/>
    <p:sldId id="358" r:id="rId18"/>
    <p:sldId id="359" r:id="rId19"/>
    <p:sldId id="360" r:id="rId20"/>
    <p:sldId id="361" r:id="rId21"/>
    <p:sldId id="270" r:id="rId22"/>
    <p:sldId id="272" r:id="rId23"/>
    <p:sldId id="363" r:id="rId24"/>
    <p:sldId id="364" r:id="rId25"/>
    <p:sldId id="277" r:id="rId26"/>
    <p:sldId id="326" r:id="rId27"/>
    <p:sldId id="362" r:id="rId28"/>
    <p:sldId id="329" r:id="rId29"/>
    <p:sldId id="312" r:id="rId30"/>
    <p:sldId id="322" r:id="rId31"/>
    <p:sldId id="336" r:id="rId32"/>
    <p:sldId id="337" r:id="rId33"/>
    <p:sldId id="354" r:id="rId34"/>
    <p:sldId id="35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0" autoAdjust="0"/>
    <p:restoredTop sz="94660"/>
  </p:normalViewPr>
  <p:slideViewPr>
    <p:cSldViewPr>
      <p:cViewPr varScale="1">
        <p:scale>
          <a:sx n="44" d="100"/>
          <a:sy n="44" d="100"/>
        </p:scale>
        <p:origin x="77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81C9A2-EF54-415D-92D6-BF8DFD1E310B}" type="datetimeFigureOut">
              <a:rPr lang="en-US" smtClean="0"/>
              <a:t>10/5/2018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26CD1-F7EC-4A3E-87B6-0E940B32538F}" type="slidenum">
              <a:rPr lang="en-US" smtClean="0"/>
              <a:t>‹#›</a:t>
            </a:fld>
            <a:endParaRPr lang="en-US"/>
          </a:p>
        </p:txBody>
      </p:sp>
    </p:spTree>
    <p:extLst>
      <p:ext uri="{BB962C8B-B14F-4D97-AF65-F5344CB8AC3E}">
        <p14:creationId xmlns:p14="http://schemas.microsoft.com/office/powerpoint/2010/main" val="248973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had planned about making the Internet faster but a funny thing happened on the way to SIGCOMM.  I began to think more and more about interdisciplinary thinking in a frame of reference I call confluence.  So while I will talk about network algorithms, the subtitle of this talk (and more than half of the talk) is The Confluence Lens.</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a:t>
            </a:fld>
            <a:endParaRPr lang="en-US"/>
          </a:p>
        </p:txBody>
      </p:sp>
    </p:spTree>
    <p:extLst>
      <p:ext uri="{BB962C8B-B14F-4D97-AF65-F5344CB8AC3E}">
        <p14:creationId xmlns:p14="http://schemas.microsoft.com/office/powerpoint/2010/main" val="2790858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more computer science examples.   </a:t>
            </a:r>
            <a:r>
              <a:rPr lang="en-US" baseline="0" dirty="0" err="1" smtClean="0"/>
              <a:t>Distrubuted</a:t>
            </a:r>
            <a:r>
              <a:rPr lang="en-US" baseline="0" dirty="0" smtClean="0"/>
              <a:t> algorithms can be thought of as the merger of the main stream of algorithms with the impacting stream of networks, galvanized by the popularity of the Internet.   The </a:t>
            </a:r>
            <a:r>
              <a:rPr lang="en-US" baseline="0" dirty="0" err="1" smtClean="0"/>
              <a:t>mlieu</a:t>
            </a:r>
            <a:r>
              <a:rPr lang="en-US" baseline="0" dirty="0" smtClean="0"/>
              <a:t> change includes asynchrony and failure, and a simple example of a transformed idea is the </a:t>
            </a:r>
            <a:r>
              <a:rPr lang="en-US" baseline="0" dirty="0" err="1" smtClean="0"/>
              <a:t>Gallager</a:t>
            </a:r>
            <a:r>
              <a:rPr lang="en-US" baseline="0" dirty="0" smtClean="0"/>
              <a:t> </a:t>
            </a:r>
            <a:r>
              <a:rPr lang="en-US" baseline="0" dirty="0" err="1" smtClean="0"/>
              <a:t>Humblet</a:t>
            </a:r>
            <a:r>
              <a:rPr lang="en-US" baseline="0" dirty="0" smtClean="0"/>
              <a:t> and </a:t>
            </a:r>
            <a:r>
              <a:rPr lang="en-US" baseline="0" dirty="0" err="1" smtClean="0"/>
              <a:t>Spira</a:t>
            </a:r>
            <a:r>
              <a:rPr lang="en-US" baseline="0" dirty="0" smtClean="0"/>
              <a:t> MST Algorithm which is quite different from say Google Ad words.  </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10</a:t>
            </a:fld>
            <a:endParaRPr lang="en-US"/>
          </a:p>
        </p:txBody>
      </p:sp>
    </p:spTree>
    <p:extLst>
      <p:ext uri="{BB962C8B-B14F-4D97-AF65-F5344CB8AC3E}">
        <p14:creationId xmlns:p14="http://schemas.microsoft.com/office/powerpoint/2010/main" val="345177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11</a:t>
            </a:fld>
            <a:endParaRPr lang="en-US"/>
          </a:p>
        </p:txBody>
      </p:sp>
    </p:spTree>
    <p:extLst>
      <p:ext uri="{BB962C8B-B14F-4D97-AF65-F5344CB8AC3E}">
        <p14:creationId xmlns:p14="http://schemas.microsoft.com/office/powerpoint/2010/main" val="11287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hope you will not dismiss the confluence lens  too easily as merely interdisciplinary thinking, something we hear of all the time.   According to the definition I like to use, not all interdisciplinary work is a confluence.  For example, there is some learning theory that is applied in networks. Does that make “network learning” a confluence.  Not to my mind.   One can argue there is an inflection point in the large amount of network data and say that the </a:t>
            </a:r>
            <a:r>
              <a:rPr lang="en-US" baseline="0" dirty="0" err="1" smtClean="0"/>
              <a:t>mlieu</a:t>
            </a:r>
            <a:r>
              <a:rPr lang="en-US" baseline="0" dirty="0" smtClean="0"/>
              <a:t> change is distributed data but until key concepts </a:t>
            </a:r>
            <a:r>
              <a:rPr lang="en-US" baseline="0" dirty="0" err="1" smtClean="0"/>
              <a:t>lke</a:t>
            </a:r>
            <a:r>
              <a:rPr lang="en-US" baseline="0" dirty="0" smtClean="0"/>
              <a:t> k means and decision trees change because of distribution I would not say there was a confluence</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12</a:t>
            </a:fld>
            <a:endParaRPr lang="en-US"/>
          </a:p>
        </p:txBody>
      </p:sp>
    </p:spTree>
    <p:extLst>
      <p:ext uri="{BB962C8B-B14F-4D97-AF65-F5344CB8AC3E}">
        <p14:creationId xmlns:p14="http://schemas.microsoft.com/office/powerpoint/2010/main" val="67684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Nuff</a:t>
            </a:r>
            <a:r>
              <a:rPr lang="en-US" dirty="0" smtClean="0"/>
              <a:t> said.  Time</a:t>
            </a:r>
            <a:r>
              <a:rPr lang="en-US" baseline="0" dirty="0" smtClean="0"/>
              <a:t> to get back into the fast lane after a </a:t>
            </a:r>
            <a:r>
              <a:rPr lang="en-US" baseline="0" dirty="0" err="1" smtClean="0"/>
              <a:t>bried</a:t>
            </a:r>
            <a:r>
              <a:rPr lang="en-US" baseline="0" dirty="0" smtClean="0"/>
              <a:t> detour.  I’d like to take a whirlwind tour of various concepts that helped make the Internet fast but looked at retrospectively though the confluence lens</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13</a:t>
            </a:fld>
            <a:endParaRPr lang="en-US"/>
          </a:p>
        </p:txBody>
      </p:sp>
    </p:spTree>
    <p:extLst>
      <p:ext uri="{BB962C8B-B14F-4D97-AF65-F5344CB8AC3E}">
        <p14:creationId xmlns:p14="http://schemas.microsoft.com/office/powerpoint/2010/main" val="146538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14</a:t>
            </a:fld>
            <a:endParaRPr lang="en-US"/>
          </a:p>
        </p:txBody>
      </p:sp>
    </p:spTree>
    <p:extLst>
      <p:ext uri="{BB962C8B-B14F-4D97-AF65-F5344CB8AC3E}">
        <p14:creationId xmlns:p14="http://schemas.microsoft.com/office/powerpoint/2010/main" val="1787960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15</a:t>
            </a:fld>
            <a:endParaRPr lang="en-US"/>
          </a:p>
        </p:txBody>
      </p:sp>
    </p:spTree>
    <p:extLst>
      <p:ext uri="{BB962C8B-B14F-4D97-AF65-F5344CB8AC3E}">
        <p14:creationId xmlns:p14="http://schemas.microsoft.com/office/powerpoint/2010/main" val="100156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first encounter with </a:t>
            </a:r>
            <a:r>
              <a:rPr lang="en-US" baseline="0" dirty="0" err="1" smtClean="0"/>
              <a:t>algorithmics</a:t>
            </a:r>
            <a:r>
              <a:rPr lang="en-US" baseline="0" dirty="0" smtClean="0"/>
              <a:t> was when I joined DEC after my Master’s and found a beautiful confluence between computer architecture and networking that led to something that today is called RDMA but was part of the </a:t>
            </a:r>
            <a:r>
              <a:rPr lang="en-US" baseline="0" dirty="0" err="1" smtClean="0"/>
              <a:t>VAXCLuster</a:t>
            </a:r>
            <a:r>
              <a:rPr lang="en-US" baseline="0" dirty="0" smtClean="0"/>
              <a:t> system invented by </a:t>
            </a:r>
            <a:r>
              <a:rPr lang="en-US" baseline="0" dirty="0" err="1" smtClean="0"/>
              <a:t>Strecker</a:t>
            </a:r>
            <a:r>
              <a:rPr lang="en-US" baseline="0" dirty="0" smtClean="0"/>
              <a:t>, </a:t>
            </a:r>
            <a:r>
              <a:rPr lang="en-US" baseline="0" dirty="0" err="1" smtClean="0"/>
              <a:t>Kronenberg</a:t>
            </a:r>
            <a:r>
              <a:rPr lang="en-US" baseline="0" dirty="0" smtClean="0"/>
              <a:t>, and Levy.  The inflection point was the realization that one could create cheap clusters in this case of </a:t>
            </a:r>
            <a:r>
              <a:rPr lang="en-US" baseline="0" dirty="0" err="1" smtClean="0"/>
              <a:t>VAXes</a:t>
            </a:r>
            <a:r>
              <a:rPr lang="en-US" baseline="0" dirty="0" smtClean="0"/>
              <a:t>, and the milieu change was that instead of the somewhat simple bus in a single computer one had two computers connected by a network which you should think of as some form of Ethernet.   In particular, </a:t>
            </a:r>
            <a:r>
              <a:rPr lang="en-US" baseline="0" dirty="0" err="1" smtClean="0"/>
              <a:t>Strecker</a:t>
            </a:r>
            <a:r>
              <a:rPr lang="en-US" baseline="0" dirty="0" smtClean="0"/>
              <a:t> reasoned that since Direct Memory Access was a cool way of sending large amounts of data directly from the disk to memory without bothering the CPU, the idea could be extended to Remote DMA from the memory of computer 1 to the memory of computer 2 without </a:t>
            </a:r>
            <a:r>
              <a:rPr lang="en-US" baseline="0" dirty="0" err="1" smtClean="0"/>
              <a:t>thei</a:t>
            </a:r>
            <a:r>
              <a:rPr lang="en-US" baseline="0" dirty="0" smtClean="0"/>
              <a:t> intervention of either CPU.   Data was copied only once over the bus and the overhead of systems calls and interrupts was minimal.    Of course, today RDMA is a major force in storage networks but people forget it was invented in 1986.   </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16</a:t>
            </a:fld>
            <a:endParaRPr lang="en-US"/>
          </a:p>
        </p:txBody>
      </p:sp>
    </p:spTree>
    <p:extLst>
      <p:ext uri="{BB962C8B-B14F-4D97-AF65-F5344CB8AC3E}">
        <p14:creationId xmlns:p14="http://schemas.microsoft.com/office/powerpoint/2010/main" val="676844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Soon</a:t>
            </a:r>
            <a:r>
              <a:rPr lang="en-US" baseline="0" dirty="0" smtClean="0"/>
              <a:t> after </a:t>
            </a:r>
            <a:r>
              <a:rPr lang="en-US" baseline="0" dirty="0" err="1" smtClean="0"/>
              <a:t>VAXClusters</a:t>
            </a:r>
            <a:r>
              <a:rPr lang="en-US" baseline="0" dirty="0" smtClean="0"/>
              <a:t>, a new inflection point arose as the Internet began to heat up.   Servers were found to be woefully slow because they copied data across layers and because of system call overhead.  While RDMA did avoid these overheads, it required </a:t>
            </a:r>
            <a:r>
              <a:rPr lang="en-US" baseline="0" dirty="0" err="1" smtClean="0"/>
              <a:t>protovcol</a:t>
            </a:r>
            <a:r>
              <a:rPr lang="en-US" baseline="0" dirty="0" smtClean="0"/>
              <a:t> changes and only worked for large data transfers.   Thus began a stream of work in SIGCOMM influenced by the OS community  which tried to retaining structure and protection, and get the same effect without protocol changes by local Operating System changes,.  I pick three representative ones, FBUFS from </a:t>
            </a:r>
            <a:r>
              <a:rPr lang="en-US" baseline="0" dirty="0" err="1" smtClean="0"/>
              <a:t>Druschel</a:t>
            </a:r>
            <a:r>
              <a:rPr lang="en-US" baseline="0" dirty="0" smtClean="0"/>
              <a:t> and Peterson which showed how it was possible to avoid copies while Application Device Channels  from </a:t>
            </a:r>
            <a:r>
              <a:rPr lang="en-US" baseline="0" dirty="0" err="1" smtClean="0"/>
              <a:t>Druschel</a:t>
            </a:r>
            <a:r>
              <a:rPr lang="en-US" baseline="0" dirty="0" smtClean="0"/>
              <a:t>, Peterson and Davy which showed how to avoid system calls .  Both ideas are alive and well in what people call Zero Copy Interfaces and VIA.  Messages was roughly concurrent with Application Level Device Channels that again avoided control overhead by local changes (bypassing system calls). Today even trade rags refer to Zero Copy interfaces, and no system calls via something called VIA.  With VJ header prediction showing that one could get fast TCP performance in the expected case, the stage had been set for fast servers.</a:t>
            </a:r>
            <a:endParaRPr lang="en-US" dirty="0" smtClean="0"/>
          </a:p>
        </p:txBody>
      </p:sp>
      <p:sp>
        <p:nvSpPr>
          <p:cNvPr id="4" name="Slide Number Placeholder 3"/>
          <p:cNvSpPr>
            <a:spLocks noGrp="1"/>
          </p:cNvSpPr>
          <p:nvPr>
            <p:ph type="sldNum" sz="quarter" idx="10"/>
          </p:nvPr>
        </p:nvSpPr>
        <p:spPr/>
        <p:txBody>
          <a:bodyPr/>
          <a:lstStyle/>
          <a:p>
            <a:fld id="{1DF26CD1-F7EC-4A3E-87B6-0E940B32538F}" type="slidenum">
              <a:rPr lang="en-US" smtClean="0"/>
              <a:t>18</a:t>
            </a:fld>
            <a:endParaRPr lang="en-US"/>
          </a:p>
        </p:txBody>
      </p:sp>
    </p:spTree>
    <p:extLst>
      <p:ext uri="{BB962C8B-B14F-4D97-AF65-F5344CB8AC3E}">
        <p14:creationId xmlns:p14="http://schemas.microsoft.com/office/powerpoint/2010/main" val="1116610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19</a:t>
            </a:fld>
            <a:endParaRPr lang="en-US"/>
          </a:p>
        </p:txBody>
      </p:sp>
    </p:spTree>
    <p:extLst>
      <p:ext uri="{BB962C8B-B14F-4D97-AF65-F5344CB8AC3E}">
        <p14:creationId xmlns:p14="http://schemas.microsoft.com/office/powerpoint/2010/main" val="211525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20</a:t>
            </a:fld>
            <a:endParaRPr lang="en-US"/>
          </a:p>
        </p:txBody>
      </p:sp>
    </p:spTree>
    <p:extLst>
      <p:ext uri="{BB962C8B-B14F-4D97-AF65-F5344CB8AC3E}">
        <p14:creationId xmlns:p14="http://schemas.microsoft.com/office/powerpoint/2010/main" val="991321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what’s the connection to </a:t>
            </a:r>
            <a:r>
              <a:rPr lang="en-US" baseline="0" dirty="0" err="1" smtClean="0"/>
              <a:t>algorithmics</a:t>
            </a:r>
            <a:r>
              <a:rPr lang="en-US" baseline="0" dirty="0" smtClean="0"/>
              <a:t>.  I use </a:t>
            </a:r>
            <a:r>
              <a:rPr lang="en-US" baseline="0" dirty="0" err="1" smtClean="0"/>
              <a:t>Algorithmics</a:t>
            </a:r>
            <a:r>
              <a:rPr lang="en-US" baseline="0" dirty="0" smtClean="0"/>
              <a:t> in a slightly unnatural way that applies to speeding up any goof abstraction in computer science that is in danger of being </a:t>
            </a:r>
            <a:r>
              <a:rPr lang="en-US" baseline="0" dirty="0" err="1" smtClean="0"/>
              <a:t>abandonded</a:t>
            </a:r>
            <a:r>
              <a:rPr lang="en-US" baseline="0" dirty="0" smtClean="0"/>
              <a:t> because of its performance.  An abstraction is an idealization of reality that allow s the programmer or user of the abstraction to be more productive by simplifying or idealizing some aspects of the underling reality.  Great abstractions make life user for users of the abstraction,  For example, the abstraction of virtual memory made it easy for programmers to write programs without worrying about managing storage but it required some effort in paging algorithms before this abstraction was accepted.  Similarly, relational databases was an advance over CODASYL for database programmers but it took years of work in good query planning before  this abstraction became commonplace.</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a:t>
            </a:fld>
            <a:endParaRPr lang="en-US"/>
          </a:p>
        </p:txBody>
      </p:sp>
    </p:spTree>
    <p:extLst>
      <p:ext uri="{BB962C8B-B14F-4D97-AF65-F5344CB8AC3E}">
        <p14:creationId xmlns:p14="http://schemas.microsoft.com/office/powerpoint/2010/main" val="3419277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glimmer of a real confluence between algorithms and network that I encountered arrived because of a new inflection point.  IPv6 was rumored to be imminent and addresses were now 128 bits.  Simple </a:t>
            </a:r>
            <a:r>
              <a:rPr lang="en-US" baseline="0" dirty="0" err="1" smtClean="0"/>
              <a:t>trie</a:t>
            </a:r>
            <a:r>
              <a:rPr lang="en-US" baseline="0" dirty="0" smtClean="0"/>
              <a:t> like schemes were roughly linear in the number of bits which was too slow.   Of course, theory had some fast algorithms but they were mostly O(log N) schemes where N is the number of prefixes and the </a:t>
            </a:r>
            <a:r>
              <a:rPr lang="en-US" baseline="0" dirty="0" err="1" smtClean="0"/>
              <a:t>mileu</a:t>
            </a:r>
            <a:r>
              <a:rPr lang="en-US" baseline="0" dirty="0" smtClean="0"/>
              <a:t> was different.   While most theoretical algorithms were content with working in </a:t>
            </a:r>
            <a:r>
              <a:rPr lang="en-US" baseline="0" dirty="0" err="1" smtClean="0"/>
              <a:t>msec</a:t>
            </a:r>
            <a:r>
              <a:rPr lang="en-US" baseline="0" dirty="0" smtClean="0"/>
              <a:t>, an arriving packet had less than a microsecond to be forwarded.     It was puzzling over IPv6 that we discovered a prefix lookup scheme that took O(log W) memory accesses, which for IP v6 was 7 memory accesses.  This to me seemed to be a transformed concept.  While O(log </a:t>
            </a:r>
            <a:r>
              <a:rPr lang="en-US" baseline="0" dirty="0" err="1" smtClean="0"/>
              <a:t>log</a:t>
            </a:r>
            <a:r>
              <a:rPr lang="en-US" baseline="0" dirty="0" smtClean="0"/>
              <a:t> N) algorithms were known for lookups due to Van </a:t>
            </a:r>
            <a:r>
              <a:rPr lang="en-US" baseline="0" dirty="0" err="1" smtClean="0"/>
              <a:t>emde</a:t>
            </a:r>
            <a:r>
              <a:rPr lang="en-US" baseline="0" dirty="0" smtClean="0"/>
              <a:t> Boas they were for exact lookups and a lot more complicated.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21</a:t>
            </a:fld>
            <a:endParaRPr lang="en-US"/>
          </a:p>
        </p:txBody>
      </p:sp>
    </p:spTree>
    <p:extLst>
      <p:ext uri="{BB962C8B-B14F-4D97-AF65-F5344CB8AC3E}">
        <p14:creationId xmlns:p14="http://schemas.microsoft.com/office/powerpoint/2010/main" val="676844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story of Binary Search on prefix lengths is a classic tale of an encounter with an outsider.  I met Jon Turner on the stairs of Bryan Hall in Wash U and he asked me why one couldn’t do binary search on prefix lengths.  Prefixes would first be segregated by their length and then at each length a search for a prefix required only an exact match by hashing.    The normal way would be to start with the longest length and work back, but Jon wanted to start in the middle length and do binary search.   I thought about for a few minutes and showed him a simple example with two prefixes and asked him how one could search in the middle length when there was nothing there.    Some days later, he met me on the same stairs and told me “that’s easy”.  For every longer length prefix add an artificial prefix we called a marker at all lengths where binary search would reach.    This was great but I realized there was a bug.   Sometimes markers would take you on a wild goose chase to the second half (for example10 takes you to the second half for 100 when the answer lurks in the first half. Fortunately, rather than tell him about it I decided to fix it myself, my main value add, by </a:t>
            </a:r>
            <a:r>
              <a:rPr lang="en-US" baseline="0" dirty="0" err="1" smtClean="0"/>
              <a:t>precomputing</a:t>
            </a:r>
            <a:r>
              <a:rPr lang="en-US" baseline="0" dirty="0" smtClean="0"/>
              <a:t> the best matching prefix of every marker.  For example, 10 ‘s best matching prefix is 1* and so if you remember the best match of every marker, when you fail that becomes your answer without the need for backtracking.  Amazingly, on a bus a few days later, I sat next to this really smart Swiss student marcel who was visiting Wash U.  He had all the same idea as Jon and the same bug.  So we began working together and of course Marcel did all the implementation and added a lot of cool ideas of his own as well.</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22</a:t>
            </a:fld>
            <a:endParaRPr lang="en-US"/>
          </a:p>
        </p:txBody>
      </p:sp>
    </p:spTree>
    <p:extLst>
      <p:ext uri="{BB962C8B-B14F-4D97-AF65-F5344CB8AC3E}">
        <p14:creationId xmlns:p14="http://schemas.microsoft.com/office/powerpoint/2010/main" val="2168513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23</a:t>
            </a:fld>
            <a:endParaRPr lang="en-US"/>
          </a:p>
        </p:txBody>
      </p:sp>
    </p:spTree>
    <p:extLst>
      <p:ext uri="{BB962C8B-B14F-4D97-AF65-F5344CB8AC3E}">
        <p14:creationId xmlns:p14="http://schemas.microsoft.com/office/powerpoint/2010/main" val="3018143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Between </a:t>
            </a:r>
            <a:r>
              <a:rPr lang="en-US" dirty="0" err="1" smtClean="0"/>
              <a:t>algorithmics</a:t>
            </a:r>
            <a:r>
              <a:rPr lang="en-US" baseline="0" dirty="0" smtClean="0"/>
              <a:t> for fast switching, IP Lookups, and packet scheduling, there was generally a sense by the 2000s that people knew how to build fast routers.   There was the Cisco 6K, the first router with a crossbar, the Juniper M40 the first router that used ASICs for forwarding, and the Cisco GSR.,  Better still the solutions folks used scaled as link speeds scaled.  Silicon Valley had figured out routers.  Was there nothing left for router </a:t>
            </a:r>
            <a:r>
              <a:rPr lang="en-US" baseline="0" dirty="0" err="1" smtClean="0"/>
              <a:t>Algorithmics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25</a:t>
            </a:fld>
            <a:endParaRPr lang="en-US"/>
          </a:p>
        </p:txBody>
      </p:sp>
    </p:spTree>
    <p:extLst>
      <p:ext uri="{BB962C8B-B14F-4D97-AF65-F5344CB8AC3E}">
        <p14:creationId xmlns:p14="http://schemas.microsoft.com/office/powerpoint/2010/main" val="3839953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II</a:t>
            </a:r>
            <a:r>
              <a:rPr lang="en-US" baseline="0" dirty="0" smtClean="0"/>
              <a:t> want to take a deep breath and contemplate the Missouri and </a:t>
            </a:r>
            <a:r>
              <a:rPr lang="en-US" baseline="0" dirty="0" err="1" smtClean="0"/>
              <a:t>Missippi</a:t>
            </a:r>
            <a:r>
              <a:rPr lang="en-US" baseline="0" dirty="0" smtClean="0"/>
              <a:t> once again, and now take on a reflective note.  If you are a young researcher, how can confluence thinking help you?  I would like to generalize a little from my past experience to offer 6 suggestions.</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26</a:t>
            </a:fld>
            <a:endParaRPr lang="en-US"/>
          </a:p>
        </p:txBody>
      </p:sp>
    </p:spTree>
    <p:extLst>
      <p:ext uri="{BB962C8B-B14F-4D97-AF65-F5344CB8AC3E}">
        <p14:creationId xmlns:p14="http://schemas.microsoft.com/office/powerpoint/2010/main" val="584200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why look at existing and new work through the lens of confluence.  I will develop this thesis in the second part of the talk, but I suggest that the confluence lens allows us to separate trends from fads by looking for the inflection point and the milieu change; once identified it provides a theme for research and a spring of specific research ideas;  further the inflection point makes it more likely that the resulting research will have impact, and the milieu change allows creative freedom to rethink ideas in sometimes beautiful ways, balancing the twin desires we have as computer scientists for both beauty and impact.  Finally, a discerned confluence can sometimes suggest a new field in the making, a green field area, especially a boon when the original field (think TCP papers) has matured</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27</a:t>
            </a:fld>
            <a:endParaRPr lang="en-US"/>
          </a:p>
        </p:txBody>
      </p:sp>
    </p:spTree>
    <p:extLst>
      <p:ext uri="{BB962C8B-B14F-4D97-AF65-F5344CB8AC3E}">
        <p14:creationId xmlns:p14="http://schemas.microsoft.com/office/powerpoint/2010/main" val="2062567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suggestion is to embrace collisions.</a:t>
            </a:r>
            <a:r>
              <a:rPr lang="en-US" baseline="0" dirty="0" smtClean="0"/>
              <a:t>   I feel a large number of confluences are catalyzed by collisions between people often of different backgrounds.   Impressionism caught fire because of collisions between Monet, Sisley and Renoir in a café in Paris.   A very famous collision is the Princeton tea party where a </a:t>
            </a:r>
            <a:r>
              <a:rPr lang="en-US" baseline="0" dirty="0" err="1" smtClean="0"/>
              <a:t>mathematican</a:t>
            </a:r>
            <a:r>
              <a:rPr lang="en-US" baseline="0" dirty="0" smtClean="0"/>
              <a:t> called Hugh Montgomery met Freeman Dyson and told him of his work on the distribution of the zeroes of the zeta function.  Dyson said it reminded him of a similar distribution in quantum mechanisms and this began an amazing confluence between Physics and number theory.   Similarly, the Rabin Miller algorithm occurred because of a collision </a:t>
            </a:r>
            <a:r>
              <a:rPr lang="en-US" baseline="0" dirty="0" err="1" smtClean="0"/>
              <a:t>betweenb</a:t>
            </a:r>
            <a:r>
              <a:rPr lang="en-US" baseline="0" dirty="0" smtClean="0"/>
              <a:t> </a:t>
            </a:r>
            <a:r>
              <a:rPr lang="en-US" baseline="0" dirty="0" err="1" smtClean="0"/>
              <a:t>Gart</a:t>
            </a:r>
            <a:r>
              <a:rPr lang="en-US" baseline="0" dirty="0" smtClean="0"/>
              <a:t> Miller and Rabin at MIT in 1975</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28</a:t>
            </a:fld>
            <a:endParaRPr lang="en-US"/>
          </a:p>
        </p:txBody>
      </p:sp>
    </p:spTree>
    <p:extLst>
      <p:ext uri="{BB962C8B-B14F-4D97-AF65-F5344CB8AC3E}">
        <p14:creationId xmlns:p14="http://schemas.microsoft.com/office/powerpoint/2010/main" val="471087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second question some students asked me was “All this</a:t>
            </a:r>
            <a:r>
              <a:rPr lang="en-US" baseline="0" dirty="0" smtClean="0"/>
              <a:t> talk about confluences is great.  But how do you pick a confluence.  First is to watch for trends.  I recommend reading Trade Rags like BYTE and NETWORK WORLD as much as you read the SIGCOMM </a:t>
            </a:r>
            <a:r>
              <a:rPr lang="en-US" baseline="0" dirty="0" err="1" smtClean="0"/>
              <a:t>Provceedings</a:t>
            </a:r>
            <a:r>
              <a:rPr lang="en-US" baseline="0" dirty="0" smtClean="0"/>
              <a:t>.   Things like worms and Span were well known in such rags long before they became popular in SIGCOMM.  As Don </a:t>
            </a:r>
            <a:r>
              <a:rPr lang="en-US" baseline="0" dirty="0" err="1" smtClean="0"/>
              <a:t>Towsley</a:t>
            </a:r>
            <a:r>
              <a:rPr lang="en-US" baseline="0" dirty="0" smtClean="0"/>
              <a:t> says, listen to </a:t>
            </a:r>
            <a:r>
              <a:rPr lang="en-US" baseline="0" dirty="0" err="1" smtClean="0"/>
              <a:t>thegrapevine</a:t>
            </a:r>
            <a:r>
              <a:rPr lang="en-US" baseline="0" dirty="0" smtClean="0"/>
              <a:t>.  Finally, talk to outsider.  Dave Clark was fond of saying every network person should talk to an economist.  I have personally found it more helpful to talk to teenagers.  My sons have clued me in on so many phenomena that kids are using.   The Second is to know your own strengths.  I could not hope to work on </a:t>
            </a:r>
            <a:r>
              <a:rPr lang="en-US" baseline="0" dirty="0" err="1" smtClean="0"/>
              <a:t>computatinal</a:t>
            </a:r>
            <a:r>
              <a:rPr lang="en-US" baseline="0" dirty="0" smtClean="0"/>
              <a:t> photography though I believe it is an interesting confluence.    When I joined MSR I decided to move out of genomics.  At UCSD, I had collaborators like </a:t>
            </a:r>
            <a:r>
              <a:rPr lang="en-US" baseline="0" dirty="0" err="1" smtClean="0"/>
              <a:t>Vineet</a:t>
            </a:r>
            <a:r>
              <a:rPr lang="en-US" baseline="0" dirty="0" smtClean="0"/>
              <a:t> and data from the UCSD Medical School.  When I came to MSR, they were absent.</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29</a:t>
            </a:fld>
            <a:endParaRPr lang="en-US"/>
          </a:p>
        </p:txBody>
      </p:sp>
    </p:spTree>
    <p:extLst>
      <p:ext uri="{BB962C8B-B14F-4D97-AF65-F5344CB8AC3E}">
        <p14:creationId xmlns:p14="http://schemas.microsoft.com/office/powerpoint/2010/main" val="1953291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05922AEB-421C-4DF8-BC3E-76AF1720DD3F}" type="slidenum">
              <a:rPr lang="en-US" b="0"/>
              <a:pPr eaLnBrk="1" hangingPunct="1"/>
              <a:t>31</a:t>
            </a:fld>
            <a:endParaRPr lang="en-US"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dirty="0" smtClean="0">
                <a:latin typeface="Arial" charset="0"/>
              </a:rPr>
              <a:t>Confluence</a:t>
            </a:r>
            <a:r>
              <a:rPr lang="en-US" baseline="0" dirty="0" smtClean="0">
                <a:latin typeface="Arial" charset="0"/>
              </a:rPr>
              <a:t> thinking is about a broad approach to research where the milieu change gives opportunities for creative rethinking of solutions and the inflection point helps ensure that the time is right.  But what specific problems should you pick?  What has worked for me is similar to what </a:t>
            </a:r>
            <a:r>
              <a:rPr lang="en-US" baseline="0" dirty="0" err="1" smtClean="0">
                <a:latin typeface="Arial" charset="0"/>
              </a:rPr>
              <a:t>Towsley</a:t>
            </a:r>
            <a:r>
              <a:rPr lang="en-US" baseline="0" dirty="0" smtClean="0">
                <a:latin typeface="Arial" charset="0"/>
              </a:rPr>
              <a:t> and McKeown report: be contrarian.  When the world is moving to the left, and you feel have a angle of attack, consider moving to the left.</a:t>
            </a:r>
            <a:endParaRPr lang="en-US" dirty="0" smtClean="0">
              <a:latin typeface="Arial" charset="0"/>
            </a:endParaRPr>
          </a:p>
        </p:txBody>
      </p:sp>
    </p:spTree>
    <p:extLst>
      <p:ext uri="{BB962C8B-B14F-4D97-AF65-F5344CB8AC3E}">
        <p14:creationId xmlns:p14="http://schemas.microsoft.com/office/powerpoint/2010/main" val="2499109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end the talk let me remind you my model for </a:t>
            </a:r>
            <a:r>
              <a:rPr lang="en-US" baseline="0" dirty="0" err="1" smtClean="0"/>
              <a:t>confuences</a:t>
            </a:r>
            <a:r>
              <a:rPr lang="en-US" baseline="0" dirty="0" smtClean="0"/>
              <a:t>: a meeting place between two streams of thought, a main stream and an impacting stream.  It requires further three things: an inflection point that makes the merger compelling, a </a:t>
            </a:r>
            <a:r>
              <a:rPr lang="en-US" baseline="0" dirty="0" err="1" smtClean="0"/>
              <a:t>milie</a:t>
            </a:r>
            <a:r>
              <a:rPr lang="en-US" baseline="0" dirty="0" smtClean="0"/>
              <a:t> change that allows new creative freedom, and finally an example of at least 1 transformed idea.  I also suggested you follow 5 habits to jump start confluences: seek collisions, spot coming confluences, create coherence, be contrarian, and seek congruence in your own life, I want to end with a 6</a:t>
            </a:r>
            <a:r>
              <a:rPr lang="en-US" baseline="30000" dirty="0" smtClean="0"/>
              <a:t>th</a:t>
            </a:r>
            <a:r>
              <a:rPr lang="en-US" baseline="0" dirty="0" smtClean="0"/>
              <a:t> principle which is not a C but a statutory warning.  You have all heard of influenza but when I keep thinking about confluences for a long period., I feel the distinct symptoms of another disease that I looked up and lo and behold it was called . . .  Confluences are, I believe, a good model but like all ,models one can take them too far and one takes to take it with a pinch of salt.  So get your </a:t>
            </a:r>
            <a:r>
              <a:rPr lang="en-US" baseline="0" dirty="0" err="1" smtClean="0"/>
              <a:t>conflu</a:t>
            </a:r>
            <a:r>
              <a:rPr lang="en-US" baseline="0" dirty="0" smtClean="0"/>
              <a:t> shot today to avoid taking this to extremes.  Thank you!</a:t>
            </a:r>
          </a:p>
        </p:txBody>
      </p:sp>
      <p:sp>
        <p:nvSpPr>
          <p:cNvPr id="4" name="Slide Number Placeholder 3"/>
          <p:cNvSpPr>
            <a:spLocks noGrp="1"/>
          </p:cNvSpPr>
          <p:nvPr>
            <p:ph type="sldNum" sz="quarter" idx="10"/>
          </p:nvPr>
        </p:nvSpPr>
        <p:spPr/>
        <p:txBody>
          <a:bodyPr/>
          <a:lstStyle/>
          <a:p>
            <a:fld id="{1DF26CD1-F7EC-4A3E-87B6-0E940B32538F}" type="slidenum">
              <a:rPr lang="en-US" smtClean="0"/>
              <a:t>34</a:t>
            </a:fld>
            <a:endParaRPr lang="en-US"/>
          </a:p>
        </p:txBody>
      </p:sp>
    </p:spTree>
    <p:extLst>
      <p:ext uri="{BB962C8B-B14F-4D97-AF65-F5344CB8AC3E}">
        <p14:creationId xmlns:p14="http://schemas.microsoft.com/office/powerpoint/2010/main" val="204037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 began academic life at Wash U in the 1990s, the web was exploding, Internet traffic was doubling each year, and so were allocated IP addresses .  The problem was that the beautiful networking abstractions were slow much slower than the raw fiber which was reaching 1 </a:t>
            </a:r>
            <a:r>
              <a:rPr lang="en-US" baseline="0" dirty="0" err="1" smtClean="0"/>
              <a:t>Gbps</a:t>
            </a:r>
            <a:r>
              <a:rPr lang="en-US" baseline="0" dirty="0" smtClean="0"/>
              <a:t>  Folks were proposing transports like XCP for TCO and MPLS over IP to fix  the performance problem.   So for the purposes of this talk, I would like to think of network </a:t>
            </a:r>
            <a:r>
              <a:rPr lang="en-US" baseline="0" dirty="0" err="1" smtClean="0"/>
              <a:t>algorithmics</a:t>
            </a:r>
            <a:r>
              <a:rPr lang="en-US" baseline="0" dirty="0" smtClean="0"/>
              <a:t> as . .  . And this talk then , at the least the first part, is a revisionist . . ..</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3</a:t>
            </a:fld>
            <a:endParaRPr lang="en-US"/>
          </a:p>
        </p:txBody>
      </p:sp>
    </p:spTree>
    <p:extLst>
      <p:ext uri="{BB962C8B-B14F-4D97-AF65-F5344CB8AC3E}">
        <p14:creationId xmlns:p14="http://schemas.microsoft.com/office/powerpoint/2010/main" val="357593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start by defining what</a:t>
            </a:r>
            <a:r>
              <a:rPr lang="en-US" baseline="0" dirty="0" smtClean="0"/>
              <a:t> I mean by a confluence using 3 identifying factors, then move on to surveying network </a:t>
            </a:r>
            <a:r>
              <a:rPr lang="en-US" baseline="0" dirty="0" err="1" smtClean="0"/>
              <a:t>algorithmics</a:t>
            </a:r>
            <a:r>
              <a:rPr lang="en-US" baseline="0" dirty="0" smtClean="0"/>
              <a:t> from this lens. Then I want to segue into a broader discussion if  using confluence thinking in research.</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4</a:t>
            </a:fld>
            <a:endParaRPr lang="en-US"/>
          </a:p>
        </p:txBody>
      </p:sp>
    </p:spTree>
    <p:extLst>
      <p:ext uri="{BB962C8B-B14F-4D97-AF65-F5344CB8AC3E}">
        <p14:creationId xmlns:p14="http://schemas.microsoft.com/office/powerpoint/2010/main" val="306913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begin with the definition</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5</a:t>
            </a:fld>
            <a:endParaRPr lang="en-US"/>
          </a:p>
        </p:txBody>
      </p:sp>
    </p:spTree>
    <p:extLst>
      <p:ext uri="{BB962C8B-B14F-4D97-AF65-F5344CB8AC3E}">
        <p14:creationId xmlns:p14="http://schemas.microsoft.com/office/powerpoint/2010/main" val="148852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 t art with the dictionary</a:t>
            </a:r>
            <a:r>
              <a:rPr lang="en-US" baseline="0" dirty="0" smtClean="0"/>
              <a:t> meaning.  Of course, its just the meeting place of two rivers, say the Missouri and the </a:t>
            </a:r>
            <a:r>
              <a:rPr lang="en-US" baseline="0" dirty="0" err="1" smtClean="0"/>
              <a:t>Missisipi</a:t>
            </a:r>
            <a:r>
              <a:rPr lang="en-US" baseline="0" dirty="0" smtClean="0"/>
              <a:t> near St. Louis or the confluence of the Ganga and </a:t>
            </a:r>
            <a:r>
              <a:rPr lang="en-US" baseline="0" dirty="0" err="1" smtClean="0"/>
              <a:t>Yamnuna</a:t>
            </a:r>
            <a:r>
              <a:rPr lang="en-US" baseline="0" dirty="0" smtClean="0"/>
              <a:t> which Indians call </a:t>
            </a:r>
            <a:r>
              <a:rPr lang="en-US" baseline="0" dirty="0" err="1" smtClean="0"/>
              <a:t>Sangam</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6</a:t>
            </a:fld>
            <a:endParaRPr lang="en-US"/>
          </a:p>
        </p:txBody>
      </p:sp>
    </p:spTree>
    <p:extLst>
      <p:ext uri="{BB962C8B-B14F-4D97-AF65-F5344CB8AC3E}">
        <p14:creationId xmlns:p14="http://schemas.microsoft.com/office/powerpoint/2010/main" val="65505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purposes of this talk, a confluence broadly is a meeting place of two streams of thought.   But I would like to add some teeth to this definition.  First, I distinguish the top stream as the main stream of thought and the bottom as the impacting stream.  Second, I ask for 3 specific </a:t>
            </a:r>
            <a:r>
              <a:rPr lang="en-US" baseline="0" dirty="0" err="1" smtClean="0"/>
              <a:t>distinctives</a:t>
            </a:r>
            <a:r>
              <a:rPr lang="en-US" baseline="0" dirty="0" smtClean="0"/>
              <a:t> of what I call a confluence.  First, an inflection point, something happening in the world that makes the merger of the streams a good idea.  Second, I ask that the new stream has a different environment from its constituent streams, what I call a milieu change, so one gets to rethink ideas in the new stream.   Third, to ensure that the new stream is a true mixing of streams, I ask for evidence of one idea that transforms from the impacting stream to the new stream.  Mere reuse of existing ideas would be using the impacting stream as a technology; a good thing </a:t>
            </a:r>
            <a:r>
              <a:rPr lang="en-US" baseline="0" dirty="0" err="1" smtClean="0"/>
              <a:t>certainlty</a:t>
            </a:r>
            <a:r>
              <a:rPr lang="en-US" baseline="0" dirty="0" smtClean="0"/>
              <a:t>, but not as exciting to me as true confluence of ideas.  Let me hasten to make these ideas concrete by an example outside computer science</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7</a:t>
            </a:fld>
            <a:endParaRPr lang="en-US"/>
          </a:p>
        </p:txBody>
      </p:sp>
    </p:spTree>
    <p:extLst>
      <p:ext uri="{BB962C8B-B14F-4D97-AF65-F5344CB8AC3E}">
        <p14:creationId xmlns:p14="http://schemas.microsoft.com/office/powerpoint/2010/main" val="67684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my friend </a:t>
            </a:r>
            <a:r>
              <a:rPr lang="en-US" baseline="0" dirty="0" err="1" smtClean="0"/>
              <a:t>Sriram</a:t>
            </a:r>
            <a:r>
              <a:rPr lang="en-US" baseline="0" dirty="0" smtClean="0"/>
              <a:t> saw this slide, he said “so this is the kind of pompous stuff you can get away with when you win an award”.   I assure you I will get to networking but I want to give the definition of a confluence a workout.    Let me start then in the late 1800s when the mainstream of painting can be said to have been impacted by the emerging field of psychology to form new streams of painting such as impressionism and later expressionism.    The inflection point was the arrival of cheap photography which made painters question the value of merely realistic painting.  At the same time, Alfred Adler has been making the distinction between the subjective and the objective.   Why not, painters such as Monet reasoned, paint the </a:t>
            </a:r>
            <a:r>
              <a:rPr lang="en-US" baseline="0" dirty="0" err="1" smtClean="0"/>
              <a:t>subjectibe</a:t>
            </a:r>
            <a:r>
              <a:rPr lang="en-US" baseline="0" dirty="0" smtClean="0"/>
              <a:t> response to a landscape, am impression, which a camera cannot do.   There was a </a:t>
            </a:r>
            <a:r>
              <a:rPr lang="en-US" baseline="0" dirty="0" err="1" smtClean="0"/>
              <a:t>mlieu</a:t>
            </a:r>
            <a:r>
              <a:rPr lang="en-US" baseline="0" dirty="0" smtClean="0"/>
              <a:t> change because these impressions rather than being discussed on paper in psychology would now be incarnated in paint.     There were also transformed ideas as thin precise brush strokes that delineated borders gave way to blurry thick strokes that mixed in the eye at a certain distance as in the tulips om the right.  </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8</a:t>
            </a:fld>
            <a:endParaRPr lang="en-US"/>
          </a:p>
        </p:txBody>
      </p:sp>
    </p:spTree>
    <p:extLst>
      <p:ext uri="{BB962C8B-B14F-4D97-AF65-F5344CB8AC3E}">
        <p14:creationId xmlns:p14="http://schemas.microsoft.com/office/powerpoint/2010/main" val="67684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remember </a:t>
            </a:r>
            <a:r>
              <a:rPr lang="en-US" baseline="0" dirty="0" err="1" smtClean="0"/>
              <a:t>Sriram</a:t>
            </a:r>
            <a:r>
              <a:rPr lang="en-US" baseline="0" dirty="0" smtClean="0"/>
              <a:t> and move on quickly to an example in Computer Science.   The field of randomized </a:t>
            </a:r>
            <a:r>
              <a:rPr lang="en-US" baseline="0" dirty="0" err="1" smtClean="0"/>
              <a:t>alhgorithms</a:t>
            </a:r>
            <a:r>
              <a:rPr lang="en-US" baseline="0" dirty="0" smtClean="0"/>
              <a:t> dates back to </a:t>
            </a:r>
            <a:r>
              <a:rPr lang="en-US" baseline="0" dirty="0" err="1" smtClean="0"/>
              <a:t>Ulam’s</a:t>
            </a:r>
            <a:r>
              <a:rPr lang="en-US" baseline="0" dirty="0" smtClean="0"/>
              <a:t> work on Monte Carlo algorithms but it can be said that it received a major boost from the arrival of cryptography and the need for large primes.     The </a:t>
            </a:r>
            <a:r>
              <a:rPr lang="en-US" baseline="0" dirty="0" err="1" smtClean="0"/>
              <a:t>mlieu</a:t>
            </a:r>
            <a:r>
              <a:rPr lang="en-US" baseline="0" dirty="0" smtClean="0"/>
              <a:t> change was that instead of algorithms being always correct they now could be sometimes wrong.   A major example of a transformed idea is how brute force testing for all factors transforms into the Miller Rabin randomized test.    Even today, on a very large number Miller Rabin takes less than a second while the best deterministic algorithm known takes 37 weeks</a:t>
            </a:r>
            <a:endParaRPr lang="en-US" dirty="0"/>
          </a:p>
        </p:txBody>
      </p:sp>
      <p:sp>
        <p:nvSpPr>
          <p:cNvPr id="4" name="Slide Number Placeholder 3"/>
          <p:cNvSpPr>
            <a:spLocks noGrp="1"/>
          </p:cNvSpPr>
          <p:nvPr>
            <p:ph type="sldNum" sz="quarter" idx="10"/>
          </p:nvPr>
        </p:nvSpPr>
        <p:spPr/>
        <p:txBody>
          <a:bodyPr/>
          <a:lstStyle/>
          <a:p>
            <a:fld id="{1DF26CD1-F7EC-4A3E-87B6-0E940B32538F}" type="slidenum">
              <a:rPr lang="en-US" smtClean="0"/>
              <a:t>9</a:t>
            </a:fld>
            <a:endParaRPr lang="en-US"/>
          </a:p>
        </p:txBody>
      </p:sp>
    </p:spTree>
    <p:extLst>
      <p:ext uri="{BB962C8B-B14F-4D97-AF65-F5344CB8AC3E}">
        <p14:creationId xmlns:p14="http://schemas.microsoft.com/office/powerpoint/2010/main" val="67684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AE7E7A2-A1D4-4033-A641-322E52AC55A3}" type="datetimeFigureOut">
              <a:rPr lang="en-US" smtClean="0"/>
              <a:t>10/5/2018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85B0B6A-AE64-4235-9C53-6284D0F0F18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7E7A2-A1D4-4033-A641-322E52AC55A3}"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7E7A2-A1D4-4033-A641-322E52AC55A3}"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7E7A2-A1D4-4033-A641-322E52AC55A3}"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E7E7A2-A1D4-4033-A641-322E52AC55A3}" type="datetimeFigureOut">
              <a:rPr lang="en-US" smtClean="0"/>
              <a:t>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AE7E7A2-A1D4-4033-A641-322E52AC55A3}" type="datetimeFigureOut">
              <a:rPr lang="en-US" smtClean="0"/>
              <a:t>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B0B6A-AE64-4235-9C53-6284D0F0F18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E7E7A2-A1D4-4033-A641-322E52AC55A3}" type="datetimeFigureOut">
              <a:rPr lang="en-US" smtClean="0"/>
              <a:t>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7E7A2-A1D4-4033-A641-322E52AC55A3}" type="datetimeFigureOut">
              <a:rPr lang="en-US" smtClean="0"/>
              <a:t>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7E7A2-A1D4-4033-A641-322E52AC55A3}" type="datetimeFigureOut">
              <a:rPr lang="en-US" smtClean="0"/>
              <a:t>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AE7E7A2-A1D4-4033-A641-322E52AC55A3}" type="datetimeFigureOut">
              <a:rPr lang="en-US" smtClean="0"/>
              <a:t>10/5/2018</a:t>
            </a:fld>
            <a:endParaRPr lang="en-US"/>
          </a:p>
        </p:txBody>
      </p:sp>
      <p:sp>
        <p:nvSpPr>
          <p:cNvPr id="7" name="Slide Number Placeholder 6"/>
          <p:cNvSpPr>
            <a:spLocks noGrp="1"/>
          </p:cNvSpPr>
          <p:nvPr>
            <p:ph type="sldNum" sz="quarter" idx="12"/>
          </p:nvPr>
        </p:nvSpPr>
        <p:spPr/>
        <p:txBody>
          <a:bodyPr/>
          <a:lstStyle/>
          <a:p>
            <a:fld id="{585B0B6A-AE64-4235-9C53-6284D0F0F18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E7E7A2-A1D4-4033-A641-322E52AC55A3}" type="datetimeFigureOut">
              <a:rPr lang="en-US" smtClean="0"/>
              <a:t>10/5/2018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85B0B6A-AE64-4235-9C53-6284D0F0F1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AE7E7A2-A1D4-4033-A641-322E52AC55A3}" type="datetimeFigureOut">
              <a:rPr lang="en-US" smtClean="0"/>
              <a:t>10/5/2018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85B0B6A-AE64-4235-9C53-6284D0F0F1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0"/>
            <a:ext cx="4953000" cy="1470025"/>
          </a:xfrm>
        </p:spPr>
        <p:txBody>
          <a:bodyPr>
            <a:normAutofit fontScale="90000"/>
          </a:bodyPr>
          <a:lstStyle/>
          <a:p>
            <a:r>
              <a:rPr lang="en-US" dirty="0" smtClean="0">
                <a:solidFill>
                  <a:schemeClr val="tx1"/>
                </a:solidFill>
              </a:rPr>
              <a:t>Network </a:t>
            </a:r>
            <a:r>
              <a:rPr lang="en-US" dirty="0" err="1" smtClean="0">
                <a:solidFill>
                  <a:schemeClr val="tx1"/>
                </a:solidFill>
              </a:rPr>
              <a:t>Algorithmics</a:t>
            </a:r>
            <a:r>
              <a:rPr lang="en-US" dirty="0" smtClean="0">
                <a:solidFill>
                  <a:schemeClr val="tx1"/>
                </a:solidFill>
              </a:rPr>
              <a:t>:</a:t>
            </a:r>
            <a:br>
              <a:rPr lang="en-US" dirty="0" smtClean="0">
                <a:solidFill>
                  <a:schemeClr val="tx1"/>
                </a:solidFill>
              </a:rPr>
            </a:br>
            <a:r>
              <a:rPr lang="en-US" dirty="0" smtClean="0">
                <a:solidFill>
                  <a:schemeClr val="tx1"/>
                </a:solidFill>
              </a:rPr>
              <a:t>Making the Internet</a:t>
            </a:r>
            <a:br>
              <a:rPr lang="en-US" dirty="0" smtClean="0">
                <a:solidFill>
                  <a:schemeClr val="tx1"/>
                </a:solidFill>
              </a:rPr>
            </a:br>
            <a:r>
              <a:rPr lang="en-US" dirty="0" smtClean="0">
                <a:solidFill>
                  <a:schemeClr val="tx1"/>
                </a:solidFill>
              </a:rPr>
              <a:t>Faster</a:t>
            </a:r>
            <a:endParaRPr lang="en-US" dirty="0">
              <a:solidFill>
                <a:schemeClr val="tx1"/>
              </a:solidFill>
            </a:endParaRPr>
          </a:p>
        </p:txBody>
      </p:sp>
      <p:sp>
        <p:nvSpPr>
          <p:cNvPr id="3" name="Subtitle 2"/>
          <p:cNvSpPr>
            <a:spLocks noGrp="1"/>
          </p:cNvSpPr>
          <p:nvPr>
            <p:ph type="subTitle" idx="1"/>
          </p:nvPr>
        </p:nvSpPr>
        <p:spPr>
          <a:xfrm>
            <a:off x="457200" y="2590800"/>
            <a:ext cx="3429000" cy="838200"/>
          </a:xfrm>
        </p:spPr>
        <p:txBody>
          <a:bodyPr>
            <a:noAutofit/>
          </a:bodyPr>
          <a:lstStyle/>
          <a:p>
            <a:r>
              <a:rPr lang="en-US" sz="2400" dirty="0" smtClean="0"/>
              <a:t>George Varghese, </a:t>
            </a:r>
          </a:p>
          <a:p>
            <a:r>
              <a:rPr lang="en-US" sz="2400" dirty="0" smtClean="0"/>
              <a:t>UCLA</a:t>
            </a:r>
            <a:endParaRPr lang="en-US" sz="2400" dirty="0"/>
          </a:p>
        </p:txBody>
      </p:sp>
      <p:pic>
        <p:nvPicPr>
          <p:cNvPr id="5" name="Picture 2" descr="Confluence Mississippi &amp; Missouri River 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64530"/>
            <a:ext cx="3657600" cy="23838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gnifying, Glass, clip, Magnifying Glass cl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97074"/>
            <a:ext cx="2527400" cy="239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88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405310" cy="572536"/>
          </a:xfrm>
        </p:spPr>
        <p:txBody>
          <a:bodyPr>
            <a:normAutofit fontScale="90000"/>
          </a:bodyPr>
          <a:lstStyle/>
          <a:p>
            <a:r>
              <a:rPr lang="en-US" dirty="0" smtClean="0">
                <a:solidFill>
                  <a:srgbClr val="0070C0"/>
                </a:solidFill>
              </a:rPr>
              <a:t>More Computer Science examples</a:t>
            </a:r>
            <a:endParaRPr lang="en-US" dirty="0">
              <a:solidFill>
                <a:srgbClr val="0070C0"/>
              </a:solidFill>
            </a:endParaRPr>
          </a:p>
        </p:txBody>
      </p:sp>
      <p:sp>
        <p:nvSpPr>
          <p:cNvPr id="3" name="Content Placeholder 2"/>
          <p:cNvSpPr>
            <a:spLocks noGrp="1"/>
          </p:cNvSpPr>
          <p:nvPr>
            <p:ph idx="1"/>
          </p:nvPr>
        </p:nvSpPr>
        <p:spPr>
          <a:xfrm>
            <a:off x="1066800" y="2133600"/>
            <a:ext cx="6777317" cy="3508977"/>
          </a:xfrm>
        </p:spPr>
        <p:txBody>
          <a:bodyPr>
            <a:normAutofit/>
          </a:bodyPr>
          <a:lstStyle/>
          <a:p>
            <a:r>
              <a:rPr lang="en-US" dirty="0">
                <a:solidFill>
                  <a:srgbClr val="0070C0"/>
                </a:solidFill>
              </a:rPr>
              <a:t>Distributed Algorithms</a:t>
            </a:r>
          </a:p>
          <a:p>
            <a:pPr lvl="1"/>
            <a:r>
              <a:rPr lang="en-US" i="1" dirty="0"/>
              <a:t>Streams:</a:t>
            </a:r>
            <a:r>
              <a:rPr lang="en-US" dirty="0"/>
              <a:t> Algorithms, Networks</a:t>
            </a:r>
          </a:p>
          <a:p>
            <a:pPr lvl="1"/>
            <a:r>
              <a:rPr lang="en-US" i="1" dirty="0"/>
              <a:t>Inflection Point: </a:t>
            </a:r>
            <a:r>
              <a:rPr lang="en-US" dirty="0"/>
              <a:t>Popularity of Internet</a:t>
            </a:r>
          </a:p>
          <a:p>
            <a:pPr lvl="1"/>
            <a:r>
              <a:rPr lang="en-US" i="1" dirty="0" err="1"/>
              <a:t>Mileu</a:t>
            </a:r>
            <a:r>
              <a:rPr lang="en-US" i="1" dirty="0"/>
              <a:t> Change: </a:t>
            </a:r>
            <a:r>
              <a:rPr lang="en-US" dirty="0"/>
              <a:t>Asynchrony, partial </a:t>
            </a:r>
            <a:r>
              <a:rPr lang="en-US" dirty="0" smtClean="0"/>
              <a:t>failure</a:t>
            </a:r>
            <a:endParaRPr lang="en-US" dirty="0" smtClean="0">
              <a:solidFill>
                <a:srgbClr val="0070C0"/>
              </a:solidFill>
            </a:endParaRPr>
          </a:p>
          <a:p>
            <a:r>
              <a:rPr lang="en-US" dirty="0" smtClean="0">
                <a:solidFill>
                  <a:srgbClr val="0070C0"/>
                </a:solidFill>
              </a:rPr>
              <a:t>Computational Economics</a:t>
            </a:r>
          </a:p>
          <a:p>
            <a:pPr lvl="1"/>
            <a:r>
              <a:rPr lang="en-US" i="1" dirty="0" smtClean="0"/>
              <a:t>Streams:</a:t>
            </a:r>
            <a:r>
              <a:rPr lang="en-US" dirty="0" smtClean="0"/>
              <a:t> Economics, Computer Science</a:t>
            </a:r>
          </a:p>
          <a:p>
            <a:pPr lvl="1"/>
            <a:r>
              <a:rPr lang="en-US" i="1" dirty="0" smtClean="0"/>
              <a:t>Inflection Point: </a:t>
            </a:r>
            <a:r>
              <a:rPr lang="en-US" dirty="0" smtClean="0"/>
              <a:t>Internet Auctions</a:t>
            </a:r>
          </a:p>
          <a:p>
            <a:pPr lvl="1"/>
            <a:r>
              <a:rPr lang="en-US" i="1" dirty="0" smtClean="0"/>
              <a:t>Milieu Change:  </a:t>
            </a:r>
            <a:r>
              <a:rPr lang="en-US" i="1" dirty="0"/>
              <a:t>L</a:t>
            </a:r>
            <a:r>
              <a:rPr lang="en-US" dirty="0" smtClean="0"/>
              <a:t>arge scale, small latency</a:t>
            </a:r>
          </a:p>
        </p:txBody>
      </p:sp>
    </p:spTree>
    <p:extLst>
      <p:ext uri="{BB962C8B-B14F-4D97-AF65-F5344CB8AC3E}">
        <p14:creationId xmlns:p14="http://schemas.microsoft.com/office/powerpoint/2010/main" val="1263727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Why Confluences?</a:t>
            </a:r>
            <a:endParaRPr lang="en-US" dirty="0">
              <a:solidFill>
                <a:srgbClr val="0070C0"/>
              </a:solidFill>
            </a:endParaRPr>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Separate trends from fads</a:t>
            </a:r>
          </a:p>
          <a:p>
            <a:r>
              <a:rPr lang="en-US" dirty="0" smtClean="0"/>
              <a:t>Provide a research theme</a:t>
            </a:r>
          </a:p>
          <a:p>
            <a:r>
              <a:rPr lang="en-US" dirty="0" smtClean="0"/>
              <a:t>Balance desire for beauty </a:t>
            </a:r>
            <a:r>
              <a:rPr lang="en-US" i="1" dirty="0" smtClean="0"/>
              <a:t>and</a:t>
            </a:r>
            <a:r>
              <a:rPr lang="en-US" dirty="0" smtClean="0"/>
              <a:t> impact</a:t>
            </a:r>
          </a:p>
          <a:p>
            <a:r>
              <a:rPr lang="en-US" dirty="0"/>
              <a:t>S</a:t>
            </a:r>
            <a:r>
              <a:rPr lang="en-US" dirty="0" smtClean="0"/>
              <a:t>uggest a new field in making, especially when the original field has matured</a:t>
            </a:r>
          </a:p>
          <a:p>
            <a:pPr marL="0" indent="0">
              <a:buNone/>
            </a:pPr>
            <a:endParaRPr lang="en-US" dirty="0" smtClean="0"/>
          </a:p>
        </p:txBody>
      </p:sp>
    </p:spTree>
    <p:extLst>
      <p:ext uri="{BB962C8B-B14F-4D97-AF65-F5344CB8AC3E}">
        <p14:creationId xmlns:p14="http://schemas.microsoft.com/office/powerpoint/2010/main" val="2862606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1870" y="2169754"/>
            <a:ext cx="2441694" cy="584775"/>
          </a:xfrm>
          <a:prstGeom prst="rect">
            <a:avLst/>
          </a:prstGeom>
          <a:noFill/>
        </p:spPr>
        <p:txBody>
          <a:bodyPr wrap="none" rtlCol="0">
            <a:spAutoFit/>
          </a:bodyPr>
          <a:lstStyle/>
          <a:p>
            <a:r>
              <a:rPr lang="en-US" sz="3200" dirty="0" smtClean="0"/>
              <a:t>Networking</a:t>
            </a:r>
            <a:endParaRPr lang="en-US" sz="3200" dirty="0"/>
          </a:p>
        </p:txBody>
      </p:sp>
      <p:sp>
        <p:nvSpPr>
          <p:cNvPr id="3" name="TextBox 2"/>
          <p:cNvSpPr txBox="1"/>
          <p:nvPr/>
        </p:nvSpPr>
        <p:spPr>
          <a:xfrm>
            <a:off x="1062220" y="3591580"/>
            <a:ext cx="3318537" cy="584775"/>
          </a:xfrm>
          <a:prstGeom prst="rect">
            <a:avLst/>
          </a:prstGeom>
          <a:noFill/>
        </p:spPr>
        <p:txBody>
          <a:bodyPr wrap="none" rtlCol="0">
            <a:spAutoFit/>
          </a:bodyPr>
          <a:lstStyle/>
          <a:p>
            <a:r>
              <a:rPr lang="en-US" sz="3200" dirty="0" smtClean="0"/>
              <a:t>Learning Theory</a:t>
            </a:r>
            <a:endParaRPr lang="en-US" sz="3200" dirty="0"/>
          </a:p>
        </p:txBody>
      </p:sp>
      <p:cxnSp>
        <p:nvCxnSpPr>
          <p:cNvPr id="5" name="Straight Connector 4"/>
          <p:cNvCxnSpPr/>
          <p:nvPr/>
        </p:nvCxnSpPr>
        <p:spPr>
          <a:xfrm>
            <a:off x="762000" y="206758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62000" y="2767229"/>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793" y="351538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0793" y="435358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2767229"/>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86200" y="2067580"/>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60098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094993" y="3058180"/>
            <a:ext cx="40080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094993" y="3286780"/>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0" y="328678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95800" y="2620316"/>
            <a:ext cx="4248279" cy="584775"/>
          </a:xfrm>
          <a:prstGeom prst="rect">
            <a:avLst/>
          </a:prstGeom>
          <a:noFill/>
        </p:spPr>
        <p:txBody>
          <a:bodyPr wrap="none" rtlCol="0">
            <a:spAutoFit/>
          </a:bodyPr>
          <a:lstStyle/>
          <a:p>
            <a:r>
              <a:rPr lang="en-US" sz="3200" dirty="0"/>
              <a:t>  </a:t>
            </a:r>
            <a:r>
              <a:rPr lang="en-US" sz="3200" dirty="0" smtClean="0"/>
              <a:t> Network Learning?</a:t>
            </a:r>
            <a:endParaRPr lang="en-US" sz="3200" dirty="0"/>
          </a:p>
        </p:txBody>
      </p:sp>
      <p:cxnSp>
        <p:nvCxnSpPr>
          <p:cNvPr id="28" name="Straight Connector 27"/>
          <p:cNvCxnSpPr/>
          <p:nvPr/>
        </p:nvCxnSpPr>
        <p:spPr>
          <a:xfrm>
            <a:off x="4876800" y="1538235"/>
            <a:ext cx="0" cy="264424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876799" y="1908144"/>
            <a:ext cx="4095879" cy="523220"/>
          </a:xfrm>
          <a:prstGeom prst="rect">
            <a:avLst/>
          </a:prstGeom>
          <a:noFill/>
        </p:spPr>
        <p:txBody>
          <a:bodyPr wrap="square" rtlCol="0">
            <a:spAutoFit/>
          </a:bodyPr>
          <a:lstStyle/>
          <a:p>
            <a:r>
              <a:rPr lang="en-US" sz="2800" dirty="0" smtClean="0">
                <a:solidFill>
                  <a:srgbClr val="00B050"/>
                </a:solidFill>
              </a:rPr>
              <a:t>Large network data</a:t>
            </a:r>
          </a:p>
        </p:txBody>
      </p:sp>
      <p:sp>
        <p:nvSpPr>
          <p:cNvPr id="34" name="TextBox 33"/>
          <p:cNvSpPr txBox="1"/>
          <p:nvPr/>
        </p:nvSpPr>
        <p:spPr>
          <a:xfrm>
            <a:off x="5316725" y="3705422"/>
            <a:ext cx="3297698" cy="523220"/>
          </a:xfrm>
          <a:prstGeom prst="rect">
            <a:avLst/>
          </a:prstGeom>
          <a:noFill/>
        </p:spPr>
        <p:txBody>
          <a:bodyPr wrap="none" rtlCol="0">
            <a:spAutoFit/>
          </a:bodyPr>
          <a:lstStyle/>
          <a:p>
            <a:r>
              <a:rPr lang="en-US" sz="2800" dirty="0" smtClean="0">
                <a:solidFill>
                  <a:srgbClr val="00B050"/>
                </a:solidFill>
              </a:rPr>
              <a:t>Distributed data ?</a:t>
            </a:r>
          </a:p>
        </p:txBody>
      </p:sp>
      <p:cxnSp>
        <p:nvCxnSpPr>
          <p:cNvPr id="40" name="Straight Arrow Connector 39"/>
          <p:cNvCxnSpPr/>
          <p:nvPr/>
        </p:nvCxnSpPr>
        <p:spPr>
          <a:xfrm flipV="1">
            <a:off x="3810000" y="3515380"/>
            <a:ext cx="2133600" cy="6609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95600" y="4182475"/>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95600" y="5039380"/>
            <a:ext cx="4114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010400" y="3205091"/>
            <a:ext cx="0" cy="183428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819400" y="4100729"/>
            <a:ext cx="152400" cy="177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934200" y="3058180"/>
            <a:ext cx="152400" cy="1772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233925" y="5024160"/>
            <a:ext cx="4295150" cy="523220"/>
          </a:xfrm>
          <a:prstGeom prst="rect">
            <a:avLst/>
          </a:prstGeom>
          <a:noFill/>
        </p:spPr>
        <p:txBody>
          <a:bodyPr wrap="none" rtlCol="0">
            <a:spAutoFit/>
          </a:bodyPr>
          <a:lstStyle/>
          <a:p>
            <a:r>
              <a:rPr lang="en-US" sz="2800" dirty="0" smtClean="0">
                <a:solidFill>
                  <a:srgbClr val="00B050"/>
                </a:solidFill>
              </a:rPr>
              <a:t>What concept has changed?</a:t>
            </a:r>
          </a:p>
        </p:txBody>
      </p:sp>
      <p:sp>
        <p:nvSpPr>
          <p:cNvPr id="26" name="TextBox 25"/>
          <p:cNvSpPr txBox="1"/>
          <p:nvPr/>
        </p:nvSpPr>
        <p:spPr>
          <a:xfrm>
            <a:off x="582911" y="798730"/>
            <a:ext cx="8535689" cy="646331"/>
          </a:xfrm>
          <a:prstGeom prst="rect">
            <a:avLst/>
          </a:prstGeom>
          <a:noFill/>
        </p:spPr>
        <p:txBody>
          <a:bodyPr wrap="square" rtlCol="0">
            <a:spAutoFit/>
          </a:bodyPr>
          <a:lstStyle/>
          <a:p>
            <a:r>
              <a:rPr lang="en-US" sz="3200" dirty="0"/>
              <a:t> </a:t>
            </a:r>
            <a:r>
              <a:rPr lang="en-US" sz="3200" dirty="0" smtClean="0">
                <a:solidFill>
                  <a:srgbClr val="0070C0"/>
                </a:solidFill>
              </a:rPr>
              <a:t>All Interdisciplinary work </a:t>
            </a:r>
            <a:r>
              <a:rPr lang="en-US" sz="3600" dirty="0" smtClean="0">
                <a:solidFill>
                  <a:srgbClr val="0070C0"/>
                </a:solidFill>
              </a:rPr>
              <a:t>≠ </a:t>
            </a:r>
            <a:r>
              <a:rPr lang="en-US" sz="3200" dirty="0" smtClean="0">
                <a:solidFill>
                  <a:srgbClr val="0070C0"/>
                </a:solidFill>
              </a:rPr>
              <a:t>confluence</a:t>
            </a:r>
            <a:endParaRPr lang="en-US" sz="3200" dirty="0">
              <a:solidFill>
                <a:srgbClr val="0070C0"/>
              </a:solidFill>
            </a:endParaRPr>
          </a:p>
        </p:txBody>
      </p:sp>
    </p:spTree>
    <p:extLst>
      <p:ext uri="{BB962C8B-B14F-4D97-AF65-F5344CB8AC3E}">
        <p14:creationId xmlns:p14="http://schemas.microsoft.com/office/powerpoint/2010/main" val="405238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7" grpId="0" animBg="1"/>
      <p:bldP spid="48"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3600"/>
            <a:ext cx="6637468" cy="1362075"/>
          </a:xfrm>
        </p:spPr>
        <p:txBody>
          <a:bodyPr>
            <a:normAutofit/>
          </a:bodyPr>
          <a:lstStyle/>
          <a:p>
            <a:r>
              <a:rPr lang="en-US" sz="3600" dirty="0" smtClean="0">
                <a:solidFill>
                  <a:srgbClr val="0070C0"/>
                </a:solidFill>
              </a:rPr>
              <a:t>Network </a:t>
            </a:r>
            <a:r>
              <a:rPr lang="en-US" sz="3600" dirty="0" err="1" smtClean="0">
                <a:solidFill>
                  <a:srgbClr val="0070C0"/>
                </a:solidFill>
              </a:rPr>
              <a:t>Algorithmics</a:t>
            </a:r>
            <a:r>
              <a:rPr lang="en-US" sz="3600" dirty="0" smtClean="0">
                <a:solidFill>
                  <a:srgbClr val="0070C0"/>
                </a:solidFill>
              </a:rPr>
              <a:t> </a:t>
            </a:r>
            <a:r>
              <a:rPr lang="en-US" sz="3600" dirty="0" smtClean="0">
                <a:solidFill>
                  <a:srgbClr val="0070C0"/>
                </a:solidFill>
              </a:rPr>
              <a:t>via Confluences </a:t>
            </a:r>
            <a:endParaRPr lang="en-US" sz="3600" dirty="0">
              <a:solidFill>
                <a:srgbClr val="0070C0"/>
              </a:solidFill>
            </a:endParaRPr>
          </a:p>
        </p:txBody>
      </p:sp>
      <p:sp>
        <p:nvSpPr>
          <p:cNvPr id="3" name="Text Placeholder 2"/>
          <p:cNvSpPr>
            <a:spLocks noGrp="1"/>
          </p:cNvSpPr>
          <p:nvPr>
            <p:ph type="body" idx="1"/>
          </p:nvPr>
        </p:nvSpPr>
        <p:spPr/>
        <p:txBody>
          <a:bodyPr/>
          <a:lstStyle/>
          <a:p>
            <a:endParaRPr lang="en-US" dirty="0"/>
          </a:p>
        </p:txBody>
      </p:sp>
      <p:pic>
        <p:nvPicPr>
          <p:cNvPr id="4" name="Picture 2" descr="Confluence Mississippi &amp; Missouri River 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038600"/>
            <a:ext cx="2743200" cy="182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44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Network </a:t>
            </a:r>
            <a:r>
              <a:rPr lang="en-US" dirty="0" err="1" smtClean="0">
                <a:solidFill>
                  <a:srgbClr val="0070C0"/>
                </a:solidFill>
              </a:rPr>
              <a:t>Algorithmics</a:t>
            </a:r>
            <a:endParaRPr lang="en-US" dirty="0">
              <a:solidFill>
                <a:srgbClr val="0070C0"/>
              </a:solidFill>
            </a:endParaRPr>
          </a:p>
        </p:txBody>
      </p:sp>
      <p:sp>
        <p:nvSpPr>
          <p:cNvPr id="3" name="Content Placeholder 2"/>
          <p:cNvSpPr>
            <a:spLocks noGrp="1"/>
          </p:cNvSpPr>
          <p:nvPr>
            <p:ph idx="1"/>
          </p:nvPr>
        </p:nvSpPr>
        <p:spPr>
          <a:xfrm>
            <a:off x="1043492" y="2323653"/>
            <a:ext cx="7024742" cy="3391348"/>
          </a:xfrm>
        </p:spPr>
        <p:txBody>
          <a:bodyPr>
            <a:normAutofit fontScale="92500"/>
          </a:bodyPr>
          <a:lstStyle/>
          <a:p>
            <a:pPr marL="0" indent="0">
              <a:buNone/>
            </a:pPr>
            <a:endParaRPr lang="en-US" dirty="0" smtClean="0"/>
          </a:p>
          <a:p>
            <a:r>
              <a:rPr lang="en-US" i="1" dirty="0" smtClean="0"/>
              <a:t>Definition:</a:t>
            </a:r>
            <a:r>
              <a:rPr lang="en-US" dirty="0" smtClean="0"/>
              <a:t> A set of algorithms to make network devices (servers, routers) faster</a:t>
            </a:r>
            <a:endParaRPr lang="en-US" dirty="0" smtClean="0"/>
          </a:p>
          <a:p>
            <a:r>
              <a:rPr lang="en-US" i="1" dirty="0" smtClean="0"/>
              <a:t>Streams:</a:t>
            </a:r>
            <a:r>
              <a:rPr lang="en-US" dirty="0" smtClean="0"/>
              <a:t> A confluence between computer architecture, algorithms &amp; networking</a:t>
            </a:r>
            <a:endParaRPr lang="en-US" dirty="0" smtClean="0"/>
          </a:p>
          <a:p>
            <a:r>
              <a:rPr lang="en-US" i="1" dirty="0" smtClean="0"/>
              <a:t>Inflection Points</a:t>
            </a:r>
            <a:r>
              <a:rPr lang="en-US" dirty="0" smtClean="0"/>
              <a:t>: cheap clusters (servers), explosion of web, IPv6 (for routers</a:t>
            </a:r>
            <a:endParaRPr lang="en-US" dirty="0" smtClean="0"/>
          </a:p>
          <a:p>
            <a:r>
              <a:rPr lang="en-US" i="1" dirty="0" smtClean="0"/>
              <a:t>Two examples of transformed ideas</a:t>
            </a:r>
            <a:r>
              <a:rPr lang="en-US" dirty="0" smtClean="0"/>
              <a:t>: RDMA and Binary Search on prefix lengths. Many more</a:t>
            </a:r>
            <a:endParaRPr lang="en-US" dirty="0" smtClean="0"/>
          </a:p>
          <a:p>
            <a:pPr marL="0" indent="0">
              <a:buNone/>
            </a:pPr>
            <a:endParaRPr lang="en-US" dirty="0" smtClean="0"/>
          </a:p>
        </p:txBody>
      </p:sp>
    </p:spTree>
    <p:extLst>
      <p:ext uri="{BB962C8B-B14F-4D97-AF65-F5344CB8AC3E}">
        <p14:creationId xmlns:p14="http://schemas.microsoft.com/office/powerpoint/2010/main" val="1473306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1. RDMA Example (Servers)</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Servers getting slow as they used remote disks. READs from disk to memory slow</a:t>
            </a:r>
            <a:endParaRPr lang="en-US" dirty="0" smtClean="0"/>
          </a:p>
          <a:p>
            <a:r>
              <a:rPr lang="en-US" dirty="0" smtClean="0"/>
              <a:t>Inspiration from computer architecture: DMA from disk to memory, bypass CPU</a:t>
            </a:r>
            <a:endParaRPr lang="en-US" dirty="0" smtClean="0"/>
          </a:p>
          <a:p>
            <a:r>
              <a:rPr lang="en-US" dirty="0" smtClean="0"/>
              <a:t>Do same thing across network  (RDMA).  Needs lots of new ideas</a:t>
            </a:r>
            <a:endParaRPr lang="en-US" dirty="0" smtClean="0"/>
          </a:p>
          <a:p>
            <a:r>
              <a:rPr lang="en-US" dirty="0" smtClean="0"/>
              <a:t>RDMA a major force in data centers of Google, Microsoft to make servers fast.</a:t>
            </a:r>
            <a:endParaRPr lang="en-US" dirty="0" smtClean="0"/>
          </a:p>
          <a:p>
            <a:pPr marL="0" indent="0">
              <a:buNone/>
            </a:pPr>
            <a:endParaRPr lang="en-US" dirty="0" smtClean="0"/>
          </a:p>
        </p:txBody>
      </p:sp>
    </p:spTree>
    <p:extLst>
      <p:ext uri="{BB962C8B-B14F-4D97-AF65-F5344CB8AC3E}">
        <p14:creationId xmlns:p14="http://schemas.microsoft.com/office/powerpoint/2010/main" val="2188917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626174"/>
            <a:ext cx="2555508" cy="584775"/>
          </a:xfrm>
          <a:prstGeom prst="rect">
            <a:avLst/>
          </a:prstGeom>
          <a:noFill/>
        </p:spPr>
        <p:txBody>
          <a:bodyPr wrap="none" rtlCol="0">
            <a:spAutoFit/>
          </a:bodyPr>
          <a:lstStyle/>
          <a:p>
            <a:r>
              <a:rPr lang="en-US" sz="3200" dirty="0"/>
              <a:t> </a:t>
            </a:r>
            <a:r>
              <a:rPr lang="en-US" sz="3200" dirty="0" smtClean="0"/>
              <a:t>Networking</a:t>
            </a:r>
            <a:endParaRPr lang="en-US" sz="3200" dirty="0"/>
          </a:p>
        </p:txBody>
      </p:sp>
      <p:sp>
        <p:nvSpPr>
          <p:cNvPr id="3" name="TextBox 2"/>
          <p:cNvSpPr txBox="1"/>
          <p:nvPr/>
        </p:nvSpPr>
        <p:spPr>
          <a:xfrm>
            <a:off x="1478793" y="3054120"/>
            <a:ext cx="2659702" cy="584775"/>
          </a:xfrm>
          <a:prstGeom prst="rect">
            <a:avLst/>
          </a:prstGeom>
          <a:noFill/>
        </p:spPr>
        <p:txBody>
          <a:bodyPr wrap="none" rtlCol="0">
            <a:spAutoFit/>
          </a:bodyPr>
          <a:lstStyle/>
          <a:p>
            <a:r>
              <a:rPr lang="en-US" sz="3200" dirty="0" smtClean="0"/>
              <a:t>Architecture</a:t>
            </a:r>
            <a:endParaRPr lang="en-US" sz="3200" dirty="0"/>
          </a:p>
        </p:txBody>
      </p:sp>
      <p:cxnSp>
        <p:nvCxnSpPr>
          <p:cNvPr id="5" name="Straight Connector 4"/>
          <p:cNvCxnSpPr/>
          <p:nvPr/>
        </p:nvCxnSpPr>
        <p:spPr>
          <a:xfrm>
            <a:off x="1447800" y="1524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2223649"/>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593" y="29718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6593" y="3810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223649"/>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1524000"/>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2057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780793" y="2514600"/>
            <a:ext cx="40080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80793" y="2743200"/>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600" y="27432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01188" y="2057400"/>
            <a:ext cx="2714205" cy="584775"/>
          </a:xfrm>
          <a:prstGeom prst="rect">
            <a:avLst/>
          </a:prstGeom>
          <a:noFill/>
        </p:spPr>
        <p:txBody>
          <a:bodyPr wrap="none" rtlCol="0">
            <a:spAutoFit/>
          </a:bodyPr>
          <a:lstStyle/>
          <a:p>
            <a:r>
              <a:rPr lang="en-US" sz="3200" dirty="0"/>
              <a:t> </a:t>
            </a:r>
            <a:r>
              <a:rPr lang="en-US" sz="3200" dirty="0" err="1" smtClean="0"/>
              <a:t>Algorithmics</a:t>
            </a:r>
            <a:endParaRPr lang="en-US" sz="3200" dirty="0"/>
          </a:p>
        </p:txBody>
      </p:sp>
      <p:cxnSp>
        <p:nvCxnSpPr>
          <p:cNvPr id="28" name="Straight Connector 27"/>
          <p:cNvCxnSpPr/>
          <p:nvPr/>
        </p:nvCxnSpPr>
        <p:spPr>
          <a:xfrm>
            <a:off x="5562600" y="1444482"/>
            <a:ext cx="0" cy="25179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01453" y="1444482"/>
            <a:ext cx="2844048" cy="523220"/>
          </a:xfrm>
          <a:prstGeom prst="rect">
            <a:avLst/>
          </a:prstGeom>
          <a:noFill/>
        </p:spPr>
        <p:txBody>
          <a:bodyPr wrap="none" rtlCol="0">
            <a:spAutoFit/>
          </a:bodyPr>
          <a:lstStyle/>
          <a:p>
            <a:r>
              <a:rPr lang="en-US" sz="2800" dirty="0" smtClean="0">
                <a:solidFill>
                  <a:srgbClr val="00B050"/>
                </a:solidFill>
              </a:rPr>
              <a:t>Cheap Clusters</a:t>
            </a:r>
          </a:p>
        </p:txBody>
      </p:sp>
      <p:sp>
        <p:nvSpPr>
          <p:cNvPr id="34" name="TextBox 33"/>
          <p:cNvSpPr txBox="1"/>
          <p:nvPr/>
        </p:nvSpPr>
        <p:spPr>
          <a:xfrm>
            <a:off x="5753100" y="3168707"/>
            <a:ext cx="2442976" cy="954107"/>
          </a:xfrm>
          <a:prstGeom prst="rect">
            <a:avLst/>
          </a:prstGeom>
          <a:noFill/>
        </p:spPr>
        <p:txBody>
          <a:bodyPr wrap="none" rtlCol="0">
            <a:spAutoFit/>
          </a:bodyPr>
          <a:lstStyle/>
          <a:p>
            <a:r>
              <a:rPr lang="en-US" sz="2800" dirty="0" smtClean="0">
                <a:solidFill>
                  <a:srgbClr val="00B050"/>
                </a:solidFill>
              </a:rPr>
              <a:t>Machine bus to</a:t>
            </a:r>
          </a:p>
          <a:p>
            <a:r>
              <a:rPr lang="en-US" sz="2800" dirty="0" smtClean="0">
                <a:solidFill>
                  <a:srgbClr val="00B050"/>
                </a:solidFill>
              </a:rPr>
              <a:t>Network bus</a:t>
            </a:r>
          </a:p>
        </p:txBody>
      </p:sp>
      <p:cxnSp>
        <p:nvCxnSpPr>
          <p:cNvPr id="40" name="Straight Arrow Connector 39"/>
          <p:cNvCxnSpPr/>
          <p:nvPr/>
        </p:nvCxnSpPr>
        <p:spPr>
          <a:xfrm flipV="1">
            <a:off x="4495800" y="2971800"/>
            <a:ext cx="2133600" cy="6609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638895"/>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4495800"/>
            <a:ext cx="4114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696200" y="2661511"/>
            <a:ext cx="0" cy="183428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505200" y="3557149"/>
            <a:ext cx="152400" cy="177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20000" y="2514600"/>
            <a:ext cx="152400" cy="1772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66800" y="50037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4"/>
          </p:cNvCxnSpPr>
          <p:nvPr/>
        </p:nvCxnSpPr>
        <p:spPr>
          <a:xfrm>
            <a:off x="1295400" y="546098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38200" y="591818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438400" y="507998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2641600" y="546098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Database, Shape, cli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200" y="6122128"/>
            <a:ext cx="444500" cy="40789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p:cNvCxnSpPr>
            <a:endCxn id="36" idx="0"/>
          </p:cNvCxnSpPr>
          <p:nvPr/>
        </p:nvCxnSpPr>
        <p:spPr>
          <a:xfrm>
            <a:off x="1949450" y="5918180"/>
            <a:ext cx="0" cy="2039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3"/>
          </p:cNvCxnSpPr>
          <p:nvPr/>
        </p:nvCxnSpPr>
        <p:spPr>
          <a:xfrm flipV="1">
            <a:off x="2171700" y="5537180"/>
            <a:ext cx="381000" cy="78889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876800" y="5257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9" idx="4"/>
          </p:cNvCxnSpPr>
          <p:nvPr/>
        </p:nvCxnSpPr>
        <p:spPr>
          <a:xfrm>
            <a:off x="5105400" y="5715000"/>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648200" y="6172200"/>
            <a:ext cx="13589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37200" y="5334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5740400" y="5728447"/>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5683250" y="6341785"/>
            <a:ext cx="114300" cy="114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5727700" y="6174815"/>
            <a:ext cx="0" cy="203948"/>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188200" y="527124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3" idx="4"/>
          </p:cNvCxnSpPr>
          <p:nvPr/>
        </p:nvCxnSpPr>
        <p:spPr>
          <a:xfrm>
            <a:off x="7416800" y="5728447"/>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959600" y="6185647"/>
            <a:ext cx="135890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848600" y="5347447"/>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8153400" y="5741894"/>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8089900" y="6321613"/>
            <a:ext cx="114300" cy="114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8159750" y="6174815"/>
            <a:ext cx="0" cy="203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918200" y="5741894"/>
            <a:ext cx="0" cy="558054"/>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918200" y="6276789"/>
            <a:ext cx="2051050" cy="13447"/>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7969250" y="5720229"/>
            <a:ext cx="0" cy="548342"/>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6210300" y="6123828"/>
            <a:ext cx="1168400" cy="3059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a:t>
            </a:r>
            <a:endParaRPr lang="en-US" dirty="0"/>
          </a:p>
        </p:txBody>
      </p:sp>
      <p:sp>
        <p:nvSpPr>
          <p:cNvPr id="64" name="TextBox 63"/>
          <p:cNvSpPr txBox="1"/>
          <p:nvPr/>
        </p:nvSpPr>
        <p:spPr>
          <a:xfrm>
            <a:off x="6297472" y="6085817"/>
            <a:ext cx="994055" cy="369332"/>
          </a:xfrm>
          <a:prstGeom prst="rect">
            <a:avLst/>
          </a:prstGeom>
          <a:noFill/>
        </p:spPr>
        <p:txBody>
          <a:bodyPr wrap="none" rtlCol="0">
            <a:spAutoFit/>
          </a:bodyPr>
          <a:lstStyle/>
          <a:p>
            <a:r>
              <a:rPr lang="en-US" dirty="0" smtClean="0"/>
              <a:t>Network</a:t>
            </a:r>
            <a:endParaRPr lang="en-US" dirty="0"/>
          </a:p>
        </p:txBody>
      </p:sp>
      <p:sp>
        <p:nvSpPr>
          <p:cNvPr id="4" name="TextBox 3"/>
          <p:cNvSpPr txBox="1"/>
          <p:nvPr/>
        </p:nvSpPr>
        <p:spPr>
          <a:xfrm>
            <a:off x="2443815" y="4319735"/>
            <a:ext cx="1048685" cy="523220"/>
          </a:xfrm>
          <a:prstGeom prst="rect">
            <a:avLst/>
          </a:prstGeom>
          <a:noFill/>
        </p:spPr>
        <p:txBody>
          <a:bodyPr wrap="none" rtlCol="0">
            <a:spAutoFit/>
          </a:bodyPr>
          <a:lstStyle/>
          <a:p>
            <a:r>
              <a:rPr lang="en-US" sz="2800" dirty="0" smtClean="0"/>
              <a:t>DMA</a:t>
            </a:r>
            <a:endParaRPr lang="en-US" sz="2800" dirty="0"/>
          </a:p>
        </p:txBody>
      </p:sp>
      <p:sp>
        <p:nvSpPr>
          <p:cNvPr id="65" name="TextBox 64"/>
          <p:cNvSpPr txBox="1"/>
          <p:nvPr/>
        </p:nvSpPr>
        <p:spPr>
          <a:xfrm>
            <a:off x="6952420" y="4464505"/>
            <a:ext cx="1366080" cy="523220"/>
          </a:xfrm>
          <a:prstGeom prst="rect">
            <a:avLst/>
          </a:prstGeom>
          <a:noFill/>
        </p:spPr>
        <p:txBody>
          <a:bodyPr wrap="none" rtlCol="0">
            <a:spAutoFit/>
          </a:bodyPr>
          <a:lstStyle/>
          <a:p>
            <a:r>
              <a:rPr lang="en-US" sz="2800" dirty="0" smtClean="0"/>
              <a:t>RDMA </a:t>
            </a:r>
            <a:endParaRPr lang="en-US" sz="2800" dirty="0"/>
          </a:p>
        </p:txBody>
      </p:sp>
      <p:sp>
        <p:nvSpPr>
          <p:cNvPr id="66" name="TextBox 65"/>
          <p:cNvSpPr txBox="1"/>
          <p:nvPr/>
        </p:nvSpPr>
        <p:spPr>
          <a:xfrm>
            <a:off x="1540866" y="672142"/>
            <a:ext cx="6383934" cy="584775"/>
          </a:xfrm>
          <a:prstGeom prst="rect">
            <a:avLst/>
          </a:prstGeom>
          <a:noFill/>
        </p:spPr>
        <p:txBody>
          <a:bodyPr wrap="square" rtlCol="0">
            <a:spAutoFit/>
          </a:bodyPr>
          <a:lstStyle/>
          <a:p>
            <a:r>
              <a:rPr lang="en-US" sz="3200" dirty="0" smtClean="0">
                <a:solidFill>
                  <a:srgbClr val="0070C0"/>
                </a:solidFill>
              </a:rPr>
              <a:t>Example 1:  RDMA [KSL 86]</a:t>
            </a:r>
            <a:endParaRPr lang="en-US" sz="3200" dirty="0">
              <a:solidFill>
                <a:srgbClr val="0070C0"/>
              </a:solidFill>
            </a:endParaRPr>
          </a:p>
        </p:txBody>
      </p:sp>
    </p:spTree>
    <p:extLst>
      <p:ext uri="{BB962C8B-B14F-4D97-AF65-F5344CB8AC3E}">
        <p14:creationId xmlns:p14="http://schemas.microsoft.com/office/powerpoint/2010/main" val="371554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ppt_x"/>
                                          </p:val>
                                        </p:tav>
                                        <p:tav tm="100000">
                                          <p:val>
                                            <p:strVal val="#ppt_x"/>
                                          </p:val>
                                        </p:tav>
                                      </p:tavLst>
                                    </p:anim>
                                    <p:anim calcmode="lin" valueType="num">
                                      <p:cBhvr additive="base">
                                        <p:cTn id="3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fill="hold"/>
                                        <p:tgtEl>
                                          <p:spTgt spid="65"/>
                                        </p:tgtEl>
                                        <p:attrNameLst>
                                          <p:attrName>ppt_x</p:attrName>
                                        </p:attrNameLst>
                                      </p:cBhvr>
                                      <p:tavLst>
                                        <p:tav tm="0">
                                          <p:val>
                                            <p:strVal val="#ppt_x"/>
                                          </p:val>
                                        </p:tav>
                                        <p:tav tm="100000">
                                          <p:val>
                                            <p:strVal val="#ppt_x"/>
                                          </p:val>
                                        </p:tav>
                                      </p:tavLst>
                                    </p:anim>
                                    <p:anim calcmode="lin" valueType="num">
                                      <p:cBhvr additive="base">
                                        <p:cTn id="52" dur="500" fill="hold"/>
                                        <p:tgtEl>
                                          <p:spTgt spid="6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ppt_x"/>
                                          </p:val>
                                        </p:tav>
                                        <p:tav tm="100000">
                                          <p:val>
                                            <p:strVal val="#ppt_x"/>
                                          </p:val>
                                        </p:tav>
                                      </p:tavLst>
                                    </p:anim>
                                    <p:anim calcmode="lin" valueType="num">
                                      <p:cBhvr additive="base">
                                        <p:cTn id="72" dur="500" fill="hold"/>
                                        <p:tgtEl>
                                          <p:spTgt spid="3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additive="base">
                                        <p:cTn id="79" dur="500" fill="hold"/>
                                        <p:tgtEl>
                                          <p:spTgt spid="37"/>
                                        </p:tgtEl>
                                        <p:attrNameLst>
                                          <p:attrName>ppt_x</p:attrName>
                                        </p:attrNameLst>
                                      </p:cBhvr>
                                      <p:tavLst>
                                        <p:tav tm="0">
                                          <p:val>
                                            <p:strVal val="#ppt_x"/>
                                          </p:val>
                                        </p:tav>
                                        <p:tav tm="100000">
                                          <p:val>
                                            <p:strVal val="#ppt_x"/>
                                          </p:val>
                                        </p:tav>
                                      </p:tavLst>
                                    </p:anim>
                                    <p:anim calcmode="lin" valueType="num">
                                      <p:cBhvr additive="base">
                                        <p:cTn id="80" dur="500" fill="hold"/>
                                        <p:tgtEl>
                                          <p:spTgt spid="3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500" fill="hold"/>
                                        <p:tgtEl>
                                          <p:spTgt spid="38"/>
                                        </p:tgtEl>
                                        <p:attrNameLst>
                                          <p:attrName>ppt_x</p:attrName>
                                        </p:attrNameLst>
                                      </p:cBhvr>
                                      <p:tavLst>
                                        <p:tav tm="0">
                                          <p:val>
                                            <p:strVal val="#ppt_x"/>
                                          </p:val>
                                        </p:tav>
                                        <p:tav tm="100000">
                                          <p:val>
                                            <p:strVal val="#ppt_x"/>
                                          </p:val>
                                        </p:tav>
                                      </p:tavLst>
                                    </p:anim>
                                    <p:anim calcmode="lin" valueType="num">
                                      <p:cBhvr additive="base">
                                        <p:cTn id="84" dur="500" fill="hold"/>
                                        <p:tgtEl>
                                          <p:spTgt spid="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ppt_x"/>
                                          </p:val>
                                        </p:tav>
                                        <p:tav tm="100000">
                                          <p:val>
                                            <p:strVal val="#ppt_x"/>
                                          </p:val>
                                        </p:tav>
                                      </p:tavLst>
                                    </p:anim>
                                    <p:anim calcmode="lin" valueType="num">
                                      <p:cBhvr additive="base">
                                        <p:cTn id="88" dur="500" fill="hold"/>
                                        <p:tgtEl>
                                          <p:spTgt spid="3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fill="hold"/>
                                        <p:tgtEl>
                                          <p:spTgt spid="51"/>
                                        </p:tgtEl>
                                        <p:attrNameLst>
                                          <p:attrName>ppt_x</p:attrName>
                                        </p:attrNameLst>
                                      </p:cBhvr>
                                      <p:tavLst>
                                        <p:tav tm="0">
                                          <p:val>
                                            <p:strVal val="#ppt_x"/>
                                          </p:val>
                                        </p:tav>
                                        <p:tav tm="100000">
                                          <p:val>
                                            <p:strVal val="#ppt_x"/>
                                          </p:val>
                                        </p:tav>
                                      </p:tavLst>
                                    </p:anim>
                                    <p:anim calcmode="lin" valueType="num">
                                      <p:cBhvr additive="base">
                                        <p:cTn id="108" dur="500" fill="hold"/>
                                        <p:tgtEl>
                                          <p:spTgt spid="51"/>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additive="base">
                                        <p:cTn id="111" dur="500" fill="hold"/>
                                        <p:tgtEl>
                                          <p:spTgt spid="52"/>
                                        </p:tgtEl>
                                        <p:attrNameLst>
                                          <p:attrName>ppt_x</p:attrName>
                                        </p:attrNameLst>
                                      </p:cBhvr>
                                      <p:tavLst>
                                        <p:tav tm="0">
                                          <p:val>
                                            <p:strVal val="#ppt_x"/>
                                          </p:val>
                                        </p:tav>
                                        <p:tav tm="100000">
                                          <p:val>
                                            <p:strVal val="#ppt_x"/>
                                          </p:val>
                                        </p:tav>
                                      </p:tavLst>
                                    </p:anim>
                                    <p:anim calcmode="lin" valueType="num">
                                      <p:cBhvr additive="base">
                                        <p:cTn id="112" dur="500" fill="hold"/>
                                        <p:tgtEl>
                                          <p:spTgt spid="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additive="base">
                                        <p:cTn id="119" dur="500" fill="hold"/>
                                        <p:tgtEl>
                                          <p:spTgt spid="54"/>
                                        </p:tgtEl>
                                        <p:attrNameLst>
                                          <p:attrName>ppt_x</p:attrName>
                                        </p:attrNameLst>
                                      </p:cBhvr>
                                      <p:tavLst>
                                        <p:tav tm="0">
                                          <p:val>
                                            <p:strVal val="#ppt_x"/>
                                          </p:val>
                                        </p:tav>
                                        <p:tav tm="100000">
                                          <p:val>
                                            <p:strVal val="#ppt_x"/>
                                          </p:val>
                                        </p:tav>
                                      </p:tavLst>
                                    </p:anim>
                                    <p:anim calcmode="lin" valueType="num">
                                      <p:cBhvr additive="base">
                                        <p:cTn id="120" dur="500" fill="hold"/>
                                        <p:tgtEl>
                                          <p:spTgt spid="54"/>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55"/>
                                        </p:tgtEl>
                                        <p:attrNameLst>
                                          <p:attrName>style.visibility</p:attrName>
                                        </p:attrNameLst>
                                      </p:cBhvr>
                                      <p:to>
                                        <p:strVal val="visible"/>
                                      </p:to>
                                    </p:set>
                                    <p:anim calcmode="lin" valueType="num">
                                      <p:cBhvr additive="base">
                                        <p:cTn id="123" dur="500" fill="hold"/>
                                        <p:tgtEl>
                                          <p:spTgt spid="55"/>
                                        </p:tgtEl>
                                        <p:attrNameLst>
                                          <p:attrName>ppt_x</p:attrName>
                                        </p:attrNameLst>
                                      </p:cBhvr>
                                      <p:tavLst>
                                        <p:tav tm="0">
                                          <p:val>
                                            <p:strVal val="#ppt_x"/>
                                          </p:val>
                                        </p:tav>
                                        <p:tav tm="100000">
                                          <p:val>
                                            <p:strVal val="#ppt_x"/>
                                          </p:val>
                                        </p:tav>
                                      </p:tavLst>
                                    </p:anim>
                                    <p:anim calcmode="lin" valueType="num">
                                      <p:cBhvr additive="base">
                                        <p:cTn id="124" dur="500" fill="hold"/>
                                        <p:tgtEl>
                                          <p:spTgt spid="55"/>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additive="base">
                                        <p:cTn id="127" dur="500" fill="hold"/>
                                        <p:tgtEl>
                                          <p:spTgt spid="56"/>
                                        </p:tgtEl>
                                        <p:attrNameLst>
                                          <p:attrName>ppt_x</p:attrName>
                                        </p:attrNameLst>
                                      </p:cBhvr>
                                      <p:tavLst>
                                        <p:tav tm="0">
                                          <p:val>
                                            <p:strVal val="#ppt_x"/>
                                          </p:val>
                                        </p:tav>
                                        <p:tav tm="100000">
                                          <p:val>
                                            <p:strVal val="#ppt_x"/>
                                          </p:val>
                                        </p:tav>
                                      </p:tavLst>
                                    </p:anim>
                                    <p:anim calcmode="lin" valueType="num">
                                      <p:cBhvr additive="base">
                                        <p:cTn id="128" dur="500" fill="hold"/>
                                        <p:tgtEl>
                                          <p:spTgt spid="56"/>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500" fill="hold"/>
                                        <p:tgtEl>
                                          <p:spTgt spid="57"/>
                                        </p:tgtEl>
                                        <p:attrNameLst>
                                          <p:attrName>ppt_x</p:attrName>
                                        </p:attrNameLst>
                                      </p:cBhvr>
                                      <p:tavLst>
                                        <p:tav tm="0">
                                          <p:val>
                                            <p:strVal val="#ppt_x"/>
                                          </p:val>
                                        </p:tav>
                                        <p:tav tm="100000">
                                          <p:val>
                                            <p:strVal val="#ppt_x"/>
                                          </p:val>
                                        </p:tav>
                                      </p:tavLst>
                                    </p:anim>
                                    <p:anim calcmode="lin" valueType="num">
                                      <p:cBhvr additive="base">
                                        <p:cTn id="132" dur="500" fill="hold"/>
                                        <p:tgtEl>
                                          <p:spTgt spid="57"/>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 calcmode="lin" valueType="num">
                                      <p:cBhvr additive="base">
                                        <p:cTn id="135" dur="500" fill="hold"/>
                                        <p:tgtEl>
                                          <p:spTgt spid="58"/>
                                        </p:tgtEl>
                                        <p:attrNameLst>
                                          <p:attrName>ppt_x</p:attrName>
                                        </p:attrNameLst>
                                      </p:cBhvr>
                                      <p:tavLst>
                                        <p:tav tm="0">
                                          <p:val>
                                            <p:strVal val="#ppt_x"/>
                                          </p:val>
                                        </p:tav>
                                        <p:tav tm="100000">
                                          <p:val>
                                            <p:strVal val="#ppt_x"/>
                                          </p:val>
                                        </p:tav>
                                      </p:tavLst>
                                    </p:anim>
                                    <p:anim calcmode="lin" valueType="num">
                                      <p:cBhvr additive="base">
                                        <p:cTn id="136" dur="500" fill="hold"/>
                                        <p:tgtEl>
                                          <p:spTgt spid="5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anim calcmode="lin" valueType="num">
                                      <p:cBhvr additive="base">
                                        <p:cTn id="143" dur="500" fill="hold"/>
                                        <p:tgtEl>
                                          <p:spTgt spid="60"/>
                                        </p:tgtEl>
                                        <p:attrNameLst>
                                          <p:attrName>ppt_x</p:attrName>
                                        </p:attrNameLst>
                                      </p:cBhvr>
                                      <p:tavLst>
                                        <p:tav tm="0">
                                          <p:val>
                                            <p:strVal val="#ppt_x"/>
                                          </p:val>
                                        </p:tav>
                                        <p:tav tm="100000">
                                          <p:val>
                                            <p:strVal val="#ppt_x"/>
                                          </p:val>
                                        </p:tav>
                                      </p:tavLst>
                                    </p:anim>
                                    <p:anim calcmode="lin" valueType="num">
                                      <p:cBhvr additive="base">
                                        <p:cTn id="144" dur="500" fill="hold"/>
                                        <p:tgtEl>
                                          <p:spTgt spid="60"/>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1"/>
                                        </p:tgtEl>
                                        <p:attrNameLst>
                                          <p:attrName>style.visibility</p:attrName>
                                        </p:attrNameLst>
                                      </p:cBhvr>
                                      <p:to>
                                        <p:strVal val="visible"/>
                                      </p:to>
                                    </p:set>
                                    <p:anim calcmode="lin" valueType="num">
                                      <p:cBhvr additive="base">
                                        <p:cTn id="147" dur="500" fill="hold"/>
                                        <p:tgtEl>
                                          <p:spTgt spid="61"/>
                                        </p:tgtEl>
                                        <p:attrNameLst>
                                          <p:attrName>ppt_x</p:attrName>
                                        </p:attrNameLst>
                                      </p:cBhvr>
                                      <p:tavLst>
                                        <p:tav tm="0">
                                          <p:val>
                                            <p:strVal val="#ppt_x"/>
                                          </p:val>
                                        </p:tav>
                                        <p:tav tm="100000">
                                          <p:val>
                                            <p:strVal val="#ppt_x"/>
                                          </p:val>
                                        </p:tav>
                                      </p:tavLst>
                                    </p:anim>
                                    <p:anim calcmode="lin" valueType="num">
                                      <p:cBhvr additive="base">
                                        <p:cTn id="148" dur="500" fill="hold"/>
                                        <p:tgtEl>
                                          <p:spTgt spid="6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anim calcmode="lin" valueType="num">
                                      <p:cBhvr additive="base">
                                        <p:cTn id="155" dur="500" fill="hold"/>
                                        <p:tgtEl>
                                          <p:spTgt spid="63"/>
                                        </p:tgtEl>
                                        <p:attrNameLst>
                                          <p:attrName>ppt_x</p:attrName>
                                        </p:attrNameLst>
                                      </p:cBhvr>
                                      <p:tavLst>
                                        <p:tav tm="0">
                                          <p:val>
                                            <p:strVal val="#ppt_x"/>
                                          </p:val>
                                        </p:tav>
                                        <p:tav tm="100000">
                                          <p:val>
                                            <p:strVal val="#ppt_x"/>
                                          </p:val>
                                        </p:tav>
                                      </p:tavLst>
                                    </p:anim>
                                    <p:anim calcmode="lin" valueType="num">
                                      <p:cBhvr additive="base">
                                        <p:cTn id="156" dur="500" fill="hold"/>
                                        <p:tgtEl>
                                          <p:spTgt spid="63"/>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 calcmode="lin" valueType="num">
                                      <p:cBhvr additive="base">
                                        <p:cTn id="159" dur="500" fill="hold"/>
                                        <p:tgtEl>
                                          <p:spTgt spid="64"/>
                                        </p:tgtEl>
                                        <p:attrNameLst>
                                          <p:attrName>ppt_x</p:attrName>
                                        </p:attrNameLst>
                                      </p:cBhvr>
                                      <p:tavLst>
                                        <p:tav tm="0">
                                          <p:val>
                                            <p:strVal val="#ppt_x"/>
                                          </p:val>
                                        </p:tav>
                                        <p:tav tm="100000">
                                          <p:val>
                                            <p:strVal val="#ppt_x"/>
                                          </p:val>
                                        </p:tav>
                                      </p:tavLst>
                                    </p:anim>
                                    <p:anim calcmode="lin" valueType="num">
                                      <p:cBhvr additive="base">
                                        <p:cTn id="16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8" grpId="0" animBg="1"/>
      <p:bldP spid="30" grpId="0" animBg="1"/>
      <p:bldP spid="33" grpId="0" animBg="1"/>
      <p:bldP spid="39" grpId="0" animBg="1"/>
      <p:bldP spid="45" grpId="0" animBg="1"/>
      <p:bldP spid="51" grpId="0" animBg="1"/>
      <p:bldP spid="53" grpId="0" animBg="1"/>
      <p:bldP spid="56" grpId="0" animBg="1"/>
      <p:bldP spid="58" grpId="0" animBg="1"/>
      <p:bldP spid="63" grpId="0" animBg="1"/>
      <p:bldP spid="64" grpId="0"/>
      <p:bldP spid="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533820" y="609600"/>
            <a:ext cx="8044084" cy="5066264"/>
          </a:xfrm>
          <a:prstGeom prst="rect">
            <a:avLst/>
          </a:prstGeom>
        </p:spPr>
      </p:pic>
      <p:pic>
        <p:nvPicPr>
          <p:cNvPr id="4" name="Picture 3"/>
          <p:cNvPicPr>
            <a:picLocks noChangeAspect="1"/>
          </p:cNvPicPr>
          <p:nvPr/>
        </p:nvPicPr>
        <p:blipFill>
          <a:blip r:embed="rId3"/>
          <a:stretch>
            <a:fillRect/>
          </a:stretch>
        </p:blipFill>
        <p:spPr>
          <a:xfrm>
            <a:off x="5867400" y="5101648"/>
            <a:ext cx="1609725" cy="657225"/>
          </a:xfrm>
          <a:prstGeom prst="rect">
            <a:avLst/>
          </a:prstGeom>
        </p:spPr>
      </p:pic>
      <p:sp>
        <p:nvSpPr>
          <p:cNvPr id="5" name="Rectangle 4"/>
          <p:cNvSpPr/>
          <p:nvPr/>
        </p:nvSpPr>
        <p:spPr>
          <a:xfrm>
            <a:off x="1238250" y="5825245"/>
            <a:ext cx="6457950" cy="646331"/>
          </a:xfrm>
          <a:prstGeom prst="rect">
            <a:avLst/>
          </a:prstGeom>
        </p:spPr>
        <p:txBody>
          <a:bodyPr wrap="square">
            <a:spAutoFit/>
          </a:bodyPr>
          <a:lstStyle/>
          <a:p>
            <a:r>
              <a:rPr lang="en-US" dirty="0"/>
              <a:t>https://www.datacenterknowledge.com/design/rdma-future-data-center-storage-fabrics</a:t>
            </a:r>
          </a:p>
        </p:txBody>
      </p:sp>
    </p:spTree>
    <p:extLst>
      <p:ext uri="{BB962C8B-B14F-4D97-AF65-F5344CB8AC3E}">
        <p14:creationId xmlns:p14="http://schemas.microsoft.com/office/powerpoint/2010/main" val="4199267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105936"/>
          </a:xfrm>
        </p:spPr>
        <p:txBody>
          <a:bodyPr>
            <a:normAutofit fontScale="90000"/>
          </a:bodyPr>
          <a:lstStyle/>
          <a:p>
            <a:r>
              <a:rPr lang="en-US" sz="3600" dirty="0" smtClean="0">
                <a:solidFill>
                  <a:srgbClr val="0070C0"/>
                </a:solidFill>
              </a:rPr>
              <a:t>From RDMA to Fast </a:t>
            </a:r>
            <a:r>
              <a:rPr lang="en-US" sz="3600" dirty="0" smtClean="0">
                <a:solidFill>
                  <a:srgbClr val="0070C0"/>
                </a:solidFill>
              </a:rPr>
              <a:t>Servers: Other transformed ideas</a:t>
            </a:r>
            <a:endParaRPr lang="en-US" sz="3600" dirty="0">
              <a:solidFill>
                <a:srgbClr val="0070C0"/>
              </a:solidFill>
            </a:endParaRPr>
          </a:p>
        </p:txBody>
      </p:sp>
      <p:sp>
        <p:nvSpPr>
          <p:cNvPr id="3" name="Content Placeholder 2"/>
          <p:cNvSpPr>
            <a:spLocks noGrp="1"/>
          </p:cNvSpPr>
          <p:nvPr>
            <p:ph idx="1"/>
          </p:nvPr>
        </p:nvSpPr>
        <p:spPr>
          <a:xfrm>
            <a:off x="1066800" y="2362200"/>
            <a:ext cx="7001434" cy="3352800"/>
          </a:xfrm>
        </p:spPr>
        <p:txBody>
          <a:bodyPr>
            <a:normAutofit/>
          </a:bodyPr>
          <a:lstStyle/>
          <a:p>
            <a:pPr marL="0" indent="0">
              <a:buNone/>
            </a:pPr>
            <a:r>
              <a:rPr lang="en-US" dirty="0"/>
              <a:t>I</a:t>
            </a:r>
            <a:r>
              <a:rPr lang="en-US" dirty="0" smtClean="0"/>
              <a:t>nflection point: Internet heating up (90s)</a:t>
            </a:r>
          </a:p>
          <a:p>
            <a:r>
              <a:rPr lang="en-US" dirty="0" smtClean="0">
                <a:solidFill>
                  <a:srgbClr val="00B050"/>
                </a:solidFill>
              </a:rPr>
              <a:t>Fast </a:t>
            </a:r>
            <a:r>
              <a:rPr lang="en-US" dirty="0" smtClean="0">
                <a:solidFill>
                  <a:srgbClr val="00B050"/>
                </a:solidFill>
              </a:rPr>
              <a:t>Buffers</a:t>
            </a:r>
            <a:r>
              <a:rPr lang="en-US" dirty="0" smtClean="0"/>
              <a:t>:  </a:t>
            </a:r>
            <a:r>
              <a:rPr lang="en-US" dirty="0" smtClean="0"/>
              <a:t>Avoid </a:t>
            </a:r>
            <a:r>
              <a:rPr lang="en-US" dirty="0" smtClean="0"/>
              <a:t>packet copies </a:t>
            </a:r>
            <a:r>
              <a:rPr lang="en-US" dirty="0" smtClean="0"/>
              <a:t>without changing protocol </a:t>
            </a:r>
            <a:r>
              <a:rPr lang="en-US" dirty="0" smtClean="0">
                <a:sym typeface="Wingdings" panose="05000000000000000000" pitchFamily="2" charset="2"/>
              </a:rPr>
              <a:t> </a:t>
            </a:r>
            <a:r>
              <a:rPr lang="en-US" dirty="0">
                <a:sym typeface="Wingdings" panose="05000000000000000000" pitchFamily="2" charset="2"/>
              </a:rPr>
              <a:t>0</a:t>
            </a:r>
            <a:r>
              <a:rPr lang="en-US" dirty="0" smtClean="0">
                <a:sym typeface="Wingdings" panose="05000000000000000000" pitchFamily="2" charset="2"/>
              </a:rPr>
              <a:t> copy interfaces</a:t>
            </a:r>
            <a:endParaRPr lang="en-US" dirty="0"/>
          </a:p>
          <a:p>
            <a:r>
              <a:rPr lang="en-US" dirty="0" smtClean="0">
                <a:solidFill>
                  <a:srgbClr val="00B050"/>
                </a:solidFill>
              </a:rPr>
              <a:t>Application Device Channels </a:t>
            </a:r>
            <a:r>
              <a:rPr lang="en-US" dirty="0" smtClean="0"/>
              <a:t> </a:t>
            </a:r>
            <a:r>
              <a:rPr lang="en-US" dirty="0" smtClean="0">
                <a:sym typeface="Wingdings" panose="05000000000000000000" pitchFamily="2" charset="2"/>
              </a:rPr>
              <a:t> </a:t>
            </a:r>
            <a:r>
              <a:rPr lang="en-US" dirty="0" smtClean="0">
                <a:sym typeface="Wingdings" panose="05000000000000000000" pitchFamily="2" charset="2"/>
              </a:rPr>
              <a:t>Bypass OS and go direct from App to Network</a:t>
            </a:r>
            <a:endParaRPr lang="en-US" dirty="0">
              <a:sym typeface="Wingdings" panose="05000000000000000000" pitchFamily="2" charset="2"/>
            </a:endParaRPr>
          </a:p>
          <a:p>
            <a:r>
              <a:rPr lang="en-US" dirty="0" smtClean="0">
                <a:solidFill>
                  <a:srgbClr val="00B050"/>
                </a:solidFill>
                <a:sym typeface="Wingdings" panose="05000000000000000000" pitchFamily="2" charset="2"/>
              </a:rPr>
              <a:t>Header </a:t>
            </a:r>
            <a:r>
              <a:rPr lang="en-US" dirty="0" smtClean="0">
                <a:solidFill>
                  <a:srgbClr val="00B050"/>
                </a:solidFill>
                <a:sym typeface="Wingdings" panose="05000000000000000000" pitchFamily="2" charset="2"/>
              </a:rPr>
              <a:t>Prediction</a:t>
            </a:r>
            <a:r>
              <a:rPr lang="en-US" dirty="0" smtClean="0">
                <a:sym typeface="Wingdings" panose="05000000000000000000" pitchFamily="2" charset="2"/>
              </a:rPr>
              <a:t> </a:t>
            </a:r>
            <a:r>
              <a:rPr lang="en-US" dirty="0" smtClean="0">
                <a:sym typeface="Wingdings" panose="05000000000000000000" pitchFamily="2" charset="2"/>
              </a:rPr>
              <a:t> </a:t>
            </a:r>
            <a:r>
              <a:rPr lang="en-US" dirty="0" smtClean="0">
                <a:sym typeface="Wingdings" panose="05000000000000000000" pitchFamily="2" charset="2"/>
              </a:rPr>
              <a:t>Predict that next packet will be in order to make common case of TCP processing fast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573951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2. Prefix Lookup (Routers)</a:t>
            </a:r>
            <a:endParaRPr lang="en-US" dirty="0">
              <a:solidFill>
                <a:srgbClr val="0070C0"/>
              </a:solidFill>
            </a:endParaRPr>
          </a:p>
        </p:txBody>
      </p:sp>
      <p:sp>
        <p:nvSpPr>
          <p:cNvPr id="3" name="Content Placeholder 2"/>
          <p:cNvSpPr>
            <a:spLocks noGrp="1"/>
          </p:cNvSpPr>
          <p:nvPr>
            <p:ph idx="1"/>
          </p:nvPr>
        </p:nvSpPr>
        <p:spPr>
          <a:xfrm>
            <a:off x="1043492" y="2323652"/>
            <a:ext cx="7024742" cy="3772348"/>
          </a:xfrm>
        </p:spPr>
        <p:txBody>
          <a:bodyPr>
            <a:normAutofit fontScale="92500" lnSpcReduction="10000"/>
          </a:bodyPr>
          <a:lstStyle/>
          <a:p>
            <a:pPr marL="0" indent="0">
              <a:buNone/>
            </a:pPr>
            <a:endParaRPr lang="en-US" dirty="0" smtClean="0"/>
          </a:p>
          <a:p>
            <a:r>
              <a:rPr lang="en-US" dirty="0" smtClean="0"/>
              <a:t>Your Facebook feed is a set of Internet messages carrying a 32 bit IP address</a:t>
            </a:r>
            <a:endParaRPr lang="en-US" dirty="0" smtClean="0"/>
          </a:p>
          <a:p>
            <a:r>
              <a:rPr lang="en-US" dirty="0" smtClean="0"/>
              <a:t>Routers send your message onwards by looking up a forwarding table</a:t>
            </a:r>
            <a:endParaRPr lang="en-US" dirty="0" smtClean="0"/>
          </a:p>
          <a:p>
            <a:r>
              <a:rPr lang="en-US" dirty="0" smtClean="0"/>
              <a:t>To avoid a table of a billion addresses in each router, routers store prefixes </a:t>
            </a:r>
            <a:endParaRPr lang="en-US" dirty="0"/>
          </a:p>
          <a:p>
            <a:r>
              <a:rPr lang="en-US" dirty="0" smtClean="0"/>
              <a:t>This reduces router memory but routers now have to solve longest prefix match for every packet billions of times per second! Even harder for </a:t>
            </a:r>
            <a:r>
              <a:rPr lang="en-US" i="1" dirty="0" smtClean="0"/>
              <a:t>IPv6 with 128 bit </a:t>
            </a:r>
            <a:r>
              <a:rPr lang="en-US" dirty="0" smtClean="0"/>
              <a:t>addresses. How to cope?</a:t>
            </a:r>
            <a:endParaRPr lang="en-US" dirty="0" smtClean="0"/>
          </a:p>
          <a:p>
            <a:pPr marL="0" indent="0">
              <a:buNone/>
            </a:pPr>
            <a:endParaRPr lang="en-US" dirty="0" smtClean="0"/>
          </a:p>
        </p:txBody>
      </p:sp>
    </p:spTree>
    <p:extLst>
      <p:ext uri="{BB962C8B-B14F-4D97-AF65-F5344CB8AC3E}">
        <p14:creationId xmlns:p14="http://schemas.microsoft.com/office/powerpoint/2010/main" val="1529319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64" y="1219200"/>
            <a:ext cx="8557710" cy="496336"/>
          </a:xfrm>
        </p:spPr>
        <p:txBody>
          <a:bodyPr>
            <a:normAutofit fontScale="90000"/>
          </a:bodyPr>
          <a:lstStyle/>
          <a:p>
            <a:r>
              <a:rPr lang="en-US" dirty="0" err="1" smtClean="0">
                <a:solidFill>
                  <a:srgbClr val="0070C0"/>
                </a:solidFill>
              </a:rPr>
              <a:t>Algorithmics</a:t>
            </a:r>
            <a:r>
              <a:rPr lang="en-US" dirty="0" smtClean="0">
                <a:solidFill>
                  <a:srgbClr val="0070C0"/>
                </a:solidFill>
              </a:rPr>
              <a:t> to speed abstractions</a:t>
            </a:r>
            <a:br>
              <a:rPr lang="en-US" dirty="0" smtClean="0">
                <a:solidFill>
                  <a:srgbClr val="0070C0"/>
                </a:solidFill>
              </a:rPr>
            </a:br>
            <a:r>
              <a:rPr lang="en-US" dirty="0" smtClean="0">
                <a:solidFill>
                  <a:srgbClr val="0070C0"/>
                </a:solidFill>
              </a:rPr>
              <a:t>in all systems (not just networks)</a:t>
            </a:r>
            <a:endParaRPr lang="en-US" dirty="0">
              <a:solidFill>
                <a:srgbClr val="0070C0"/>
              </a:solidFill>
            </a:endParaRPr>
          </a:p>
        </p:txBody>
      </p:sp>
      <p:sp>
        <p:nvSpPr>
          <p:cNvPr id="4" name="Content Placeholder 2"/>
          <p:cNvSpPr>
            <a:spLocks noGrp="1"/>
          </p:cNvSpPr>
          <p:nvPr>
            <p:ph idx="1"/>
          </p:nvPr>
        </p:nvSpPr>
        <p:spPr>
          <a:xfrm>
            <a:off x="1066800" y="2209800"/>
            <a:ext cx="6777317" cy="3508977"/>
          </a:xfrm>
        </p:spPr>
        <p:txBody>
          <a:bodyPr/>
          <a:lstStyle/>
          <a:p>
            <a:r>
              <a:rPr lang="en-US" dirty="0" smtClean="0">
                <a:solidFill>
                  <a:srgbClr val="00B050"/>
                </a:solidFill>
              </a:rPr>
              <a:t>Example 1: </a:t>
            </a:r>
            <a:r>
              <a:rPr lang="en-US" dirty="0" smtClean="0"/>
              <a:t>Virtual Memory:</a:t>
            </a:r>
          </a:p>
          <a:p>
            <a:pPr lvl="1"/>
            <a:r>
              <a:rPr lang="en-US" i="1" dirty="0" smtClean="0"/>
              <a:t>Abstraction</a:t>
            </a:r>
            <a:r>
              <a:rPr lang="en-US" dirty="0" smtClean="0"/>
              <a:t>: Illusion of infinite memory</a:t>
            </a:r>
          </a:p>
          <a:p>
            <a:pPr lvl="1"/>
            <a:r>
              <a:rPr lang="en-US" i="1" dirty="0" err="1" smtClean="0"/>
              <a:t>Algorithmics</a:t>
            </a:r>
            <a:r>
              <a:rPr lang="en-US" i="1" dirty="0" smtClean="0"/>
              <a:t>:</a:t>
            </a:r>
            <a:r>
              <a:rPr lang="en-US" dirty="0" smtClean="0"/>
              <a:t> Paging Algorithms</a:t>
            </a:r>
          </a:p>
          <a:p>
            <a:pPr lvl="1"/>
            <a:endParaRPr lang="en-US" dirty="0" smtClean="0"/>
          </a:p>
          <a:p>
            <a:r>
              <a:rPr lang="en-US" dirty="0" smtClean="0">
                <a:solidFill>
                  <a:srgbClr val="00B050"/>
                </a:solidFill>
              </a:rPr>
              <a:t>Example 2:</a:t>
            </a:r>
            <a:r>
              <a:rPr lang="en-US" dirty="0" smtClean="0"/>
              <a:t> Relational Databases</a:t>
            </a:r>
          </a:p>
          <a:p>
            <a:pPr lvl="1"/>
            <a:r>
              <a:rPr lang="en-US" i="1" dirty="0" smtClean="0"/>
              <a:t>Abstraction: </a:t>
            </a:r>
            <a:r>
              <a:rPr lang="en-US" dirty="0" smtClean="0"/>
              <a:t>Operations on Logical tables</a:t>
            </a:r>
          </a:p>
          <a:p>
            <a:pPr lvl="1"/>
            <a:r>
              <a:rPr lang="en-US" i="1" dirty="0" err="1" smtClean="0"/>
              <a:t>Algorithmics</a:t>
            </a:r>
            <a:r>
              <a:rPr lang="en-US" i="1" dirty="0" smtClean="0"/>
              <a:t>:</a:t>
            </a:r>
            <a:r>
              <a:rPr lang="en-US" dirty="0" smtClean="0"/>
              <a:t> Query Planning</a:t>
            </a:r>
            <a:endParaRPr lang="en-US" dirty="0"/>
          </a:p>
        </p:txBody>
      </p:sp>
    </p:spTree>
    <p:extLst>
      <p:ext uri="{BB962C8B-B14F-4D97-AF65-F5344CB8AC3E}">
        <p14:creationId xmlns:p14="http://schemas.microsoft.com/office/powerpoint/2010/main" val="487579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Prefix Lookup Details</a:t>
            </a:r>
            <a:endParaRPr lang="en-US" dirty="0">
              <a:solidFill>
                <a:srgbClr val="0070C0"/>
              </a:solidFill>
            </a:endParaRPr>
          </a:p>
        </p:txBody>
      </p:sp>
      <p:sp>
        <p:nvSpPr>
          <p:cNvPr id="3" name="Content Placeholder 2"/>
          <p:cNvSpPr>
            <a:spLocks noGrp="1"/>
          </p:cNvSpPr>
          <p:nvPr>
            <p:ph idx="1"/>
          </p:nvPr>
        </p:nvSpPr>
        <p:spPr>
          <a:xfrm>
            <a:off x="1043492" y="2323652"/>
            <a:ext cx="7567108" cy="3619948"/>
          </a:xfrm>
        </p:spPr>
        <p:txBody>
          <a:bodyPr>
            <a:normAutofit lnSpcReduction="10000"/>
          </a:bodyPr>
          <a:lstStyle/>
          <a:p>
            <a:pPr marL="0" indent="0">
              <a:buNone/>
            </a:pPr>
            <a:endParaRPr lang="en-US" dirty="0" smtClean="0"/>
          </a:p>
          <a:p>
            <a:r>
              <a:rPr lang="en-US" dirty="0" smtClean="0"/>
              <a:t>A prefix is the start bits common to lots of computers in an organization like UCLA</a:t>
            </a:r>
            <a:endParaRPr lang="en-US" dirty="0" smtClean="0"/>
          </a:p>
          <a:p>
            <a:r>
              <a:rPr lang="en-US" dirty="0"/>
              <a:t>C</a:t>
            </a:r>
            <a:r>
              <a:rPr lang="en-US" dirty="0" smtClean="0"/>
              <a:t>ore routers don’t store all addresses in UCLA: just a </a:t>
            </a:r>
            <a:r>
              <a:rPr lang="en-US" dirty="0"/>
              <a:t>few prefixes </a:t>
            </a:r>
            <a:r>
              <a:rPr lang="en-US" dirty="0" smtClean="0"/>
              <a:t>(see kb.ucla.edu)</a:t>
            </a:r>
            <a:endParaRPr lang="en-US" dirty="0" smtClean="0"/>
          </a:p>
          <a:p>
            <a:r>
              <a:rPr lang="en-US" dirty="0" smtClean="0"/>
              <a:t>One UCLA prefix:  </a:t>
            </a:r>
            <a:r>
              <a:rPr lang="en-US" dirty="0" smtClean="0"/>
              <a:t>128.97.0.0/16</a:t>
            </a:r>
            <a:endParaRPr lang="en-US" dirty="0" smtClean="0"/>
          </a:p>
          <a:p>
            <a:r>
              <a:rPr lang="en-US" dirty="0" smtClean="0"/>
              <a:t>Write each number between dots in binary and take first 16 bits </a:t>
            </a:r>
            <a:r>
              <a:rPr lang="en-US" dirty="0" smtClean="0">
                <a:sym typeface="Wingdings" panose="05000000000000000000" pitchFamily="2" charset="2"/>
              </a:rPr>
              <a:t></a:t>
            </a:r>
            <a:endParaRPr lang="en-US" dirty="0" smtClean="0"/>
          </a:p>
          <a:p>
            <a:r>
              <a:rPr lang="en-US" dirty="0" smtClean="0"/>
              <a:t>10000000 01100001 *, where * is don’t care</a:t>
            </a:r>
            <a:endParaRPr lang="en-US" dirty="0" smtClean="0"/>
          </a:p>
          <a:p>
            <a:pPr marL="0" indent="0">
              <a:buNone/>
            </a:pPr>
            <a:endParaRPr lang="en-US" dirty="0" smtClean="0"/>
          </a:p>
        </p:txBody>
      </p:sp>
    </p:spTree>
    <p:extLst>
      <p:ext uri="{BB962C8B-B14F-4D97-AF65-F5344CB8AC3E}">
        <p14:creationId xmlns:p14="http://schemas.microsoft.com/office/powerpoint/2010/main" val="206037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451014"/>
            <a:ext cx="2555508" cy="584775"/>
          </a:xfrm>
          <a:prstGeom prst="rect">
            <a:avLst/>
          </a:prstGeom>
          <a:noFill/>
        </p:spPr>
        <p:txBody>
          <a:bodyPr wrap="none" rtlCol="0">
            <a:spAutoFit/>
          </a:bodyPr>
          <a:lstStyle/>
          <a:p>
            <a:r>
              <a:rPr lang="en-US" sz="3200" dirty="0"/>
              <a:t> </a:t>
            </a:r>
            <a:r>
              <a:rPr lang="en-US" sz="3200" dirty="0" smtClean="0"/>
              <a:t>Networking</a:t>
            </a:r>
            <a:endParaRPr lang="en-US" sz="3200" dirty="0"/>
          </a:p>
        </p:txBody>
      </p:sp>
      <p:sp>
        <p:nvSpPr>
          <p:cNvPr id="3" name="TextBox 2"/>
          <p:cNvSpPr txBox="1"/>
          <p:nvPr/>
        </p:nvSpPr>
        <p:spPr>
          <a:xfrm>
            <a:off x="1556034" y="2914152"/>
            <a:ext cx="2252540" cy="584775"/>
          </a:xfrm>
          <a:prstGeom prst="rect">
            <a:avLst/>
          </a:prstGeom>
          <a:noFill/>
        </p:spPr>
        <p:txBody>
          <a:bodyPr wrap="none" rtlCol="0">
            <a:spAutoFit/>
          </a:bodyPr>
          <a:lstStyle/>
          <a:p>
            <a:r>
              <a:rPr lang="en-US" sz="3200" dirty="0" smtClean="0"/>
              <a:t>Algorithms</a:t>
            </a:r>
            <a:endParaRPr lang="en-US" sz="3200" dirty="0"/>
          </a:p>
        </p:txBody>
      </p:sp>
      <p:cxnSp>
        <p:nvCxnSpPr>
          <p:cNvPr id="5" name="Straight Connector 4"/>
          <p:cNvCxnSpPr/>
          <p:nvPr/>
        </p:nvCxnSpPr>
        <p:spPr>
          <a:xfrm>
            <a:off x="1447800" y="134884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2048489"/>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593" y="279664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6593" y="363484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048489"/>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1348840"/>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188224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780793" y="2339440"/>
            <a:ext cx="40080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80793" y="2568040"/>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600" y="256804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01188" y="1882240"/>
            <a:ext cx="2714205" cy="584775"/>
          </a:xfrm>
          <a:prstGeom prst="rect">
            <a:avLst/>
          </a:prstGeom>
          <a:noFill/>
        </p:spPr>
        <p:txBody>
          <a:bodyPr wrap="none" rtlCol="0">
            <a:spAutoFit/>
          </a:bodyPr>
          <a:lstStyle/>
          <a:p>
            <a:r>
              <a:rPr lang="en-US" sz="3200" dirty="0"/>
              <a:t> </a:t>
            </a:r>
            <a:r>
              <a:rPr lang="en-US" sz="3200" dirty="0" err="1" smtClean="0"/>
              <a:t>Algorithmics</a:t>
            </a:r>
            <a:endParaRPr lang="en-US" sz="3200" dirty="0"/>
          </a:p>
        </p:txBody>
      </p:sp>
      <p:cxnSp>
        <p:nvCxnSpPr>
          <p:cNvPr id="28" name="Straight Connector 27"/>
          <p:cNvCxnSpPr/>
          <p:nvPr/>
        </p:nvCxnSpPr>
        <p:spPr>
          <a:xfrm>
            <a:off x="5562600" y="891640"/>
            <a:ext cx="0" cy="2895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65864" y="858053"/>
            <a:ext cx="2308645" cy="954107"/>
          </a:xfrm>
          <a:prstGeom prst="rect">
            <a:avLst/>
          </a:prstGeom>
          <a:noFill/>
        </p:spPr>
        <p:txBody>
          <a:bodyPr wrap="none" rtlCol="0">
            <a:spAutoFit/>
          </a:bodyPr>
          <a:lstStyle/>
          <a:p>
            <a:endParaRPr lang="en-US" sz="2800" dirty="0" smtClean="0">
              <a:solidFill>
                <a:srgbClr val="00B050"/>
              </a:solidFill>
            </a:endParaRPr>
          </a:p>
          <a:p>
            <a:r>
              <a:rPr lang="en-US" sz="2800" dirty="0" smtClean="0">
                <a:solidFill>
                  <a:srgbClr val="00B050"/>
                </a:solidFill>
              </a:rPr>
              <a:t>Traffic, IP v6 </a:t>
            </a:r>
          </a:p>
        </p:txBody>
      </p:sp>
      <p:sp>
        <p:nvSpPr>
          <p:cNvPr id="34" name="TextBox 33"/>
          <p:cNvSpPr txBox="1"/>
          <p:nvPr/>
        </p:nvSpPr>
        <p:spPr>
          <a:xfrm>
            <a:off x="5765800" y="3139100"/>
            <a:ext cx="2501006" cy="523220"/>
          </a:xfrm>
          <a:prstGeom prst="rect">
            <a:avLst/>
          </a:prstGeom>
          <a:noFill/>
        </p:spPr>
        <p:txBody>
          <a:bodyPr wrap="none" rtlCol="0">
            <a:spAutoFit/>
          </a:bodyPr>
          <a:lstStyle/>
          <a:p>
            <a:r>
              <a:rPr lang="en-US" sz="2800" dirty="0" err="1" smtClean="0">
                <a:solidFill>
                  <a:srgbClr val="00B050"/>
                </a:solidFill>
              </a:rPr>
              <a:t>Msec</a:t>
            </a:r>
            <a:r>
              <a:rPr lang="en-US" sz="2800" dirty="0" smtClean="0">
                <a:solidFill>
                  <a:srgbClr val="00B050"/>
                </a:solidFill>
              </a:rPr>
              <a:t> to </a:t>
            </a:r>
            <a:r>
              <a:rPr lang="en-US" sz="2800" dirty="0" err="1" smtClean="0">
                <a:solidFill>
                  <a:srgbClr val="00B050"/>
                </a:solidFill>
              </a:rPr>
              <a:t>usec</a:t>
            </a:r>
            <a:endParaRPr lang="en-US" sz="2800" dirty="0" smtClean="0">
              <a:solidFill>
                <a:srgbClr val="00B050"/>
              </a:solidFill>
            </a:endParaRPr>
          </a:p>
        </p:txBody>
      </p:sp>
      <p:cxnSp>
        <p:nvCxnSpPr>
          <p:cNvPr id="40" name="Straight Arrow Connector 39"/>
          <p:cNvCxnSpPr/>
          <p:nvPr/>
        </p:nvCxnSpPr>
        <p:spPr>
          <a:xfrm flipV="1">
            <a:off x="4495800" y="2796640"/>
            <a:ext cx="2133600" cy="6609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463735"/>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4320640"/>
            <a:ext cx="4114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696200" y="2486351"/>
            <a:ext cx="0" cy="183428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505200" y="3381989"/>
            <a:ext cx="152400" cy="177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20000" y="2339440"/>
            <a:ext cx="152400" cy="1772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19815" y="4365589"/>
            <a:ext cx="2645276" cy="523220"/>
          </a:xfrm>
          <a:prstGeom prst="rect">
            <a:avLst/>
          </a:prstGeom>
          <a:noFill/>
        </p:spPr>
        <p:txBody>
          <a:bodyPr wrap="none" rtlCol="0">
            <a:spAutoFit/>
          </a:bodyPr>
          <a:lstStyle/>
          <a:p>
            <a:r>
              <a:rPr lang="en-US" sz="2800" dirty="0" smtClean="0"/>
              <a:t>Binary Search </a:t>
            </a:r>
            <a:endParaRPr lang="en-US" sz="2800" dirty="0"/>
          </a:p>
        </p:txBody>
      </p:sp>
      <p:sp>
        <p:nvSpPr>
          <p:cNvPr id="65" name="TextBox 64"/>
          <p:cNvSpPr txBox="1"/>
          <p:nvPr/>
        </p:nvSpPr>
        <p:spPr>
          <a:xfrm>
            <a:off x="4743147" y="4411972"/>
            <a:ext cx="2953053" cy="523220"/>
          </a:xfrm>
          <a:prstGeom prst="rect">
            <a:avLst/>
          </a:prstGeom>
          <a:noFill/>
        </p:spPr>
        <p:txBody>
          <a:bodyPr wrap="none" rtlCol="0">
            <a:spAutoFit/>
          </a:bodyPr>
          <a:lstStyle/>
          <a:p>
            <a:r>
              <a:rPr lang="en-US" sz="2800" dirty="0">
                <a:solidFill>
                  <a:srgbClr val="00B050"/>
                </a:solidFill>
              </a:rPr>
              <a:t> </a:t>
            </a:r>
            <a:r>
              <a:rPr lang="en-US" sz="2800" dirty="0" smtClean="0">
                <a:solidFill>
                  <a:srgbClr val="00B050"/>
                </a:solidFill>
              </a:rPr>
              <a:t>     </a:t>
            </a:r>
            <a:r>
              <a:rPr lang="en-US" sz="2800" dirty="0" smtClean="0"/>
              <a:t>On  Lengths </a:t>
            </a:r>
            <a:endParaRPr lang="en-US" sz="2800" dirty="0"/>
          </a:p>
        </p:txBody>
      </p:sp>
      <p:sp>
        <p:nvSpPr>
          <p:cNvPr id="67" name="Rectangle 66"/>
          <p:cNvSpPr/>
          <p:nvPr/>
        </p:nvSpPr>
        <p:spPr>
          <a:xfrm>
            <a:off x="1842736" y="4876800"/>
            <a:ext cx="886525" cy="1223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cxnSp>
        <p:nvCxnSpPr>
          <p:cNvPr id="68" name="Straight Arrow Connector 67"/>
          <p:cNvCxnSpPr/>
          <p:nvPr/>
        </p:nvCxnSpPr>
        <p:spPr>
          <a:xfrm>
            <a:off x="990600" y="5466834"/>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820091" y="4935192"/>
            <a:ext cx="886525" cy="369332"/>
          </a:xfrm>
          <a:prstGeom prst="rect">
            <a:avLst/>
          </a:prstGeom>
          <a:noFill/>
        </p:spPr>
        <p:txBody>
          <a:bodyPr wrap="none" rtlCol="0">
            <a:spAutoFit/>
          </a:bodyPr>
          <a:lstStyle/>
          <a:p>
            <a:r>
              <a:rPr lang="en-US" dirty="0" smtClean="0"/>
              <a:t>Prefix 1</a:t>
            </a:r>
            <a:endParaRPr lang="en-US" dirty="0"/>
          </a:p>
        </p:txBody>
      </p:sp>
      <p:sp>
        <p:nvSpPr>
          <p:cNvPr id="70" name="TextBox 69"/>
          <p:cNvSpPr txBox="1"/>
          <p:nvPr/>
        </p:nvSpPr>
        <p:spPr>
          <a:xfrm>
            <a:off x="1804060" y="5730801"/>
            <a:ext cx="918585" cy="369332"/>
          </a:xfrm>
          <a:prstGeom prst="rect">
            <a:avLst/>
          </a:prstGeom>
          <a:noFill/>
        </p:spPr>
        <p:txBody>
          <a:bodyPr wrap="none" rtlCol="0">
            <a:spAutoFit/>
          </a:bodyPr>
          <a:lstStyle/>
          <a:p>
            <a:r>
              <a:rPr lang="en-US" dirty="0" smtClean="0"/>
              <a:t>Prefix N</a:t>
            </a:r>
            <a:endParaRPr lang="en-US" dirty="0"/>
          </a:p>
        </p:txBody>
      </p:sp>
      <p:sp>
        <p:nvSpPr>
          <p:cNvPr id="71" name="TextBox 70"/>
          <p:cNvSpPr txBox="1"/>
          <p:nvPr/>
        </p:nvSpPr>
        <p:spPr>
          <a:xfrm>
            <a:off x="1492532" y="6036633"/>
            <a:ext cx="1475084" cy="523220"/>
          </a:xfrm>
          <a:prstGeom prst="rect">
            <a:avLst/>
          </a:prstGeom>
          <a:noFill/>
        </p:spPr>
        <p:txBody>
          <a:bodyPr wrap="none" rtlCol="0">
            <a:spAutoFit/>
          </a:bodyPr>
          <a:lstStyle/>
          <a:p>
            <a:r>
              <a:rPr lang="en-US" sz="2800" dirty="0" smtClean="0"/>
              <a:t>O (log N)</a:t>
            </a:r>
            <a:endParaRPr lang="en-US" sz="2800" dirty="0"/>
          </a:p>
        </p:txBody>
      </p:sp>
      <p:cxnSp>
        <p:nvCxnSpPr>
          <p:cNvPr id="72" name="Straight Connector 71"/>
          <p:cNvCxnSpPr/>
          <p:nvPr/>
        </p:nvCxnSpPr>
        <p:spPr>
          <a:xfrm>
            <a:off x="5606154" y="5493004"/>
            <a:ext cx="0" cy="272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5606154" y="5765538"/>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196954" y="5509137"/>
            <a:ext cx="0" cy="272534"/>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996554" y="5123672"/>
            <a:ext cx="993926" cy="369332"/>
          </a:xfrm>
          <a:prstGeom prst="rect">
            <a:avLst/>
          </a:prstGeom>
          <a:noFill/>
        </p:spPr>
        <p:txBody>
          <a:bodyPr wrap="none" rtlCol="0">
            <a:spAutoFit/>
          </a:bodyPr>
          <a:lstStyle/>
          <a:p>
            <a:r>
              <a:rPr lang="en-US" dirty="0" smtClean="0"/>
              <a:t>Length 0</a:t>
            </a:r>
            <a:endParaRPr lang="en-US" dirty="0"/>
          </a:p>
        </p:txBody>
      </p:sp>
      <p:sp>
        <p:nvSpPr>
          <p:cNvPr id="76" name="TextBox 75"/>
          <p:cNvSpPr txBox="1"/>
          <p:nvPr/>
        </p:nvSpPr>
        <p:spPr>
          <a:xfrm>
            <a:off x="7419036" y="5123672"/>
            <a:ext cx="1110945" cy="369332"/>
          </a:xfrm>
          <a:prstGeom prst="rect">
            <a:avLst/>
          </a:prstGeom>
          <a:noFill/>
        </p:spPr>
        <p:txBody>
          <a:bodyPr wrap="none" rtlCol="0">
            <a:spAutoFit/>
          </a:bodyPr>
          <a:lstStyle/>
          <a:p>
            <a:r>
              <a:rPr lang="en-US" dirty="0" smtClean="0"/>
              <a:t>Length 32</a:t>
            </a:r>
            <a:endParaRPr lang="en-US" dirty="0"/>
          </a:p>
        </p:txBody>
      </p:sp>
      <p:cxnSp>
        <p:nvCxnSpPr>
          <p:cNvPr id="77" name="Straight Arrow Connector 76"/>
          <p:cNvCxnSpPr/>
          <p:nvPr/>
        </p:nvCxnSpPr>
        <p:spPr>
          <a:xfrm flipV="1">
            <a:off x="6749154" y="5765539"/>
            <a:ext cx="0" cy="4144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857390" y="6019800"/>
            <a:ext cx="1561646" cy="523220"/>
          </a:xfrm>
          <a:prstGeom prst="rect">
            <a:avLst/>
          </a:prstGeom>
          <a:noFill/>
        </p:spPr>
        <p:txBody>
          <a:bodyPr wrap="none" rtlCol="0">
            <a:spAutoFit/>
          </a:bodyPr>
          <a:lstStyle/>
          <a:p>
            <a:r>
              <a:rPr lang="en-US" sz="2800" dirty="0" smtClean="0"/>
              <a:t>O (log W)</a:t>
            </a:r>
            <a:endParaRPr lang="en-US" sz="2800" dirty="0"/>
          </a:p>
        </p:txBody>
      </p:sp>
      <p:sp>
        <p:nvSpPr>
          <p:cNvPr id="38" name="TextBox 37"/>
          <p:cNvSpPr txBox="1"/>
          <p:nvPr/>
        </p:nvSpPr>
        <p:spPr>
          <a:xfrm>
            <a:off x="1182031" y="685800"/>
            <a:ext cx="7598330" cy="584775"/>
          </a:xfrm>
          <a:prstGeom prst="rect">
            <a:avLst/>
          </a:prstGeom>
          <a:noFill/>
        </p:spPr>
        <p:txBody>
          <a:bodyPr wrap="square" rtlCol="0">
            <a:spAutoFit/>
          </a:bodyPr>
          <a:lstStyle/>
          <a:p>
            <a:r>
              <a:rPr lang="en-US" sz="3200" dirty="0" smtClean="0">
                <a:solidFill>
                  <a:srgbClr val="0070C0"/>
                </a:solidFill>
              </a:rPr>
              <a:t>Example 2:  IP Lookup [WVTP 97]</a:t>
            </a:r>
            <a:endParaRPr lang="en-US" sz="3200" dirty="0">
              <a:solidFill>
                <a:srgbClr val="0070C0"/>
              </a:solidFill>
            </a:endParaRPr>
          </a:p>
        </p:txBody>
      </p:sp>
    </p:spTree>
    <p:extLst>
      <p:ext uri="{BB962C8B-B14F-4D97-AF65-F5344CB8AC3E}">
        <p14:creationId xmlns:p14="http://schemas.microsoft.com/office/powerpoint/2010/main" val="234049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ppt_x"/>
                                          </p:val>
                                        </p:tav>
                                        <p:tav tm="100000">
                                          <p:val>
                                            <p:strVal val="#ppt_x"/>
                                          </p:val>
                                        </p:tav>
                                      </p:tavLst>
                                    </p:anim>
                                    <p:anim calcmode="lin" valueType="num">
                                      <p:cBhvr additive="base">
                                        <p:cTn id="36" dur="500" fill="hold"/>
                                        <p:tgtEl>
                                          <p:spTgt spid="4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fill="hold"/>
                                        <p:tgtEl>
                                          <p:spTgt spid="65"/>
                                        </p:tgtEl>
                                        <p:attrNameLst>
                                          <p:attrName>ppt_x</p:attrName>
                                        </p:attrNameLst>
                                      </p:cBhvr>
                                      <p:tavLst>
                                        <p:tav tm="0">
                                          <p:val>
                                            <p:strVal val="#ppt_x"/>
                                          </p:val>
                                        </p:tav>
                                        <p:tav tm="100000">
                                          <p:val>
                                            <p:strVal val="#ppt_x"/>
                                          </p:val>
                                        </p:tav>
                                      </p:tavLst>
                                    </p:anim>
                                    <p:anim calcmode="lin" valueType="num">
                                      <p:cBhvr additive="base">
                                        <p:cTn id="44" dur="500" fill="hold"/>
                                        <p:tgtEl>
                                          <p:spTgt spid="6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ppt_x"/>
                                          </p:val>
                                        </p:tav>
                                        <p:tav tm="100000">
                                          <p:val>
                                            <p:strVal val="#ppt_x"/>
                                          </p:val>
                                        </p:tav>
                                      </p:tavLst>
                                    </p:anim>
                                    <p:anim calcmode="lin" valueType="num">
                                      <p:cBhvr additive="base">
                                        <p:cTn id="48" dur="500" fill="hold"/>
                                        <p:tgtEl>
                                          <p:spTgt spid="6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additive="base">
                                        <p:cTn id="51" dur="500" fill="hold"/>
                                        <p:tgtEl>
                                          <p:spTgt spid="68"/>
                                        </p:tgtEl>
                                        <p:attrNameLst>
                                          <p:attrName>ppt_x</p:attrName>
                                        </p:attrNameLst>
                                      </p:cBhvr>
                                      <p:tavLst>
                                        <p:tav tm="0">
                                          <p:val>
                                            <p:strVal val="#ppt_x"/>
                                          </p:val>
                                        </p:tav>
                                        <p:tav tm="100000">
                                          <p:val>
                                            <p:strVal val="#ppt_x"/>
                                          </p:val>
                                        </p:tav>
                                      </p:tavLst>
                                    </p:anim>
                                    <p:anim calcmode="lin" valueType="num">
                                      <p:cBhvr additive="base">
                                        <p:cTn id="52" dur="500" fill="hold"/>
                                        <p:tgtEl>
                                          <p:spTgt spid="6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 calcmode="lin" valueType="num">
                                      <p:cBhvr additive="base">
                                        <p:cTn id="55" dur="500" fill="hold"/>
                                        <p:tgtEl>
                                          <p:spTgt spid="69"/>
                                        </p:tgtEl>
                                        <p:attrNameLst>
                                          <p:attrName>ppt_x</p:attrName>
                                        </p:attrNameLst>
                                      </p:cBhvr>
                                      <p:tavLst>
                                        <p:tav tm="0">
                                          <p:val>
                                            <p:strVal val="#ppt_x"/>
                                          </p:val>
                                        </p:tav>
                                        <p:tav tm="100000">
                                          <p:val>
                                            <p:strVal val="#ppt_x"/>
                                          </p:val>
                                        </p:tav>
                                      </p:tavLst>
                                    </p:anim>
                                    <p:anim calcmode="lin" valueType="num">
                                      <p:cBhvr additive="base">
                                        <p:cTn id="56" dur="500" fill="hold"/>
                                        <p:tgtEl>
                                          <p:spTgt spid="6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 calcmode="lin" valueType="num">
                                      <p:cBhvr additive="base">
                                        <p:cTn id="59" dur="500" fill="hold"/>
                                        <p:tgtEl>
                                          <p:spTgt spid="70"/>
                                        </p:tgtEl>
                                        <p:attrNameLst>
                                          <p:attrName>ppt_x</p:attrName>
                                        </p:attrNameLst>
                                      </p:cBhvr>
                                      <p:tavLst>
                                        <p:tav tm="0">
                                          <p:val>
                                            <p:strVal val="#ppt_x"/>
                                          </p:val>
                                        </p:tav>
                                        <p:tav tm="100000">
                                          <p:val>
                                            <p:strVal val="#ppt_x"/>
                                          </p:val>
                                        </p:tav>
                                      </p:tavLst>
                                    </p:anim>
                                    <p:anim calcmode="lin" valueType="num">
                                      <p:cBhvr additive="base">
                                        <p:cTn id="60" dur="500" fill="hold"/>
                                        <p:tgtEl>
                                          <p:spTgt spid="7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additive="base">
                                        <p:cTn id="63" dur="500" fill="hold"/>
                                        <p:tgtEl>
                                          <p:spTgt spid="72"/>
                                        </p:tgtEl>
                                        <p:attrNameLst>
                                          <p:attrName>ppt_x</p:attrName>
                                        </p:attrNameLst>
                                      </p:cBhvr>
                                      <p:tavLst>
                                        <p:tav tm="0">
                                          <p:val>
                                            <p:strVal val="#ppt_x"/>
                                          </p:val>
                                        </p:tav>
                                        <p:tav tm="100000">
                                          <p:val>
                                            <p:strVal val="#ppt_x"/>
                                          </p:val>
                                        </p:tav>
                                      </p:tavLst>
                                    </p:anim>
                                    <p:anim calcmode="lin" valueType="num">
                                      <p:cBhvr additive="base">
                                        <p:cTn id="64" dur="500" fill="hold"/>
                                        <p:tgtEl>
                                          <p:spTgt spid="7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3"/>
                                        </p:tgtEl>
                                        <p:attrNameLst>
                                          <p:attrName>style.visibility</p:attrName>
                                        </p:attrNameLst>
                                      </p:cBhvr>
                                      <p:to>
                                        <p:strVal val="visible"/>
                                      </p:to>
                                    </p:set>
                                    <p:anim calcmode="lin" valueType="num">
                                      <p:cBhvr additive="base">
                                        <p:cTn id="67" dur="500" fill="hold"/>
                                        <p:tgtEl>
                                          <p:spTgt spid="73"/>
                                        </p:tgtEl>
                                        <p:attrNameLst>
                                          <p:attrName>ppt_x</p:attrName>
                                        </p:attrNameLst>
                                      </p:cBhvr>
                                      <p:tavLst>
                                        <p:tav tm="0">
                                          <p:val>
                                            <p:strVal val="#ppt_x"/>
                                          </p:val>
                                        </p:tav>
                                        <p:tav tm="100000">
                                          <p:val>
                                            <p:strVal val="#ppt_x"/>
                                          </p:val>
                                        </p:tav>
                                      </p:tavLst>
                                    </p:anim>
                                    <p:anim calcmode="lin" valueType="num">
                                      <p:cBhvr additive="base">
                                        <p:cTn id="68" dur="500" fill="hold"/>
                                        <p:tgtEl>
                                          <p:spTgt spid="7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additive="base">
                                        <p:cTn id="71" dur="500" fill="hold"/>
                                        <p:tgtEl>
                                          <p:spTgt spid="74"/>
                                        </p:tgtEl>
                                        <p:attrNameLst>
                                          <p:attrName>ppt_x</p:attrName>
                                        </p:attrNameLst>
                                      </p:cBhvr>
                                      <p:tavLst>
                                        <p:tav tm="0">
                                          <p:val>
                                            <p:strVal val="#ppt_x"/>
                                          </p:val>
                                        </p:tav>
                                        <p:tav tm="100000">
                                          <p:val>
                                            <p:strVal val="#ppt_x"/>
                                          </p:val>
                                        </p:tav>
                                      </p:tavLst>
                                    </p:anim>
                                    <p:anim calcmode="lin" valueType="num">
                                      <p:cBhvr additive="base">
                                        <p:cTn id="72" dur="500" fill="hold"/>
                                        <p:tgtEl>
                                          <p:spTgt spid="7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anim calcmode="lin" valueType="num">
                                      <p:cBhvr additive="base">
                                        <p:cTn id="75" dur="500" fill="hold"/>
                                        <p:tgtEl>
                                          <p:spTgt spid="75"/>
                                        </p:tgtEl>
                                        <p:attrNameLst>
                                          <p:attrName>ppt_x</p:attrName>
                                        </p:attrNameLst>
                                      </p:cBhvr>
                                      <p:tavLst>
                                        <p:tav tm="0">
                                          <p:val>
                                            <p:strVal val="#ppt_x"/>
                                          </p:val>
                                        </p:tav>
                                        <p:tav tm="100000">
                                          <p:val>
                                            <p:strVal val="#ppt_x"/>
                                          </p:val>
                                        </p:tav>
                                      </p:tavLst>
                                    </p:anim>
                                    <p:anim calcmode="lin" valueType="num">
                                      <p:cBhvr additive="base">
                                        <p:cTn id="76" dur="500" fill="hold"/>
                                        <p:tgtEl>
                                          <p:spTgt spid="7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500" fill="hold"/>
                                        <p:tgtEl>
                                          <p:spTgt spid="76"/>
                                        </p:tgtEl>
                                        <p:attrNameLst>
                                          <p:attrName>ppt_x</p:attrName>
                                        </p:attrNameLst>
                                      </p:cBhvr>
                                      <p:tavLst>
                                        <p:tav tm="0">
                                          <p:val>
                                            <p:strVal val="#ppt_x"/>
                                          </p:val>
                                        </p:tav>
                                        <p:tav tm="100000">
                                          <p:val>
                                            <p:strVal val="#ppt_x"/>
                                          </p:val>
                                        </p:tav>
                                      </p:tavLst>
                                    </p:anim>
                                    <p:anim calcmode="lin" valueType="num">
                                      <p:cBhvr additive="base">
                                        <p:cTn id="80" dur="500" fill="hold"/>
                                        <p:tgtEl>
                                          <p:spTgt spid="7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7"/>
                                        </p:tgtEl>
                                        <p:attrNameLst>
                                          <p:attrName>style.visibility</p:attrName>
                                        </p:attrNameLst>
                                      </p:cBhvr>
                                      <p:to>
                                        <p:strVal val="visible"/>
                                      </p:to>
                                    </p:set>
                                    <p:anim calcmode="lin" valueType="num">
                                      <p:cBhvr additive="base">
                                        <p:cTn id="83" dur="500" fill="hold"/>
                                        <p:tgtEl>
                                          <p:spTgt spid="77"/>
                                        </p:tgtEl>
                                        <p:attrNameLst>
                                          <p:attrName>ppt_x</p:attrName>
                                        </p:attrNameLst>
                                      </p:cBhvr>
                                      <p:tavLst>
                                        <p:tav tm="0">
                                          <p:val>
                                            <p:strVal val="#ppt_x"/>
                                          </p:val>
                                        </p:tav>
                                        <p:tav tm="100000">
                                          <p:val>
                                            <p:strVal val="#ppt_x"/>
                                          </p:val>
                                        </p:tav>
                                      </p:tavLst>
                                    </p:anim>
                                    <p:anim calcmode="lin" valueType="num">
                                      <p:cBhvr additive="base">
                                        <p:cTn id="84" dur="500" fill="hold"/>
                                        <p:tgtEl>
                                          <p:spTgt spid="7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anim calcmode="lin" valueType="num">
                                      <p:cBhvr additive="base">
                                        <p:cTn id="87" dur="500" fill="hold"/>
                                        <p:tgtEl>
                                          <p:spTgt spid="71"/>
                                        </p:tgtEl>
                                        <p:attrNameLst>
                                          <p:attrName>ppt_x</p:attrName>
                                        </p:attrNameLst>
                                      </p:cBhvr>
                                      <p:tavLst>
                                        <p:tav tm="0">
                                          <p:val>
                                            <p:strVal val="#ppt_x"/>
                                          </p:val>
                                        </p:tav>
                                        <p:tav tm="100000">
                                          <p:val>
                                            <p:strVal val="#ppt_x"/>
                                          </p:val>
                                        </p:tav>
                                      </p:tavLst>
                                    </p:anim>
                                    <p:anim calcmode="lin" valueType="num">
                                      <p:cBhvr additive="base">
                                        <p:cTn id="88" dur="500" fill="hold"/>
                                        <p:tgtEl>
                                          <p:spTgt spid="7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 calcmode="lin" valueType="num">
                                      <p:cBhvr additive="base">
                                        <p:cTn id="91" dur="500" fill="hold"/>
                                        <p:tgtEl>
                                          <p:spTgt spid="78"/>
                                        </p:tgtEl>
                                        <p:attrNameLst>
                                          <p:attrName>ppt_x</p:attrName>
                                        </p:attrNameLst>
                                      </p:cBhvr>
                                      <p:tavLst>
                                        <p:tav tm="0">
                                          <p:val>
                                            <p:strVal val="#ppt_x"/>
                                          </p:val>
                                        </p:tav>
                                        <p:tav tm="100000">
                                          <p:val>
                                            <p:strVal val="#ppt_x"/>
                                          </p:val>
                                        </p:tav>
                                      </p:tavLst>
                                    </p:anim>
                                    <p:anim calcmode="lin" valueType="num">
                                      <p:cBhvr additive="base">
                                        <p:cTn id="9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 grpId="0"/>
      <p:bldP spid="65" grpId="0"/>
      <p:bldP spid="67" grpId="0" animBg="1"/>
      <p:bldP spid="69" grpId="0"/>
      <p:bldP spid="70" grpId="0"/>
      <p:bldP spid="71" grpId="0"/>
      <p:bldP spid="75" grpId="0"/>
      <p:bldP spid="76" grpId="0"/>
      <p:bldP spid="7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15" y="1670903"/>
            <a:ext cx="8154764" cy="609600"/>
          </a:xfrm>
        </p:spPr>
        <p:txBody>
          <a:bodyPr>
            <a:normAutofit fontScale="90000"/>
          </a:bodyPr>
          <a:lstStyle/>
          <a:p>
            <a:r>
              <a:rPr lang="en-US" dirty="0" smtClean="0">
                <a:solidFill>
                  <a:srgbClr val="0070C0"/>
                </a:solidFill>
              </a:rPr>
              <a:t>Binary Search </a:t>
            </a:r>
            <a:r>
              <a:rPr lang="en-US" dirty="0" smtClean="0">
                <a:solidFill>
                  <a:srgbClr val="0070C0"/>
                </a:solidFill>
              </a:rPr>
              <a:t>on</a:t>
            </a:r>
            <a:r>
              <a:rPr lang="en-US" dirty="0" smtClean="0">
                <a:solidFill>
                  <a:srgbClr val="0070C0"/>
                </a:solidFill>
              </a:rPr>
              <a:t> prefix </a:t>
            </a:r>
            <a:r>
              <a:rPr lang="en-US" i="1" dirty="0" smtClean="0">
                <a:solidFill>
                  <a:srgbClr val="0070C0"/>
                </a:solidFill>
              </a:rPr>
              <a:t>lengths: how </a:t>
            </a:r>
            <a:br>
              <a:rPr lang="en-US" i="1" dirty="0" smtClean="0">
                <a:solidFill>
                  <a:srgbClr val="0070C0"/>
                </a:solidFill>
              </a:rPr>
            </a:br>
            <a:r>
              <a:rPr lang="en-US" i="1" dirty="0" smtClean="0">
                <a:solidFill>
                  <a:srgbClr val="0070C0"/>
                </a:solidFill>
              </a:rPr>
              <a:t>a </a:t>
            </a:r>
            <a:r>
              <a:rPr lang="en-US" b="1" i="1" dirty="0" smtClean="0">
                <a:solidFill>
                  <a:srgbClr val="0070C0"/>
                </a:solidFill>
              </a:rPr>
              <a:t>collision</a:t>
            </a:r>
            <a:r>
              <a:rPr lang="en-US" i="1" dirty="0" smtClean="0">
                <a:solidFill>
                  <a:srgbClr val="0070C0"/>
                </a:solidFill>
              </a:rPr>
              <a:t> with an outsider Jon Turner (JST) led to a new algorithm</a:t>
            </a:r>
            <a:endParaRPr lang="en-US" i="1" dirty="0">
              <a:solidFill>
                <a:srgbClr val="0070C0"/>
              </a:solidFill>
            </a:endParaRPr>
          </a:p>
        </p:txBody>
      </p:sp>
      <p:sp>
        <p:nvSpPr>
          <p:cNvPr id="4" name="TextBox 3"/>
          <p:cNvSpPr txBox="1"/>
          <p:nvPr/>
        </p:nvSpPr>
        <p:spPr>
          <a:xfrm>
            <a:off x="1911167" y="3507601"/>
            <a:ext cx="486030" cy="461665"/>
          </a:xfrm>
          <a:prstGeom prst="rect">
            <a:avLst/>
          </a:prstGeom>
          <a:noFill/>
          <a:ln>
            <a:solidFill>
              <a:schemeClr val="tx1"/>
            </a:solidFill>
          </a:ln>
        </p:spPr>
        <p:txBody>
          <a:bodyPr wrap="none" rtlCol="0">
            <a:spAutoFit/>
          </a:bodyPr>
          <a:lstStyle/>
          <a:p>
            <a:r>
              <a:rPr lang="en-US" sz="2400" dirty="0" smtClean="0"/>
              <a:t>1*</a:t>
            </a:r>
            <a:endParaRPr lang="en-US" sz="2400" dirty="0"/>
          </a:p>
        </p:txBody>
      </p:sp>
      <p:sp>
        <p:nvSpPr>
          <p:cNvPr id="5" name="TextBox 4"/>
          <p:cNvSpPr txBox="1"/>
          <p:nvPr/>
        </p:nvSpPr>
        <p:spPr>
          <a:xfrm>
            <a:off x="6254567" y="3507601"/>
            <a:ext cx="825867" cy="461665"/>
          </a:xfrm>
          <a:prstGeom prst="rect">
            <a:avLst/>
          </a:prstGeom>
          <a:noFill/>
          <a:ln>
            <a:solidFill>
              <a:schemeClr val="tx1"/>
            </a:solidFill>
          </a:ln>
        </p:spPr>
        <p:txBody>
          <a:bodyPr wrap="none" rtlCol="0">
            <a:spAutoFit/>
          </a:bodyPr>
          <a:lstStyle/>
          <a:p>
            <a:r>
              <a:rPr lang="en-US" sz="2400" dirty="0" smtClean="0"/>
              <a:t>101*</a:t>
            </a:r>
            <a:endParaRPr lang="en-US" sz="2400" dirty="0"/>
          </a:p>
        </p:txBody>
      </p:sp>
      <p:sp>
        <p:nvSpPr>
          <p:cNvPr id="7" name="TextBox 6"/>
          <p:cNvSpPr txBox="1"/>
          <p:nvPr/>
        </p:nvSpPr>
        <p:spPr>
          <a:xfrm>
            <a:off x="1600200" y="2673866"/>
            <a:ext cx="1295400" cy="400110"/>
          </a:xfrm>
          <a:prstGeom prst="rect">
            <a:avLst/>
          </a:prstGeom>
          <a:noFill/>
        </p:spPr>
        <p:txBody>
          <a:bodyPr wrap="square" rtlCol="0">
            <a:spAutoFit/>
          </a:bodyPr>
          <a:lstStyle/>
          <a:p>
            <a:r>
              <a:rPr lang="en-US" sz="2000" dirty="0" smtClean="0"/>
              <a:t>Length 1</a:t>
            </a:r>
            <a:endParaRPr lang="en-US" sz="2000" dirty="0"/>
          </a:p>
        </p:txBody>
      </p:sp>
      <p:sp>
        <p:nvSpPr>
          <p:cNvPr id="8" name="TextBox 7"/>
          <p:cNvSpPr txBox="1"/>
          <p:nvPr/>
        </p:nvSpPr>
        <p:spPr>
          <a:xfrm>
            <a:off x="6019800" y="2673866"/>
            <a:ext cx="1295400" cy="400110"/>
          </a:xfrm>
          <a:prstGeom prst="rect">
            <a:avLst/>
          </a:prstGeom>
          <a:noFill/>
        </p:spPr>
        <p:txBody>
          <a:bodyPr wrap="square" rtlCol="0">
            <a:spAutoFit/>
          </a:bodyPr>
          <a:lstStyle/>
          <a:p>
            <a:r>
              <a:rPr lang="en-US" sz="2000" dirty="0" smtClean="0"/>
              <a:t>Length 3</a:t>
            </a:r>
            <a:endParaRPr lang="en-US" sz="2000" dirty="0"/>
          </a:p>
        </p:txBody>
      </p:sp>
      <p:cxnSp>
        <p:nvCxnSpPr>
          <p:cNvPr id="10" name="Straight Connector 9"/>
          <p:cNvCxnSpPr/>
          <p:nvPr/>
        </p:nvCxnSpPr>
        <p:spPr>
          <a:xfrm>
            <a:off x="3124200" y="1976735"/>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486400" y="1976735"/>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57600" y="2673866"/>
            <a:ext cx="1295400" cy="400110"/>
          </a:xfrm>
          <a:prstGeom prst="rect">
            <a:avLst/>
          </a:prstGeom>
          <a:noFill/>
        </p:spPr>
        <p:txBody>
          <a:bodyPr wrap="square" rtlCol="0">
            <a:spAutoFit/>
          </a:bodyPr>
          <a:lstStyle/>
          <a:p>
            <a:r>
              <a:rPr lang="en-US" sz="2000" dirty="0" smtClean="0"/>
              <a:t>Length 2</a:t>
            </a:r>
            <a:endParaRPr lang="en-US" sz="2000" dirty="0"/>
          </a:p>
        </p:txBody>
      </p:sp>
      <p:cxnSp>
        <p:nvCxnSpPr>
          <p:cNvPr id="15" name="Straight Arrow Connector 14"/>
          <p:cNvCxnSpPr/>
          <p:nvPr/>
        </p:nvCxnSpPr>
        <p:spPr>
          <a:xfrm flipV="1">
            <a:off x="4337236" y="4307701"/>
            <a:ext cx="0" cy="1299865"/>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47900" y="5778500"/>
            <a:ext cx="4950394" cy="369332"/>
          </a:xfrm>
          <a:prstGeom prst="rect">
            <a:avLst/>
          </a:prstGeom>
          <a:noFill/>
        </p:spPr>
        <p:txBody>
          <a:bodyPr wrap="none" rtlCol="0">
            <a:spAutoFit/>
          </a:bodyPr>
          <a:lstStyle/>
          <a:p>
            <a:r>
              <a:rPr lang="en-US" dirty="0" smtClean="0"/>
              <a:t>Day 1: JST, For binary search start in middle</a:t>
            </a:r>
            <a:endParaRPr lang="en-US" dirty="0"/>
          </a:p>
        </p:txBody>
      </p:sp>
      <p:sp>
        <p:nvSpPr>
          <p:cNvPr id="17" name="TextBox 16"/>
          <p:cNvSpPr txBox="1"/>
          <p:nvPr/>
        </p:nvSpPr>
        <p:spPr>
          <a:xfrm>
            <a:off x="4062285" y="3490436"/>
            <a:ext cx="524503" cy="461665"/>
          </a:xfrm>
          <a:prstGeom prst="rect">
            <a:avLst/>
          </a:prstGeom>
          <a:noFill/>
          <a:ln>
            <a:solidFill>
              <a:srgbClr val="FF0000"/>
            </a:solidFill>
          </a:ln>
        </p:spPr>
        <p:txBody>
          <a:bodyPr wrap="none" rtlCol="0">
            <a:spAutoFit/>
          </a:bodyPr>
          <a:lstStyle/>
          <a:p>
            <a:r>
              <a:rPr lang="en-US" sz="2400" dirty="0" smtClean="0"/>
              <a:t>10</a:t>
            </a:r>
            <a:endParaRPr lang="en-US" sz="2400" dirty="0"/>
          </a:p>
        </p:txBody>
      </p:sp>
      <p:sp>
        <p:nvSpPr>
          <p:cNvPr id="19" name="TextBox 18"/>
          <p:cNvSpPr txBox="1"/>
          <p:nvPr/>
        </p:nvSpPr>
        <p:spPr>
          <a:xfrm>
            <a:off x="1960598" y="5832100"/>
            <a:ext cx="5354602" cy="369332"/>
          </a:xfrm>
          <a:prstGeom prst="rect">
            <a:avLst/>
          </a:prstGeom>
          <a:noFill/>
        </p:spPr>
        <p:txBody>
          <a:bodyPr wrap="square" rtlCol="0">
            <a:spAutoFit/>
          </a:bodyPr>
          <a:lstStyle/>
          <a:p>
            <a:r>
              <a:rPr lang="en-US" dirty="0" smtClean="0"/>
              <a:t>Day 2: JST, </a:t>
            </a:r>
            <a:r>
              <a:rPr lang="en-US" dirty="0" smtClean="0"/>
              <a:t>Doesn’t work, Oh</a:t>
            </a:r>
            <a:r>
              <a:rPr lang="en-US" dirty="0" smtClean="0"/>
              <a:t>, just add markers </a:t>
            </a:r>
            <a:endParaRPr lang="en-US" dirty="0"/>
          </a:p>
        </p:txBody>
      </p:sp>
      <p:sp>
        <p:nvSpPr>
          <p:cNvPr id="20" name="TextBox 19"/>
          <p:cNvSpPr txBox="1"/>
          <p:nvPr/>
        </p:nvSpPr>
        <p:spPr>
          <a:xfrm>
            <a:off x="2019290" y="5796626"/>
            <a:ext cx="5237218" cy="646331"/>
          </a:xfrm>
          <a:prstGeom prst="rect">
            <a:avLst/>
          </a:prstGeom>
          <a:noFill/>
        </p:spPr>
        <p:txBody>
          <a:bodyPr wrap="square" rtlCol="0">
            <a:spAutoFit/>
          </a:bodyPr>
          <a:lstStyle/>
          <a:p>
            <a:r>
              <a:rPr lang="en-US" dirty="0" smtClean="0"/>
              <a:t>Day 3, GV, Bug, precompute</a:t>
            </a:r>
            <a:r>
              <a:rPr lang="en-US" dirty="0"/>
              <a:t> </a:t>
            </a:r>
            <a:r>
              <a:rPr lang="en-US" dirty="0" smtClean="0"/>
              <a:t>answer</a:t>
            </a:r>
            <a:r>
              <a:rPr lang="en-US" dirty="0" smtClean="0"/>
              <a:t> </a:t>
            </a:r>
            <a:r>
              <a:rPr lang="en-US" dirty="0" smtClean="0"/>
              <a:t>of marker</a:t>
            </a:r>
            <a:endParaRPr lang="en-US" dirty="0"/>
          </a:p>
        </p:txBody>
      </p:sp>
      <p:cxnSp>
        <p:nvCxnSpPr>
          <p:cNvPr id="22" name="Straight Arrow Connector 21"/>
          <p:cNvCxnSpPr>
            <a:stCxn id="17" idx="1"/>
          </p:cNvCxnSpPr>
          <p:nvPr/>
        </p:nvCxnSpPr>
        <p:spPr>
          <a:xfrm flipH="1">
            <a:off x="2397197" y="3721269"/>
            <a:ext cx="1665088" cy="1716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1" nodeType="clickEffect">
                                  <p:stCondLst>
                                    <p:cond delay="0"/>
                                  </p:stCondLst>
                                  <p:childTnLst>
                                    <p:anim calcmode="lin" valueType="num">
                                      <p:cBhvr additive="base">
                                        <p:cTn id="28" dur="500"/>
                                        <p:tgtEl>
                                          <p:spTgt spid="19"/>
                                        </p:tgtEl>
                                        <p:attrNameLst>
                                          <p:attrName>ppt_x</p:attrName>
                                        </p:attrNameLst>
                                      </p:cBhvr>
                                      <p:tavLst>
                                        <p:tav tm="0">
                                          <p:val>
                                            <p:strVal val="ppt_x"/>
                                          </p:val>
                                        </p:tav>
                                        <p:tav tm="100000">
                                          <p:val>
                                            <p:strVal val="ppt_x"/>
                                          </p:val>
                                        </p:tav>
                                      </p:tavLst>
                                    </p:anim>
                                    <p:anim calcmode="lin" valueType="num">
                                      <p:cBhvr additive="base">
                                        <p:cTn id="29" dur="500"/>
                                        <p:tgtEl>
                                          <p:spTgt spid="19"/>
                                        </p:tgtEl>
                                        <p:attrNameLst>
                                          <p:attrName>ppt_y</p:attrName>
                                        </p:attrNameLst>
                                      </p:cBhvr>
                                      <p:tavLst>
                                        <p:tav tm="0">
                                          <p:val>
                                            <p:strVal val="ppt_y"/>
                                          </p:val>
                                        </p:tav>
                                        <p:tav tm="100000">
                                          <p:val>
                                            <p:strVal val="1+ppt_h/2"/>
                                          </p:val>
                                        </p:tav>
                                      </p:tavLst>
                                    </p:anim>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animBg="1"/>
      <p:bldP spid="19" grpId="0"/>
      <p:bldP spid="19" grpId="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Algorithm Summary</a:t>
            </a:r>
            <a:endParaRPr lang="en-US" dirty="0">
              <a:solidFill>
                <a:srgbClr val="0070C0"/>
              </a:solidFill>
            </a:endParaRPr>
          </a:p>
        </p:txBody>
      </p:sp>
      <p:sp>
        <p:nvSpPr>
          <p:cNvPr id="3" name="Content Placeholder 2"/>
          <p:cNvSpPr>
            <a:spLocks noGrp="1"/>
          </p:cNvSpPr>
          <p:nvPr>
            <p:ph idx="1"/>
          </p:nvPr>
        </p:nvSpPr>
        <p:spPr>
          <a:xfrm>
            <a:off x="501126" y="2286000"/>
            <a:ext cx="7567108" cy="3391348"/>
          </a:xfrm>
        </p:spPr>
        <p:txBody>
          <a:bodyPr>
            <a:normAutofit fontScale="85000" lnSpcReduction="20000"/>
          </a:bodyPr>
          <a:lstStyle/>
          <a:p>
            <a:pPr marL="0" indent="0">
              <a:buNone/>
            </a:pPr>
            <a:endParaRPr lang="en-US" dirty="0" smtClean="0"/>
          </a:p>
          <a:p>
            <a:r>
              <a:rPr lang="en-US" dirty="0" smtClean="0"/>
              <a:t>Arrange prefixes by lengths.  Start in middle length table.  If you get a match go to right half else go to left half</a:t>
            </a:r>
            <a:endParaRPr lang="en-US" dirty="0" smtClean="0"/>
          </a:p>
          <a:p>
            <a:r>
              <a:rPr lang="en-US" dirty="0" smtClean="0"/>
              <a:t>To make it work, have to add dummy prefixes as </a:t>
            </a:r>
            <a:r>
              <a:rPr lang="en-US" i="1" dirty="0" smtClean="0"/>
              <a:t>markers. </a:t>
            </a:r>
            <a:r>
              <a:rPr lang="en-US" dirty="0" smtClean="0"/>
              <a:t>A 32 bit prefix leaves markers in the Length 16 table, length 24, length 28 table etc.</a:t>
            </a:r>
            <a:endParaRPr lang="en-US" dirty="0" smtClean="0"/>
          </a:p>
          <a:p>
            <a:r>
              <a:rPr lang="en-US" dirty="0" smtClean="0"/>
              <a:t>Markers can cause us to go on a wild goose chase</a:t>
            </a:r>
            <a:r>
              <a:rPr lang="en-US" dirty="0"/>
              <a:t> </a:t>
            </a:r>
            <a:r>
              <a:rPr lang="en-US" dirty="0" smtClean="0"/>
              <a:t>to right half when answer is in left,  So we </a:t>
            </a:r>
            <a:r>
              <a:rPr lang="en-US" i="1" dirty="0" smtClean="0"/>
              <a:t>precompute</a:t>
            </a:r>
            <a:r>
              <a:rPr lang="en-US" dirty="0" smtClean="0"/>
              <a:t> longest match of every marker and remember that when we go to right.</a:t>
            </a:r>
          </a:p>
          <a:p>
            <a:r>
              <a:rPr lang="en-US" b="1" dirty="0" smtClean="0"/>
              <a:t>Bottom Line</a:t>
            </a:r>
            <a:r>
              <a:rPr lang="en-US" dirty="0" smtClean="0"/>
              <a:t>: only log (128) = 7 accesses to tables even for 128 bit 1P addresses. </a:t>
            </a:r>
            <a:r>
              <a:rPr lang="en-US" dirty="0" smtClean="0"/>
              <a:t>Not classical binary search</a:t>
            </a:r>
            <a:endParaRPr lang="en-US" dirty="0" smtClean="0"/>
          </a:p>
          <a:p>
            <a:pPr marL="0" indent="0">
              <a:buNone/>
            </a:pPr>
            <a:endParaRPr lang="en-US" dirty="0" smtClean="0"/>
          </a:p>
        </p:txBody>
      </p:sp>
    </p:spTree>
    <p:extLst>
      <p:ext uri="{BB962C8B-B14F-4D97-AF65-F5344CB8AC3E}">
        <p14:creationId xmlns:p14="http://schemas.microsoft.com/office/powerpoint/2010/main" val="382393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551158"/>
            <a:ext cx="5029200" cy="5240042"/>
          </a:xfrm>
          <a:prstGeom prst="rect">
            <a:avLst/>
          </a:prstGeom>
        </p:spPr>
      </p:pic>
      <p:sp>
        <p:nvSpPr>
          <p:cNvPr id="3" name="Rectangle 2"/>
          <p:cNvSpPr/>
          <p:nvPr/>
        </p:nvSpPr>
        <p:spPr>
          <a:xfrm>
            <a:off x="685800" y="5791200"/>
            <a:ext cx="8077200" cy="646331"/>
          </a:xfrm>
          <a:prstGeom prst="rect">
            <a:avLst/>
          </a:prstGeom>
        </p:spPr>
        <p:txBody>
          <a:bodyPr wrap="square">
            <a:spAutoFit/>
          </a:bodyPr>
          <a:lstStyle/>
          <a:p>
            <a:r>
              <a:rPr lang="en-US" dirty="0"/>
              <a:t>https://www.akamai.com/us/en/about/our-thinking/state-of-the-internet-report/state-of-the-internet-ipv6-adoption-visualization.jsp</a:t>
            </a:r>
          </a:p>
        </p:txBody>
      </p:sp>
    </p:spTree>
    <p:extLst>
      <p:ext uri="{BB962C8B-B14F-4D97-AF65-F5344CB8AC3E}">
        <p14:creationId xmlns:p14="http://schemas.microsoft.com/office/powerpoint/2010/main" val="3064158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Fast Routers common by 2000s</a:t>
            </a:r>
            <a:endParaRPr lang="en-US" dirty="0">
              <a:solidFill>
                <a:srgbClr val="0070C0"/>
              </a:solidFill>
            </a:endParaRPr>
          </a:p>
        </p:txBody>
      </p:sp>
      <p:sp>
        <p:nvSpPr>
          <p:cNvPr id="3" name="Content Placeholder 2"/>
          <p:cNvSpPr>
            <a:spLocks noGrp="1"/>
          </p:cNvSpPr>
          <p:nvPr>
            <p:ph idx="1"/>
          </p:nvPr>
        </p:nvSpPr>
        <p:spPr>
          <a:xfrm>
            <a:off x="1043492" y="2323653"/>
            <a:ext cx="6805108" cy="2781748"/>
          </a:xfrm>
        </p:spPr>
        <p:txBody>
          <a:bodyPr>
            <a:normAutofit lnSpcReduction="10000"/>
          </a:bodyPr>
          <a:lstStyle/>
          <a:p>
            <a:r>
              <a:rPr lang="en-US" dirty="0" smtClean="0"/>
              <a:t>Cisco Cat 6K, GSR,  Juniper M40 </a:t>
            </a:r>
          </a:p>
          <a:p>
            <a:r>
              <a:rPr lang="en-US" dirty="0"/>
              <a:t>A</a:t>
            </a:r>
            <a:r>
              <a:rPr lang="en-US" dirty="0" smtClean="0"/>
              <a:t>ll the problems (switching, lookups, ACLs, scheduling) had reasonable hardware</a:t>
            </a:r>
          </a:p>
          <a:p>
            <a:r>
              <a:rPr lang="en-US" dirty="0" smtClean="0"/>
              <a:t> </a:t>
            </a:r>
            <a:r>
              <a:rPr lang="en-US" dirty="0"/>
              <a:t>S</a:t>
            </a:r>
            <a:r>
              <a:rPr lang="en-US" dirty="0" smtClean="0"/>
              <a:t>olutions scaled as link speeds scaled</a:t>
            </a:r>
          </a:p>
          <a:p>
            <a:r>
              <a:rPr lang="en-US" dirty="0" smtClean="0"/>
              <a:t>New </a:t>
            </a:r>
            <a:r>
              <a:rPr lang="en-US" dirty="0" smtClean="0"/>
              <a:t> </a:t>
            </a:r>
            <a:r>
              <a:rPr lang="en-US" dirty="0" err="1" smtClean="0"/>
              <a:t>Algorithmics</a:t>
            </a:r>
            <a:r>
              <a:rPr lang="en-US" dirty="0" smtClean="0"/>
              <a:t> </a:t>
            </a:r>
            <a:r>
              <a:rPr lang="en-US" dirty="0" smtClean="0"/>
              <a:t>problems </a:t>
            </a:r>
            <a:r>
              <a:rPr lang="en-US" dirty="0" smtClean="0"/>
              <a:t>after 2000 in measurement &amp; security (e.g., catching worm attacks) &amp; </a:t>
            </a:r>
            <a:r>
              <a:rPr lang="en-US" i="1" dirty="0" smtClean="0"/>
              <a:t>flexible </a:t>
            </a:r>
            <a:r>
              <a:rPr lang="en-US" dirty="0" smtClean="0"/>
              <a:t>routers (P4)</a:t>
            </a:r>
            <a:endParaRPr lang="en-US" dirty="0"/>
          </a:p>
        </p:txBody>
      </p:sp>
    </p:spTree>
    <p:extLst>
      <p:ext uri="{BB962C8B-B14F-4D97-AF65-F5344CB8AC3E}">
        <p14:creationId xmlns:p14="http://schemas.microsoft.com/office/powerpoint/2010/main" val="26168413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3601"/>
            <a:ext cx="6934200" cy="1219200"/>
          </a:xfrm>
        </p:spPr>
        <p:txBody>
          <a:bodyPr>
            <a:normAutofit/>
          </a:bodyPr>
          <a:lstStyle/>
          <a:p>
            <a:r>
              <a:rPr lang="en-US" sz="3600" dirty="0">
                <a:solidFill>
                  <a:srgbClr val="0070C0"/>
                </a:solidFill>
              </a:rPr>
              <a:t>C</a:t>
            </a:r>
            <a:r>
              <a:rPr lang="en-US" sz="3600" dirty="0" smtClean="0">
                <a:solidFill>
                  <a:srgbClr val="0070C0"/>
                </a:solidFill>
              </a:rPr>
              <a:t>reate yourself </a:t>
            </a:r>
            <a:endParaRPr lang="en-US" sz="3600" dirty="0">
              <a:solidFill>
                <a:srgbClr val="0070C0"/>
              </a:solidFill>
            </a:endParaRPr>
          </a:p>
        </p:txBody>
      </p:sp>
      <p:sp>
        <p:nvSpPr>
          <p:cNvPr id="3" name="Text Placeholder 2"/>
          <p:cNvSpPr>
            <a:spLocks noGrp="1"/>
          </p:cNvSpPr>
          <p:nvPr>
            <p:ph type="body" idx="1"/>
          </p:nvPr>
        </p:nvSpPr>
        <p:spPr/>
        <p:txBody>
          <a:bodyPr/>
          <a:lstStyle/>
          <a:p>
            <a:endParaRPr lang="en-US" dirty="0"/>
          </a:p>
        </p:txBody>
      </p:sp>
      <p:pic>
        <p:nvPicPr>
          <p:cNvPr id="4" name="Picture 2" descr="Confluence Mississippi &amp; Missouri River 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038600"/>
            <a:ext cx="2743200" cy="182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370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What should CS at UCLA give you?</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You will certainly learn to code in CS 31. 32.  You will learn algorithms</a:t>
            </a:r>
            <a:endParaRPr lang="en-US" dirty="0" smtClean="0"/>
          </a:p>
          <a:p>
            <a:r>
              <a:rPr lang="en-US" dirty="0" smtClean="0"/>
              <a:t>Just these will get you a job at Google or Facebook if you study for  the interview</a:t>
            </a:r>
            <a:endParaRPr lang="en-US" dirty="0" smtClean="0"/>
          </a:p>
          <a:p>
            <a:r>
              <a:rPr lang="en-US" dirty="0" smtClean="0"/>
              <a:t>You will also learn about internals (OS, networks, architecture, databases)</a:t>
            </a:r>
            <a:endParaRPr lang="en-US" dirty="0" smtClean="0"/>
          </a:p>
          <a:p>
            <a:r>
              <a:rPr lang="en-US" dirty="0" smtClean="0"/>
              <a:t>But as part of an amazing UCLA freshman batch, I hope you will learn to create something new, an idea or a product. How?</a:t>
            </a:r>
            <a:endParaRPr lang="en-US" dirty="0" smtClean="0"/>
          </a:p>
          <a:p>
            <a:pPr marL="0" indent="0">
              <a:buNone/>
            </a:pPr>
            <a:endParaRPr lang="en-US" dirty="0" smtClean="0"/>
          </a:p>
        </p:txBody>
      </p:sp>
    </p:spTree>
    <p:extLst>
      <p:ext uri="{BB962C8B-B14F-4D97-AF65-F5344CB8AC3E}">
        <p14:creationId xmlns:p14="http://schemas.microsoft.com/office/powerpoint/2010/main" val="1743413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Image result for mon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mone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Claude Monet 1899 Nadar cr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1411275"/>
            <a:ext cx="1315944" cy="17525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ierre Auguste Renoir, uncropped im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00" y="1363651"/>
            <a:ext cx="1563628" cy="18621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2522444" y="2287574"/>
            <a:ext cx="1287556"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85348" y="2405604"/>
            <a:ext cx="761747" cy="646331"/>
          </a:xfrm>
          <a:prstGeom prst="rect">
            <a:avLst/>
          </a:prstGeom>
          <a:noFill/>
        </p:spPr>
        <p:txBody>
          <a:bodyPr wrap="none" rtlCol="0">
            <a:spAutoFit/>
          </a:bodyPr>
          <a:lstStyle/>
          <a:p>
            <a:pPr algn="ctr"/>
            <a:r>
              <a:rPr lang="en-US" dirty="0" smtClean="0"/>
              <a:t>Paris</a:t>
            </a:r>
          </a:p>
          <a:p>
            <a:pPr algn="ctr"/>
            <a:r>
              <a:rPr lang="en-US" dirty="0" smtClean="0"/>
              <a:t>1860 </a:t>
            </a:r>
            <a:endParaRPr lang="en-US" dirty="0"/>
          </a:p>
        </p:txBody>
      </p:sp>
      <p:sp>
        <p:nvSpPr>
          <p:cNvPr id="14" name="TextBox 13"/>
          <p:cNvSpPr txBox="1"/>
          <p:nvPr/>
        </p:nvSpPr>
        <p:spPr>
          <a:xfrm>
            <a:off x="1234331" y="3184512"/>
            <a:ext cx="1045479" cy="369332"/>
          </a:xfrm>
          <a:prstGeom prst="rect">
            <a:avLst/>
          </a:prstGeom>
          <a:noFill/>
        </p:spPr>
        <p:txBody>
          <a:bodyPr wrap="none" rtlCol="0">
            <a:spAutoFit/>
          </a:bodyPr>
          <a:lstStyle/>
          <a:p>
            <a:r>
              <a:rPr lang="en-US" dirty="0"/>
              <a:t> </a:t>
            </a:r>
            <a:r>
              <a:rPr lang="en-US" dirty="0" smtClean="0"/>
              <a:t> Monet</a:t>
            </a:r>
            <a:endParaRPr lang="en-US" dirty="0"/>
          </a:p>
        </p:txBody>
      </p:sp>
      <p:sp>
        <p:nvSpPr>
          <p:cNvPr id="15" name="TextBox 14"/>
          <p:cNvSpPr txBox="1"/>
          <p:nvPr/>
        </p:nvSpPr>
        <p:spPr>
          <a:xfrm>
            <a:off x="4144167" y="3225789"/>
            <a:ext cx="946093" cy="369332"/>
          </a:xfrm>
          <a:prstGeom prst="rect">
            <a:avLst/>
          </a:prstGeom>
          <a:noFill/>
        </p:spPr>
        <p:txBody>
          <a:bodyPr wrap="none" rtlCol="0">
            <a:spAutoFit/>
          </a:bodyPr>
          <a:lstStyle/>
          <a:p>
            <a:r>
              <a:rPr lang="en-US" dirty="0"/>
              <a:t> </a:t>
            </a:r>
            <a:r>
              <a:rPr lang="en-US" dirty="0" smtClean="0"/>
              <a:t>Renoir</a:t>
            </a:r>
            <a:endParaRPr lang="en-US" dirty="0"/>
          </a:p>
        </p:txBody>
      </p:sp>
      <p:cxnSp>
        <p:nvCxnSpPr>
          <p:cNvPr id="11" name="Straight Arrow Connector 10"/>
          <p:cNvCxnSpPr/>
          <p:nvPr/>
        </p:nvCxnSpPr>
        <p:spPr>
          <a:xfrm flipV="1">
            <a:off x="5399028" y="2294720"/>
            <a:ext cx="773172" cy="71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16613" y="2106481"/>
            <a:ext cx="1765227" cy="369332"/>
          </a:xfrm>
          <a:prstGeom prst="rect">
            <a:avLst/>
          </a:prstGeom>
          <a:noFill/>
        </p:spPr>
        <p:txBody>
          <a:bodyPr wrap="none" rtlCol="0">
            <a:spAutoFit/>
          </a:bodyPr>
          <a:lstStyle/>
          <a:p>
            <a:r>
              <a:rPr lang="en-US" dirty="0"/>
              <a:t> </a:t>
            </a:r>
            <a:r>
              <a:rPr lang="en-US" dirty="0" smtClean="0"/>
              <a:t>Impressionism</a:t>
            </a:r>
            <a:endParaRPr lang="en-US" dirty="0"/>
          </a:p>
        </p:txBody>
      </p:sp>
      <p:pic>
        <p:nvPicPr>
          <p:cNvPr id="2062" name="Picture 14" descr="Freeman Dys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948" y="3612029"/>
            <a:ext cx="1131047" cy="169657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ugh Montgomery at Oberwolfach 200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713" y="3905250"/>
            <a:ext cx="1905000" cy="142875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a:off x="2438400" y="4273536"/>
            <a:ext cx="1287556"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65675" y="4398432"/>
            <a:ext cx="1247457" cy="646331"/>
          </a:xfrm>
          <a:prstGeom prst="rect">
            <a:avLst/>
          </a:prstGeom>
          <a:noFill/>
        </p:spPr>
        <p:txBody>
          <a:bodyPr wrap="none" rtlCol="0">
            <a:spAutoFit/>
          </a:bodyPr>
          <a:lstStyle/>
          <a:p>
            <a:r>
              <a:rPr lang="en-US" dirty="0" smtClean="0"/>
              <a:t>Princeton</a:t>
            </a:r>
          </a:p>
          <a:p>
            <a:pPr algn="ctr"/>
            <a:r>
              <a:rPr lang="en-US" dirty="0" smtClean="0"/>
              <a:t>1973</a:t>
            </a:r>
            <a:endParaRPr lang="en-US" dirty="0"/>
          </a:p>
        </p:txBody>
      </p:sp>
      <p:cxnSp>
        <p:nvCxnSpPr>
          <p:cNvPr id="23" name="Straight Arrow Connector 22"/>
          <p:cNvCxnSpPr/>
          <p:nvPr/>
        </p:nvCxnSpPr>
        <p:spPr>
          <a:xfrm flipV="1">
            <a:off x="5569713" y="4388116"/>
            <a:ext cx="773172" cy="71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69013" y="4213766"/>
            <a:ext cx="1887055" cy="923330"/>
          </a:xfrm>
          <a:prstGeom prst="rect">
            <a:avLst/>
          </a:prstGeom>
          <a:noFill/>
        </p:spPr>
        <p:txBody>
          <a:bodyPr wrap="none" rtlCol="0">
            <a:spAutoFit/>
          </a:bodyPr>
          <a:lstStyle/>
          <a:p>
            <a:pPr algn="ctr"/>
            <a:r>
              <a:rPr lang="en-US" dirty="0"/>
              <a:t> </a:t>
            </a:r>
            <a:r>
              <a:rPr lang="en-US" dirty="0" smtClean="0"/>
              <a:t>Confluence:</a:t>
            </a:r>
          </a:p>
          <a:p>
            <a:pPr algn="ctr"/>
            <a:r>
              <a:rPr lang="en-US" dirty="0" smtClean="0"/>
              <a:t>Number Theory</a:t>
            </a:r>
          </a:p>
          <a:p>
            <a:pPr algn="ctr"/>
            <a:r>
              <a:rPr lang="en-US" dirty="0" smtClean="0"/>
              <a:t>with Physics</a:t>
            </a:r>
            <a:endParaRPr lang="en-US" dirty="0"/>
          </a:p>
        </p:txBody>
      </p:sp>
      <p:sp>
        <p:nvSpPr>
          <p:cNvPr id="25" name="TextBox 24"/>
          <p:cNvSpPr txBox="1"/>
          <p:nvPr/>
        </p:nvSpPr>
        <p:spPr>
          <a:xfrm>
            <a:off x="1493304" y="455710"/>
            <a:ext cx="6834599" cy="1077218"/>
          </a:xfrm>
          <a:prstGeom prst="rect">
            <a:avLst/>
          </a:prstGeom>
          <a:noFill/>
        </p:spPr>
        <p:txBody>
          <a:bodyPr wrap="square" rtlCol="0">
            <a:spAutoFit/>
          </a:bodyPr>
          <a:lstStyle/>
          <a:p>
            <a:r>
              <a:rPr lang="en-US" sz="3200" dirty="0" smtClean="0">
                <a:solidFill>
                  <a:srgbClr val="0070C0"/>
                </a:solidFill>
              </a:rPr>
              <a:t>1. Embrace </a:t>
            </a:r>
            <a:r>
              <a:rPr lang="en-US" sz="3200" dirty="0" smtClean="0">
                <a:solidFill>
                  <a:srgbClr val="0070C0"/>
                </a:solidFill>
              </a:rPr>
              <a:t>Collisions with people with new perspectives </a:t>
            </a:r>
            <a:endParaRPr lang="en-US" sz="3200" dirty="0">
              <a:solidFill>
                <a:srgbClr val="0070C0"/>
              </a:solidFill>
            </a:endParaRPr>
          </a:p>
        </p:txBody>
      </p:sp>
      <p:sp>
        <p:nvSpPr>
          <p:cNvPr id="26" name="TextBox 25"/>
          <p:cNvSpPr txBox="1"/>
          <p:nvPr/>
        </p:nvSpPr>
        <p:spPr>
          <a:xfrm>
            <a:off x="1330858" y="5308600"/>
            <a:ext cx="989373" cy="369332"/>
          </a:xfrm>
          <a:prstGeom prst="rect">
            <a:avLst/>
          </a:prstGeom>
          <a:noFill/>
        </p:spPr>
        <p:txBody>
          <a:bodyPr wrap="none" rtlCol="0">
            <a:spAutoFit/>
          </a:bodyPr>
          <a:lstStyle/>
          <a:p>
            <a:r>
              <a:rPr lang="en-US" dirty="0"/>
              <a:t> </a:t>
            </a:r>
            <a:r>
              <a:rPr lang="en-US" dirty="0" smtClean="0"/>
              <a:t> Dyson</a:t>
            </a:r>
            <a:endParaRPr lang="en-US" dirty="0"/>
          </a:p>
        </p:txBody>
      </p:sp>
      <p:sp>
        <p:nvSpPr>
          <p:cNvPr id="27" name="TextBox 26"/>
          <p:cNvSpPr txBox="1"/>
          <p:nvPr/>
        </p:nvSpPr>
        <p:spPr>
          <a:xfrm>
            <a:off x="3640841" y="5359400"/>
            <a:ext cx="1760418" cy="369332"/>
          </a:xfrm>
          <a:prstGeom prst="rect">
            <a:avLst/>
          </a:prstGeom>
          <a:noFill/>
        </p:spPr>
        <p:txBody>
          <a:bodyPr wrap="none" rtlCol="0">
            <a:spAutoFit/>
          </a:bodyPr>
          <a:lstStyle/>
          <a:p>
            <a:r>
              <a:rPr lang="en-US" dirty="0"/>
              <a:t> </a:t>
            </a:r>
            <a:r>
              <a:rPr lang="en-US" dirty="0" smtClean="0"/>
              <a:t> Montgomery</a:t>
            </a:r>
            <a:endParaRPr lang="en-US" dirty="0"/>
          </a:p>
        </p:txBody>
      </p:sp>
      <p:sp>
        <p:nvSpPr>
          <p:cNvPr id="28" name="TextBox 27"/>
          <p:cNvSpPr txBox="1"/>
          <p:nvPr/>
        </p:nvSpPr>
        <p:spPr>
          <a:xfrm>
            <a:off x="1298948" y="5827412"/>
            <a:ext cx="954107" cy="369332"/>
          </a:xfrm>
          <a:prstGeom prst="rect">
            <a:avLst/>
          </a:prstGeom>
          <a:noFill/>
        </p:spPr>
        <p:txBody>
          <a:bodyPr wrap="none" rtlCol="0">
            <a:spAutoFit/>
          </a:bodyPr>
          <a:lstStyle/>
          <a:p>
            <a:r>
              <a:rPr lang="en-US" dirty="0"/>
              <a:t> </a:t>
            </a:r>
            <a:r>
              <a:rPr lang="en-US" dirty="0" smtClean="0"/>
              <a:t> Rabin</a:t>
            </a:r>
            <a:endParaRPr lang="en-US" dirty="0"/>
          </a:p>
        </p:txBody>
      </p:sp>
      <p:cxnSp>
        <p:nvCxnSpPr>
          <p:cNvPr id="29" name="Straight Arrow Connector 28"/>
          <p:cNvCxnSpPr/>
          <p:nvPr/>
        </p:nvCxnSpPr>
        <p:spPr>
          <a:xfrm>
            <a:off x="2404221" y="5981700"/>
            <a:ext cx="1287556"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78499" y="6012078"/>
            <a:ext cx="1188146" cy="369332"/>
          </a:xfrm>
          <a:prstGeom prst="rect">
            <a:avLst/>
          </a:prstGeom>
          <a:noFill/>
        </p:spPr>
        <p:txBody>
          <a:bodyPr wrap="none" rtlCol="0">
            <a:spAutoFit/>
          </a:bodyPr>
          <a:lstStyle/>
          <a:p>
            <a:r>
              <a:rPr lang="en-US" dirty="0" smtClean="0"/>
              <a:t>MIT, 1975</a:t>
            </a:r>
          </a:p>
        </p:txBody>
      </p:sp>
      <p:sp>
        <p:nvSpPr>
          <p:cNvPr id="31" name="TextBox 30"/>
          <p:cNvSpPr txBox="1"/>
          <p:nvPr/>
        </p:nvSpPr>
        <p:spPr>
          <a:xfrm>
            <a:off x="4027029" y="5802868"/>
            <a:ext cx="883575" cy="369332"/>
          </a:xfrm>
          <a:prstGeom prst="rect">
            <a:avLst/>
          </a:prstGeom>
          <a:noFill/>
        </p:spPr>
        <p:txBody>
          <a:bodyPr wrap="none" rtlCol="0">
            <a:spAutoFit/>
          </a:bodyPr>
          <a:lstStyle/>
          <a:p>
            <a:r>
              <a:rPr lang="en-US" dirty="0"/>
              <a:t> </a:t>
            </a:r>
            <a:r>
              <a:rPr lang="en-US" dirty="0" smtClean="0"/>
              <a:t>Miller </a:t>
            </a:r>
            <a:endParaRPr lang="en-US" dirty="0"/>
          </a:p>
        </p:txBody>
      </p:sp>
      <p:cxnSp>
        <p:nvCxnSpPr>
          <p:cNvPr id="32" name="Straight Arrow Connector 31"/>
          <p:cNvCxnSpPr/>
          <p:nvPr/>
        </p:nvCxnSpPr>
        <p:spPr>
          <a:xfrm flipV="1">
            <a:off x="5569713" y="5949154"/>
            <a:ext cx="773172" cy="71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29926" y="5688913"/>
            <a:ext cx="1665841" cy="646331"/>
          </a:xfrm>
          <a:prstGeom prst="rect">
            <a:avLst/>
          </a:prstGeom>
          <a:noFill/>
        </p:spPr>
        <p:txBody>
          <a:bodyPr wrap="none" rtlCol="0">
            <a:spAutoFit/>
          </a:bodyPr>
          <a:lstStyle/>
          <a:p>
            <a:pPr algn="ctr"/>
            <a:r>
              <a:rPr lang="en-US" dirty="0"/>
              <a:t> </a:t>
            </a:r>
            <a:r>
              <a:rPr lang="en-US" dirty="0" smtClean="0"/>
              <a:t>Randomized</a:t>
            </a:r>
          </a:p>
          <a:p>
            <a:pPr algn="ctr"/>
            <a:r>
              <a:rPr lang="en-US" dirty="0" smtClean="0"/>
              <a:t>Algorithms</a:t>
            </a:r>
            <a:endParaRPr lang="en-US" dirty="0"/>
          </a:p>
        </p:txBody>
      </p:sp>
    </p:spTree>
    <p:extLst>
      <p:ext uri="{BB962C8B-B14F-4D97-AF65-F5344CB8AC3E}">
        <p14:creationId xmlns:p14="http://schemas.microsoft.com/office/powerpoint/2010/main" val="378449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1" grpId="0"/>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6772834" cy="722864"/>
          </a:xfrm>
        </p:spPr>
        <p:txBody>
          <a:bodyPr>
            <a:normAutofit fontScale="90000"/>
          </a:bodyPr>
          <a:lstStyle/>
          <a:p>
            <a:r>
              <a:rPr lang="en-US" dirty="0" smtClean="0">
                <a:solidFill>
                  <a:srgbClr val="0070C0"/>
                </a:solidFill>
              </a:rPr>
              <a:t>2. </a:t>
            </a:r>
            <a:r>
              <a:rPr lang="en-US" dirty="0" smtClean="0">
                <a:solidFill>
                  <a:srgbClr val="0070C0"/>
                </a:solidFill>
              </a:rPr>
              <a:t>Pick your problem carefully </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a:t>Watch for </a:t>
            </a:r>
            <a:r>
              <a:rPr lang="en-US" dirty="0" smtClean="0"/>
              <a:t>Trends (Top Down)</a:t>
            </a:r>
            <a:endParaRPr lang="en-US" dirty="0"/>
          </a:p>
          <a:p>
            <a:pPr lvl="1"/>
            <a:r>
              <a:rPr lang="en-US" dirty="0"/>
              <a:t>Read </a:t>
            </a:r>
            <a:r>
              <a:rPr lang="en-US" dirty="0" smtClean="0"/>
              <a:t>Trade Rags</a:t>
            </a:r>
            <a:endParaRPr lang="en-US" dirty="0"/>
          </a:p>
          <a:p>
            <a:pPr lvl="1"/>
            <a:r>
              <a:rPr lang="en-US" dirty="0"/>
              <a:t>Listen to Grapevine </a:t>
            </a:r>
          </a:p>
          <a:p>
            <a:pPr lvl="1"/>
            <a:r>
              <a:rPr lang="en-US" dirty="0"/>
              <a:t>Talk to others (teenagers, kids</a:t>
            </a:r>
            <a:r>
              <a:rPr lang="en-US" dirty="0" smtClean="0"/>
              <a:t>)</a:t>
            </a:r>
          </a:p>
          <a:p>
            <a:r>
              <a:rPr lang="en-US" dirty="0" smtClean="0"/>
              <a:t>Know your </a:t>
            </a:r>
            <a:r>
              <a:rPr lang="en-US" dirty="0" smtClean="0"/>
              <a:t>Strengths (Bottom up)</a:t>
            </a:r>
            <a:endParaRPr lang="en-US" dirty="0" smtClean="0"/>
          </a:p>
          <a:p>
            <a:pPr lvl="1"/>
            <a:r>
              <a:rPr lang="en-US" dirty="0" smtClean="0"/>
              <a:t>Collaborators</a:t>
            </a:r>
          </a:p>
          <a:p>
            <a:pPr lvl="1"/>
            <a:r>
              <a:rPr lang="en-US" dirty="0" smtClean="0"/>
              <a:t>Personal skill set</a:t>
            </a:r>
          </a:p>
          <a:p>
            <a:pPr lvl="1"/>
            <a:r>
              <a:rPr lang="en-US" dirty="0" smtClean="0"/>
              <a:t>Access to Data (secret weapons)</a:t>
            </a:r>
          </a:p>
        </p:txBody>
      </p:sp>
    </p:spTree>
    <p:extLst>
      <p:ext uri="{BB962C8B-B14F-4D97-AF65-F5344CB8AC3E}">
        <p14:creationId xmlns:p14="http://schemas.microsoft.com/office/powerpoint/2010/main" val="3758298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did </a:t>
            </a:r>
            <a:r>
              <a:rPr lang="en-US" dirty="0" err="1" smtClean="0">
                <a:solidFill>
                  <a:srgbClr val="0070C0"/>
                </a:solidFill>
              </a:rPr>
              <a:t>algorithmics</a:t>
            </a:r>
            <a:r>
              <a:rPr lang="en-US" dirty="0" smtClean="0">
                <a:solidFill>
                  <a:srgbClr val="0070C0"/>
                </a:solidFill>
              </a:rPr>
              <a:t> start</a:t>
            </a:r>
            <a:endParaRPr lang="en-US" dirty="0">
              <a:solidFill>
                <a:srgbClr val="0070C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00B050"/>
                </a:solidFill>
              </a:rPr>
              <a:t>Context: </a:t>
            </a:r>
            <a:r>
              <a:rPr lang="en-US" dirty="0" smtClean="0"/>
              <a:t>Web exploding, traffic doubling, address doubling in 1990s</a:t>
            </a:r>
          </a:p>
          <a:p>
            <a:r>
              <a:rPr lang="en-US" dirty="0" smtClean="0">
                <a:solidFill>
                  <a:srgbClr val="00B050"/>
                </a:solidFill>
              </a:rPr>
              <a:t>Problem: </a:t>
            </a:r>
            <a:r>
              <a:rPr lang="en-US" dirty="0" smtClean="0"/>
              <a:t>TCP  (connected </a:t>
            </a:r>
            <a:r>
              <a:rPr lang="en-US" dirty="0"/>
              <a:t> </a:t>
            </a:r>
            <a:r>
              <a:rPr lang="en-US" dirty="0" smtClean="0"/>
              <a:t>queues) and IP (datagram) slow, as were routers &amp; servers</a:t>
            </a:r>
          </a:p>
          <a:p>
            <a:r>
              <a:rPr lang="en-US" dirty="0" smtClean="0">
                <a:solidFill>
                  <a:srgbClr val="00B050"/>
                </a:solidFill>
              </a:rPr>
              <a:t>Network </a:t>
            </a:r>
            <a:r>
              <a:rPr lang="en-US" dirty="0" err="1" smtClean="0">
                <a:solidFill>
                  <a:srgbClr val="00B050"/>
                </a:solidFill>
              </a:rPr>
              <a:t>Algorithmics</a:t>
            </a:r>
            <a:r>
              <a:rPr lang="en-US" dirty="0" smtClean="0"/>
              <a:t>: </a:t>
            </a:r>
            <a:r>
              <a:rPr lang="en-US" dirty="0"/>
              <a:t> </a:t>
            </a:r>
            <a:r>
              <a:rPr lang="en-US" dirty="0" smtClean="0"/>
              <a:t>techniques to restore speed of abstractions to that of fiber.</a:t>
            </a:r>
          </a:p>
          <a:p>
            <a:r>
              <a:rPr lang="en-US" dirty="0" smtClean="0">
                <a:solidFill>
                  <a:srgbClr val="00B050"/>
                </a:solidFill>
              </a:rPr>
              <a:t>This lecture: </a:t>
            </a:r>
            <a:r>
              <a:rPr lang="en-US" dirty="0" smtClean="0"/>
              <a:t>trying to give you a sense of what this field is/was about</a:t>
            </a:r>
            <a:endParaRPr lang="en-US" dirty="0"/>
          </a:p>
        </p:txBody>
      </p:sp>
    </p:spTree>
    <p:extLst>
      <p:ext uri="{BB962C8B-B14F-4D97-AF65-F5344CB8AC3E}">
        <p14:creationId xmlns:p14="http://schemas.microsoft.com/office/powerpoint/2010/main" val="364090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7795710" cy="953536"/>
          </a:xfrm>
        </p:spPr>
        <p:txBody>
          <a:bodyPr>
            <a:normAutofit fontScale="90000"/>
          </a:bodyPr>
          <a:lstStyle/>
          <a:p>
            <a:r>
              <a:rPr lang="en-US" dirty="0">
                <a:solidFill>
                  <a:srgbClr val="0070C0"/>
                </a:solidFill>
              </a:rPr>
              <a:t>3</a:t>
            </a:r>
            <a:r>
              <a:rPr lang="en-US" dirty="0" smtClean="0">
                <a:solidFill>
                  <a:srgbClr val="0070C0"/>
                </a:solidFill>
              </a:rPr>
              <a:t>. Keep thinking via an Idle </a:t>
            </a:r>
            <a:r>
              <a:rPr lang="en-US" dirty="0" smtClean="0">
                <a:solidFill>
                  <a:srgbClr val="0070C0"/>
                </a:solidFill>
              </a:rPr>
              <a:t>Loop of Old Important Problems</a:t>
            </a:r>
            <a:endParaRPr lang="en-US" dirty="0">
              <a:solidFill>
                <a:srgbClr val="0070C0"/>
              </a:solidFill>
            </a:endParaRPr>
          </a:p>
        </p:txBody>
      </p:sp>
      <p:sp>
        <p:nvSpPr>
          <p:cNvPr id="3" name="Content Placeholder 2"/>
          <p:cNvSpPr>
            <a:spLocks noGrp="1"/>
          </p:cNvSpPr>
          <p:nvPr>
            <p:ph idx="1"/>
          </p:nvPr>
        </p:nvSpPr>
        <p:spPr/>
        <p:txBody>
          <a:bodyPr/>
          <a:lstStyle/>
          <a:p>
            <a:pPr marL="68580" indent="0">
              <a:buNone/>
            </a:pPr>
            <a:r>
              <a:rPr lang="en-US" dirty="0" smtClean="0"/>
              <a:t>Keep thinking of older problems in background as one learns new techniques </a:t>
            </a:r>
          </a:p>
          <a:p>
            <a:r>
              <a:rPr lang="en-US" i="1" dirty="0" smtClean="0"/>
              <a:t>Synchronize </a:t>
            </a:r>
            <a:r>
              <a:rPr lang="en-US" i="1" dirty="0" smtClean="0"/>
              <a:t>routers</a:t>
            </a:r>
            <a:r>
              <a:rPr lang="en-US" i="1" dirty="0" smtClean="0"/>
              <a:t> </a:t>
            </a:r>
            <a:r>
              <a:rPr lang="en-US" i="1" dirty="0" smtClean="0"/>
              <a:t>after partition heals </a:t>
            </a:r>
            <a:endParaRPr lang="en-US" dirty="0" smtClean="0">
              <a:sym typeface="Wingdings" panose="05000000000000000000" pitchFamily="2" charset="2"/>
            </a:endParaRPr>
          </a:p>
          <a:p>
            <a:pPr marL="68580" indent="0">
              <a:buNone/>
            </a:pPr>
            <a:r>
              <a:rPr lang="en-US" dirty="0">
                <a:sym typeface="Wingdings" panose="05000000000000000000" pitchFamily="2" charset="2"/>
              </a:rPr>
              <a:t> </a:t>
            </a:r>
            <a:r>
              <a:rPr lang="en-US" dirty="0" smtClean="0">
                <a:sym typeface="Wingdings" panose="05000000000000000000" pitchFamily="2" charset="2"/>
              </a:rPr>
              <a:t>    Set Difference </a:t>
            </a:r>
            <a:r>
              <a:rPr lang="en-US" dirty="0" smtClean="0">
                <a:sym typeface="Wingdings" panose="05000000000000000000" pitchFamily="2" charset="2"/>
              </a:rPr>
              <a:t>algorithm 10 years later</a:t>
            </a:r>
            <a:endParaRPr lang="en-US" dirty="0" smtClean="0">
              <a:sym typeface="Wingdings" panose="05000000000000000000" pitchFamily="2" charset="2"/>
            </a:endParaRPr>
          </a:p>
          <a:p>
            <a:r>
              <a:rPr lang="en-US" i="1" dirty="0" smtClean="0">
                <a:sym typeface="Wingdings" panose="05000000000000000000" pitchFamily="2" charset="2"/>
              </a:rPr>
              <a:t>Bridge Learning via sending SYSIDs </a:t>
            </a:r>
            <a:endParaRPr lang="en-US" dirty="0">
              <a:sym typeface="Wingdings" panose="05000000000000000000" pitchFamily="2" charset="2"/>
            </a:endParaRPr>
          </a:p>
          <a:p>
            <a:pPr marL="68580" indent="0">
              <a:buNone/>
            </a:pPr>
            <a:r>
              <a:rPr lang="en-US" dirty="0" smtClean="0">
                <a:sym typeface="Wingdings" panose="05000000000000000000" pitchFamily="2" charset="2"/>
              </a:rPr>
              <a:t>    </a:t>
            </a:r>
            <a:r>
              <a:rPr lang="en-US" dirty="0" smtClean="0">
                <a:sym typeface="Wingdings" panose="05000000000000000000" pitchFamily="2" charset="2"/>
              </a:rPr>
              <a:t>Carousel solution 10 years later</a:t>
            </a:r>
            <a:endParaRPr lang="en-US" dirty="0" smtClean="0">
              <a:sym typeface="Wingdings" panose="05000000000000000000" pitchFamily="2" charset="2"/>
            </a:endParaRPr>
          </a:p>
        </p:txBody>
      </p:sp>
      <p:pic>
        <p:nvPicPr>
          <p:cNvPr id="12292" name="Picture 4" descr="http://www.clipartbest.com/cliparts/dc7/nzL/dc7nzLGc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495800"/>
            <a:ext cx="1447800" cy="1940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9258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990600"/>
            <a:ext cx="8100510" cy="572536"/>
          </a:xfrm>
        </p:spPr>
        <p:txBody>
          <a:bodyPr>
            <a:normAutofit fontScale="90000"/>
          </a:bodyPr>
          <a:lstStyle/>
          <a:p>
            <a:pPr eaLnBrk="1" hangingPunct="1"/>
            <a:r>
              <a:rPr lang="en-US" dirty="0">
                <a:solidFill>
                  <a:srgbClr val="0070C0"/>
                </a:solidFill>
              </a:rPr>
              <a:t>4</a:t>
            </a:r>
            <a:r>
              <a:rPr lang="en-US" dirty="0" smtClean="0">
                <a:solidFill>
                  <a:srgbClr val="0070C0"/>
                </a:solidFill>
              </a:rPr>
              <a:t>. Be </a:t>
            </a:r>
            <a:r>
              <a:rPr lang="en-US" i="1" dirty="0" smtClean="0">
                <a:solidFill>
                  <a:srgbClr val="0070C0"/>
                </a:solidFill>
              </a:rPr>
              <a:t>contrarian</a:t>
            </a:r>
            <a:r>
              <a:rPr lang="en-US" dirty="0" smtClean="0">
                <a:solidFill>
                  <a:srgbClr val="0070C0"/>
                </a:solidFill>
              </a:rPr>
              <a:t> in picking problems</a:t>
            </a:r>
          </a:p>
        </p:txBody>
      </p:sp>
      <p:sp>
        <p:nvSpPr>
          <p:cNvPr id="4099" name="Rectangle 3"/>
          <p:cNvSpPr>
            <a:spLocks noGrp="1" noChangeArrowheads="1"/>
          </p:cNvSpPr>
          <p:nvPr>
            <p:ph type="body" idx="1"/>
          </p:nvPr>
        </p:nvSpPr>
        <p:spPr>
          <a:xfrm>
            <a:off x="1066800" y="1905000"/>
            <a:ext cx="7162800" cy="3505200"/>
          </a:xfrm>
        </p:spPr>
        <p:txBody>
          <a:bodyPr>
            <a:normAutofit/>
          </a:bodyPr>
          <a:lstStyle/>
          <a:p>
            <a:pPr marL="68580" indent="0" eaLnBrk="1" hangingPunct="1">
              <a:lnSpc>
                <a:spcPct val="90000"/>
              </a:lnSpc>
              <a:buNone/>
            </a:pPr>
            <a:r>
              <a:rPr lang="en-US" dirty="0" smtClean="0">
                <a:solidFill>
                  <a:schemeClr val="tx1"/>
                </a:solidFill>
              </a:rPr>
              <a:t>Examples I have worked on</a:t>
            </a:r>
            <a:r>
              <a:rPr lang="en-US" dirty="0" smtClean="0">
                <a:solidFill>
                  <a:schemeClr val="tx1"/>
                </a:solidFill>
              </a:rPr>
              <a:t>:</a:t>
            </a:r>
            <a:endParaRPr lang="en-US" dirty="0" smtClean="0">
              <a:solidFill>
                <a:schemeClr val="tx1"/>
              </a:solidFill>
            </a:endParaRPr>
          </a:p>
          <a:p>
            <a:pPr eaLnBrk="1" hangingPunct="1">
              <a:lnSpc>
                <a:spcPct val="90000"/>
              </a:lnSpc>
            </a:pPr>
            <a:r>
              <a:rPr lang="en-US" dirty="0" smtClean="0">
                <a:solidFill>
                  <a:schemeClr val="tx1"/>
                </a:solidFill>
              </a:rPr>
              <a:t>Industry felt</a:t>
            </a:r>
            <a:r>
              <a:rPr lang="en-US" dirty="0" smtClean="0">
                <a:solidFill>
                  <a:schemeClr val="tx1"/>
                </a:solidFill>
              </a:rPr>
              <a:t> </a:t>
            </a:r>
            <a:r>
              <a:rPr lang="en-US" dirty="0" smtClean="0">
                <a:solidFill>
                  <a:schemeClr val="tx1"/>
                </a:solidFill>
              </a:rPr>
              <a:t>route lookups too slow </a:t>
            </a:r>
          </a:p>
          <a:p>
            <a:pPr marL="365760" lvl="1" indent="0" eaLnBrk="1" hangingPunct="1">
              <a:lnSpc>
                <a:spcPct val="90000"/>
              </a:lnSpc>
              <a:buNone/>
            </a:pPr>
            <a:r>
              <a:rPr lang="en-US" dirty="0" smtClean="0">
                <a:solidFill>
                  <a:srgbClr val="0070C0"/>
                </a:solidFill>
              </a:rPr>
              <a:t>Fast IP Lookups common today </a:t>
            </a:r>
          </a:p>
          <a:p>
            <a:pPr eaLnBrk="1" hangingPunct="1">
              <a:lnSpc>
                <a:spcPct val="90000"/>
              </a:lnSpc>
            </a:pPr>
            <a:r>
              <a:rPr lang="en-US" dirty="0" smtClean="0">
                <a:solidFill>
                  <a:schemeClr val="tx1"/>
                </a:solidFill>
              </a:rPr>
              <a:t>Academics felt packets had to be sorted by deadlines to be fair across conversations</a:t>
            </a:r>
            <a:endParaRPr lang="en-US" dirty="0" smtClean="0">
              <a:solidFill>
                <a:schemeClr val="tx1"/>
              </a:solidFill>
            </a:endParaRPr>
          </a:p>
          <a:p>
            <a:pPr marL="365760" lvl="1" indent="0" eaLnBrk="1" hangingPunct="1">
              <a:lnSpc>
                <a:spcPct val="90000"/>
              </a:lnSpc>
              <a:buNone/>
            </a:pPr>
            <a:r>
              <a:rPr lang="en-US" dirty="0" smtClean="0">
                <a:solidFill>
                  <a:srgbClr val="0070C0"/>
                </a:solidFill>
              </a:rPr>
              <a:t>Cheap modification of </a:t>
            </a:r>
            <a:r>
              <a:rPr lang="en-US" dirty="0" smtClean="0">
                <a:solidFill>
                  <a:srgbClr val="0070C0"/>
                </a:solidFill>
              </a:rPr>
              <a:t>Round Robin works (DRR)</a:t>
            </a:r>
            <a:endParaRPr lang="en-US" dirty="0" smtClean="0">
              <a:solidFill>
                <a:srgbClr val="0070C0"/>
              </a:solidFill>
            </a:endParaRPr>
          </a:p>
          <a:p>
            <a:pPr eaLnBrk="1" hangingPunct="1">
              <a:lnSpc>
                <a:spcPct val="90000"/>
              </a:lnSpc>
            </a:pPr>
            <a:r>
              <a:rPr lang="en-US" dirty="0" smtClean="0">
                <a:solidFill>
                  <a:schemeClr val="tx1"/>
                </a:solidFill>
              </a:rPr>
              <a:t>Humans </a:t>
            </a:r>
            <a:r>
              <a:rPr lang="en-US" dirty="0" smtClean="0">
                <a:solidFill>
                  <a:schemeClr val="tx1"/>
                </a:solidFill>
              </a:rPr>
              <a:t>must produce attack signatures </a:t>
            </a:r>
          </a:p>
          <a:p>
            <a:pPr marL="365760" lvl="1" indent="0" eaLnBrk="1" hangingPunct="1">
              <a:lnSpc>
                <a:spcPct val="90000"/>
              </a:lnSpc>
              <a:buNone/>
            </a:pPr>
            <a:r>
              <a:rPr lang="en-US" dirty="0" smtClean="0">
                <a:solidFill>
                  <a:srgbClr val="0070C0"/>
                </a:solidFill>
              </a:rPr>
              <a:t>Automated signature extraction</a:t>
            </a:r>
            <a:r>
              <a:rPr lang="en-US" dirty="0" smtClean="0">
                <a:solidFill>
                  <a:srgbClr val="339933"/>
                </a:solidFill>
              </a:rPr>
              <a:t>.  </a:t>
            </a:r>
          </a:p>
        </p:txBody>
      </p:sp>
      <p:pic>
        <p:nvPicPr>
          <p:cNvPr id="4" name="Picture 6" descr="http://www.etftrends.com/wp-content/uploads/2013/09/xcontrarian-ETFs.jpg.pagespeed.ic.L5hwz4SV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903950"/>
            <a:ext cx="2209800" cy="146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34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lstStyle/>
          <a:p>
            <a:r>
              <a:rPr lang="en-US" dirty="0" smtClean="0">
                <a:solidFill>
                  <a:srgbClr val="0070C0"/>
                </a:solidFill>
              </a:rPr>
              <a:t>But balance risk . . .</a:t>
            </a:r>
            <a:endParaRPr lang="en-US" dirty="0">
              <a:solidFill>
                <a:srgbClr val="0070C0"/>
              </a:solidFill>
            </a:endParaRPr>
          </a:p>
        </p:txBody>
      </p:sp>
      <p:sp>
        <p:nvSpPr>
          <p:cNvPr id="3" name="Content Placeholder 2"/>
          <p:cNvSpPr>
            <a:spLocks noGrp="1"/>
          </p:cNvSpPr>
          <p:nvPr>
            <p:ph idx="1"/>
          </p:nvPr>
        </p:nvSpPr>
        <p:spPr>
          <a:xfrm>
            <a:off x="1066800" y="2058684"/>
            <a:ext cx="7186108" cy="3391348"/>
          </a:xfrm>
        </p:spPr>
        <p:txBody>
          <a:bodyPr/>
          <a:lstStyle/>
          <a:p>
            <a:r>
              <a:rPr lang="en-US" i="1" dirty="0" smtClean="0"/>
              <a:t>Analogy from Football:  </a:t>
            </a:r>
            <a:r>
              <a:rPr lang="en-US" dirty="0" smtClean="0"/>
              <a:t>Don’t just throw long balls, run the football occasionally.</a:t>
            </a:r>
          </a:p>
          <a:p>
            <a:r>
              <a:rPr lang="en-US" i="1" dirty="0" smtClean="0"/>
              <a:t>Analogy from Finance:</a:t>
            </a:r>
            <a:r>
              <a:rPr lang="en-US" dirty="0" smtClean="0"/>
              <a:t> Balance your portfolio.   Buttress your stocks with bonds.</a:t>
            </a:r>
          </a:p>
          <a:p>
            <a:r>
              <a:rPr lang="en-US" i="1" dirty="0" smtClean="0"/>
              <a:t>Similarly:</a:t>
            </a:r>
            <a:r>
              <a:rPr lang="en-US" dirty="0" smtClean="0"/>
              <a:t> keep at least one risky </a:t>
            </a:r>
            <a:r>
              <a:rPr lang="en-US" dirty="0" smtClean="0"/>
              <a:t>problem</a:t>
            </a:r>
            <a:r>
              <a:rPr lang="en-US" dirty="0" smtClean="0"/>
              <a:t> </a:t>
            </a:r>
            <a:r>
              <a:rPr lang="en-US" dirty="0" smtClean="0"/>
              <a:t>but add safer </a:t>
            </a:r>
            <a:r>
              <a:rPr lang="en-US" dirty="0" smtClean="0"/>
              <a:t>ideas</a:t>
            </a:r>
            <a:r>
              <a:rPr lang="en-US" dirty="0" smtClean="0"/>
              <a:t>. Have to make a living!</a:t>
            </a:r>
            <a:endParaRPr lang="en-US" dirty="0"/>
          </a:p>
        </p:txBody>
      </p:sp>
      <p:pic>
        <p:nvPicPr>
          <p:cNvPr id="4" name="Picture 4" descr="http://www.clipartbest.com/cliparts/RTd/egL/RTdegLRT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876800"/>
            <a:ext cx="2392536" cy="15471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90468" y="5379047"/>
            <a:ext cx="1524000" cy="369332"/>
          </a:xfrm>
          <a:prstGeom prst="rect">
            <a:avLst/>
          </a:prstGeom>
          <a:noFill/>
        </p:spPr>
        <p:txBody>
          <a:bodyPr wrap="square" rtlCol="0">
            <a:spAutoFit/>
          </a:bodyPr>
          <a:lstStyle/>
          <a:p>
            <a:r>
              <a:rPr lang="en-US" dirty="0" smtClean="0"/>
              <a:t>Confluence</a:t>
            </a:r>
            <a:endParaRPr lang="en-US" dirty="0"/>
          </a:p>
        </p:txBody>
      </p:sp>
      <p:sp>
        <p:nvSpPr>
          <p:cNvPr id="6" name="TextBox 5"/>
          <p:cNvSpPr txBox="1"/>
          <p:nvPr/>
        </p:nvSpPr>
        <p:spPr>
          <a:xfrm>
            <a:off x="7315200" y="5379047"/>
            <a:ext cx="1295400" cy="369332"/>
          </a:xfrm>
          <a:prstGeom prst="rect">
            <a:avLst/>
          </a:prstGeom>
          <a:noFill/>
        </p:spPr>
        <p:txBody>
          <a:bodyPr wrap="square" rtlCol="0">
            <a:spAutoFit/>
          </a:bodyPr>
          <a:lstStyle/>
          <a:p>
            <a:r>
              <a:rPr lang="en-US" dirty="0" smtClean="0"/>
              <a:t>Safe work</a:t>
            </a:r>
            <a:endParaRPr lang="en-US" dirty="0"/>
          </a:p>
        </p:txBody>
      </p:sp>
    </p:spTree>
    <p:extLst>
      <p:ext uri="{BB962C8B-B14F-4D97-AF65-F5344CB8AC3E}">
        <p14:creationId xmlns:p14="http://schemas.microsoft.com/office/powerpoint/2010/main" val="3425087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024744" cy="1143000"/>
          </a:xfrm>
        </p:spPr>
        <p:txBody>
          <a:bodyPr/>
          <a:lstStyle/>
          <a:p>
            <a:r>
              <a:rPr lang="en-US" dirty="0" smtClean="0">
                <a:solidFill>
                  <a:srgbClr val="0070C0"/>
                </a:solidFill>
              </a:rPr>
              <a:t>Conclusions</a:t>
            </a:r>
            <a:endParaRPr lang="en-US" dirty="0">
              <a:solidFill>
                <a:srgbClr val="0070C0"/>
              </a:solidFill>
            </a:endParaRPr>
          </a:p>
        </p:txBody>
      </p:sp>
      <p:sp>
        <p:nvSpPr>
          <p:cNvPr id="3" name="Content Placeholder 2"/>
          <p:cNvSpPr>
            <a:spLocks noGrp="1"/>
          </p:cNvSpPr>
          <p:nvPr>
            <p:ph idx="1"/>
          </p:nvPr>
        </p:nvSpPr>
        <p:spPr>
          <a:xfrm>
            <a:off x="1066800" y="2058684"/>
            <a:ext cx="7186108" cy="3391348"/>
          </a:xfrm>
        </p:spPr>
        <p:txBody>
          <a:bodyPr>
            <a:normAutofit lnSpcReduction="10000"/>
          </a:bodyPr>
          <a:lstStyle/>
          <a:p>
            <a:r>
              <a:rPr lang="en-US" i="1" dirty="0" smtClean="0"/>
              <a:t>Confluences:  </a:t>
            </a:r>
            <a:r>
              <a:rPr lang="en-US" dirty="0" smtClean="0"/>
              <a:t>Look for the inflection point and the new milieu before </a:t>
            </a:r>
            <a:r>
              <a:rPr lang="en-US" dirty="0" smtClean="0"/>
              <a:t>jumping in</a:t>
            </a:r>
            <a:endParaRPr lang="en-US" dirty="0" smtClean="0"/>
          </a:p>
          <a:p>
            <a:r>
              <a:rPr lang="en-US" i="1" dirty="0" smtClean="0"/>
              <a:t>Network </a:t>
            </a:r>
            <a:r>
              <a:rPr lang="en-US" i="1" dirty="0" err="1" smtClean="0"/>
              <a:t>Algorithmics</a:t>
            </a:r>
            <a:r>
              <a:rPr lang="en-US" i="1" dirty="0" smtClean="0"/>
              <a:t>:</a:t>
            </a:r>
            <a:r>
              <a:rPr lang="en-US" dirty="0" smtClean="0"/>
              <a:t> Not same as algorithms, different measures &amp; </a:t>
            </a:r>
            <a:r>
              <a:rPr lang="en-US" dirty="0" smtClean="0"/>
              <a:t>models</a:t>
            </a:r>
          </a:p>
          <a:p>
            <a:r>
              <a:rPr lang="en-US" i="1" dirty="0" smtClean="0"/>
              <a:t>Differences:</a:t>
            </a:r>
            <a:r>
              <a:rPr lang="en-US" dirty="0" smtClean="0"/>
              <a:t> Sometimes </a:t>
            </a:r>
            <a:r>
              <a:rPr lang="en-US" dirty="0"/>
              <a:t>(</a:t>
            </a:r>
            <a:r>
              <a:rPr lang="en-US" dirty="0" smtClean="0"/>
              <a:t>RDMA) we change OS structure; in longest match we sacrifice insertion time (</a:t>
            </a:r>
            <a:r>
              <a:rPr lang="en-US" dirty="0" err="1" smtClean="0"/>
              <a:t>msec</a:t>
            </a:r>
            <a:r>
              <a:rPr lang="en-US" dirty="0" smtClean="0"/>
              <a:t>) for fast search (</a:t>
            </a:r>
            <a:r>
              <a:rPr lang="en-US" dirty="0" err="1" smtClean="0"/>
              <a:t>nsec</a:t>
            </a:r>
            <a:r>
              <a:rPr lang="en-US" dirty="0" smtClean="0"/>
              <a:t>)</a:t>
            </a:r>
            <a:endParaRPr lang="en-US" dirty="0" smtClean="0"/>
          </a:p>
          <a:p>
            <a:r>
              <a:rPr lang="en-US" i="1" dirty="0" smtClean="0"/>
              <a:t>Create Yourself</a:t>
            </a:r>
            <a:r>
              <a:rPr lang="en-US" i="1" dirty="0" smtClean="0"/>
              <a:t>:</a:t>
            </a:r>
            <a:r>
              <a:rPr lang="en-US" dirty="0" smtClean="0"/>
              <a:t>  by embracing collisions, being contrarian, and having an idle loop</a:t>
            </a:r>
            <a:endParaRPr lang="en-US" dirty="0"/>
          </a:p>
          <a:p>
            <a:endParaRPr lang="en-US" dirty="0"/>
          </a:p>
        </p:txBody>
      </p:sp>
    </p:spTree>
    <p:extLst>
      <p:ext uri="{BB962C8B-B14F-4D97-AF65-F5344CB8AC3E}">
        <p14:creationId xmlns:p14="http://schemas.microsoft.com/office/powerpoint/2010/main" val="632566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7024744" cy="1143000"/>
          </a:xfrm>
        </p:spPr>
        <p:txBody>
          <a:bodyPr/>
          <a:lstStyle/>
          <a:p>
            <a:r>
              <a:rPr lang="en-US" sz="3600" dirty="0">
                <a:solidFill>
                  <a:srgbClr val="0070C0"/>
                </a:solidFill>
              </a:rPr>
              <a:t>5</a:t>
            </a:r>
            <a:r>
              <a:rPr lang="en-US" sz="3600" dirty="0" smtClean="0">
                <a:solidFill>
                  <a:srgbClr val="0070C0"/>
                </a:solidFill>
              </a:rPr>
              <a:t>. </a:t>
            </a:r>
            <a:r>
              <a:rPr lang="en-US" sz="3600" dirty="0" smtClean="0">
                <a:solidFill>
                  <a:srgbClr val="0070C0"/>
                </a:solidFill>
              </a:rPr>
              <a:t>Finally, avoid </a:t>
            </a:r>
            <a:r>
              <a:rPr lang="en-US" sz="3600" dirty="0" smtClean="0">
                <a:solidFill>
                  <a:srgbClr val="0070C0"/>
                </a:solidFill>
              </a:rPr>
              <a:t>extremes</a:t>
            </a:r>
            <a:endParaRPr lang="en-US" sz="3600" dirty="0">
              <a:solidFill>
                <a:srgbClr val="0070C0"/>
              </a:solidFill>
            </a:endParaRPr>
          </a:p>
        </p:txBody>
      </p:sp>
      <p:sp>
        <p:nvSpPr>
          <p:cNvPr id="4" name="TextBox 3"/>
          <p:cNvSpPr txBox="1"/>
          <p:nvPr/>
        </p:nvSpPr>
        <p:spPr>
          <a:xfrm>
            <a:off x="1143000" y="2819400"/>
            <a:ext cx="6929665" cy="1631216"/>
          </a:xfrm>
          <a:prstGeom prst="rect">
            <a:avLst/>
          </a:prstGeom>
          <a:noFill/>
        </p:spPr>
        <p:txBody>
          <a:bodyPr wrap="square" rtlCol="0">
            <a:spAutoFit/>
          </a:bodyPr>
          <a:lstStyle/>
          <a:p>
            <a:r>
              <a:rPr lang="en-US" sz="2000" b="1" dirty="0"/>
              <a:t>Influenza</a:t>
            </a:r>
            <a:r>
              <a:rPr lang="en-US" sz="2000" dirty="0"/>
              <a:t>, commonly known as "the </a:t>
            </a:r>
            <a:r>
              <a:rPr lang="en-US" sz="2000" b="1" dirty="0"/>
              <a:t>flu</a:t>
            </a:r>
            <a:r>
              <a:rPr lang="en-US" sz="2000" dirty="0"/>
              <a:t>", is </a:t>
            </a:r>
            <a:r>
              <a:rPr lang="en-US" sz="2000" dirty="0" smtClean="0"/>
              <a:t>an infectious disease common among mammals.  The most common symptoms are chills and fever.</a:t>
            </a:r>
          </a:p>
          <a:p>
            <a:endParaRPr lang="en-US" sz="2000" u="sng" dirty="0"/>
          </a:p>
          <a:p>
            <a:endParaRPr lang="en-US" sz="2000" i="1" u="sng" dirty="0">
              <a:latin typeface="+mj-lt"/>
            </a:endParaRPr>
          </a:p>
        </p:txBody>
      </p:sp>
      <p:sp>
        <p:nvSpPr>
          <p:cNvPr id="5" name="TextBox 4"/>
          <p:cNvSpPr txBox="1"/>
          <p:nvPr/>
        </p:nvSpPr>
        <p:spPr>
          <a:xfrm>
            <a:off x="1223732" y="4070866"/>
            <a:ext cx="6929665" cy="1877437"/>
          </a:xfrm>
          <a:prstGeom prst="rect">
            <a:avLst/>
          </a:prstGeom>
          <a:noFill/>
        </p:spPr>
        <p:txBody>
          <a:bodyPr wrap="square" rtlCol="0">
            <a:spAutoFit/>
          </a:bodyPr>
          <a:lstStyle/>
          <a:p>
            <a:r>
              <a:rPr lang="en-US" sz="2000" b="1" dirty="0" err="1" smtClean="0"/>
              <a:t>Confluenza</a:t>
            </a:r>
            <a:r>
              <a:rPr lang="en-US" sz="2000" dirty="0"/>
              <a:t>, commonly known as "the </a:t>
            </a:r>
            <a:r>
              <a:rPr lang="en-US" sz="2000" b="1" dirty="0" err="1" smtClean="0"/>
              <a:t>conflu</a:t>
            </a:r>
            <a:r>
              <a:rPr lang="en-US" sz="2000" dirty="0"/>
              <a:t>", is </a:t>
            </a:r>
            <a:r>
              <a:rPr lang="en-US" sz="2000" dirty="0" smtClean="0"/>
              <a:t>an infectious disease unique to researchers.  The most common symptoms is excessive preoccupation with finding confluences in every aspect of life.</a:t>
            </a:r>
          </a:p>
          <a:p>
            <a:endParaRPr lang="en-US" u="sng" dirty="0"/>
          </a:p>
          <a:p>
            <a:endParaRPr lang="en-US" i="1" u="sng" dirty="0">
              <a:latin typeface="+mj-lt"/>
            </a:endParaRPr>
          </a:p>
        </p:txBody>
      </p:sp>
      <p:pic>
        <p:nvPicPr>
          <p:cNvPr id="7170" name="Picture 2" descr="http://images.clipartpanda.com/flu-clipart-sneez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685800"/>
            <a:ext cx="1706179" cy="2133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88729" y="5561643"/>
            <a:ext cx="6399670" cy="461665"/>
          </a:xfrm>
          <a:prstGeom prst="rect">
            <a:avLst/>
          </a:prstGeom>
          <a:noFill/>
        </p:spPr>
        <p:txBody>
          <a:bodyPr wrap="square" rtlCol="0">
            <a:spAutoFit/>
          </a:bodyPr>
          <a:lstStyle/>
          <a:p>
            <a:r>
              <a:rPr lang="en-US" sz="2400" b="1" dirty="0" smtClean="0">
                <a:solidFill>
                  <a:srgbClr val="0070C0"/>
                </a:solidFill>
              </a:rPr>
              <a:t>Get your </a:t>
            </a:r>
            <a:r>
              <a:rPr lang="en-US" sz="2400" b="1" dirty="0" err="1" smtClean="0">
                <a:solidFill>
                  <a:srgbClr val="0070C0"/>
                </a:solidFill>
              </a:rPr>
              <a:t>conflu</a:t>
            </a:r>
            <a:r>
              <a:rPr lang="en-US" sz="2400" b="1" dirty="0" smtClean="0">
                <a:solidFill>
                  <a:srgbClr val="0070C0"/>
                </a:solidFill>
              </a:rPr>
              <a:t> shot today  Thank you!</a:t>
            </a:r>
            <a:endParaRPr lang="en-US" sz="2400" b="1" dirty="0">
              <a:solidFill>
                <a:srgbClr val="0070C0"/>
              </a:solidFill>
            </a:endParaRPr>
          </a:p>
        </p:txBody>
      </p:sp>
    </p:spTree>
    <p:extLst>
      <p:ext uri="{BB962C8B-B14F-4D97-AF65-F5344CB8AC3E}">
        <p14:creationId xmlns:p14="http://schemas.microsoft.com/office/powerpoint/2010/main" val="394838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Outline</a:t>
            </a:r>
            <a:endParaRPr lang="en-US" dirty="0">
              <a:solidFill>
                <a:srgbClr val="0070C0"/>
              </a:solidFill>
            </a:endParaRPr>
          </a:p>
        </p:txBody>
      </p:sp>
      <p:sp>
        <p:nvSpPr>
          <p:cNvPr id="3" name="Content Placeholder 2"/>
          <p:cNvSpPr>
            <a:spLocks noGrp="1"/>
          </p:cNvSpPr>
          <p:nvPr>
            <p:ph idx="1"/>
          </p:nvPr>
        </p:nvSpPr>
        <p:spPr/>
        <p:txBody>
          <a:bodyPr/>
          <a:lstStyle/>
          <a:p>
            <a:r>
              <a:rPr lang="en-US" dirty="0" smtClean="0"/>
              <a:t>Confluences as a way of thinking of inter-disciplinary research.</a:t>
            </a:r>
          </a:p>
          <a:p>
            <a:r>
              <a:rPr lang="en-US" dirty="0" smtClean="0"/>
              <a:t>Network </a:t>
            </a:r>
            <a:r>
              <a:rPr lang="en-US" dirty="0" err="1" smtClean="0"/>
              <a:t>Algorithmics</a:t>
            </a:r>
            <a:r>
              <a:rPr lang="en-US" dirty="0" smtClean="0"/>
              <a:t> viewed as confluences from lookups to logging</a:t>
            </a:r>
          </a:p>
          <a:p>
            <a:r>
              <a:rPr lang="en-US" dirty="0" smtClean="0"/>
              <a:t>Ideas for creating yourself</a:t>
            </a:r>
            <a:endParaRPr lang="en-US" dirty="0"/>
          </a:p>
        </p:txBody>
      </p:sp>
    </p:spTree>
    <p:extLst>
      <p:ext uri="{BB962C8B-B14F-4D97-AF65-F5344CB8AC3E}">
        <p14:creationId xmlns:p14="http://schemas.microsoft.com/office/powerpoint/2010/main" val="4180848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3600"/>
            <a:ext cx="6637468" cy="1362075"/>
          </a:xfrm>
        </p:spPr>
        <p:txBody>
          <a:bodyPr/>
          <a:lstStyle/>
          <a:p>
            <a:r>
              <a:rPr lang="en-US" dirty="0" smtClean="0">
                <a:solidFill>
                  <a:srgbClr val="0070C0"/>
                </a:solidFill>
              </a:rPr>
              <a:t>What is a Confluence? </a:t>
            </a:r>
            <a:endParaRPr lang="en-US" dirty="0">
              <a:solidFill>
                <a:srgbClr val="0070C0"/>
              </a:solidFill>
            </a:endParaRPr>
          </a:p>
        </p:txBody>
      </p:sp>
      <p:sp>
        <p:nvSpPr>
          <p:cNvPr id="3" name="Text Placeholder 2"/>
          <p:cNvSpPr>
            <a:spLocks noGrp="1"/>
          </p:cNvSpPr>
          <p:nvPr>
            <p:ph type="body" idx="1"/>
          </p:nvPr>
        </p:nvSpPr>
        <p:spPr/>
        <p:txBody>
          <a:bodyPr/>
          <a:lstStyle/>
          <a:p>
            <a:endParaRPr lang="en-US" dirty="0"/>
          </a:p>
        </p:txBody>
      </p:sp>
      <p:pic>
        <p:nvPicPr>
          <p:cNvPr id="4" name="Picture 2" descr="Confluence Mississippi &amp; Missouri River 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038600"/>
            <a:ext cx="2743200" cy="182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1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onfluence Mississippi &amp; Missouri River 2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65708"/>
            <a:ext cx="7178350" cy="47780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rot="360000">
            <a:off x="2378014" y="2997640"/>
            <a:ext cx="1273105" cy="369332"/>
          </a:xfrm>
          <a:prstGeom prst="rect">
            <a:avLst/>
          </a:prstGeom>
          <a:noFill/>
        </p:spPr>
        <p:txBody>
          <a:bodyPr wrap="none" rtlCol="0">
            <a:spAutoFit/>
          </a:bodyPr>
          <a:lstStyle/>
          <a:p>
            <a:r>
              <a:rPr lang="en-US" dirty="0" smtClean="0"/>
              <a:t>MISSISSIPPI</a:t>
            </a:r>
            <a:endParaRPr lang="en-US" dirty="0"/>
          </a:p>
        </p:txBody>
      </p:sp>
      <p:sp>
        <p:nvSpPr>
          <p:cNvPr id="3" name="TextBox 2"/>
          <p:cNvSpPr txBox="1"/>
          <p:nvPr/>
        </p:nvSpPr>
        <p:spPr>
          <a:xfrm>
            <a:off x="2447744" y="3754753"/>
            <a:ext cx="1133644" cy="369332"/>
          </a:xfrm>
          <a:prstGeom prst="rect">
            <a:avLst/>
          </a:prstGeom>
          <a:noFill/>
        </p:spPr>
        <p:txBody>
          <a:bodyPr wrap="none" rtlCol="0">
            <a:spAutoFit/>
          </a:bodyPr>
          <a:lstStyle/>
          <a:p>
            <a:r>
              <a:rPr lang="en-US" dirty="0" smtClean="0"/>
              <a:t>MISSOURI</a:t>
            </a:r>
            <a:endParaRPr lang="en-US" dirty="0"/>
          </a:p>
        </p:txBody>
      </p:sp>
      <p:sp>
        <p:nvSpPr>
          <p:cNvPr id="4" name="TextBox 3"/>
          <p:cNvSpPr txBox="1"/>
          <p:nvPr/>
        </p:nvSpPr>
        <p:spPr>
          <a:xfrm>
            <a:off x="815650" y="780933"/>
            <a:ext cx="7680650" cy="584775"/>
          </a:xfrm>
          <a:prstGeom prst="rect">
            <a:avLst/>
          </a:prstGeom>
          <a:noFill/>
        </p:spPr>
        <p:txBody>
          <a:bodyPr wrap="square" rtlCol="0">
            <a:spAutoFit/>
          </a:bodyPr>
          <a:lstStyle/>
          <a:p>
            <a:r>
              <a:rPr lang="en-US" sz="3200" dirty="0" smtClean="0">
                <a:solidFill>
                  <a:srgbClr val="0070C0"/>
                </a:solidFill>
              </a:rPr>
              <a:t>CONFLUENCE: Where Two Rivers meet</a:t>
            </a:r>
            <a:endParaRPr lang="en-US" sz="3200" dirty="0">
              <a:solidFill>
                <a:srgbClr val="0070C0"/>
              </a:solidFill>
            </a:endParaRPr>
          </a:p>
        </p:txBody>
      </p:sp>
    </p:spTree>
    <p:extLst>
      <p:ext uri="{BB962C8B-B14F-4D97-AF65-F5344CB8AC3E}">
        <p14:creationId xmlns:p14="http://schemas.microsoft.com/office/powerpoint/2010/main" val="3273714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5000" y="2209127"/>
            <a:ext cx="2901756" cy="584775"/>
          </a:xfrm>
          <a:prstGeom prst="rect">
            <a:avLst/>
          </a:prstGeom>
          <a:noFill/>
        </p:spPr>
        <p:txBody>
          <a:bodyPr wrap="none" rtlCol="0">
            <a:spAutoFit/>
          </a:bodyPr>
          <a:lstStyle/>
          <a:p>
            <a:r>
              <a:rPr lang="en-US" sz="3200" dirty="0" smtClean="0"/>
              <a:t>MAIN STREAM</a:t>
            </a:r>
            <a:endParaRPr lang="en-US" sz="3200" dirty="0"/>
          </a:p>
        </p:txBody>
      </p:sp>
      <p:sp>
        <p:nvSpPr>
          <p:cNvPr id="3" name="TextBox 2"/>
          <p:cNvSpPr txBox="1"/>
          <p:nvPr/>
        </p:nvSpPr>
        <p:spPr>
          <a:xfrm>
            <a:off x="712713" y="3571058"/>
            <a:ext cx="4354587" cy="584775"/>
          </a:xfrm>
          <a:prstGeom prst="rect">
            <a:avLst/>
          </a:prstGeom>
          <a:noFill/>
        </p:spPr>
        <p:txBody>
          <a:bodyPr wrap="square" rtlCol="0">
            <a:spAutoFit/>
          </a:bodyPr>
          <a:lstStyle/>
          <a:p>
            <a:r>
              <a:rPr lang="en-US" sz="3200" dirty="0" smtClean="0"/>
              <a:t>IMPACTING STREAM</a:t>
            </a:r>
            <a:endParaRPr lang="en-US" sz="3200" dirty="0"/>
          </a:p>
        </p:txBody>
      </p:sp>
      <p:cxnSp>
        <p:nvCxnSpPr>
          <p:cNvPr id="5" name="Straight Connector 4"/>
          <p:cNvCxnSpPr/>
          <p:nvPr/>
        </p:nvCxnSpPr>
        <p:spPr>
          <a:xfrm>
            <a:off x="1447800" y="2125778"/>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2825427"/>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593" y="3573578"/>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6593" y="4411778"/>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825427"/>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2125778"/>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2659178"/>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780793" y="3116378"/>
            <a:ext cx="40080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80793" y="3344978"/>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600" y="3344978"/>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01188" y="2659178"/>
            <a:ext cx="2856872" cy="584775"/>
          </a:xfrm>
          <a:prstGeom prst="rect">
            <a:avLst/>
          </a:prstGeom>
          <a:noFill/>
        </p:spPr>
        <p:txBody>
          <a:bodyPr wrap="none" rtlCol="0">
            <a:spAutoFit/>
          </a:bodyPr>
          <a:lstStyle/>
          <a:p>
            <a:r>
              <a:rPr lang="en-US" sz="3200" dirty="0"/>
              <a:t> </a:t>
            </a:r>
            <a:r>
              <a:rPr lang="en-US" sz="3200" dirty="0" smtClean="0"/>
              <a:t>NEW STREAM</a:t>
            </a:r>
            <a:endParaRPr lang="en-US" sz="3200" dirty="0"/>
          </a:p>
        </p:txBody>
      </p:sp>
      <p:cxnSp>
        <p:nvCxnSpPr>
          <p:cNvPr id="28" name="Straight Connector 27"/>
          <p:cNvCxnSpPr/>
          <p:nvPr/>
        </p:nvCxnSpPr>
        <p:spPr>
          <a:xfrm>
            <a:off x="5562600" y="1668578"/>
            <a:ext cx="0" cy="28956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37689" y="1964109"/>
            <a:ext cx="2844312" cy="523220"/>
          </a:xfrm>
          <a:prstGeom prst="rect">
            <a:avLst/>
          </a:prstGeom>
          <a:noFill/>
        </p:spPr>
        <p:txBody>
          <a:bodyPr wrap="square" rtlCol="0">
            <a:spAutoFit/>
          </a:bodyPr>
          <a:lstStyle/>
          <a:p>
            <a:r>
              <a:rPr lang="en-US" sz="2800" dirty="0" smtClean="0">
                <a:solidFill>
                  <a:srgbClr val="00B050"/>
                </a:solidFill>
              </a:rPr>
              <a:t>Inflection Point</a:t>
            </a:r>
            <a:endParaRPr lang="en-US" sz="2800" dirty="0">
              <a:solidFill>
                <a:srgbClr val="00B050"/>
              </a:solidFill>
            </a:endParaRPr>
          </a:p>
        </p:txBody>
      </p:sp>
      <p:sp>
        <p:nvSpPr>
          <p:cNvPr id="34" name="TextBox 33"/>
          <p:cNvSpPr txBox="1"/>
          <p:nvPr/>
        </p:nvSpPr>
        <p:spPr>
          <a:xfrm>
            <a:off x="6002525" y="3763620"/>
            <a:ext cx="1268552" cy="954107"/>
          </a:xfrm>
          <a:prstGeom prst="rect">
            <a:avLst/>
          </a:prstGeom>
          <a:noFill/>
        </p:spPr>
        <p:txBody>
          <a:bodyPr wrap="none" rtlCol="0">
            <a:spAutoFit/>
          </a:bodyPr>
          <a:lstStyle/>
          <a:p>
            <a:r>
              <a:rPr lang="en-US" sz="2800" dirty="0" smtClean="0">
                <a:solidFill>
                  <a:srgbClr val="00B050"/>
                </a:solidFill>
              </a:rPr>
              <a:t>Milieu</a:t>
            </a:r>
          </a:p>
          <a:p>
            <a:r>
              <a:rPr lang="en-US" sz="2800" dirty="0" smtClean="0">
                <a:solidFill>
                  <a:srgbClr val="00B050"/>
                </a:solidFill>
              </a:rPr>
              <a:t>Change</a:t>
            </a:r>
          </a:p>
        </p:txBody>
      </p:sp>
      <p:cxnSp>
        <p:nvCxnSpPr>
          <p:cNvPr id="42" name="Straight Connector 41"/>
          <p:cNvCxnSpPr/>
          <p:nvPr/>
        </p:nvCxnSpPr>
        <p:spPr>
          <a:xfrm>
            <a:off x="3581400" y="4240673"/>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5097578"/>
            <a:ext cx="4114800" cy="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696200" y="3263289"/>
            <a:ext cx="0" cy="1834289"/>
          </a:xfrm>
          <a:prstGeom prst="straightConnector1">
            <a:avLst/>
          </a:prstGeom>
          <a:ln>
            <a:solidFill>
              <a:schemeClr val="tx1"/>
            </a:solidFill>
            <a:prstDash val="lg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505200" y="4158927"/>
            <a:ext cx="152400" cy="177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20000" y="3116378"/>
            <a:ext cx="152400" cy="1772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01771" y="5117938"/>
            <a:ext cx="2874057" cy="523220"/>
          </a:xfrm>
          <a:prstGeom prst="rect">
            <a:avLst/>
          </a:prstGeom>
          <a:noFill/>
        </p:spPr>
        <p:txBody>
          <a:bodyPr wrap="none" rtlCol="0">
            <a:spAutoFit/>
          </a:bodyPr>
          <a:lstStyle/>
          <a:p>
            <a:r>
              <a:rPr lang="en-US" sz="2800" dirty="0" smtClean="0">
                <a:solidFill>
                  <a:srgbClr val="00B050"/>
                </a:solidFill>
              </a:rPr>
              <a:t>Transformed Ideas</a:t>
            </a:r>
          </a:p>
        </p:txBody>
      </p:sp>
      <p:sp>
        <p:nvSpPr>
          <p:cNvPr id="27" name="TextBox 26"/>
          <p:cNvSpPr txBox="1"/>
          <p:nvPr/>
        </p:nvSpPr>
        <p:spPr>
          <a:xfrm>
            <a:off x="944800" y="901700"/>
            <a:ext cx="6963911" cy="584775"/>
          </a:xfrm>
          <a:prstGeom prst="rect">
            <a:avLst/>
          </a:prstGeom>
          <a:noFill/>
          <a:ln>
            <a:noFill/>
          </a:ln>
        </p:spPr>
        <p:txBody>
          <a:bodyPr wrap="square" rtlCol="0">
            <a:spAutoFit/>
          </a:bodyPr>
          <a:lstStyle/>
          <a:p>
            <a:r>
              <a:rPr lang="en-US" sz="3200" dirty="0"/>
              <a:t> </a:t>
            </a:r>
            <a:r>
              <a:rPr lang="en-US" sz="3200" dirty="0" smtClean="0">
                <a:solidFill>
                  <a:srgbClr val="0070C0"/>
                </a:solidFill>
              </a:rPr>
              <a:t>Confluence Definition </a:t>
            </a:r>
            <a:endParaRPr lang="en-US" sz="3200" dirty="0">
              <a:solidFill>
                <a:srgbClr val="0070C0"/>
              </a:solidFill>
            </a:endParaRPr>
          </a:p>
        </p:txBody>
      </p:sp>
      <p:cxnSp>
        <p:nvCxnSpPr>
          <p:cNvPr id="17" name="Straight Arrow Connector 16"/>
          <p:cNvCxnSpPr/>
          <p:nvPr/>
        </p:nvCxnSpPr>
        <p:spPr>
          <a:xfrm flipV="1">
            <a:off x="4876800" y="3263289"/>
            <a:ext cx="1125725" cy="678876"/>
          </a:xfrm>
          <a:prstGeom prst="straightConnector1">
            <a:avLst/>
          </a:prstGeom>
          <a:ln>
            <a:solidFill>
              <a:schemeClr val="tx1"/>
            </a:solidFill>
            <a:prstDash val="lg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08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626174"/>
            <a:ext cx="3506088" cy="584775"/>
          </a:xfrm>
          <a:prstGeom prst="rect">
            <a:avLst/>
          </a:prstGeom>
          <a:noFill/>
        </p:spPr>
        <p:txBody>
          <a:bodyPr wrap="none" rtlCol="0">
            <a:spAutoFit/>
          </a:bodyPr>
          <a:lstStyle/>
          <a:p>
            <a:r>
              <a:rPr lang="en-US" sz="3200" dirty="0" smtClean="0"/>
              <a:t>Realistic Painting</a:t>
            </a:r>
            <a:endParaRPr lang="en-US" sz="3200" dirty="0"/>
          </a:p>
        </p:txBody>
      </p:sp>
      <p:sp>
        <p:nvSpPr>
          <p:cNvPr id="3" name="TextBox 2"/>
          <p:cNvSpPr txBox="1"/>
          <p:nvPr/>
        </p:nvSpPr>
        <p:spPr>
          <a:xfrm>
            <a:off x="2072470" y="3060986"/>
            <a:ext cx="2438488" cy="584775"/>
          </a:xfrm>
          <a:prstGeom prst="rect">
            <a:avLst/>
          </a:prstGeom>
          <a:noFill/>
        </p:spPr>
        <p:txBody>
          <a:bodyPr wrap="none" rtlCol="0">
            <a:spAutoFit/>
          </a:bodyPr>
          <a:lstStyle/>
          <a:p>
            <a:r>
              <a:rPr lang="en-US" sz="3200" dirty="0" smtClean="0"/>
              <a:t>Psychology</a:t>
            </a:r>
            <a:endParaRPr lang="en-US" sz="3200" dirty="0"/>
          </a:p>
        </p:txBody>
      </p:sp>
      <p:cxnSp>
        <p:nvCxnSpPr>
          <p:cNvPr id="5" name="Straight Connector 4"/>
          <p:cNvCxnSpPr/>
          <p:nvPr/>
        </p:nvCxnSpPr>
        <p:spPr>
          <a:xfrm>
            <a:off x="1447800" y="1524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2223649"/>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593" y="29718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6593" y="3810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223649"/>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72000" y="1524000"/>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2057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780793" y="2514600"/>
            <a:ext cx="40080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780793" y="2743200"/>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62600" y="27432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01188" y="2057400"/>
            <a:ext cx="2989921" cy="584775"/>
          </a:xfrm>
          <a:prstGeom prst="rect">
            <a:avLst/>
          </a:prstGeom>
          <a:noFill/>
        </p:spPr>
        <p:txBody>
          <a:bodyPr wrap="none" rtlCol="0">
            <a:spAutoFit/>
          </a:bodyPr>
          <a:lstStyle/>
          <a:p>
            <a:r>
              <a:rPr lang="en-US" sz="3200" dirty="0"/>
              <a:t> </a:t>
            </a:r>
            <a:r>
              <a:rPr lang="en-US" sz="3200" dirty="0" smtClean="0"/>
              <a:t>Impressionism</a:t>
            </a:r>
            <a:endParaRPr lang="en-US" sz="3200" dirty="0"/>
          </a:p>
        </p:txBody>
      </p:sp>
      <p:cxnSp>
        <p:nvCxnSpPr>
          <p:cNvPr id="28" name="Straight Connector 27"/>
          <p:cNvCxnSpPr/>
          <p:nvPr/>
        </p:nvCxnSpPr>
        <p:spPr>
          <a:xfrm>
            <a:off x="5562600" y="1317125"/>
            <a:ext cx="0" cy="26452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13888" y="1033213"/>
            <a:ext cx="2462534" cy="954107"/>
          </a:xfrm>
          <a:prstGeom prst="rect">
            <a:avLst/>
          </a:prstGeom>
          <a:noFill/>
        </p:spPr>
        <p:txBody>
          <a:bodyPr wrap="none" rtlCol="0">
            <a:spAutoFit/>
          </a:bodyPr>
          <a:lstStyle/>
          <a:p>
            <a:endParaRPr lang="en-US" sz="2800" dirty="0" smtClean="0">
              <a:solidFill>
                <a:srgbClr val="00B050"/>
              </a:solidFill>
            </a:endParaRPr>
          </a:p>
          <a:p>
            <a:r>
              <a:rPr lang="en-US" sz="2800" dirty="0" smtClean="0">
                <a:solidFill>
                  <a:srgbClr val="00B050"/>
                </a:solidFill>
              </a:rPr>
              <a:t>Photography</a:t>
            </a:r>
          </a:p>
        </p:txBody>
      </p:sp>
      <p:sp>
        <p:nvSpPr>
          <p:cNvPr id="34" name="TextBox 33"/>
          <p:cNvSpPr txBox="1"/>
          <p:nvPr/>
        </p:nvSpPr>
        <p:spPr>
          <a:xfrm>
            <a:off x="5545325" y="3275228"/>
            <a:ext cx="3598675" cy="523220"/>
          </a:xfrm>
          <a:prstGeom prst="rect">
            <a:avLst/>
          </a:prstGeom>
          <a:noFill/>
        </p:spPr>
        <p:txBody>
          <a:bodyPr wrap="square" rtlCol="0">
            <a:spAutoFit/>
          </a:bodyPr>
          <a:lstStyle/>
          <a:p>
            <a:r>
              <a:rPr lang="en-US" sz="2800" dirty="0" smtClean="0">
                <a:solidFill>
                  <a:srgbClr val="00B050"/>
                </a:solidFill>
              </a:rPr>
              <a:t>Ideas to Canvas</a:t>
            </a:r>
          </a:p>
        </p:txBody>
      </p:sp>
      <p:cxnSp>
        <p:nvCxnSpPr>
          <p:cNvPr id="40" name="Straight Arrow Connector 39"/>
          <p:cNvCxnSpPr/>
          <p:nvPr/>
        </p:nvCxnSpPr>
        <p:spPr>
          <a:xfrm flipV="1">
            <a:off x="4495800" y="2971800"/>
            <a:ext cx="2133600" cy="6609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581400" y="3638895"/>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81400" y="4495800"/>
            <a:ext cx="4114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696200" y="2661511"/>
            <a:ext cx="0" cy="183428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505200" y="3557149"/>
            <a:ext cx="152400" cy="1772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620000" y="2514600"/>
            <a:ext cx="152400" cy="17722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850624" y="3963227"/>
            <a:ext cx="3486852" cy="523220"/>
          </a:xfrm>
          <a:prstGeom prst="rect">
            <a:avLst/>
          </a:prstGeom>
          <a:noFill/>
        </p:spPr>
        <p:txBody>
          <a:bodyPr wrap="none" rtlCol="0">
            <a:spAutoFit/>
          </a:bodyPr>
          <a:lstStyle/>
          <a:p>
            <a:r>
              <a:rPr lang="en-US" sz="2800" dirty="0" smtClean="0">
                <a:solidFill>
                  <a:srgbClr val="00B050"/>
                </a:solidFill>
              </a:rPr>
              <a:t>Thin to thick strokes</a:t>
            </a:r>
          </a:p>
        </p:txBody>
      </p:sp>
      <p:pic>
        <p:nvPicPr>
          <p:cNvPr id="25" name="Picture 2" descr="File:Vincent Willem van Gogh 12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5795" y="4823011"/>
            <a:ext cx="1602067" cy="16539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www.camille-engel.com/images/portfolio/medium/035-Realism-Sunflower-Museum-Tour-Paintin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3168" y="4800600"/>
            <a:ext cx="1515352" cy="165398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562617" y="732350"/>
            <a:ext cx="6721150" cy="584775"/>
          </a:xfrm>
          <a:prstGeom prst="rect">
            <a:avLst/>
          </a:prstGeom>
          <a:noFill/>
        </p:spPr>
        <p:txBody>
          <a:bodyPr wrap="square" rtlCol="0">
            <a:spAutoFit/>
          </a:bodyPr>
          <a:lstStyle/>
          <a:p>
            <a:r>
              <a:rPr lang="en-US" sz="3200" dirty="0" smtClean="0">
                <a:solidFill>
                  <a:srgbClr val="0070C0"/>
                </a:solidFill>
              </a:rPr>
              <a:t>Example 1:  Impressionism</a:t>
            </a:r>
            <a:endParaRPr lang="en-US" sz="3200" dirty="0">
              <a:solidFill>
                <a:srgbClr val="0070C0"/>
              </a:solidFill>
            </a:endParaRPr>
          </a:p>
        </p:txBody>
      </p:sp>
    </p:spTree>
    <p:extLst>
      <p:ext uri="{BB962C8B-B14F-4D97-AF65-F5344CB8AC3E}">
        <p14:creationId xmlns:p14="http://schemas.microsoft.com/office/powerpoint/2010/main" val="3588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7" grpId="0" animBg="1"/>
      <p:bldP spid="48"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8599" y="1664273"/>
            <a:ext cx="2235201" cy="584775"/>
          </a:xfrm>
          <a:prstGeom prst="rect">
            <a:avLst/>
          </a:prstGeom>
          <a:noFill/>
        </p:spPr>
        <p:txBody>
          <a:bodyPr wrap="square" rtlCol="0">
            <a:spAutoFit/>
          </a:bodyPr>
          <a:lstStyle/>
          <a:p>
            <a:r>
              <a:rPr lang="en-US" sz="3200" dirty="0" smtClean="0"/>
              <a:t>Algorithms</a:t>
            </a:r>
            <a:endParaRPr lang="en-US" sz="3200" dirty="0"/>
          </a:p>
        </p:txBody>
      </p:sp>
      <p:sp>
        <p:nvSpPr>
          <p:cNvPr id="3" name="TextBox 2"/>
          <p:cNvSpPr txBox="1"/>
          <p:nvPr/>
        </p:nvSpPr>
        <p:spPr>
          <a:xfrm>
            <a:off x="1539070" y="3060986"/>
            <a:ext cx="2266967" cy="584775"/>
          </a:xfrm>
          <a:prstGeom prst="rect">
            <a:avLst/>
          </a:prstGeom>
          <a:noFill/>
          <a:ln>
            <a:noFill/>
          </a:ln>
        </p:spPr>
        <p:txBody>
          <a:bodyPr wrap="none" rtlCol="0">
            <a:spAutoFit/>
          </a:bodyPr>
          <a:lstStyle/>
          <a:p>
            <a:r>
              <a:rPr lang="en-US" sz="3200" dirty="0" smtClean="0"/>
              <a:t>Probability</a:t>
            </a:r>
            <a:endParaRPr lang="en-US" sz="3200" dirty="0"/>
          </a:p>
        </p:txBody>
      </p:sp>
      <p:cxnSp>
        <p:nvCxnSpPr>
          <p:cNvPr id="5" name="Straight Connector 4"/>
          <p:cNvCxnSpPr/>
          <p:nvPr/>
        </p:nvCxnSpPr>
        <p:spPr>
          <a:xfrm>
            <a:off x="914400" y="1524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14400" y="2223649"/>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23193" y="29718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23193" y="3810000"/>
            <a:ext cx="3124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38600" y="2223649"/>
            <a:ext cx="609600" cy="290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038600" y="1524000"/>
            <a:ext cx="9906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29200" y="20574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247393" y="2514600"/>
            <a:ext cx="400807"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47393" y="2743200"/>
            <a:ext cx="781807"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2743200"/>
            <a:ext cx="2667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47796" y="2107050"/>
            <a:ext cx="3525324" cy="584775"/>
          </a:xfrm>
          <a:prstGeom prst="rect">
            <a:avLst/>
          </a:prstGeom>
          <a:noFill/>
        </p:spPr>
        <p:txBody>
          <a:bodyPr wrap="none" rtlCol="0">
            <a:spAutoFit/>
          </a:bodyPr>
          <a:lstStyle/>
          <a:p>
            <a:r>
              <a:rPr lang="en-US" sz="3200" dirty="0"/>
              <a:t>  </a:t>
            </a:r>
            <a:r>
              <a:rPr lang="en-US" sz="3200" dirty="0" smtClean="0"/>
              <a:t>     R. Algorithms</a:t>
            </a:r>
            <a:endParaRPr lang="en-US" sz="3200" dirty="0"/>
          </a:p>
        </p:txBody>
      </p:sp>
      <p:cxnSp>
        <p:nvCxnSpPr>
          <p:cNvPr id="28" name="Straight Connector 27"/>
          <p:cNvCxnSpPr/>
          <p:nvPr/>
        </p:nvCxnSpPr>
        <p:spPr>
          <a:xfrm>
            <a:off x="5029200" y="1295400"/>
            <a:ext cx="0" cy="249184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30800" y="1473434"/>
            <a:ext cx="1378904" cy="523220"/>
          </a:xfrm>
          <a:prstGeom prst="rect">
            <a:avLst/>
          </a:prstGeom>
          <a:noFill/>
        </p:spPr>
        <p:txBody>
          <a:bodyPr wrap="none" rtlCol="0">
            <a:spAutoFit/>
          </a:bodyPr>
          <a:lstStyle/>
          <a:p>
            <a:r>
              <a:rPr lang="en-US" sz="2800" dirty="0" smtClean="0">
                <a:solidFill>
                  <a:srgbClr val="00B050"/>
                </a:solidFill>
              </a:rPr>
              <a:t>Crypto</a:t>
            </a:r>
          </a:p>
        </p:txBody>
      </p:sp>
      <p:sp>
        <p:nvSpPr>
          <p:cNvPr id="34" name="TextBox 33"/>
          <p:cNvSpPr txBox="1"/>
          <p:nvPr/>
        </p:nvSpPr>
        <p:spPr>
          <a:xfrm>
            <a:off x="4972544" y="3257320"/>
            <a:ext cx="3804247" cy="523220"/>
          </a:xfrm>
          <a:prstGeom prst="rect">
            <a:avLst/>
          </a:prstGeom>
          <a:noFill/>
        </p:spPr>
        <p:txBody>
          <a:bodyPr wrap="none" rtlCol="0">
            <a:spAutoFit/>
          </a:bodyPr>
          <a:lstStyle/>
          <a:p>
            <a:r>
              <a:rPr lang="en-US" sz="2800" dirty="0" smtClean="0">
                <a:solidFill>
                  <a:srgbClr val="00B050"/>
                </a:solidFill>
              </a:rPr>
              <a:t>Always to sometimes</a:t>
            </a:r>
          </a:p>
        </p:txBody>
      </p:sp>
      <p:cxnSp>
        <p:nvCxnSpPr>
          <p:cNvPr id="40" name="Straight Arrow Connector 39"/>
          <p:cNvCxnSpPr/>
          <p:nvPr/>
        </p:nvCxnSpPr>
        <p:spPr>
          <a:xfrm flipV="1">
            <a:off x="3962400" y="2971800"/>
            <a:ext cx="2133600" cy="660975"/>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048000" y="3638895"/>
            <a:ext cx="0" cy="8569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48000" y="4495800"/>
            <a:ext cx="411480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162800" y="2661511"/>
            <a:ext cx="0" cy="1834289"/>
          </a:xfrm>
          <a:prstGeom prst="straightConnector1">
            <a:avLst/>
          </a:prstGeom>
          <a:ln>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971800" y="3557149"/>
            <a:ext cx="152400" cy="1772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86600" y="2514600"/>
            <a:ext cx="152400" cy="17722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133600" y="4483100"/>
            <a:ext cx="6423553" cy="523220"/>
          </a:xfrm>
          <a:prstGeom prst="rect">
            <a:avLst/>
          </a:prstGeom>
          <a:noFill/>
        </p:spPr>
        <p:txBody>
          <a:bodyPr wrap="none" rtlCol="0">
            <a:spAutoFit/>
          </a:bodyPr>
          <a:lstStyle/>
          <a:p>
            <a:r>
              <a:rPr lang="en-US" sz="2800" dirty="0" smtClean="0">
                <a:solidFill>
                  <a:srgbClr val="00B050"/>
                </a:solidFill>
              </a:rPr>
              <a:t>Sieve of Eratosthenes to Miller-Rabin</a:t>
            </a:r>
          </a:p>
        </p:txBody>
      </p:sp>
      <mc:AlternateContent xmlns:mc="http://schemas.openxmlformats.org/markup-compatibility/2006" xmlns:a14="http://schemas.microsoft.com/office/drawing/2010/main">
        <mc:Choice Requires="a14">
          <p:graphicFrame>
            <p:nvGraphicFramePr>
              <p:cNvPr id="30" name="Table 29"/>
              <p:cNvGraphicFramePr>
                <a:graphicFrameLocks noGrp="1"/>
              </p:cNvGraphicFramePr>
              <p:nvPr>
                <p:extLst>
                  <p:ext uri="{D42A27DB-BD31-4B8C-83A1-F6EECF244321}">
                    <p14:modId xmlns:p14="http://schemas.microsoft.com/office/powerpoint/2010/main" val="973901774"/>
                  </p:ext>
                </p:extLst>
              </p:nvPr>
            </p:nvGraphicFramePr>
            <p:xfrm>
              <a:off x="1981200" y="5181600"/>
              <a:ext cx="5562600" cy="1269999"/>
            </p:xfrm>
            <a:graphic>
              <a:graphicData uri="http://schemas.openxmlformats.org/drawingml/2006/table">
                <a:tbl>
                  <a:tblPr firstRow="1" bandRow="1">
                    <a:tableStyleId>{073A0DAA-6AF3-43AB-8588-CEC1D06C72B9}</a:tableStyleId>
                  </a:tblPr>
                  <a:tblGrid>
                    <a:gridCol w="2781300">
                      <a:extLst>
                        <a:ext uri="{9D8B030D-6E8A-4147-A177-3AD203B41FA5}">
                          <a16:colId xmlns:a16="http://schemas.microsoft.com/office/drawing/2014/main" val="20000"/>
                        </a:ext>
                      </a:extLst>
                    </a:gridCol>
                    <a:gridCol w="2781300">
                      <a:extLst>
                        <a:ext uri="{9D8B030D-6E8A-4147-A177-3AD203B41FA5}">
                          <a16:colId xmlns:a16="http://schemas.microsoft.com/office/drawing/2014/main" val="20001"/>
                        </a:ext>
                      </a:extLst>
                    </a:gridCol>
                  </a:tblGrid>
                  <a:tr h="474905">
                    <a:tc>
                      <a:txBody>
                        <a:bodyPr/>
                        <a:lstStyle/>
                        <a:p>
                          <a:r>
                            <a:rPr lang="en-US" dirty="0" smtClean="0"/>
                            <a:t>Algorithm</a:t>
                          </a:r>
                          <a:endParaRPr lang="en-US" dirty="0"/>
                        </a:p>
                      </a:txBody>
                      <a:tcPr/>
                    </a:tc>
                    <a:tc>
                      <a:txBody>
                        <a:bodyPr/>
                        <a:lstStyle/>
                        <a:p>
                          <a:r>
                            <a:rPr lang="en-US" dirty="0" err="1" smtClean="0"/>
                            <a:t>TIme</a:t>
                          </a:r>
                          <a:r>
                            <a:rPr lang="en-US" dirty="0" smtClean="0"/>
                            <a:t> on  </a:t>
                          </a:r>
                          <a14:m>
                            <m:oMath xmlns:m="http://schemas.openxmlformats.org/officeDocument/2006/math">
                              <m:sSup>
                                <m:sSupPr>
                                  <m:ctrlPr>
                                    <a:rPr lang="en-US" i="1" smtClean="0">
                                      <a:latin typeface="Cambria Math" panose="02040503050406030204" pitchFamily="18" charset="0"/>
                                    </a:rPr>
                                  </m:ctrlPr>
                                </m:sSupPr>
                                <m:e>
                                  <m:r>
                                    <a:rPr lang="en-US" smtClean="0">
                                      <a:latin typeface="Cambria Math"/>
                                    </a:rPr>
                                    <m:t>𝟏𝟎</m:t>
                                  </m:r>
                                </m:e>
                                <m:sup>
                                  <m:r>
                                    <a:rPr lang="en-US" smtClean="0">
                                      <a:latin typeface="Cambria Math"/>
                                    </a:rPr>
                                    <m:t>𝟏𝟎𝟎</m:t>
                                  </m:r>
                                </m:sup>
                              </m:sSup>
                              <m:r>
                                <a:rPr lang="en-US" smtClean="0">
                                  <a:latin typeface="Cambria Math"/>
                                </a:rPr>
                                <m:t>+</m:t>
                              </m:r>
                              <m:r>
                                <a:rPr lang="en-US" smtClean="0">
                                  <a:latin typeface="Cambria Math"/>
                                </a:rPr>
                                <m:t>𝟐𝟔𝟕</m:t>
                              </m:r>
                            </m:oMath>
                          </a14:m>
                          <a:endParaRPr lang="en-US" dirty="0"/>
                        </a:p>
                      </a:txBody>
                      <a:tcPr/>
                    </a:tc>
                    <a:extLst>
                      <a:ext uri="{0D108BD9-81ED-4DB2-BD59-A6C34878D82A}">
                        <a16:rowId xmlns:a16="http://schemas.microsoft.com/office/drawing/2014/main" val="10000"/>
                      </a:ext>
                    </a:extLst>
                  </a:tr>
                  <a:tr h="397547">
                    <a:tc>
                      <a:txBody>
                        <a:bodyPr/>
                        <a:lstStyle/>
                        <a:p>
                          <a:r>
                            <a:rPr lang="en-US" dirty="0" smtClean="0"/>
                            <a:t>Miller-Rabin (100 trials)</a:t>
                          </a:r>
                          <a:endParaRPr lang="en-US" dirty="0"/>
                        </a:p>
                      </a:txBody>
                      <a:tcPr/>
                    </a:tc>
                    <a:tc>
                      <a:txBody>
                        <a:bodyPr/>
                        <a:lstStyle/>
                        <a:p>
                          <a:r>
                            <a:rPr lang="en-US" dirty="0" smtClean="0"/>
                            <a:t>0.3 seconds</a:t>
                          </a:r>
                          <a:endParaRPr lang="en-US" dirty="0"/>
                        </a:p>
                      </a:txBody>
                      <a:tcPr/>
                    </a:tc>
                    <a:extLst>
                      <a:ext uri="{0D108BD9-81ED-4DB2-BD59-A6C34878D82A}">
                        <a16:rowId xmlns:a16="http://schemas.microsoft.com/office/drawing/2014/main" val="10001"/>
                      </a:ext>
                    </a:extLst>
                  </a:tr>
                  <a:tr h="397547">
                    <a:tc>
                      <a:txBody>
                        <a:bodyPr/>
                        <a:lstStyle/>
                        <a:p>
                          <a:r>
                            <a:rPr lang="en-US" dirty="0" smtClean="0"/>
                            <a:t>Best</a:t>
                          </a:r>
                          <a:r>
                            <a:rPr lang="en-US" baseline="0" dirty="0" smtClean="0"/>
                            <a:t> Deterministic (AKS)</a:t>
                          </a:r>
                          <a:endParaRPr lang="en-US" dirty="0"/>
                        </a:p>
                      </a:txBody>
                      <a:tcPr/>
                    </a:tc>
                    <a:tc>
                      <a:txBody>
                        <a:bodyPr/>
                        <a:lstStyle/>
                        <a:p>
                          <a:r>
                            <a:rPr lang="en-US" dirty="0" smtClean="0"/>
                            <a:t>37 weeks</a:t>
                          </a:r>
                          <a:endParaRPr lang="en-US" dirty="0"/>
                        </a:p>
                      </a:txBody>
                      <a:tcPr/>
                    </a:tc>
                    <a:extLst>
                      <a:ext uri="{0D108BD9-81ED-4DB2-BD59-A6C34878D82A}">
                        <a16:rowId xmlns:a16="http://schemas.microsoft.com/office/drawing/2014/main" val="10002"/>
                      </a:ext>
                    </a:extLst>
                  </a:tr>
                </a:tbl>
              </a:graphicData>
            </a:graphic>
          </p:graphicFrame>
        </mc:Choice>
        <mc:Fallback xmlns="">
          <p:graphicFrame>
            <p:nvGraphicFramePr>
              <p:cNvPr id="30" name="Table 29"/>
              <p:cNvGraphicFramePr>
                <a:graphicFrameLocks noGrp="1"/>
              </p:cNvGraphicFramePr>
              <p:nvPr>
                <p:extLst>
                  <p:ext uri="{D42A27DB-BD31-4B8C-83A1-F6EECF244321}">
                    <p14:modId xmlns:p14="http://schemas.microsoft.com/office/powerpoint/2010/main" val="973901774"/>
                  </p:ext>
                </p:extLst>
              </p:nvPr>
            </p:nvGraphicFramePr>
            <p:xfrm>
              <a:off x="1981200" y="5181600"/>
              <a:ext cx="5562600" cy="1269999"/>
            </p:xfrm>
            <a:graphic>
              <a:graphicData uri="http://schemas.openxmlformats.org/drawingml/2006/table">
                <a:tbl>
                  <a:tblPr firstRow="1" bandRow="1">
                    <a:tableStyleId>{073A0DAA-6AF3-43AB-8588-CEC1D06C72B9}</a:tableStyleId>
                  </a:tblPr>
                  <a:tblGrid>
                    <a:gridCol w="2781300"/>
                    <a:gridCol w="2781300"/>
                  </a:tblGrid>
                  <a:tr h="474905">
                    <a:tc>
                      <a:txBody>
                        <a:bodyPr/>
                        <a:lstStyle/>
                        <a:p>
                          <a:r>
                            <a:rPr lang="en-US" dirty="0" smtClean="0"/>
                            <a:t>Algorithm</a:t>
                          </a:r>
                          <a:endParaRPr lang="en-US" dirty="0"/>
                        </a:p>
                      </a:txBody>
                      <a:tcPr/>
                    </a:tc>
                    <a:tc>
                      <a:txBody>
                        <a:bodyPr/>
                        <a:lstStyle/>
                        <a:p>
                          <a:endParaRPr lang="en-US"/>
                        </a:p>
                      </a:txBody>
                      <a:tcPr>
                        <a:blipFill rotWithShape="1">
                          <a:blip r:embed="rId3"/>
                          <a:stretch>
                            <a:fillRect l="-100219" t="-6410" b="-180769"/>
                          </a:stretch>
                        </a:blipFill>
                      </a:tcPr>
                    </a:tc>
                  </a:tr>
                  <a:tr h="397547">
                    <a:tc>
                      <a:txBody>
                        <a:bodyPr/>
                        <a:lstStyle/>
                        <a:p>
                          <a:r>
                            <a:rPr lang="en-US" dirty="0" smtClean="0"/>
                            <a:t>Miller-Rabin </a:t>
                          </a:r>
                          <a:r>
                            <a:rPr lang="en-US" dirty="0" smtClean="0"/>
                            <a:t>(100 trials)</a:t>
                          </a:r>
                          <a:endParaRPr lang="en-US" dirty="0"/>
                        </a:p>
                      </a:txBody>
                      <a:tcPr/>
                    </a:tc>
                    <a:tc>
                      <a:txBody>
                        <a:bodyPr/>
                        <a:lstStyle/>
                        <a:p>
                          <a:r>
                            <a:rPr lang="en-US" dirty="0" smtClean="0"/>
                            <a:t>0.3 seconds</a:t>
                          </a:r>
                          <a:endParaRPr lang="en-US" dirty="0"/>
                        </a:p>
                      </a:txBody>
                      <a:tcPr/>
                    </a:tc>
                  </a:tr>
                  <a:tr h="397547">
                    <a:tc>
                      <a:txBody>
                        <a:bodyPr/>
                        <a:lstStyle/>
                        <a:p>
                          <a:r>
                            <a:rPr lang="en-US" dirty="0" smtClean="0"/>
                            <a:t>Best</a:t>
                          </a:r>
                          <a:r>
                            <a:rPr lang="en-US" baseline="0" dirty="0" smtClean="0"/>
                            <a:t> Deterministic (AKS)</a:t>
                          </a:r>
                          <a:endParaRPr lang="en-US" dirty="0"/>
                        </a:p>
                      </a:txBody>
                      <a:tcPr/>
                    </a:tc>
                    <a:tc>
                      <a:txBody>
                        <a:bodyPr/>
                        <a:lstStyle/>
                        <a:p>
                          <a:r>
                            <a:rPr lang="en-US" dirty="0" smtClean="0"/>
                            <a:t>37 weeks</a:t>
                          </a:r>
                          <a:endParaRPr lang="en-US" dirty="0"/>
                        </a:p>
                      </a:txBody>
                      <a:tcPr/>
                    </a:tc>
                  </a:tr>
                </a:tbl>
              </a:graphicData>
            </a:graphic>
          </p:graphicFrame>
        </mc:Fallback>
      </mc:AlternateContent>
      <p:sp>
        <p:nvSpPr>
          <p:cNvPr id="26" name="TextBox 25"/>
          <p:cNvSpPr txBox="1"/>
          <p:nvPr/>
        </p:nvSpPr>
        <p:spPr>
          <a:xfrm>
            <a:off x="976809" y="710625"/>
            <a:ext cx="7799982" cy="584775"/>
          </a:xfrm>
          <a:prstGeom prst="rect">
            <a:avLst/>
          </a:prstGeom>
          <a:noFill/>
        </p:spPr>
        <p:txBody>
          <a:bodyPr wrap="square" rtlCol="0">
            <a:spAutoFit/>
          </a:bodyPr>
          <a:lstStyle/>
          <a:p>
            <a:r>
              <a:rPr lang="en-US" sz="3200" dirty="0" smtClean="0">
                <a:solidFill>
                  <a:srgbClr val="0070C0"/>
                </a:solidFill>
              </a:rPr>
              <a:t>Example 2:  Randomized Algorithms</a:t>
            </a:r>
            <a:endParaRPr lang="en-US" sz="3200" dirty="0">
              <a:solidFill>
                <a:srgbClr val="0070C0"/>
              </a:solidFill>
            </a:endParaRPr>
          </a:p>
        </p:txBody>
      </p:sp>
    </p:spTree>
    <p:extLst>
      <p:ext uri="{BB962C8B-B14F-4D97-AF65-F5344CB8AC3E}">
        <p14:creationId xmlns:p14="http://schemas.microsoft.com/office/powerpoint/2010/main" val="43452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4" grpId="0"/>
      <p:bldP spid="47" grpId="0" animBg="1"/>
      <p:bldP spid="48" grpId="0" animBg="1"/>
      <p:bldP spid="4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20136</TotalTime>
  <Words>5293</Words>
  <Application>Microsoft Office PowerPoint</Application>
  <PresentationFormat>On-screen Show (4:3)</PresentationFormat>
  <Paragraphs>277</Paragraphs>
  <Slides>34</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Cambria Math</vt:lpstr>
      <vt:lpstr>Century Gothic</vt:lpstr>
      <vt:lpstr>Wingdings</vt:lpstr>
      <vt:lpstr>Wingdings 2</vt:lpstr>
      <vt:lpstr>Austin</vt:lpstr>
      <vt:lpstr>Network Algorithmics: Making the Internet Faster</vt:lpstr>
      <vt:lpstr>Algorithmics to speed abstractions in all systems (not just networks)</vt:lpstr>
      <vt:lpstr>How did algorithmics start</vt:lpstr>
      <vt:lpstr>Outline</vt:lpstr>
      <vt:lpstr>What is a Confluence? </vt:lpstr>
      <vt:lpstr>PowerPoint Presentation</vt:lpstr>
      <vt:lpstr>PowerPoint Presentation</vt:lpstr>
      <vt:lpstr>PowerPoint Presentation</vt:lpstr>
      <vt:lpstr>PowerPoint Presentation</vt:lpstr>
      <vt:lpstr>More Computer Science examples</vt:lpstr>
      <vt:lpstr>Why Confluences?</vt:lpstr>
      <vt:lpstr>PowerPoint Presentation</vt:lpstr>
      <vt:lpstr>Network Algorithmics via Confluences </vt:lpstr>
      <vt:lpstr>Network Algorithmics</vt:lpstr>
      <vt:lpstr>1. RDMA Example (Servers)</vt:lpstr>
      <vt:lpstr>PowerPoint Presentation</vt:lpstr>
      <vt:lpstr>PowerPoint Presentation</vt:lpstr>
      <vt:lpstr>From RDMA to Fast Servers: Other transformed ideas</vt:lpstr>
      <vt:lpstr>2. Prefix Lookup (Routers)</vt:lpstr>
      <vt:lpstr>Prefix Lookup Details</vt:lpstr>
      <vt:lpstr>PowerPoint Presentation</vt:lpstr>
      <vt:lpstr>Binary Search on prefix lengths: how  a collision with an outsider Jon Turner (JST) led to a new algorithm</vt:lpstr>
      <vt:lpstr>Algorithm Summary</vt:lpstr>
      <vt:lpstr>PowerPoint Presentation</vt:lpstr>
      <vt:lpstr>Fast Routers common by 2000s</vt:lpstr>
      <vt:lpstr>Create yourself </vt:lpstr>
      <vt:lpstr>What should CS at UCLA give you?</vt:lpstr>
      <vt:lpstr>PowerPoint Presentation</vt:lpstr>
      <vt:lpstr>2. Pick your problem carefully </vt:lpstr>
      <vt:lpstr>3. Keep thinking via an Idle Loop of Old Important Problems</vt:lpstr>
      <vt:lpstr>4. Be contrarian in picking problems</vt:lpstr>
      <vt:lpstr>But balance risk . . .</vt:lpstr>
      <vt:lpstr>Conclusions</vt:lpstr>
      <vt:lpstr>5. Finally, avoid extremes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Varghese</dc:creator>
  <cp:lastModifiedBy>varghese</cp:lastModifiedBy>
  <cp:revision>146</cp:revision>
  <dcterms:created xsi:type="dcterms:W3CDTF">2014-07-16T23:52:04Z</dcterms:created>
  <dcterms:modified xsi:type="dcterms:W3CDTF">2018-10-05T20:08:48Z</dcterms:modified>
</cp:coreProperties>
</file>