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2"/>
  </p:sldMasterIdLst>
  <p:notesMasterIdLst>
    <p:notesMasterId r:id="rId25"/>
  </p:notesMasterIdLst>
  <p:handoutMasterIdLst>
    <p:handoutMasterId r:id="rId26"/>
  </p:handoutMasterIdLst>
  <p:sldIdLst>
    <p:sldId id="265" r:id="rId3"/>
    <p:sldId id="310" r:id="rId4"/>
    <p:sldId id="320" r:id="rId5"/>
    <p:sldId id="322" r:id="rId6"/>
    <p:sldId id="341" r:id="rId7"/>
    <p:sldId id="339" r:id="rId8"/>
    <p:sldId id="337" r:id="rId9"/>
    <p:sldId id="338" r:id="rId10"/>
    <p:sldId id="334" r:id="rId11"/>
    <p:sldId id="321" r:id="rId12"/>
    <p:sldId id="314" r:id="rId13"/>
    <p:sldId id="324" r:id="rId14"/>
    <p:sldId id="342" r:id="rId15"/>
    <p:sldId id="325" r:id="rId16"/>
    <p:sldId id="326" r:id="rId17"/>
    <p:sldId id="328" r:id="rId18"/>
    <p:sldId id="332" r:id="rId19"/>
    <p:sldId id="329" r:id="rId20"/>
    <p:sldId id="330" r:id="rId21"/>
    <p:sldId id="333" r:id="rId22"/>
    <p:sldId id="340" r:id="rId23"/>
    <p:sldId id="336" r:id="rId24"/>
  </p:sldIdLst>
  <p:sldSz cx="12188825"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06" autoAdjust="0"/>
    <p:restoredTop sz="94629" autoAdjust="0"/>
  </p:normalViewPr>
  <p:slideViewPr>
    <p:cSldViewPr showGuides="1">
      <p:cViewPr varScale="1">
        <p:scale>
          <a:sx n="87" d="100"/>
          <a:sy n="87" d="100"/>
        </p:scale>
        <p:origin x="264" y="6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8/2/2016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8/2/2016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21</a:t>
            </a:fld>
            <a:endParaRPr lang="en-US"/>
          </a:p>
        </p:txBody>
      </p:sp>
    </p:spTree>
    <p:extLst>
      <p:ext uri="{BB962C8B-B14F-4D97-AF65-F5344CB8AC3E}">
        <p14:creationId xmlns:p14="http://schemas.microsoft.com/office/powerpoint/2010/main" val="1941330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C47A289-C8E3-4A32-81CF-9ED778873FA3}" type="datetime1">
              <a:rPr lang="en-US" smtClean="0"/>
              <a:t>8/2/2016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F1D3D2D-4060-43FE-A33A-CCD86EC223D4}" type="datetime1">
              <a:rPr lang="en-US" smtClean="0"/>
              <a:t>8/2/2016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E9BA91D-6C27-4496-9812-BF49F74DA760}" type="datetime1">
              <a:rPr lang="en-US" smtClean="0"/>
              <a:t>8/2/2016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BC56E8-02BC-47AD-AD5B-7D9A2C6AC157}" type="datetime1">
              <a:rPr lang="en-US" smtClean="0"/>
              <a:t>8/2/2016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3F35D2CC-EB1F-4E62-8480-0891CD34B6DB}" type="datetime1">
              <a:rPr lang="en-US" smtClean="0"/>
              <a:t>8/2/2016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078B2AF-44D1-4274-ACA5-1DADA0CE733E}" type="datetime1">
              <a:rPr lang="en-US" smtClean="0"/>
              <a:t>8/2/2016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6FC356A-0A5B-47D6-818B-B6407402CC0F}" type="datetime1">
              <a:rPr lang="en-US" smtClean="0"/>
              <a:t>8/2/2016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FFD9A-E20F-47BD-98A9-20F76DBA6382}" type="datetime1">
              <a:rPr lang="en-US" smtClean="0"/>
              <a:t>8/2/2016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C9355A-F2DA-4FC9-81EC-18CDBF1C9D1B}" type="datetime1">
              <a:rPr lang="en-US" smtClean="0"/>
              <a:t>8/2/2016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C3DB48-C262-4282-BFAB-111B75E17F69}" type="datetime1">
              <a:rPr lang="en-US" smtClean="0"/>
              <a:t>8/2/2016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12D9EBCD-F8F5-48FC-8172-6A9970EF8459}" type="datetime1">
              <a:rPr lang="en-US" smtClean="0"/>
              <a:t>8/2/2016</a:t>
            </a:fld>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a:t>
            </a:fld>
            <a:endParaRPr/>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65214" y="1828800"/>
            <a:ext cx="8458198" cy="2895600"/>
          </a:xfrm>
        </p:spPr>
        <p:txBody>
          <a:bodyPr>
            <a:normAutofit/>
          </a:bodyPr>
          <a:lstStyle/>
          <a:p>
            <a:r>
              <a:rPr lang="en-US" sz="4400" dirty="0">
                <a:latin typeface="Lucida Grande" pitchFamily="2" charset="0"/>
                <a:ea typeface="Lucida Grande" pitchFamily="2" charset="0"/>
                <a:cs typeface="Lucida Grande" pitchFamily="2" charset="0"/>
              </a:rPr>
              <a:t>Evaluation of Trust in Android </a:t>
            </a:r>
            <a:r>
              <a:rPr lang="en-US" sz="4400" dirty="0" smtClean="0">
                <a:latin typeface="Lucida Grande" pitchFamily="2" charset="0"/>
                <a:ea typeface="Lucida Grande" pitchFamily="2" charset="0"/>
                <a:cs typeface="Lucida Grande" pitchFamily="2" charset="0"/>
              </a:rPr>
              <a:t>Devices using Machine Learning</a:t>
            </a:r>
            <a:endParaRPr lang="en-US" sz="4400" dirty="0">
              <a:latin typeface="Lucida Grande" pitchFamily="2" charset="0"/>
              <a:ea typeface="Lucida Grande" pitchFamily="2" charset="0"/>
              <a:cs typeface="Lucida Grande" pitchFamily="2" charset="0"/>
            </a:endParaRPr>
          </a:p>
        </p:txBody>
      </p:sp>
      <p:sp>
        <p:nvSpPr>
          <p:cNvPr id="4" name="Subtitle 3"/>
          <p:cNvSpPr>
            <a:spLocks noGrp="1"/>
          </p:cNvSpPr>
          <p:nvPr>
            <p:ph type="subTitle" idx="1"/>
          </p:nvPr>
        </p:nvSpPr>
        <p:spPr/>
        <p:txBody>
          <a:bodyPr/>
          <a:lstStyle/>
          <a:p>
            <a:r>
              <a:rPr lang="it-IT" dirty="0" smtClean="0"/>
              <a:t>PROJECT PROPOSAL PRESENTATION</a:t>
            </a:r>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2413" y="381000"/>
            <a:ext cx="9144001" cy="838200"/>
          </a:xfrm>
        </p:spPr>
        <p:txBody>
          <a:bodyPr>
            <a:normAutofit/>
          </a:bodyPr>
          <a:lstStyle/>
          <a:p>
            <a:r>
              <a:rPr lang="en-US" sz="4000" dirty="0" smtClean="0"/>
              <a:t>Objectives</a:t>
            </a:r>
            <a:endParaRPr lang="en-US" sz="4000" dirty="0"/>
          </a:p>
        </p:txBody>
      </p:sp>
      <p:sp>
        <p:nvSpPr>
          <p:cNvPr id="5" name="Content Placeholder 2"/>
          <p:cNvSpPr>
            <a:spLocks noGrp="1"/>
          </p:cNvSpPr>
          <p:nvPr>
            <p:ph idx="1"/>
          </p:nvPr>
        </p:nvSpPr>
        <p:spPr>
          <a:xfrm>
            <a:off x="1522413" y="1524000"/>
            <a:ext cx="9601199" cy="5105399"/>
          </a:xfrm>
        </p:spPr>
        <p:txBody>
          <a:bodyPr>
            <a:normAutofit/>
          </a:bodyPr>
          <a:lstStyle/>
          <a:p>
            <a:pPr marL="514350" indent="-514350">
              <a:buFont typeface="+mj-lt"/>
              <a:buAutoNum type="arabicPeriod"/>
            </a:pPr>
            <a:r>
              <a:rPr lang="en-US" sz="2800" dirty="0" smtClean="0"/>
              <a:t>To determine the overall trust of a device, using multiple factors.</a:t>
            </a:r>
          </a:p>
          <a:p>
            <a:pPr marL="754062" lvl="1" indent="-514350"/>
            <a:r>
              <a:rPr lang="en-US" dirty="0" smtClean="0"/>
              <a:t>To extract user level information</a:t>
            </a:r>
          </a:p>
          <a:p>
            <a:pPr marL="754062" lvl="1" indent="-514350"/>
            <a:r>
              <a:rPr lang="en-US" dirty="0" smtClean="0"/>
              <a:t>To extract network information</a:t>
            </a:r>
          </a:p>
          <a:p>
            <a:pPr marL="754062" lvl="1" indent="-514350"/>
            <a:r>
              <a:rPr lang="en-US" dirty="0" smtClean="0"/>
              <a:t>To identify vulnerabilities in the Android OS</a:t>
            </a:r>
          </a:p>
          <a:p>
            <a:pPr marL="754062" lvl="1" indent="-514350"/>
            <a:r>
              <a:rPr lang="en-US" dirty="0" smtClean="0"/>
              <a:t>To identify vulnerabilities in the </a:t>
            </a:r>
            <a:r>
              <a:rPr lang="en-US" smtClean="0"/>
              <a:t>applications installed</a:t>
            </a:r>
            <a:endParaRPr lang="en-US" dirty="0" smtClean="0"/>
          </a:p>
          <a:p>
            <a:pPr marL="514350" indent="-514350">
              <a:buFont typeface="+mj-lt"/>
              <a:buAutoNum type="arabicPeriod"/>
            </a:pPr>
            <a:r>
              <a:rPr lang="en-US" sz="2800" dirty="0"/>
              <a:t>B</a:t>
            </a:r>
            <a:r>
              <a:rPr lang="en-US" sz="2800" dirty="0" smtClean="0"/>
              <a:t>uild a secure network to exchange sensitive information</a:t>
            </a:r>
            <a:endParaRPr lang="en-US" dirty="0" smtClean="0"/>
          </a:p>
          <a:p>
            <a:pPr lvl="1"/>
            <a:r>
              <a:rPr lang="en-US" dirty="0" smtClean="0"/>
              <a:t>      To connect devices with high trust value</a:t>
            </a:r>
          </a:p>
        </p:txBody>
      </p:sp>
      <p:sp>
        <p:nvSpPr>
          <p:cNvPr id="2" name="Slide Number Placeholder 1"/>
          <p:cNvSpPr>
            <a:spLocks noGrp="1"/>
          </p:cNvSpPr>
          <p:nvPr>
            <p:ph type="sldNum" sz="quarter" idx="12"/>
          </p:nvPr>
        </p:nvSpPr>
        <p:spPr/>
        <p:txBody>
          <a:bodyPr/>
          <a:lstStyle/>
          <a:p>
            <a:fld id="{2A013F82-EE5E-44EE-A61D-E31C6657F26F}" type="slidenum">
              <a:rPr lang="en-US" smtClean="0"/>
              <a:t>10</a:t>
            </a:fld>
            <a:endParaRPr lang="en-US"/>
          </a:p>
        </p:txBody>
      </p:sp>
    </p:spTree>
    <p:extLst>
      <p:ext uri="{BB962C8B-B14F-4D97-AF65-F5344CB8AC3E}">
        <p14:creationId xmlns:p14="http://schemas.microsoft.com/office/powerpoint/2010/main" val="1639799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2413" y="381000"/>
            <a:ext cx="9144001" cy="838200"/>
          </a:xfrm>
        </p:spPr>
        <p:txBody>
          <a:bodyPr>
            <a:normAutofit/>
          </a:bodyPr>
          <a:lstStyle/>
          <a:p>
            <a:r>
              <a:rPr lang="en-US" sz="4000" dirty="0" smtClean="0"/>
              <a:t>System Diagram</a:t>
            </a:r>
            <a:endParaRPr lang="en-US" sz="4000" dirty="0"/>
          </a:p>
        </p:txBody>
      </p:sp>
      <p:sp>
        <p:nvSpPr>
          <p:cNvPr id="5" name="Content Placeholder 2"/>
          <p:cNvSpPr txBox="1">
            <a:spLocks/>
          </p:cNvSpPr>
          <p:nvPr/>
        </p:nvSpPr>
        <p:spPr>
          <a:xfrm>
            <a:off x="1522413" y="1219200"/>
            <a:ext cx="9601199" cy="541019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9pPr>
          </a:lstStyle>
          <a:p>
            <a:endParaRPr lang="en-US" sz="2800" dirty="0" smtClean="0"/>
          </a:p>
        </p:txBody>
      </p:sp>
      <p:pic>
        <p:nvPicPr>
          <p:cNvPr id="38" name="Picture 37"/>
          <p:cNvPicPr>
            <a:picLocks noChangeAspect="1"/>
          </p:cNvPicPr>
          <p:nvPr/>
        </p:nvPicPr>
        <p:blipFill>
          <a:blip r:embed="rId2"/>
          <a:stretch>
            <a:fillRect/>
          </a:stretch>
        </p:blipFill>
        <p:spPr>
          <a:xfrm>
            <a:off x="2474407" y="1566533"/>
            <a:ext cx="7240010" cy="4715533"/>
          </a:xfrm>
          <a:prstGeom prst="rect">
            <a:avLst/>
          </a:prstGeom>
        </p:spPr>
      </p:pic>
      <p:sp>
        <p:nvSpPr>
          <p:cNvPr id="2" name="Slide Number Placeholder 1"/>
          <p:cNvSpPr>
            <a:spLocks noGrp="1"/>
          </p:cNvSpPr>
          <p:nvPr>
            <p:ph type="sldNum" sz="quarter" idx="12"/>
          </p:nvPr>
        </p:nvSpPr>
        <p:spPr/>
        <p:txBody>
          <a:bodyPr/>
          <a:lstStyle/>
          <a:p>
            <a:fld id="{2A013F82-EE5E-44EE-A61D-E31C6657F26F}" type="slidenum">
              <a:rPr lang="en-US" smtClean="0"/>
              <a:t>11</a:t>
            </a:fld>
            <a:endParaRPr lang="en-US"/>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2413" y="381000"/>
            <a:ext cx="9144001" cy="838200"/>
          </a:xfrm>
        </p:spPr>
        <p:txBody>
          <a:bodyPr>
            <a:normAutofit/>
          </a:bodyPr>
          <a:lstStyle/>
          <a:p>
            <a:r>
              <a:rPr lang="en-US" sz="4000" dirty="0" smtClean="0"/>
              <a:t>How Each Component is Developed</a:t>
            </a:r>
            <a:endParaRPr lang="en-US" sz="4000" dirty="0"/>
          </a:p>
        </p:txBody>
      </p:sp>
      <p:sp>
        <p:nvSpPr>
          <p:cNvPr id="5" name="Content Placeholder 2"/>
          <p:cNvSpPr>
            <a:spLocks noGrp="1"/>
          </p:cNvSpPr>
          <p:nvPr>
            <p:ph idx="1"/>
          </p:nvPr>
        </p:nvSpPr>
        <p:spPr>
          <a:xfrm>
            <a:off x="1522413" y="1524000"/>
            <a:ext cx="9601199" cy="5105399"/>
          </a:xfrm>
        </p:spPr>
        <p:txBody>
          <a:bodyPr>
            <a:normAutofit/>
          </a:bodyPr>
          <a:lstStyle/>
          <a:p>
            <a:pPr>
              <a:spcBef>
                <a:spcPts val="1200"/>
              </a:spcBef>
              <a:spcAft>
                <a:spcPts val="1200"/>
              </a:spcAft>
            </a:pPr>
            <a:r>
              <a:rPr lang="en-US" sz="3200" dirty="0" smtClean="0"/>
              <a:t>Feature Extraction in Android OS</a:t>
            </a:r>
          </a:p>
          <a:p>
            <a:pPr lvl="2">
              <a:spcBef>
                <a:spcPts val="1200"/>
              </a:spcBef>
              <a:spcAft>
                <a:spcPts val="1200"/>
              </a:spcAft>
            </a:pPr>
            <a:r>
              <a:rPr lang="en-US" sz="2400" dirty="0" smtClean="0"/>
              <a:t>Is the device updated</a:t>
            </a:r>
          </a:p>
          <a:p>
            <a:pPr lvl="2">
              <a:spcBef>
                <a:spcPts val="1200"/>
              </a:spcBef>
              <a:spcAft>
                <a:spcPts val="1200"/>
              </a:spcAft>
            </a:pPr>
            <a:r>
              <a:rPr lang="en-US" sz="2400" dirty="0" smtClean="0"/>
              <a:t>Appropriate security tools are utilized</a:t>
            </a:r>
          </a:p>
          <a:p>
            <a:pPr lvl="2">
              <a:spcBef>
                <a:spcPts val="1200"/>
              </a:spcBef>
              <a:spcAft>
                <a:spcPts val="1200"/>
              </a:spcAft>
            </a:pPr>
            <a:r>
              <a:rPr lang="en-US" sz="2400" dirty="0" smtClean="0"/>
              <a:t>Mobile </a:t>
            </a:r>
            <a:r>
              <a:rPr lang="en-US" sz="2400" dirty="0"/>
              <a:t>Data usage in the background </a:t>
            </a:r>
            <a:r>
              <a:rPr lang="en-US" sz="2400" dirty="0" smtClean="0"/>
              <a:t>processes</a:t>
            </a:r>
          </a:p>
          <a:p>
            <a:pPr lvl="2">
              <a:spcBef>
                <a:spcPts val="1200"/>
              </a:spcBef>
              <a:spcAft>
                <a:spcPts val="1200"/>
              </a:spcAft>
            </a:pPr>
            <a:r>
              <a:rPr lang="en-US" sz="2400" dirty="0" smtClean="0"/>
              <a:t>Mobile </a:t>
            </a:r>
            <a:r>
              <a:rPr lang="en-US" sz="2400" dirty="0"/>
              <a:t>Data usage in the foreground </a:t>
            </a:r>
            <a:r>
              <a:rPr lang="en-US" sz="2400" dirty="0" smtClean="0"/>
              <a:t>processes</a:t>
            </a:r>
          </a:p>
          <a:p>
            <a:pPr lvl="2">
              <a:spcBef>
                <a:spcPts val="1200"/>
              </a:spcBef>
              <a:spcAft>
                <a:spcPts val="1200"/>
              </a:spcAft>
            </a:pPr>
            <a:r>
              <a:rPr lang="en-US" sz="2400" dirty="0" smtClean="0"/>
              <a:t>Number </a:t>
            </a:r>
            <a:r>
              <a:rPr lang="en-US" sz="2400" dirty="0"/>
              <a:t>of System Calls made by a particular </a:t>
            </a:r>
            <a:r>
              <a:rPr lang="en-US" sz="2400" dirty="0" smtClean="0"/>
              <a:t>app</a:t>
            </a:r>
            <a:endParaRPr lang="en-US" sz="2000" dirty="0"/>
          </a:p>
          <a:p>
            <a:pPr>
              <a:spcAft>
                <a:spcPts val="1200"/>
              </a:spcAft>
            </a:pPr>
            <a:r>
              <a:rPr lang="en-US" sz="3000" dirty="0" smtClean="0"/>
              <a:t>These information are available in the Android OS.</a:t>
            </a:r>
            <a:endParaRPr lang="en-US" sz="3000" dirty="0"/>
          </a:p>
        </p:txBody>
      </p:sp>
      <p:sp>
        <p:nvSpPr>
          <p:cNvPr id="2" name="Slide Number Placeholder 1"/>
          <p:cNvSpPr>
            <a:spLocks noGrp="1"/>
          </p:cNvSpPr>
          <p:nvPr>
            <p:ph type="sldNum" sz="quarter" idx="12"/>
          </p:nvPr>
        </p:nvSpPr>
        <p:spPr/>
        <p:txBody>
          <a:bodyPr/>
          <a:lstStyle/>
          <a:p>
            <a:fld id="{2A013F82-EE5E-44EE-A61D-E31C6657F26F}" type="slidenum">
              <a:rPr lang="en-US" smtClean="0"/>
              <a:t>12</a:t>
            </a:fld>
            <a:endParaRPr lang="en-US"/>
          </a:p>
        </p:txBody>
      </p:sp>
    </p:spTree>
    <p:extLst>
      <p:ext uri="{BB962C8B-B14F-4D97-AF65-F5344CB8AC3E}">
        <p14:creationId xmlns:p14="http://schemas.microsoft.com/office/powerpoint/2010/main" val="2420744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2413" y="381000"/>
            <a:ext cx="9144001" cy="838200"/>
          </a:xfrm>
        </p:spPr>
        <p:txBody>
          <a:bodyPr>
            <a:normAutofit/>
          </a:bodyPr>
          <a:lstStyle/>
          <a:p>
            <a:r>
              <a:rPr lang="en-US" sz="4000" dirty="0" smtClean="0"/>
              <a:t>How Each Component is Developed</a:t>
            </a:r>
            <a:endParaRPr lang="en-US" sz="4000" dirty="0"/>
          </a:p>
        </p:txBody>
      </p:sp>
      <p:sp>
        <p:nvSpPr>
          <p:cNvPr id="5" name="Content Placeholder 2"/>
          <p:cNvSpPr>
            <a:spLocks noGrp="1"/>
          </p:cNvSpPr>
          <p:nvPr>
            <p:ph idx="1"/>
          </p:nvPr>
        </p:nvSpPr>
        <p:spPr>
          <a:xfrm>
            <a:off x="1522413" y="1524000"/>
            <a:ext cx="9601199" cy="5105399"/>
          </a:xfrm>
        </p:spPr>
        <p:txBody>
          <a:bodyPr>
            <a:normAutofit/>
          </a:bodyPr>
          <a:lstStyle/>
          <a:p>
            <a:pPr>
              <a:spcBef>
                <a:spcPts val="1200"/>
              </a:spcBef>
              <a:spcAft>
                <a:spcPts val="1200"/>
              </a:spcAft>
            </a:pPr>
            <a:r>
              <a:rPr lang="en-US" sz="3200" dirty="0" smtClean="0"/>
              <a:t>Feature Extraction in Installed Applications </a:t>
            </a:r>
          </a:p>
          <a:p>
            <a:pPr lvl="2">
              <a:spcBef>
                <a:spcPts val="1200"/>
              </a:spcBef>
              <a:spcAft>
                <a:spcPts val="1200"/>
              </a:spcAft>
            </a:pPr>
            <a:r>
              <a:rPr lang="en-US" sz="2400" dirty="0" smtClean="0"/>
              <a:t>Number of times a particular application has been installed</a:t>
            </a:r>
          </a:p>
          <a:p>
            <a:pPr lvl="2">
              <a:spcBef>
                <a:spcPts val="1200"/>
              </a:spcBef>
              <a:spcAft>
                <a:spcPts val="1200"/>
              </a:spcAft>
            </a:pPr>
            <a:r>
              <a:rPr lang="en-US" sz="2400" dirty="0" smtClean="0"/>
              <a:t>Number of reviews for a particular application</a:t>
            </a:r>
          </a:p>
          <a:p>
            <a:pPr lvl="2">
              <a:spcBef>
                <a:spcPts val="1200"/>
              </a:spcBef>
              <a:spcAft>
                <a:spcPts val="1200"/>
              </a:spcAft>
            </a:pPr>
            <a:r>
              <a:rPr lang="en-US" sz="2400" dirty="0" smtClean="0"/>
              <a:t>Is the application up-to date</a:t>
            </a:r>
          </a:p>
          <a:p>
            <a:pPr lvl="2">
              <a:spcBef>
                <a:spcPts val="1200"/>
              </a:spcBef>
              <a:spcAft>
                <a:spcPts val="1200"/>
              </a:spcAft>
            </a:pPr>
            <a:r>
              <a:rPr lang="en-US" sz="2400" dirty="0" smtClean="0"/>
              <a:t>User rating a particular application has received</a:t>
            </a:r>
          </a:p>
          <a:p>
            <a:pPr lvl="2">
              <a:spcBef>
                <a:spcPts val="1200"/>
              </a:spcBef>
              <a:spcAft>
                <a:spcPts val="1200"/>
              </a:spcAft>
            </a:pPr>
            <a:r>
              <a:rPr lang="en-US" sz="2400" dirty="0" smtClean="0"/>
              <a:t>Is the Developer recognized</a:t>
            </a:r>
          </a:p>
          <a:p>
            <a:pPr lvl="1">
              <a:spcAft>
                <a:spcPts val="1200"/>
              </a:spcAft>
            </a:pPr>
            <a:r>
              <a:rPr lang="en-US" sz="3200" dirty="0" smtClean="0"/>
              <a:t>These information are obtained using the </a:t>
            </a:r>
            <a:r>
              <a:rPr lang="en-US" sz="3200" dirty="0"/>
              <a:t>meta-data and the Google Play </a:t>
            </a:r>
            <a:r>
              <a:rPr lang="en-US" sz="3200" dirty="0" smtClean="0"/>
              <a:t>Store</a:t>
            </a:r>
            <a:endParaRPr lang="en-US" sz="3200" dirty="0"/>
          </a:p>
        </p:txBody>
      </p:sp>
      <p:sp>
        <p:nvSpPr>
          <p:cNvPr id="2" name="Slide Number Placeholder 1"/>
          <p:cNvSpPr>
            <a:spLocks noGrp="1"/>
          </p:cNvSpPr>
          <p:nvPr>
            <p:ph type="sldNum" sz="quarter" idx="12"/>
          </p:nvPr>
        </p:nvSpPr>
        <p:spPr/>
        <p:txBody>
          <a:bodyPr/>
          <a:lstStyle/>
          <a:p>
            <a:fld id="{2A013F82-EE5E-44EE-A61D-E31C6657F26F}" type="slidenum">
              <a:rPr lang="en-US" smtClean="0"/>
              <a:t>13</a:t>
            </a:fld>
            <a:endParaRPr lang="en-US"/>
          </a:p>
        </p:txBody>
      </p:sp>
    </p:spTree>
    <p:extLst>
      <p:ext uri="{BB962C8B-B14F-4D97-AF65-F5344CB8AC3E}">
        <p14:creationId xmlns:p14="http://schemas.microsoft.com/office/powerpoint/2010/main" val="247785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2413" y="381000"/>
            <a:ext cx="9144001" cy="838200"/>
          </a:xfrm>
        </p:spPr>
        <p:txBody>
          <a:bodyPr>
            <a:normAutofit fontScale="90000"/>
          </a:bodyPr>
          <a:lstStyle/>
          <a:p>
            <a:r>
              <a:rPr lang="en-US" sz="4000" dirty="0" smtClean="0"/>
              <a:t>How Each Component is Developed Contd.</a:t>
            </a:r>
            <a:endParaRPr lang="en-US" sz="4000" dirty="0"/>
          </a:p>
        </p:txBody>
      </p:sp>
      <p:sp>
        <p:nvSpPr>
          <p:cNvPr id="5" name="Content Placeholder 2"/>
          <p:cNvSpPr>
            <a:spLocks noGrp="1"/>
          </p:cNvSpPr>
          <p:nvPr>
            <p:ph idx="1"/>
          </p:nvPr>
        </p:nvSpPr>
        <p:spPr>
          <a:xfrm>
            <a:off x="1522413" y="1524000"/>
            <a:ext cx="9601199" cy="5105399"/>
          </a:xfrm>
        </p:spPr>
        <p:txBody>
          <a:bodyPr>
            <a:noAutofit/>
          </a:bodyPr>
          <a:lstStyle/>
          <a:p>
            <a:pPr>
              <a:spcBef>
                <a:spcPts val="600"/>
              </a:spcBef>
              <a:spcAft>
                <a:spcPts val="600"/>
              </a:spcAft>
            </a:pPr>
            <a:r>
              <a:rPr lang="en-US" sz="3200" dirty="0" smtClean="0"/>
              <a:t>User Information Extraction</a:t>
            </a:r>
          </a:p>
          <a:p>
            <a:pPr lvl="1">
              <a:spcBef>
                <a:spcPts val="600"/>
              </a:spcBef>
              <a:spcAft>
                <a:spcPts val="600"/>
              </a:spcAft>
            </a:pPr>
            <a:r>
              <a:rPr lang="en-US" sz="2400" dirty="0" smtClean="0"/>
              <a:t>If </a:t>
            </a:r>
            <a:r>
              <a:rPr lang="en-US" sz="2400" dirty="0"/>
              <a:t>there are two users called x and </a:t>
            </a:r>
            <a:r>
              <a:rPr lang="en-US" sz="2400" dirty="0" smtClean="0"/>
              <a:t>y</a:t>
            </a:r>
          </a:p>
          <a:p>
            <a:pPr lvl="2">
              <a:spcAft>
                <a:spcPts val="600"/>
              </a:spcAft>
            </a:pPr>
            <a:r>
              <a:rPr lang="en-US" sz="2000" dirty="0" smtClean="0"/>
              <a:t>Whether </a:t>
            </a:r>
            <a:r>
              <a:rPr lang="en-US" sz="2000" dirty="0"/>
              <a:t>x is a friend of </a:t>
            </a:r>
            <a:r>
              <a:rPr lang="en-US" sz="2000" dirty="0" smtClean="0"/>
              <a:t>y</a:t>
            </a:r>
          </a:p>
          <a:p>
            <a:pPr lvl="2">
              <a:spcAft>
                <a:spcPts val="600"/>
              </a:spcAft>
            </a:pPr>
            <a:r>
              <a:rPr lang="en-US" sz="2000" dirty="0" smtClean="0"/>
              <a:t>The </a:t>
            </a:r>
            <a:r>
              <a:rPr lang="en-US" sz="2000" dirty="0"/>
              <a:t>designation of </a:t>
            </a:r>
            <a:r>
              <a:rPr lang="en-US" sz="2000" dirty="0" smtClean="0"/>
              <a:t>x</a:t>
            </a:r>
          </a:p>
          <a:p>
            <a:pPr lvl="2">
              <a:spcAft>
                <a:spcPts val="600"/>
              </a:spcAft>
            </a:pPr>
            <a:r>
              <a:rPr lang="en-US" sz="2000" dirty="0" smtClean="0"/>
              <a:t>The </a:t>
            </a:r>
            <a:r>
              <a:rPr lang="en-US" sz="2000" dirty="0"/>
              <a:t>similarities between the two </a:t>
            </a:r>
            <a:r>
              <a:rPr lang="en-US" sz="2000" dirty="0" smtClean="0"/>
              <a:t>users</a:t>
            </a:r>
          </a:p>
          <a:p>
            <a:pPr lvl="2">
              <a:spcAft>
                <a:spcPts val="600"/>
              </a:spcAft>
            </a:pPr>
            <a:r>
              <a:rPr lang="en-US" sz="2000" dirty="0" smtClean="0"/>
              <a:t>The </a:t>
            </a:r>
            <a:r>
              <a:rPr lang="en-US" sz="2000" dirty="0"/>
              <a:t>density of interactions of x and </a:t>
            </a:r>
            <a:r>
              <a:rPr lang="en-US" sz="2000" dirty="0" smtClean="0"/>
              <a:t>y</a:t>
            </a:r>
          </a:p>
          <a:p>
            <a:pPr lvl="2">
              <a:spcAft>
                <a:spcPts val="600"/>
              </a:spcAft>
            </a:pPr>
            <a:r>
              <a:rPr lang="en-US" sz="2000" dirty="0" smtClean="0"/>
              <a:t>The </a:t>
            </a:r>
            <a:r>
              <a:rPr lang="en-US" sz="2000" dirty="0"/>
              <a:t>distance between x and </a:t>
            </a:r>
            <a:r>
              <a:rPr lang="en-US" sz="2000" dirty="0" smtClean="0"/>
              <a:t>y</a:t>
            </a:r>
          </a:p>
          <a:p>
            <a:pPr lvl="2">
              <a:spcAft>
                <a:spcPts val="600"/>
              </a:spcAft>
            </a:pPr>
            <a:r>
              <a:rPr lang="en-US" sz="2000" dirty="0" smtClean="0"/>
              <a:t>Ratio </a:t>
            </a:r>
            <a:r>
              <a:rPr lang="en-US" sz="2000" dirty="0"/>
              <a:t>of Mutual friends to Total number of friends </a:t>
            </a:r>
          </a:p>
          <a:p>
            <a:pPr>
              <a:spcBef>
                <a:spcPts val="600"/>
              </a:spcBef>
              <a:spcAft>
                <a:spcPts val="600"/>
              </a:spcAft>
            </a:pPr>
            <a:endParaRPr lang="en-US" sz="2800" dirty="0" smtClean="0"/>
          </a:p>
          <a:p>
            <a:pPr>
              <a:spcBef>
                <a:spcPts val="600"/>
              </a:spcBef>
              <a:spcAft>
                <a:spcPts val="600"/>
              </a:spcAft>
            </a:pPr>
            <a:r>
              <a:rPr lang="en-US" sz="3200" dirty="0" smtClean="0"/>
              <a:t>These information can be obtained via Facebook and analyzed using social network analysis techniques.</a:t>
            </a:r>
          </a:p>
        </p:txBody>
      </p:sp>
      <p:sp>
        <p:nvSpPr>
          <p:cNvPr id="2" name="Slide Number Placeholder 1"/>
          <p:cNvSpPr>
            <a:spLocks noGrp="1"/>
          </p:cNvSpPr>
          <p:nvPr>
            <p:ph type="sldNum" sz="quarter" idx="12"/>
          </p:nvPr>
        </p:nvSpPr>
        <p:spPr/>
        <p:txBody>
          <a:bodyPr/>
          <a:lstStyle/>
          <a:p>
            <a:fld id="{2A013F82-EE5E-44EE-A61D-E31C6657F26F}" type="slidenum">
              <a:rPr lang="en-US" smtClean="0"/>
              <a:t>14</a:t>
            </a:fld>
            <a:endParaRPr lang="en-US"/>
          </a:p>
        </p:txBody>
      </p:sp>
    </p:spTree>
    <p:extLst>
      <p:ext uri="{BB962C8B-B14F-4D97-AF65-F5344CB8AC3E}">
        <p14:creationId xmlns:p14="http://schemas.microsoft.com/office/powerpoint/2010/main" val="3317057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2413" y="381000"/>
            <a:ext cx="9144001" cy="838200"/>
          </a:xfrm>
        </p:spPr>
        <p:txBody>
          <a:bodyPr>
            <a:normAutofit fontScale="90000"/>
          </a:bodyPr>
          <a:lstStyle/>
          <a:p>
            <a:r>
              <a:rPr lang="en-US" sz="4000" dirty="0" smtClean="0"/>
              <a:t>How Each Component is Developed Contd.</a:t>
            </a:r>
            <a:endParaRPr lang="en-US" sz="4000" dirty="0"/>
          </a:p>
        </p:txBody>
      </p:sp>
      <p:sp>
        <p:nvSpPr>
          <p:cNvPr id="5" name="Content Placeholder 2"/>
          <p:cNvSpPr>
            <a:spLocks noGrp="1"/>
          </p:cNvSpPr>
          <p:nvPr>
            <p:ph idx="1"/>
          </p:nvPr>
        </p:nvSpPr>
        <p:spPr>
          <a:xfrm>
            <a:off x="1522413" y="1524000"/>
            <a:ext cx="9601199" cy="5105399"/>
          </a:xfrm>
        </p:spPr>
        <p:txBody>
          <a:bodyPr>
            <a:normAutofit/>
          </a:bodyPr>
          <a:lstStyle/>
          <a:p>
            <a:pPr>
              <a:spcBef>
                <a:spcPts val="600"/>
              </a:spcBef>
              <a:spcAft>
                <a:spcPts val="600"/>
              </a:spcAft>
            </a:pPr>
            <a:r>
              <a:rPr lang="en-US" sz="2800" dirty="0" smtClean="0"/>
              <a:t>Network Information Extraction</a:t>
            </a:r>
          </a:p>
          <a:p>
            <a:pPr lvl="1">
              <a:spcBef>
                <a:spcPts val="600"/>
              </a:spcBef>
              <a:spcAft>
                <a:spcPts val="600"/>
              </a:spcAft>
            </a:pPr>
            <a:r>
              <a:rPr lang="en-US" dirty="0" smtClean="0"/>
              <a:t>Hop count between the two devices</a:t>
            </a:r>
          </a:p>
          <a:p>
            <a:pPr lvl="1">
              <a:spcBef>
                <a:spcPts val="600"/>
              </a:spcBef>
              <a:spcAft>
                <a:spcPts val="600"/>
              </a:spcAft>
            </a:pPr>
            <a:r>
              <a:rPr lang="en-US" dirty="0" smtClean="0"/>
              <a:t>Number of packets transferred</a:t>
            </a:r>
            <a:endParaRPr lang="en-US" dirty="0"/>
          </a:p>
          <a:p>
            <a:pPr lvl="1">
              <a:spcBef>
                <a:spcPts val="600"/>
              </a:spcBef>
              <a:spcAft>
                <a:spcPts val="600"/>
              </a:spcAft>
            </a:pPr>
            <a:r>
              <a:rPr lang="en-US" dirty="0" smtClean="0"/>
              <a:t>Number of packets received</a:t>
            </a:r>
          </a:p>
          <a:p>
            <a:pPr lvl="1">
              <a:spcBef>
                <a:spcPts val="600"/>
              </a:spcBef>
              <a:spcAft>
                <a:spcPts val="600"/>
              </a:spcAft>
            </a:pPr>
            <a:r>
              <a:rPr lang="en-US" dirty="0" smtClean="0"/>
              <a:t>Size of a packet</a:t>
            </a:r>
          </a:p>
          <a:p>
            <a:pPr lvl="1">
              <a:spcBef>
                <a:spcPts val="600"/>
              </a:spcBef>
              <a:spcAft>
                <a:spcPts val="600"/>
              </a:spcAft>
            </a:pPr>
            <a:r>
              <a:rPr lang="en-US" dirty="0" smtClean="0"/>
              <a:t>Number of completed transactions</a:t>
            </a:r>
          </a:p>
          <a:p>
            <a:pPr lvl="1">
              <a:spcBef>
                <a:spcPts val="600"/>
              </a:spcBef>
              <a:spcAft>
                <a:spcPts val="600"/>
              </a:spcAft>
            </a:pPr>
            <a:r>
              <a:rPr lang="en-US" dirty="0" smtClean="0"/>
              <a:t>Duration of a transaction</a:t>
            </a:r>
          </a:p>
          <a:p>
            <a:pPr lvl="1">
              <a:spcBef>
                <a:spcPts val="600"/>
              </a:spcBef>
              <a:spcAft>
                <a:spcPts val="600"/>
              </a:spcAft>
            </a:pPr>
            <a:r>
              <a:rPr lang="en-US" dirty="0" smtClean="0"/>
              <a:t>Presence of Selfish nodes</a:t>
            </a:r>
          </a:p>
          <a:p>
            <a:pPr>
              <a:spcBef>
                <a:spcPts val="600"/>
              </a:spcBef>
              <a:spcAft>
                <a:spcPts val="600"/>
              </a:spcAft>
            </a:pPr>
            <a:r>
              <a:rPr lang="en-US" sz="2800" dirty="0" smtClean="0"/>
              <a:t>Currently we are planning to use the IP header and the Watchdog mechanism to extract these information</a:t>
            </a:r>
          </a:p>
          <a:p>
            <a:pPr lvl="1">
              <a:spcBef>
                <a:spcPts val="600"/>
              </a:spcBef>
              <a:spcAft>
                <a:spcPts val="600"/>
              </a:spcAft>
            </a:pPr>
            <a:endParaRPr lang="en-US" dirty="0"/>
          </a:p>
        </p:txBody>
      </p:sp>
      <p:sp>
        <p:nvSpPr>
          <p:cNvPr id="2" name="Slide Number Placeholder 1"/>
          <p:cNvSpPr>
            <a:spLocks noGrp="1"/>
          </p:cNvSpPr>
          <p:nvPr>
            <p:ph type="sldNum" sz="quarter" idx="12"/>
          </p:nvPr>
        </p:nvSpPr>
        <p:spPr/>
        <p:txBody>
          <a:bodyPr/>
          <a:lstStyle/>
          <a:p>
            <a:fld id="{2A013F82-EE5E-44EE-A61D-E31C6657F26F}" type="slidenum">
              <a:rPr lang="en-US" smtClean="0"/>
              <a:t>15</a:t>
            </a:fld>
            <a:endParaRPr lang="en-US"/>
          </a:p>
        </p:txBody>
      </p:sp>
    </p:spTree>
    <p:extLst>
      <p:ext uri="{BB962C8B-B14F-4D97-AF65-F5344CB8AC3E}">
        <p14:creationId xmlns:p14="http://schemas.microsoft.com/office/powerpoint/2010/main" val="26176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1522413" y="381000"/>
            <a:ext cx="9144001" cy="838200"/>
          </a:xfrm>
        </p:spPr>
        <p:txBody>
          <a:bodyPr>
            <a:normAutofit fontScale="90000"/>
          </a:bodyPr>
          <a:lstStyle/>
          <a:p>
            <a:r>
              <a:rPr lang="en-US" sz="4000" dirty="0" smtClean="0"/>
              <a:t>How Each Component is Developed Contd.</a:t>
            </a:r>
            <a:endParaRPr lang="en-US" sz="4000" dirty="0"/>
          </a:p>
        </p:txBody>
      </p:sp>
      <p:sp>
        <p:nvSpPr>
          <p:cNvPr id="5" name="Content Placeholder 2"/>
          <p:cNvSpPr>
            <a:spLocks noGrp="1"/>
          </p:cNvSpPr>
          <p:nvPr>
            <p:ph idx="1"/>
          </p:nvPr>
        </p:nvSpPr>
        <p:spPr>
          <a:xfrm>
            <a:off x="1522413" y="1524000"/>
            <a:ext cx="9601199" cy="5105399"/>
          </a:xfrm>
        </p:spPr>
        <p:txBody>
          <a:bodyPr>
            <a:normAutofit/>
          </a:bodyPr>
          <a:lstStyle/>
          <a:p>
            <a:pPr>
              <a:spcBef>
                <a:spcPts val="600"/>
              </a:spcBef>
              <a:spcAft>
                <a:spcPts val="600"/>
              </a:spcAft>
            </a:pPr>
            <a:r>
              <a:rPr lang="en-US" sz="2800" dirty="0" smtClean="0"/>
              <a:t>Malware Detection</a:t>
            </a:r>
          </a:p>
          <a:p>
            <a:pPr lvl="1">
              <a:spcBef>
                <a:spcPts val="600"/>
              </a:spcBef>
              <a:spcAft>
                <a:spcPts val="600"/>
              </a:spcAft>
            </a:pPr>
            <a:endParaRPr lang="en-US" dirty="0" smtClean="0"/>
          </a:p>
          <a:p>
            <a:pPr lvl="1">
              <a:spcBef>
                <a:spcPts val="600"/>
              </a:spcBef>
              <a:spcAft>
                <a:spcPts val="600"/>
              </a:spcAft>
            </a:pPr>
            <a:endParaRPr lang="en-US" dirty="0" smtClean="0"/>
          </a:p>
          <a:p>
            <a:pPr lvl="1">
              <a:spcBef>
                <a:spcPts val="600"/>
              </a:spcBef>
              <a:spcAft>
                <a:spcPts val="600"/>
              </a:spcAft>
            </a:pPr>
            <a:endParaRPr lang="en-US" dirty="0"/>
          </a:p>
        </p:txBody>
      </p:sp>
      <p:sp>
        <p:nvSpPr>
          <p:cNvPr id="2" name="Slide Number Placeholder 1"/>
          <p:cNvSpPr>
            <a:spLocks noGrp="1"/>
          </p:cNvSpPr>
          <p:nvPr>
            <p:ph type="sldNum" sz="quarter" idx="12"/>
          </p:nvPr>
        </p:nvSpPr>
        <p:spPr/>
        <p:txBody>
          <a:bodyPr/>
          <a:lstStyle/>
          <a:p>
            <a:fld id="{2A013F82-EE5E-44EE-A61D-E31C6657F26F}" type="slidenum">
              <a:rPr lang="en-US" smtClean="0"/>
              <a:t>16</a:t>
            </a:fld>
            <a:endParaRPr lang="en-US"/>
          </a:p>
        </p:txBody>
      </p:sp>
    </p:spTree>
    <p:extLst>
      <p:ext uri="{BB962C8B-B14F-4D97-AF65-F5344CB8AC3E}">
        <p14:creationId xmlns:p14="http://schemas.microsoft.com/office/powerpoint/2010/main" val="396474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2413" y="152400"/>
            <a:ext cx="9144001" cy="1066800"/>
          </a:xfrm>
        </p:spPr>
        <p:txBody>
          <a:bodyPr>
            <a:normAutofit fontScale="90000"/>
          </a:bodyPr>
          <a:lstStyle/>
          <a:p>
            <a:r>
              <a:rPr lang="en-US" sz="4000" dirty="0" smtClean="0"/>
              <a:t>How Each Component add up to the Malware Analysis</a:t>
            </a:r>
            <a:endParaRPr lang="en-US" sz="4000" dirty="0"/>
          </a:p>
        </p:txBody>
      </p:sp>
      <p:sp>
        <p:nvSpPr>
          <p:cNvPr id="5" name="Content Placeholder 2"/>
          <p:cNvSpPr>
            <a:spLocks noGrp="1"/>
          </p:cNvSpPr>
          <p:nvPr>
            <p:ph idx="1"/>
          </p:nvPr>
        </p:nvSpPr>
        <p:spPr>
          <a:xfrm>
            <a:off x="1522413" y="1524000"/>
            <a:ext cx="9601199" cy="5105399"/>
          </a:xfrm>
        </p:spPr>
        <p:txBody>
          <a:bodyPr>
            <a:normAutofit/>
          </a:bodyPr>
          <a:lstStyle/>
          <a:p>
            <a:pPr>
              <a:spcBef>
                <a:spcPts val="600"/>
              </a:spcBef>
              <a:spcAft>
                <a:spcPts val="600"/>
              </a:spcAft>
            </a:pPr>
            <a:r>
              <a:rPr lang="en-US" sz="2800" dirty="0" smtClean="0"/>
              <a:t>All these features are extracted and a feature vector is built.</a:t>
            </a:r>
          </a:p>
          <a:p>
            <a:pPr>
              <a:spcBef>
                <a:spcPts val="600"/>
              </a:spcBef>
              <a:spcAft>
                <a:spcPts val="600"/>
              </a:spcAft>
            </a:pPr>
            <a:r>
              <a:rPr lang="en-US" sz="2800" dirty="0" smtClean="0"/>
              <a:t>The finalized feature vector is analyzed using a machine learning technique</a:t>
            </a:r>
          </a:p>
          <a:p>
            <a:pPr>
              <a:spcBef>
                <a:spcPts val="600"/>
              </a:spcBef>
              <a:spcAft>
                <a:spcPts val="600"/>
              </a:spcAft>
            </a:pPr>
            <a:r>
              <a:rPr lang="en-US" sz="2800" dirty="0" smtClean="0"/>
              <a:t>The machine learning technique we plan to use is “Deep Reinforcement Learning”</a:t>
            </a:r>
          </a:p>
          <a:p>
            <a:pPr>
              <a:spcBef>
                <a:spcPts val="600"/>
              </a:spcBef>
              <a:spcAft>
                <a:spcPts val="600"/>
              </a:spcAft>
            </a:pPr>
            <a:r>
              <a:rPr lang="en-US" sz="2800" dirty="0" smtClean="0"/>
              <a:t>Reason: </a:t>
            </a:r>
          </a:p>
          <a:p>
            <a:pPr lvl="3">
              <a:spcAft>
                <a:spcPts val="600"/>
              </a:spcAft>
            </a:pPr>
            <a:r>
              <a:rPr lang="en-US" sz="2000" dirty="0" smtClean="0"/>
              <a:t>Helps to determine the ideal behavior within a specific context, in order to maximize performance </a:t>
            </a:r>
          </a:p>
          <a:p>
            <a:pPr lvl="3">
              <a:spcAft>
                <a:spcPts val="600"/>
              </a:spcAft>
            </a:pPr>
            <a:r>
              <a:rPr lang="en-US" sz="2000" dirty="0" smtClean="0"/>
              <a:t>It uses trial and error learning</a:t>
            </a:r>
          </a:p>
          <a:p>
            <a:pPr>
              <a:spcBef>
                <a:spcPts val="600"/>
              </a:spcBef>
              <a:spcAft>
                <a:spcPts val="600"/>
              </a:spcAft>
            </a:pPr>
            <a:endParaRPr lang="en-US" sz="2800" dirty="0" smtClean="0"/>
          </a:p>
          <a:p>
            <a:pPr lvl="1">
              <a:spcBef>
                <a:spcPts val="600"/>
              </a:spcBef>
              <a:spcAft>
                <a:spcPts val="600"/>
              </a:spcAft>
            </a:pPr>
            <a:endParaRPr lang="en-US" dirty="0"/>
          </a:p>
        </p:txBody>
      </p:sp>
      <p:sp>
        <p:nvSpPr>
          <p:cNvPr id="2" name="Slide Number Placeholder 1"/>
          <p:cNvSpPr>
            <a:spLocks noGrp="1"/>
          </p:cNvSpPr>
          <p:nvPr>
            <p:ph type="sldNum" sz="quarter" idx="12"/>
          </p:nvPr>
        </p:nvSpPr>
        <p:spPr/>
        <p:txBody>
          <a:bodyPr/>
          <a:lstStyle/>
          <a:p>
            <a:fld id="{2A013F82-EE5E-44EE-A61D-E31C6657F26F}" type="slidenum">
              <a:rPr lang="en-US" smtClean="0"/>
              <a:t>17</a:t>
            </a:fld>
            <a:endParaRPr lang="en-US"/>
          </a:p>
        </p:txBody>
      </p:sp>
    </p:spTree>
    <p:extLst>
      <p:ext uri="{BB962C8B-B14F-4D97-AF65-F5344CB8AC3E}">
        <p14:creationId xmlns:p14="http://schemas.microsoft.com/office/powerpoint/2010/main" val="204513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2413" y="381000"/>
            <a:ext cx="9144001" cy="838200"/>
          </a:xfrm>
        </p:spPr>
        <p:txBody>
          <a:bodyPr>
            <a:normAutofit/>
          </a:bodyPr>
          <a:lstStyle/>
          <a:p>
            <a:r>
              <a:rPr lang="en-US" sz="4000" dirty="0" smtClean="0"/>
              <a:t>Users &amp; Benefits</a:t>
            </a:r>
            <a:endParaRPr lang="en-US" sz="4000" dirty="0"/>
          </a:p>
        </p:txBody>
      </p:sp>
      <p:sp>
        <p:nvSpPr>
          <p:cNvPr id="5" name="Content Placeholder 2"/>
          <p:cNvSpPr>
            <a:spLocks noGrp="1"/>
          </p:cNvSpPr>
          <p:nvPr>
            <p:ph idx="1"/>
          </p:nvPr>
        </p:nvSpPr>
        <p:spPr>
          <a:xfrm>
            <a:off x="1522413" y="1524000"/>
            <a:ext cx="9601199" cy="5105399"/>
          </a:xfrm>
        </p:spPr>
        <p:txBody>
          <a:bodyPr>
            <a:normAutofit/>
          </a:bodyPr>
          <a:lstStyle/>
          <a:p>
            <a:r>
              <a:rPr lang="en-US" sz="2800" dirty="0" smtClean="0"/>
              <a:t>Anyone who’s using a device in the </a:t>
            </a:r>
            <a:r>
              <a:rPr lang="en-US" sz="2800" dirty="0" err="1" smtClean="0"/>
              <a:t>IoT</a:t>
            </a:r>
            <a:r>
              <a:rPr lang="en-US" sz="2800" dirty="0" smtClean="0"/>
              <a:t> domain is benefited by the system.</a:t>
            </a:r>
          </a:p>
          <a:p>
            <a:r>
              <a:rPr lang="en-US" sz="2800" dirty="0" smtClean="0"/>
              <a:t>User’s sensitive information will be protected.</a:t>
            </a:r>
          </a:p>
          <a:p>
            <a:r>
              <a:rPr lang="en-US" sz="2800" dirty="0" smtClean="0"/>
              <a:t>More users will be willing to use </a:t>
            </a:r>
            <a:r>
              <a:rPr lang="en-US" sz="2800" dirty="0" err="1" smtClean="0"/>
              <a:t>IoT</a:t>
            </a:r>
            <a:r>
              <a:rPr lang="en-US" sz="2800" dirty="0" smtClean="0"/>
              <a:t> technologies.</a:t>
            </a:r>
          </a:p>
          <a:p>
            <a:r>
              <a:rPr lang="en-US" sz="2800" dirty="0" smtClean="0"/>
              <a:t>What stopped the growth and adaption of </a:t>
            </a:r>
            <a:r>
              <a:rPr lang="en-US" sz="2800" dirty="0" err="1" smtClean="0"/>
              <a:t>IoT</a:t>
            </a:r>
            <a:r>
              <a:rPr lang="en-US" sz="2800" dirty="0" smtClean="0"/>
              <a:t> will be addressed.</a:t>
            </a:r>
          </a:p>
          <a:p>
            <a:endParaRPr lang="en-US" sz="2800" dirty="0" smtClean="0"/>
          </a:p>
          <a:p>
            <a:endParaRPr lang="en-US" sz="2800" dirty="0" smtClean="0"/>
          </a:p>
        </p:txBody>
      </p:sp>
      <p:sp>
        <p:nvSpPr>
          <p:cNvPr id="2" name="Slide Number Placeholder 1"/>
          <p:cNvSpPr>
            <a:spLocks noGrp="1"/>
          </p:cNvSpPr>
          <p:nvPr>
            <p:ph type="sldNum" sz="quarter" idx="12"/>
          </p:nvPr>
        </p:nvSpPr>
        <p:spPr/>
        <p:txBody>
          <a:bodyPr/>
          <a:lstStyle/>
          <a:p>
            <a:fld id="{2A013F82-EE5E-44EE-A61D-E31C6657F26F}" type="slidenum">
              <a:rPr lang="en-US" smtClean="0"/>
              <a:t>18</a:t>
            </a:fld>
            <a:endParaRPr lang="en-US"/>
          </a:p>
        </p:txBody>
      </p:sp>
    </p:spTree>
    <p:extLst>
      <p:ext uri="{BB962C8B-B14F-4D97-AF65-F5344CB8AC3E}">
        <p14:creationId xmlns:p14="http://schemas.microsoft.com/office/powerpoint/2010/main" val="1334836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2413" y="381000"/>
            <a:ext cx="9144001" cy="838200"/>
          </a:xfrm>
        </p:spPr>
        <p:txBody>
          <a:bodyPr>
            <a:normAutofit/>
          </a:bodyPr>
          <a:lstStyle/>
          <a:p>
            <a:r>
              <a:rPr lang="en-US" sz="4000" dirty="0" smtClean="0"/>
              <a:t>Final Product</a:t>
            </a:r>
            <a:endParaRPr lang="en-US" sz="4000" dirty="0"/>
          </a:p>
        </p:txBody>
      </p:sp>
      <p:sp>
        <p:nvSpPr>
          <p:cNvPr id="5" name="Content Placeholder 2"/>
          <p:cNvSpPr>
            <a:spLocks noGrp="1"/>
          </p:cNvSpPr>
          <p:nvPr>
            <p:ph idx="1"/>
          </p:nvPr>
        </p:nvSpPr>
        <p:spPr>
          <a:xfrm>
            <a:off x="1522413" y="1524000"/>
            <a:ext cx="9601199" cy="5105399"/>
          </a:xfrm>
        </p:spPr>
        <p:txBody>
          <a:bodyPr>
            <a:normAutofit/>
          </a:bodyPr>
          <a:lstStyle/>
          <a:p>
            <a:r>
              <a:rPr lang="en-US" sz="2800" dirty="0" smtClean="0"/>
              <a:t>An effective mechanism to evaluate device trust using multiple factors, ideal to be used in the </a:t>
            </a:r>
            <a:r>
              <a:rPr lang="en-US" sz="2800" dirty="0" err="1" smtClean="0"/>
              <a:t>IoT</a:t>
            </a:r>
            <a:r>
              <a:rPr lang="en-US" sz="2800" dirty="0" smtClean="0"/>
              <a:t> environment.</a:t>
            </a:r>
          </a:p>
          <a:p>
            <a:r>
              <a:rPr lang="en-US" sz="2800" dirty="0"/>
              <a:t>We plan to present simulation results that support our </a:t>
            </a:r>
            <a:r>
              <a:rPr lang="en-US" sz="2800" dirty="0" smtClean="0"/>
              <a:t>work in the end.</a:t>
            </a:r>
          </a:p>
          <a:p>
            <a:endParaRPr lang="en-US" sz="2800" dirty="0" smtClean="0"/>
          </a:p>
          <a:p>
            <a:endParaRPr lang="en-US" sz="2800" dirty="0" smtClean="0"/>
          </a:p>
          <a:p>
            <a:endParaRPr lang="en-US" sz="2800" dirty="0" smtClean="0"/>
          </a:p>
        </p:txBody>
      </p:sp>
      <p:sp>
        <p:nvSpPr>
          <p:cNvPr id="2" name="Slide Number Placeholder 1"/>
          <p:cNvSpPr>
            <a:spLocks noGrp="1"/>
          </p:cNvSpPr>
          <p:nvPr>
            <p:ph type="sldNum" sz="quarter" idx="12"/>
          </p:nvPr>
        </p:nvSpPr>
        <p:spPr/>
        <p:txBody>
          <a:bodyPr/>
          <a:lstStyle/>
          <a:p>
            <a:fld id="{2A013F82-EE5E-44EE-A61D-E31C6657F26F}" type="slidenum">
              <a:rPr lang="en-US" smtClean="0"/>
              <a:t>19</a:t>
            </a:fld>
            <a:endParaRPr lang="en-US"/>
          </a:p>
        </p:txBody>
      </p:sp>
    </p:spTree>
    <p:extLst>
      <p:ext uri="{BB962C8B-B14F-4D97-AF65-F5344CB8AC3E}">
        <p14:creationId xmlns:p14="http://schemas.microsoft.com/office/powerpoint/2010/main" val="272671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Group Details</a:t>
            </a:r>
            <a:endParaRPr lang="en-US" dirty="0"/>
          </a:p>
        </p:txBody>
      </p:sp>
      <p:sp>
        <p:nvSpPr>
          <p:cNvPr id="14" name="Content Placeholder 13"/>
          <p:cNvSpPr>
            <a:spLocks noGrp="1"/>
          </p:cNvSpPr>
          <p:nvPr>
            <p:ph idx="1"/>
          </p:nvPr>
        </p:nvSpPr>
        <p:spPr/>
        <p:txBody>
          <a:bodyPr>
            <a:normAutofit/>
          </a:bodyPr>
          <a:lstStyle/>
          <a:p>
            <a:r>
              <a:rPr lang="en-US" sz="2800" dirty="0" smtClean="0">
                <a:latin typeface="Calibri" panose="020F0502020204030204" pitchFamily="34" charset="0"/>
              </a:rPr>
              <a:t>Group ID – 16 008</a:t>
            </a:r>
            <a:endParaRPr lang="en-US" sz="2800" dirty="0">
              <a:latin typeface="Calibri" panose="020F0502020204030204" pitchFamily="34" charset="0"/>
            </a:endParaRPr>
          </a:p>
          <a:p>
            <a:r>
              <a:rPr lang="en-US" sz="2800" dirty="0" smtClean="0">
                <a:latin typeface="Calibri" panose="020F0502020204030204" pitchFamily="34" charset="0"/>
              </a:rPr>
              <a:t>Group Members</a:t>
            </a:r>
          </a:p>
          <a:p>
            <a:pPr lvl="2"/>
            <a:r>
              <a:rPr lang="en-US" sz="2000" dirty="0" err="1" smtClean="0">
                <a:latin typeface="Calibri" panose="020F0502020204030204" pitchFamily="34" charset="0"/>
              </a:rPr>
              <a:t>Nipuna</a:t>
            </a:r>
            <a:r>
              <a:rPr lang="en-US" sz="2000" dirty="0" smtClean="0">
                <a:latin typeface="Calibri" panose="020F0502020204030204" pitchFamily="34" charset="0"/>
              </a:rPr>
              <a:t> Jayasekara – IT13023256</a:t>
            </a:r>
          </a:p>
          <a:p>
            <a:pPr lvl="2"/>
            <a:r>
              <a:rPr lang="en-US" sz="2000" dirty="0" err="1" smtClean="0">
                <a:latin typeface="Calibri" panose="020F0502020204030204" pitchFamily="34" charset="0"/>
              </a:rPr>
              <a:t>Hasitha</a:t>
            </a:r>
            <a:r>
              <a:rPr lang="en-US" sz="2000" dirty="0" smtClean="0">
                <a:latin typeface="Calibri" panose="020F0502020204030204" pitchFamily="34" charset="0"/>
              </a:rPr>
              <a:t> Priyadarshani</a:t>
            </a:r>
            <a:r>
              <a:rPr lang="en-US" sz="2000" dirty="0">
                <a:latin typeface="Calibri" panose="020F0502020204030204" pitchFamily="34" charset="0"/>
              </a:rPr>
              <a:t> </a:t>
            </a:r>
            <a:r>
              <a:rPr lang="en-US" sz="2000" dirty="0" smtClean="0">
                <a:latin typeface="Calibri" panose="020F0502020204030204" pitchFamily="34" charset="0"/>
              </a:rPr>
              <a:t>– IT13067816</a:t>
            </a:r>
          </a:p>
          <a:p>
            <a:pPr lvl="2"/>
            <a:r>
              <a:rPr lang="en-US" sz="2000" dirty="0" smtClean="0">
                <a:latin typeface="Calibri" panose="020F0502020204030204" pitchFamily="34" charset="0"/>
              </a:rPr>
              <a:t>Lahiru Chathuranga – IT13048624</a:t>
            </a:r>
          </a:p>
          <a:p>
            <a:pPr lvl="2"/>
            <a:r>
              <a:rPr lang="en-US" sz="2000" dirty="0" err="1" smtClean="0">
                <a:latin typeface="Calibri" panose="020F0502020204030204" pitchFamily="34" charset="0"/>
              </a:rPr>
              <a:t>Anooj</a:t>
            </a:r>
            <a:r>
              <a:rPr lang="en-US" sz="2000" dirty="0" smtClean="0">
                <a:latin typeface="Calibri" panose="020F0502020204030204" pitchFamily="34" charset="0"/>
              </a:rPr>
              <a:t> Raghavan – IT13096908</a:t>
            </a:r>
          </a:p>
          <a:p>
            <a:r>
              <a:rPr lang="en-US" sz="2600" dirty="0" smtClean="0">
                <a:latin typeface="Calibri" panose="020F0502020204030204" pitchFamily="34" charset="0"/>
              </a:rPr>
              <a:t>Supervisor – Mr. </a:t>
            </a:r>
            <a:r>
              <a:rPr lang="en-US" sz="2600" dirty="0" err="1" smtClean="0">
                <a:latin typeface="Calibri" panose="020F0502020204030204" pitchFamily="34" charset="0"/>
              </a:rPr>
              <a:t>Lakmal</a:t>
            </a:r>
            <a:r>
              <a:rPr lang="en-US" sz="2600" dirty="0" smtClean="0">
                <a:latin typeface="Calibri" panose="020F0502020204030204" pitchFamily="34" charset="0"/>
              </a:rPr>
              <a:t> </a:t>
            </a:r>
            <a:r>
              <a:rPr lang="en-US" sz="2600" dirty="0" err="1" smtClean="0">
                <a:latin typeface="Calibri" panose="020F0502020204030204" pitchFamily="34" charset="0"/>
              </a:rPr>
              <a:t>Rupersinghe</a:t>
            </a:r>
            <a:endParaRPr lang="en-US" sz="2600" dirty="0" smtClean="0">
              <a:latin typeface="Calibri" panose="020F0502020204030204" pitchFamily="34" charset="0"/>
            </a:endParaRPr>
          </a:p>
          <a:p>
            <a:r>
              <a:rPr lang="en-US" sz="2600" dirty="0" smtClean="0">
                <a:latin typeface="Calibri" panose="020F0502020204030204" pitchFamily="34" charset="0"/>
              </a:rPr>
              <a:t>Co-Supervisor – Mr. </a:t>
            </a:r>
            <a:r>
              <a:rPr lang="en-US" sz="2600" dirty="0" err="1" smtClean="0">
                <a:latin typeface="Calibri" panose="020F0502020204030204" pitchFamily="34" charset="0"/>
              </a:rPr>
              <a:t>Krishnadeva</a:t>
            </a:r>
            <a:r>
              <a:rPr lang="en-US" sz="2600" dirty="0" smtClean="0">
                <a:latin typeface="Calibri" panose="020F0502020204030204" pitchFamily="34" charset="0"/>
              </a:rPr>
              <a:t> </a:t>
            </a:r>
            <a:r>
              <a:rPr lang="en-US" sz="2600" dirty="0" err="1" smtClean="0">
                <a:latin typeface="Calibri" panose="020F0502020204030204" pitchFamily="34" charset="0"/>
              </a:rPr>
              <a:t>Kesawan</a:t>
            </a:r>
            <a:endParaRPr lang="en-US" sz="2600" dirty="0">
              <a:latin typeface="Calibri" panose="020F0502020204030204" pitchFamily="34" charset="0"/>
            </a:endParaRPr>
          </a:p>
        </p:txBody>
      </p:sp>
      <p:sp>
        <p:nvSpPr>
          <p:cNvPr id="2" name="Slide Number Placeholder 1"/>
          <p:cNvSpPr>
            <a:spLocks noGrp="1"/>
          </p:cNvSpPr>
          <p:nvPr>
            <p:ph type="sldNum" sz="quarter" idx="12"/>
          </p:nvPr>
        </p:nvSpPr>
        <p:spPr/>
        <p:txBody>
          <a:bodyPr/>
          <a:lstStyle/>
          <a:p>
            <a:fld id="{2A013F82-EE5E-44EE-A61D-E31C6657F26F}" type="slidenum">
              <a:rPr lang="en-US" smtClean="0"/>
              <a:t>2</a:t>
            </a:fld>
            <a:endParaRPr lang="en-US"/>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2413" y="381000"/>
            <a:ext cx="9144001" cy="838200"/>
          </a:xfrm>
        </p:spPr>
        <p:txBody>
          <a:bodyPr>
            <a:normAutofit/>
          </a:bodyPr>
          <a:lstStyle/>
          <a:p>
            <a:r>
              <a:rPr lang="en-US" sz="4000" dirty="0" smtClean="0"/>
              <a:t>References</a:t>
            </a:r>
            <a:endParaRPr lang="en-US" sz="4000" dirty="0"/>
          </a:p>
        </p:txBody>
      </p:sp>
      <p:sp>
        <p:nvSpPr>
          <p:cNvPr id="5" name="Content Placeholder 2"/>
          <p:cNvSpPr>
            <a:spLocks noGrp="1"/>
          </p:cNvSpPr>
          <p:nvPr>
            <p:ph idx="1"/>
          </p:nvPr>
        </p:nvSpPr>
        <p:spPr>
          <a:xfrm>
            <a:off x="1522413" y="1524000"/>
            <a:ext cx="9601199" cy="5105399"/>
          </a:xfrm>
        </p:spPr>
        <p:txBody>
          <a:bodyPr>
            <a:normAutofit/>
          </a:bodyPr>
          <a:lstStyle/>
          <a:p>
            <a:r>
              <a:rPr lang="en-US" sz="2800" dirty="0"/>
              <a:t> K. </a:t>
            </a:r>
            <a:r>
              <a:rPr lang="en-US" sz="2800" dirty="0" err="1"/>
              <a:t>Govindan</a:t>
            </a:r>
            <a:r>
              <a:rPr lang="en-US" sz="2800" dirty="0"/>
              <a:t> and P. </a:t>
            </a:r>
            <a:r>
              <a:rPr lang="en-US" sz="2800" dirty="0" err="1"/>
              <a:t>Mohapatra</a:t>
            </a:r>
            <a:r>
              <a:rPr lang="en-US" sz="2800" dirty="0"/>
              <a:t>, "Trust Computations and Trust Dynamics in Mobile </a:t>
            </a:r>
            <a:r>
              <a:rPr lang="en-US" sz="2800" dirty="0" err="1"/>
              <a:t>Adhoc</a:t>
            </a:r>
            <a:r>
              <a:rPr lang="en-US" sz="2800" dirty="0"/>
              <a:t> Networks: A Survey", </a:t>
            </a:r>
            <a:r>
              <a:rPr lang="en-US" sz="2800" i="1" dirty="0"/>
              <a:t>IEEE Communications Surveys &amp; Tutorials</a:t>
            </a:r>
            <a:r>
              <a:rPr lang="en-US" sz="2800" dirty="0"/>
              <a:t>, vol. 14, no. 2, pp. 279-298, 2012</a:t>
            </a:r>
            <a:r>
              <a:rPr lang="en-US" sz="2800" dirty="0" smtClean="0"/>
              <a:t>.</a:t>
            </a:r>
          </a:p>
          <a:p>
            <a:r>
              <a:rPr lang="en-US" sz="2800" dirty="0" smtClean="0"/>
              <a:t>I</a:t>
            </a:r>
            <a:r>
              <a:rPr lang="en-US" sz="2800" dirty="0"/>
              <a:t>. Chen, F. </a:t>
            </a:r>
            <a:r>
              <a:rPr lang="en-US" sz="2800" dirty="0" err="1"/>
              <a:t>Bao</a:t>
            </a:r>
            <a:r>
              <a:rPr lang="en-US" sz="2800" dirty="0"/>
              <a:t>, M. Chang and J. Cho, "Dynamic Trust Management for Delay Tolerant Networks and Its Application to Secure Routing", IEEE Trans. Parallel </a:t>
            </a:r>
            <a:r>
              <a:rPr lang="en-US" sz="2800" dirty="0" err="1"/>
              <a:t>Distrib</a:t>
            </a:r>
            <a:r>
              <a:rPr lang="en-US" sz="2800" dirty="0"/>
              <a:t>. Syst., vol. 25, no. 5, pp. 1200-1210, 2014.</a:t>
            </a:r>
            <a:endParaRPr lang="en-US" sz="2800" dirty="0" smtClean="0"/>
          </a:p>
          <a:p>
            <a:endParaRPr lang="en-US" sz="2800" dirty="0" smtClean="0"/>
          </a:p>
        </p:txBody>
      </p:sp>
      <p:sp>
        <p:nvSpPr>
          <p:cNvPr id="2" name="Slide Number Placeholder 1"/>
          <p:cNvSpPr>
            <a:spLocks noGrp="1"/>
          </p:cNvSpPr>
          <p:nvPr>
            <p:ph type="sldNum" sz="quarter" idx="12"/>
          </p:nvPr>
        </p:nvSpPr>
        <p:spPr/>
        <p:txBody>
          <a:bodyPr/>
          <a:lstStyle/>
          <a:p>
            <a:fld id="{2A013F82-EE5E-44EE-A61D-E31C6657F26F}" type="slidenum">
              <a:rPr lang="en-US" smtClean="0"/>
              <a:t>20</a:t>
            </a:fld>
            <a:endParaRPr lang="en-US"/>
          </a:p>
        </p:txBody>
      </p:sp>
    </p:spTree>
    <p:extLst>
      <p:ext uri="{BB962C8B-B14F-4D97-AF65-F5344CB8AC3E}">
        <p14:creationId xmlns:p14="http://schemas.microsoft.com/office/powerpoint/2010/main" val="2691317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3352800"/>
          </a:xfrm>
        </p:spPr>
        <p:txBody>
          <a:bodyPr>
            <a:normAutofit/>
          </a:bodyPr>
          <a:lstStyle/>
          <a:p>
            <a:pPr algn="ctr"/>
            <a:r>
              <a:rPr lang="en-US" sz="6000" dirty="0" smtClean="0"/>
              <a:t>Q &amp; A</a:t>
            </a:r>
            <a:endParaRPr lang="en-US" sz="6000" dirty="0"/>
          </a:p>
        </p:txBody>
      </p:sp>
      <p:sp>
        <p:nvSpPr>
          <p:cNvPr id="4" name="Slide Number Placeholder 3"/>
          <p:cNvSpPr>
            <a:spLocks noGrp="1"/>
          </p:cNvSpPr>
          <p:nvPr>
            <p:ph type="sldNum" sz="quarter" idx="12"/>
          </p:nvPr>
        </p:nvSpPr>
        <p:spPr/>
        <p:txBody>
          <a:bodyPr/>
          <a:lstStyle/>
          <a:p>
            <a:fld id="{2A013F82-EE5E-44EE-A61D-E31C6657F26F}" type="slidenum">
              <a:rPr lang="en-US" smtClean="0"/>
              <a:t>21</a:t>
            </a:fld>
            <a:endParaRPr lang="en-US"/>
          </a:p>
        </p:txBody>
      </p:sp>
    </p:spTree>
    <p:extLst>
      <p:ext uri="{BB962C8B-B14F-4D97-AF65-F5344CB8AC3E}">
        <p14:creationId xmlns:p14="http://schemas.microsoft.com/office/powerpoint/2010/main" val="2122113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18012" y="2057400"/>
            <a:ext cx="3596607" cy="1752600"/>
          </a:xfrm>
        </p:spPr>
        <p:txBody>
          <a:bodyPr>
            <a:normAutofit/>
          </a:bodyPr>
          <a:lstStyle/>
          <a:p>
            <a:pPr algn="ctr"/>
            <a:r>
              <a:rPr lang="en-US" sz="5400" dirty="0" smtClean="0"/>
              <a:t>Thank You.</a:t>
            </a:r>
            <a:endParaRPr lang="en-US" sz="5400" dirty="0"/>
          </a:p>
        </p:txBody>
      </p:sp>
      <p:sp>
        <p:nvSpPr>
          <p:cNvPr id="2" name="Slide Number Placeholder 1"/>
          <p:cNvSpPr>
            <a:spLocks noGrp="1"/>
          </p:cNvSpPr>
          <p:nvPr>
            <p:ph type="sldNum" sz="quarter" idx="12"/>
          </p:nvPr>
        </p:nvSpPr>
        <p:spPr/>
        <p:txBody>
          <a:bodyPr/>
          <a:lstStyle/>
          <a:p>
            <a:fld id="{2A013F82-EE5E-44EE-A61D-E31C6657F26F}" type="slidenum">
              <a:rPr lang="en-US" smtClean="0"/>
              <a:pPr/>
              <a:t>22</a:t>
            </a:fld>
            <a:endParaRPr lang="en-US"/>
          </a:p>
        </p:txBody>
      </p:sp>
    </p:spTree>
    <p:extLst>
      <p:ext uri="{BB962C8B-B14F-4D97-AF65-F5344CB8AC3E}">
        <p14:creationId xmlns:p14="http://schemas.microsoft.com/office/powerpoint/2010/main" val="3391828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838200"/>
          </a:xfrm>
        </p:spPr>
        <p:txBody>
          <a:bodyPr>
            <a:normAutofit/>
          </a:bodyPr>
          <a:lstStyle/>
          <a:p>
            <a:r>
              <a:rPr lang="en-US" sz="4000" dirty="0" smtClean="0"/>
              <a:t>What is Trust?</a:t>
            </a:r>
            <a:endParaRPr lang="en-US" sz="4000" dirty="0"/>
          </a:p>
        </p:txBody>
      </p:sp>
      <p:sp>
        <p:nvSpPr>
          <p:cNvPr id="3" name="Content Placeholder 2"/>
          <p:cNvSpPr>
            <a:spLocks noGrp="1"/>
          </p:cNvSpPr>
          <p:nvPr>
            <p:ph idx="1"/>
          </p:nvPr>
        </p:nvSpPr>
        <p:spPr>
          <a:xfrm>
            <a:off x="1522413" y="1219200"/>
            <a:ext cx="9372599" cy="5410199"/>
          </a:xfrm>
        </p:spPr>
        <p:txBody>
          <a:bodyPr/>
          <a:lstStyle/>
          <a:p>
            <a:r>
              <a:rPr lang="en-US" sz="2800" dirty="0" smtClean="0"/>
              <a:t>An abstract concept, which combines many complicated factors.</a:t>
            </a:r>
          </a:p>
          <a:p>
            <a:endParaRPr lang="en-US" sz="2800" dirty="0"/>
          </a:p>
          <a:p>
            <a:endParaRPr lang="en-US" sz="2800" dirty="0" smtClean="0"/>
          </a:p>
          <a:p>
            <a:endParaRPr lang="en-US" sz="2800" dirty="0"/>
          </a:p>
          <a:p>
            <a:endParaRPr lang="en-US" sz="2800" dirty="0" smtClean="0"/>
          </a:p>
          <a:p>
            <a:r>
              <a:rPr lang="en-US" sz="2800" dirty="0" smtClean="0"/>
              <a:t>The trust of Node B, is a subjective assessment by Node A</a:t>
            </a:r>
          </a:p>
          <a:p>
            <a:r>
              <a:rPr lang="en-US" sz="2800" dirty="0" smtClean="0"/>
              <a:t>On the reliability and accuracy of information, received from or traversing through Node B.</a:t>
            </a:r>
          </a:p>
          <a:p>
            <a:pPr marL="0" indent="0">
              <a:buNone/>
            </a:pPr>
            <a:endParaRPr lang="en-US" dirty="0" smtClean="0"/>
          </a:p>
        </p:txBody>
      </p:sp>
      <p:grpSp>
        <p:nvGrpSpPr>
          <p:cNvPr id="15" name="Group 14"/>
          <p:cNvGrpSpPr/>
          <p:nvPr/>
        </p:nvGrpSpPr>
        <p:grpSpPr>
          <a:xfrm>
            <a:off x="3275012" y="2590800"/>
            <a:ext cx="5486400" cy="1817132"/>
            <a:chOff x="3275012" y="2819400"/>
            <a:chExt cx="5486400" cy="1817132"/>
          </a:xfrm>
        </p:grpSpPr>
        <p:grpSp>
          <p:nvGrpSpPr>
            <p:cNvPr id="12" name="Group 11"/>
            <p:cNvGrpSpPr/>
            <p:nvPr/>
          </p:nvGrpSpPr>
          <p:grpSpPr>
            <a:xfrm>
              <a:off x="3275012" y="2819400"/>
              <a:ext cx="5486400" cy="1817132"/>
              <a:chOff x="3275012" y="2819400"/>
              <a:chExt cx="5486400" cy="1817132"/>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012" y="2819400"/>
                <a:ext cx="1371600" cy="1371600"/>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812" y="2819400"/>
                <a:ext cx="1371600" cy="1371600"/>
              </a:xfrm>
              <a:prstGeom prst="rect">
                <a:avLst/>
              </a:prstGeom>
            </p:spPr>
          </p:pic>
          <p:sp>
            <p:nvSpPr>
              <p:cNvPr id="10" name="TextBox 9"/>
              <p:cNvSpPr txBox="1"/>
              <p:nvPr/>
            </p:nvSpPr>
            <p:spPr>
              <a:xfrm>
                <a:off x="3503612" y="4267200"/>
                <a:ext cx="914400" cy="369332"/>
              </a:xfrm>
              <a:prstGeom prst="rect">
                <a:avLst/>
              </a:prstGeom>
              <a:noFill/>
            </p:spPr>
            <p:txBody>
              <a:bodyPr wrap="square" rtlCol="0">
                <a:spAutoFit/>
              </a:bodyPr>
              <a:lstStyle/>
              <a:p>
                <a:r>
                  <a:rPr lang="en-US" dirty="0" smtClean="0"/>
                  <a:t>Node A</a:t>
                </a:r>
                <a:endParaRPr lang="en-US" dirty="0"/>
              </a:p>
            </p:txBody>
          </p:sp>
          <p:sp>
            <p:nvSpPr>
              <p:cNvPr id="11" name="TextBox 10"/>
              <p:cNvSpPr txBox="1"/>
              <p:nvPr/>
            </p:nvSpPr>
            <p:spPr>
              <a:xfrm>
                <a:off x="7618412" y="4219977"/>
                <a:ext cx="914400" cy="369332"/>
              </a:xfrm>
              <a:prstGeom prst="rect">
                <a:avLst/>
              </a:prstGeom>
              <a:noFill/>
            </p:spPr>
            <p:txBody>
              <a:bodyPr wrap="square" rtlCol="0">
                <a:spAutoFit/>
              </a:bodyPr>
              <a:lstStyle/>
              <a:p>
                <a:r>
                  <a:rPr lang="en-US" dirty="0" smtClean="0"/>
                  <a:t>Node B</a:t>
                </a:r>
              </a:p>
            </p:txBody>
          </p:sp>
        </p:grpSp>
        <p:cxnSp>
          <p:nvCxnSpPr>
            <p:cNvPr id="14" name="Straight Arrow Connector 13"/>
            <p:cNvCxnSpPr/>
            <p:nvPr/>
          </p:nvCxnSpPr>
          <p:spPr>
            <a:xfrm>
              <a:off x="4311332" y="3505200"/>
              <a:ext cx="3383280" cy="0"/>
            </a:xfrm>
            <a:prstGeom prst="straightConnector1">
              <a:avLst/>
            </a:prstGeom>
            <a:ln w="19050">
              <a:prstDash val="lgDash"/>
              <a:tailEnd type="triangle"/>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2"/>
          </p:nvPr>
        </p:nvSpPr>
        <p:spPr/>
        <p:txBody>
          <a:bodyPr/>
          <a:lstStyle/>
          <a:p>
            <a:fld id="{2A013F82-EE5E-44EE-A61D-E31C6657F26F}" type="slidenum">
              <a:rPr lang="en-US" smtClean="0"/>
              <a:t>3</a:t>
            </a:fld>
            <a:endParaRPr lang="en-US"/>
          </a:p>
        </p:txBody>
      </p:sp>
    </p:spTree>
    <p:extLst>
      <p:ext uri="{BB962C8B-B14F-4D97-AF65-F5344CB8AC3E}">
        <p14:creationId xmlns:p14="http://schemas.microsoft.com/office/powerpoint/2010/main" val="257426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838200"/>
          </a:xfrm>
        </p:spPr>
        <p:txBody>
          <a:bodyPr>
            <a:normAutofit/>
          </a:bodyPr>
          <a:lstStyle/>
          <a:p>
            <a:r>
              <a:rPr lang="en-US" sz="4000" dirty="0"/>
              <a:t>What is Trust</a:t>
            </a:r>
            <a:r>
              <a:rPr lang="en-US" sz="4000" dirty="0" smtClean="0"/>
              <a:t>? Contd.</a:t>
            </a:r>
            <a:endParaRPr lang="en-US" sz="4000" dirty="0"/>
          </a:p>
        </p:txBody>
      </p:sp>
      <p:sp>
        <p:nvSpPr>
          <p:cNvPr id="3" name="Content Placeholder 2"/>
          <p:cNvSpPr>
            <a:spLocks noGrp="1"/>
          </p:cNvSpPr>
          <p:nvPr>
            <p:ph idx="1"/>
          </p:nvPr>
        </p:nvSpPr>
        <p:spPr>
          <a:xfrm>
            <a:off x="1522413" y="1219200"/>
            <a:ext cx="9601199" cy="5410199"/>
          </a:xfrm>
        </p:spPr>
        <p:txBody>
          <a:bodyPr>
            <a:normAutofit/>
          </a:bodyPr>
          <a:lstStyle/>
          <a:p>
            <a:r>
              <a:rPr lang="en-US" sz="2800" dirty="0" smtClean="0"/>
              <a:t>Trust reflects the expectations on, the target node’s future activity</a:t>
            </a:r>
          </a:p>
          <a:p>
            <a:pPr lvl="1"/>
            <a:r>
              <a:rPr lang="en-US" dirty="0" smtClean="0"/>
              <a:t>Honesty</a:t>
            </a:r>
          </a:p>
          <a:p>
            <a:pPr lvl="1"/>
            <a:r>
              <a:rPr lang="en-US" dirty="0" smtClean="0"/>
              <a:t>Integrity</a:t>
            </a:r>
          </a:p>
          <a:p>
            <a:pPr lvl="1"/>
            <a:r>
              <a:rPr lang="en-US" dirty="0" smtClean="0"/>
              <a:t>Ability</a:t>
            </a:r>
          </a:p>
          <a:p>
            <a:pPr lvl="1"/>
            <a:r>
              <a:rPr lang="en-US" dirty="0" smtClean="0"/>
              <a:t>Availability</a:t>
            </a:r>
          </a:p>
          <a:p>
            <a:pPr lvl="1"/>
            <a:r>
              <a:rPr lang="en-US" dirty="0" smtClean="0"/>
              <a:t>Quality of Service</a:t>
            </a:r>
          </a:p>
          <a:p>
            <a:r>
              <a:rPr lang="en-US" sz="2800" dirty="0" smtClean="0"/>
              <a:t>Also reflects mutual relationships</a:t>
            </a:r>
          </a:p>
          <a:p>
            <a:pPr lvl="1"/>
            <a:r>
              <a:rPr lang="en-US" dirty="0"/>
              <a:t>A</a:t>
            </a:r>
            <a:r>
              <a:rPr lang="en-US" dirty="0" smtClean="0"/>
              <a:t> given node should behave in a trustworthy manner and maintain reliable communication with nodes that are highly trusted by the given node</a:t>
            </a:r>
          </a:p>
        </p:txBody>
      </p:sp>
      <p:sp>
        <p:nvSpPr>
          <p:cNvPr id="4" name="Slide Number Placeholder 3"/>
          <p:cNvSpPr>
            <a:spLocks noGrp="1"/>
          </p:cNvSpPr>
          <p:nvPr>
            <p:ph type="sldNum" sz="quarter" idx="12"/>
          </p:nvPr>
        </p:nvSpPr>
        <p:spPr/>
        <p:txBody>
          <a:bodyPr/>
          <a:lstStyle/>
          <a:p>
            <a:fld id="{2A013F82-EE5E-44EE-A61D-E31C6657F26F}" type="slidenum">
              <a:rPr lang="en-US" smtClean="0"/>
              <a:t>4</a:t>
            </a:fld>
            <a:endParaRPr lang="en-US"/>
          </a:p>
        </p:txBody>
      </p:sp>
    </p:spTree>
    <p:extLst>
      <p:ext uri="{BB962C8B-B14F-4D97-AF65-F5344CB8AC3E}">
        <p14:creationId xmlns:p14="http://schemas.microsoft.com/office/powerpoint/2010/main" val="747738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838200"/>
          </a:xfrm>
        </p:spPr>
        <p:txBody>
          <a:bodyPr>
            <a:normAutofit/>
          </a:bodyPr>
          <a:lstStyle/>
          <a:p>
            <a:r>
              <a:rPr lang="en-US" sz="4000" dirty="0"/>
              <a:t>What is Trust</a:t>
            </a:r>
            <a:r>
              <a:rPr lang="en-US" sz="4000" dirty="0" smtClean="0"/>
              <a:t>? Contd.</a:t>
            </a:r>
            <a:endParaRPr lang="en-US" sz="4000" dirty="0"/>
          </a:p>
        </p:txBody>
      </p:sp>
      <p:sp>
        <p:nvSpPr>
          <p:cNvPr id="4" name="Slide Number Placeholder 3"/>
          <p:cNvSpPr>
            <a:spLocks noGrp="1"/>
          </p:cNvSpPr>
          <p:nvPr>
            <p:ph type="sldNum" sz="quarter" idx="12"/>
          </p:nvPr>
        </p:nvSpPr>
        <p:spPr/>
        <p:txBody>
          <a:bodyPr/>
          <a:lstStyle/>
          <a:p>
            <a:fld id="{2A013F82-EE5E-44EE-A61D-E31C6657F26F}" type="slidenum">
              <a:rPr lang="en-US" smtClean="0"/>
              <a:t>5</a:t>
            </a:fld>
            <a:endParaRPr lang="en-US"/>
          </a:p>
        </p:txBody>
      </p:sp>
      <p:grpSp>
        <p:nvGrpSpPr>
          <p:cNvPr id="14" name="Group 13"/>
          <p:cNvGrpSpPr/>
          <p:nvPr/>
        </p:nvGrpSpPr>
        <p:grpSpPr>
          <a:xfrm>
            <a:off x="1370012" y="3200400"/>
            <a:ext cx="1005840" cy="1385854"/>
            <a:chOff x="1370012" y="3200400"/>
            <a:chExt cx="1005840" cy="1385854"/>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012" y="3200400"/>
              <a:ext cx="1005840" cy="1005840"/>
            </a:xfrm>
            <a:prstGeom prst="rect">
              <a:avLst/>
            </a:prstGeom>
          </p:spPr>
        </p:pic>
        <p:sp>
          <p:nvSpPr>
            <p:cNvPr id="13" name="TextBox 12"/>
            <p:cNvSpPr txBox="1"/>
            <p:nvPr/>
          </p:nvSpPr>
          <p:spPr>
            <a:xfrm>
              <a:off x="1446213" y="4216922"/>
              <a:ext cx="929639" cy="369332"/>
            </a:xfrm>
            <a:prstGeom prst="rect">
              <a:avLst/>
            </a:prstGeom>
            <a:noFill/>
          </p:spPr>
          <p:txBody>
            <a:bodyPr wrap="square" rtlCol="0">
              <a:spAutoFit/>
            </a:bodyPr>
            <a:lstStyle/>
            <a:p>
              <a:r>
                <a:rPr lang="en-US" dirty="0" smtClean="0"/>
                <a:t>Node A</a:t>
              </a:r>
              <a:endParaRPr lang="en-US" dirty="0"/>
            </a:p>
          </p:txBody>
        </p:sp>
      </p:grpSp>
      <p:grpSp>
        <p:nvGrpSpPr>
          <p:cNvPr id="15" name="Group 14"/>
          <p:cNvGrpSpPr/>
          <p:nvPr/>
        </p:nvGrpSpPr>
        <p:grpSpPr>
          <a:xfrm>
            <a:off x="5713412" y="1516873"/>
            <a:ext cx="1005840" cy="1385854"/>
            <a:chOff x="1370012" y="3200400"/>
            <a:chExt cx="1005840" cy="1385854"/>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012" y="3200400"/>
              <a:ext cx="1005840" cy="1005840"/>
            </a:xfrm>
            <a:prstGeom prst="rect">
              <a:avLst/>
            </a:prstGeom>
          </p:spPr>
        </p:pic>
        <p:sp>
          <p:nvSpPr>
            <p:cNvPr id="17" name="TextBox 16"/>
            <p:cNvSpPr txBox="1"/>
            <p:nvPr/>
          </p:nvSpPr>
          <p:spPr>
            <a:xfrm>
              <a:off x="1446213" y="4216922"/>
              <a:ext cx="929639" cy="369332"/>
            </a:xfrm>
            <a:prstGeom prst="rect">
              <a:avLst/>
            </a:prstGeom>
            <a:noFill/>
          </p:spPr>
          <p:txBody>
            <a:bodyPr wrap="square" rtlCol="0">
              <a:spAutoFit/>
            </a:bodyPr>
            <a:lstStyle/>
            <a:p>
              <a:r>
                <a:rPr lang="en-US" dirty="0" smtClean="0"/>
                <a:t>Node B</a:t>
              </a:r>
              <a:endParaRPr lang="en-US" dirty="0"/>
            </a:p>
          </p:txBody>
        </p:sp>
      </p:grpSp>
      <p:grpSp>
        <p:nvGrpSpPr>
          <p:cNvPr id="18" name="Group 17"/>
          <p:cNvGrpSpPr/>
          <p:nvPr/>
        </p:nvGrpSpPr>
        <p:grpSpPr>
          <a:xfrm>
            <a:off x="5751512" y="4648200"/>
            <a:ext cx="1005840" cy="1385854"/>
            <a:chOff x="1370012" y="3200400"/>
            <a:chExt cx="1005840" cy="1385854"/>
          </a:xfrm>
        </p:grpSpPr>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012" y="3200400"/>
              <a:ext cx="1005840" cy="1005840"/>
            </a:xfrm>
            <a:prstGeom prst="rect">
              <a:avLst/>
            </a:prstGeom>
          </p:spPr>
        </p:pic>
        <p:sp>
          <p:nvSpPr>
            <p:cNvPr id="20" name="TextBox 19"/>
            <p:cNvSpPr txBox="1"/>
            <p:nvPr/>
          </p:nvSpPr>
          <p:spPr>
            <a:xfrm>
              <a:off x="1446213" y="4216922"/>
              <a:ext cx="929639" cy="369332"/>
            </a:xfrm>
            <a:prstGeom prst="rect">
              <a:avLst/>
            </a:prstGeom>
            <a:noFill/>
          </p:spPr>
          <p:txBody>
            <a:bodyPr wrap="square" rtlCol="0">
              <a:spAutoFit/>
            </a:bodyPr>
            <a:lstStyle/>
            <a:p>
              <a:r>
                <a:rPr lang="en-US" dirty="0" smtClean="0"/>
                <a:t>Node C</a:t>
              </a:r>
              <a:endParaRPr lang="en-US" dirty="0"/>
            </a:p>
          </p:txBody>
        </p:sp>
      </p:grpSp>
      <p:grpSp>
        <p:nvGrpSpPr>
          <p:cNvPr id="21" name="Group 20"/>
          <p:cNvGrpSpPr/>
          <p:nvPr/>
        </p:nvGrpSpPr>
        <p:grpSpPr>
          <a:xfrm>
            <a:off x="10056812" y="3044362"/>
            <a:ext cx="1005840" cy="1385854"/>
            <a:chOff x="1370012" y="3200400"/>
            <a:chExt cx="1005840" cy="1385854"/>
          </a:xfrm>
        </p:grpSpPr>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012" y="3200400"/>
              <a:ext cx="1005840" cy="1005840"/>
            </a:xfrm>
            <a:prstGeom prst="rect">
              <a:avLst/>
            </a:prstGeom>
          </p:spPr>
        </p:pic>
        <p:sp>
          <p:nvSpPr>
            <p:cNvPr id="23" name="TextBox 22"/>
            <p:cNvSpPr txBox="1"/>
            <p:nvPr/>
          </p:nvSpPr>
          <p:spPr>
            <a:xfrm>
              <a:off x="1446213" y="4216922"/>
              <a:ext cx="929639" cy="369332"/>
            </a:xfrm>
            <a:prstGeom prst="rect">
              <a:avLst/>
            </a:prstGeom>
            <a:noFill/>
          </p:spPr>
          <p:txBody>
            <a:bodyPr wrap="square" rtlCol="0">
              <a:spAutoFit/>
            </a:bodyPr>
            <a:lstStyle/>
            <a:p>
              <a:r>
                <a:rPr lang="en-US" dirty="0" smtClean="0"/>
                <a:t>Node D</a:t>
              </a:r>
              <a:endParaRPr lang="en-US" dirty="0"/>
            </a:p>
          </p:txBody>
        </p:sp>
      </p:grpSp>
      <p:cxnSp>
        <p:nvCxnSpPr>
          <p:cNvPr id="24" name="Straight Arrow Connector 23"/>
          <p:cNvCxnSpPr>
            <a:stCxn id="12" idx="3"/>
            <a:endCxn id="16" idx="1"/>
          </p:cNvCxnSpPr>
          <p:nvPr/>
        </p:nvCxnSpPr>
        <p:spPr>
          <a:xfrm flipV="1">
            <a:off x="2375852" y="2019793"/>
            <a:ext cx="3337560" cy="1683527"/>
          </a:xfrm>
          <a:prstGeom prst="straightConnector1">
            <a:avLst/>
          </a:prstGeom>
          <a:ln w="1905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2" idx="3"/>
            <a:endCxn id="19" idx="1"/>
          </p:cNvCxnSpPr>
          <p:nvPr/>
        </p:nvCxnSpPr>
        <p:spPr>
          <a:xfrm>
            <a:off x="2375852" y="3703320"/>
            <a:ext cx="3375660" cy="1447800"/>
          </a:xfrm>
          <a:prstGeom prst="straightConnector1">
            <a:avLst/>
          </a:prstGeom>
          <a:ln w="1905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6" idx="3"/>
            <a:endCxn id="22" idx="1"/>
          </p:cNvCxnSpPr>
          <p:nvPr/>
        </p:nvCxnSpPr>
        <p:spPr>
          <a:xfrm>
            <a:off x="6719252" y="2019793"/>
            <a:ext cx="3337560" cy="1527489"/>
          </a:xfrm>
          <a:prstGeom prst="straightConnector1">
            <a:avLst/>
          </a:prstGeom>
          <a:ln w="1905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9" idx="3"/>
            <a:endCxn id="22" idx="1"/>
          </p:cNvCxnSpPr>
          <p:nvPr/>
        </p:nvCxnSpPr>
        <p:spPr>
          <a:xfrm flipV="1">
            <a:off x="6757352" y="3547282"/>
            <a:ext cx="3299460" cy="1603838"/>
          </a:xfrm>
          <a:prstGeom prst="straightConnector1">
            <a:avLst/>
          </a:prstGeom>
          <a:ln w="1905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 idx="3"/>
            <a:endCxn id="22" idx="1"/>
          </p:cNvCxnSpPr>
          <p:nvPr/>
        </p:nvCxnSpPr>
        <p:spPr>
          <a:xfrm flipV="1">
            <a:off x="2375852" y="3547282"/>
            <a:ext cx="7680960" cy="156038"/>
          </a:xfrm>
          <a:prstGeom prst="straightConnector1">
            <a:avLst/>
          </a:prstGeom>
          <a:ln w="19050">
            <a:solidFill>
              <a:srgbClr val="FFFF00"/>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941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838200"/>
          </a:xfrm>
        </p:spPr>
        <p:txBody>
          <a:bodyPr>
            <a:normAutofit/>
          </a:bodyPr>
          <a:lstStyle/>
          <a:p>
            <a:r>
              <a:rPr lang="en-US" sz="4000" dirty="0"/>
              <a:t>What </a:t>
            </a:r>
            <a:r>
              <a:rPr lang="en-US" sz="4000" dirty="0" smtClean="0"/>
              <a:t>is Machine Learning?</a:t>
            </a:r>
            <a:endParaRPr lang="en-US" sz="4000" dirty="0"/>
          </a:p>
        </p:txBody>
      </p:sp>
      <p:sp>
        <p:nvSpPr>
          <p:cNvPr id="3" name="Content Placeholder 2"/>
          <p:cNvSpPr>
            <a:spLocks noGrp="1"/>
          </p:cNvSpPr>
          <p:nvPr>
            <p:ph idx="1"/>
          </p:nvPr>
        </p:nvSpPr>
        <p:spPr>
          <a:xfrm>
            <a:off x="2711132" y="1981201"/>
            <a:ext cx="6766560" cy="4419600"/>
          </a:xfrm>
        </p:spPr>
        <p:txBody>
          <a:bodyPr>
            <a:normAutofit/>
          </a:bodyPr>
          <a:lstStyle/>
          <a:p>
            <a:pPr marL="0" indent="0">
              <a:lnSpc>
                <a:spcPct val="200000"/>
              </a:lnSpc>
              <a:spcAft>
                <a:spcPts val="1200"/>
              </a:spcAft>
              <a:buNone/>
            </a:pPr>
            <a:r>
              <a:rPr lang="en-US" dirty="0" smtClean="0"/>
              <a:t>“Machine Learning focuses on the development of computer programs that can teach themselves to grow and change when exposed to new data. It enables computers to learn without being explicitly programmed.”</a:t>
            </a:r>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6</a:t>
            </a:fld>
            <a:endParaRPr lang="en-US"/>
          </a:p>
        </p:txBody>
      </p:sp>
    </p:spTree>
    <p:extLst>
      <p:ext uri="{BB962C8B-B14F-4D97-AF65-F5344CB8AC3E}">
        <p14:creationId xmlns:p14="http://schemas.microsoft.com/office/powerpoint/2010/main" val="1448080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838200"/>
          </a:xfrm>
        </p:spPr>
        <p:txBody>
          <a:bodyPr>
            <a:normAutofit/>
          </a:bodyPr>
          <a:lstStyle/>
          <a:p>
            <a:r>
              <a:rPr lang="en-US" sz="4000" dirty="0" smtClean="0"/>
              <a:t>Why is Device Trust needed in </a:t>
            </a:r>
            <a:r>
              <a:rPr lang="en-US" sz="4000" dirty="0" err="1" smtClean="0"/>
              <a:t>IoT</a:t>
            </a:r>
            <a:r>
              <a:rPr lang="en-US" sz="4000" dirty="0" smtClean="0"/>
              <a:t>?</a:t>
            </a:r>
            <a:endParaRPr lang="en-US" sz="4000" dirty="0"/>
          </a:p>
        </p:txBody>
      </p:sp>
      <p:sp>
        <p:nvSpPr>
          <p:cNvPr id="3" name="Content Placeholder 2"/>
          <p:cNvSpPr>
            <a:spLocks noGrp="1"/>
          </p:cNvSpPr>
          <p:nvPr>
            <p:ph idx="1"/>
          </p:nvPr>
        </p:nvSpPr>
        <p:spPr>
          <a:xfrm>
            <a:off x="1522413" y="1752600"/>
            <a:ext cx="9601199" cy="4876799"/>
          </a:xfrm>
        </p:spPr>
        <p:txBody>
          <a:bodyPr>
            <a:normAutofit/>
          </a:bodyPr>
          <a:lstStyle/>
          <a:p>
            <a:r>
              <a:rPr lang="en-US" sz="2800" dirty="0" err="1"/>
              <a:t>IoT</a:t>
            </a:r>
            <a:r>
              <a:rPr lang="en-US" sz="2800" dirty="0"/>
              <a:t> consists of numerous heterogeneous devices</a:t>
            </a:r>
          </a:p>
          <a:p>
            <a:r>
              <a:rPr lang="en-US" sz="2800" dirty="0"/>
              <a:t>Security is the main threat for the growth in </a:t>
            </a:r>
            <a:r>
              <a:rPr lang="en-US" sz="2800" dirty="0" err="1"/>
              <a:t>IoT</a:t>
            </a:r>
            <a:endParaRPr lang="en-US" sz="2800" dirty="0"/>
          </a:p>
          <a:p>
            <a:r>
              <a:rPr lang="en-US" sz="2800" dirty="0"/>
              <a:t>Evaluating the trust for devices in the domain helps to make a secure </a:t>
            </a:r>
            <a:r>
              <a:rPr lang="en-US" sz="2800" dirty="0" err="1"/>
              <a:t>IoT</a:t>
            </a:r>
            <a:r>
              <a:rPr lang="en-US" sz="2800" dirty="0"/>
              <a:t> environment.</a:t>
            </a:r>
          </a:p>
          <a:p>
            <a:r>
              <a:rPr lang="en-US" sz="2800" dirty="0"/>
              <a:t>Thus, sensitive information can be exchanged </a:t>
            </a:r>
          </a:p>
          <a:p>
            <a:endParaRPr lang="en-US" dirty="0" smtClean="0"/>
          </a:p>
        </p:txBody>
      </p:sp>
      <p:sp>
        <p:nvSpPr>
          <p:cNvPr id="4" name="Slide Number Placeholder 3"/>
          <p:cNvSpPr>
            <a:spLocks noGrp="1"/>
          </p:cNvSpPr>
          <p:nvPr>
            <p:ph type="sldNum" sz="quarter" idx="12"/>
          </p:nvPr>
        </p:nvSpPr>
        <p:spPr/>
        <p:txBody>
          <a:bodyPr/>
          <a:lstStyle/>
          <a:p>
            <a:fld id="{2A013F82-EE5E-44EE-A61D-E31C6657F26F}" type="slidenum">
              <a:rPr lang="en-US" smtClean="0"/>
              <a:t>7</a:t>
            </a:fld>
            <a:endParaRPr lang="en-US"/>
          </a:p>
        </p:txBody>
      </p:sp>
    </p:spTree>
    <p:extLst>
      <p:ext uri="{BB962C8B-B14F-4D97-AF65-F5344CB8AC3E}">
        <p14:creationId xmlns:p14="http://schemas.microsoft.com/office/powerpoint/2010/main" val="249540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838200"/>
          </a:xfrm>
        </p:spPr>
        <p:txBody>
          <a:bodyPr>
            <a:normAutofit/>
          </a:bodyPr>
          <a:lstStyle/>
          <a:p>
            <a:r>
              <a:rPr lang="en-US" sz="4000" dirty="0" smtClean="0"/>
              <a:t>Literature</a:t>
            </a:r>
            <a:endParaRPr lang="en-US"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73614687"/>
              </p:ext>
            </p:extLst>
          </p:nvPr>
        </p:nvGraphicFramePr>
        <p:xfrm>
          <a:off x="1065211" y="1295400"/>
          <a:ext cx="9982202" cy="5355621"/>
        </p:xfrm>
        <a:graphic>
          <a:graphicData uri="http://schemas.openxmlformats.org/drawingml/2006/table">
            <a:tbl>
              <a:tblPr firstRow="1" firstCol="1" bandRow="1">
                <a:tableStyleId>{073A0DAA-6AF3-43AB-8588-CEC1D06C72B9}</a:tableStyleId>
              </a:tblPr>
              <a:tblGrid>
                <a:gridCol w="2496504"/>
                <a:gridCol w="1496683"/>
                <a:gridCol w="1497444"/>
                <a:gridCol w="1496683"/>
                <a:gridCol w="1497444"/>
                <a:gridCol w="1497444"/>
              </a:tblGrid>
              <a:tr h="251285">
                <a:tc>
                  <a:txBody>
                    <a:bodyPr/>
                    <a:lstStyle/>
                    <a:p>
                      <a:pPr marL="0" marR="0" algn="ctr">
                        <a:spcBef>
                          <a:spcPts val="0"/>
                        </a:spcBef>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050" dirty="0">
                          <a:effectLst/>
                        </a:rPr>
                        <a:t>Product/Paper</a:t>
                      </a:r>
                      <a:endParaRPr lang="en-US" sz="100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0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0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0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0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r>
              <a:tr h="1026522">
                <a:tc>
                  <a:txBody>
                    <a:bodyPr/>
                    <a:lstStyle/>
                    <a:p>
                      <a:pPr marL="0" marR="0" algn="ctr">
                        <a:spcBef>
                          <a:spcPts val="0"/>
                        </a:spcBef>
                        <a:spcAft>
                          <a:spcPts val="0"/>
                        </a:spcAft>
                      </a:pPr>
                      <a:r>
                        <a:rPr lang="en-US" sz="1100" dirty="0">
                          <a:effectLst/>
                        </a:rPr>
                        <a:t>Feature</a:t>
                      </a:r>
                      <a:endParaRPr lang="en-US" sz="105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100" dirty="0">
                          <a:effectLst/>
                        </a:rPr>
                        <a:t>Andromaly</a:t>
                      </a:r>
                      <a:endParaRPr lang="en-US" sz="105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100" dirty="0">
                          <a:effectLst/>
                        </a:rPr>
                        <a:t>Peer-to-peer’s most wanted: Malicious peers</a:t>
                      </a:r>
                      <a:endParaRPr lang="en-US" sz="105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100" dirty="0">
                          <a:effectLst/>
                        </a:rPr>
                        <a:t>Dynamic Trust Management for Delay Tolerant Networks and Its Application to Secure Routing</a:t>
                      </a:r>
                      <a:endParaRPr lang="en-US" sz="105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100" dirty="0">
                          <a:effectLst/>
                        </a:rPr>
                        <a:t>Trust Evaluation in mobile devices</a:t>
                      </a:r>
                      <a:endParaRPr lang="en-US" sz="105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100" dirty="0">
                          <a:effectLst/>
                        </a:rPr>
                        <a:t>A Machine Learning based Trust evaluation</a:t>
                      </a:r>
                      <a:endParaRPr lang="en-US" sz="105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r>
              <a:tr h="251285">
                <a:tc>
                  <a:txBody>
                    <a:bodyPr/>
                    <a:lstStyle/>
                    <a:p>
                      <a:pPr marL="0" marR="0">
                        <a:spcBef>
                          <a:spcPts val="0"/>
                        </a:spcBef>
                        <a:spcAft>
                          <a:spcPts val="0"/>
                        </a:spcAft>
                      </a:pPr>
                      <a:r>
                        <a:rPr lang="en-US" sz="1100" dirty="0">
                          <a:effectLst/>
                        </a:rPr>
                        <a:t>Ideal for </a:t>
                      </a:r>
                      <a:r>
                        <a:rPr lang="en-US" sz="1100" dirty="0" err="1">
                          <a:effectLst/>
                        </a:rPr>
                        <a:t>IoT</a:t>
                      </a:r>
                      <a:r>
                        <a:rPr lang="en-US" sz="1100" dirty="0">
                          <a:effectLst/>
                        </a:rPr>
                        <a:t> environment.</a:t>
                      </a:r>
                      <a:endParaRPr lang="en-US" sz="105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b="1" dirty="0" smtClean="0">
                          <a:solidFill>
                            <a:schemeClr val="accent1">
                              <a:lumMod val="75000"/>
                            </a:schemeClr>
                          </a:solidFill>
                          <a:effectLst/>
                        </a:rPr>
                        <a:t>Y</a:t>
                      </a:r>
                      <a:endParaRPr lang="en-US" sz="1600" b="1" dirty="0">
                        <a:solidFill>
                          <a:schemeClr val="accent1">
                            <a:lumMod val="75000"/>
                          </a:schemeClr>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r>
              <a:tr h="513262">
                <a:tc>
                  <a:txBody>
                    <a:bodyPr/>
                    <a:lstStyle/>
                    <a:p>
                      <a:pPr marL="0" marR="0">
                        <a:spcBef>
                          <a:spcPts val="0"/>
                        </a:spcBef>
                        <a:spcAft>
                          <a:spcPts val="0"/>
                        </a:spcAft>
                      </a:pPr>
                      <a:r>
                        <a:rPr lang="en-US" sz="1100" dirty="0">
                          <a:effectLst/>
                        </a:rPr>
                        <a:t>Parameters for the computations can be easily obtained.</a:t>
                      </a:r>
                      <a:endParaRPr lang="en-US" sz="105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b="1" dirty="0" smtClean="0">
                          <a:solidFill>
                            <a:schemeClr val="accent1">
                              <a:lumMod val="75000"/>
                            </a:schemeClr>
                          </a:solidFill>
                          <a:effectLst/>
                        </a:rPr>
                        <a:t>Y</a:t>
                      </a:r>
                      <a:endParaRPr lang="en-US" sz="160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b="1" dirty="0" smtClean="0">
                          <a:solidFill>
                            <a:schemeClr val="accent1">
                              <a:lumMod val="75000"/>
                            </a:schemeClr>
                          </a:solidFill>
                          <a:effectLst/>
                        </a:rPr>
                        <a:t>Y</a:t>
                      </a:r>
                      <a:endParaRPr lang="en-US" sz="1600" b="1" dirty="0">
                        <a:solidFill>
                          <a:schemeClr val="accent1">
                            <a:lumMod val="75000"/>
                          </a:schemeClr>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accent1">
                              <a:lumMod val="75000"/>
                            </a:schemeClr>
                          </a:solidFill>
                          <a:effectLst/>
                        </a:rPr>
                        <a:t>Y</a:t>
                      </a:r>
                      <a:endParaRPr lang="en-US" sz="1000" b="1" dirty="0" smtClean="0">
                        <a:solidFill>
                          <a:schemeClr val="accent1">
                            <a:lumMod val="75000"/>
                          </a:schemeClr>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r>
              <a:tr h="342174">
                <a:tc>
                  <a:txBody>
                    <a:bodyPr/>
                    <a:lstStyle/>
                    <a:p>
                      <a:pPr marL="0" marR="0">
                        <a:spcBef>
                          <a:spcPts val="0"/>
                        </a:spcBef>
                        <a:spcAft>
                          <a:spcPts val="0"/>
                        </a:spcAft>
                      </a:pPr>
                      <a:r>
                        <a:rPr lang="en-US" sz="1100" dirty="0">
                          <a:effectLst/>
                        </a:rPr>
                        <a:t>User level parameters considered.</a:t>
                      </a:r>
                      <a:endParaRPr lang="en-US" sz="105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b="1" dirty="0" smtClean="0">
                          <a:solidFill>
                            <a:schemeClr val="accent1">
                              <a:lumMod val="75000"/>
                            </a:schemeClr>
                          </a:solidFill>
                          <a:effectLst/>
                        </a:rPr>
                        <a:t>Y</a:t>
                      </a:r>
                      <a:endParaRPr lang="en-US" sz="160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b="1" dirty="0" smtClean="0">
                          <a:solidFill>
                            <a:schemeClr val="accent1">
                              <a:lumMod val="75000"/>
                            </a:schemeClr>
                          </a:solidFill>
                          <a:effectLst/>
                        </a:rPr>
                        <a:t>Y</a:t>
                      </a:r>
                      <a:endParaRPr lang="en-US" sz="160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r>
              <a:tr h="342174">
                <a:tc>
                  <a:txBody>
                    <a:bodyPr/>
                    <a:lstStyle/>
                    <a:p>
                      <a:pPr marL="0" marR="0">
                        <a:spcBef>
                          <a:spcPts val="0"/>
                        </a:spcBef>
                        <a:spcAft>
                          <a:spcPts val="0"/>
                        </a:spcAft>
                      </a:pPr>
                      <a:r>
                        <a:rPr lang="en-US" sz="1100" dirty="0">
                          <a:effectLst/>
                        </a:rPr>
                        <a:t>Presence of malware is considered.</a:t>
                      </a:r>
                      <a:endParaRPr lang="en-US" sz="105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b="1" dirty="0" smtClean="0">
                          <a:solidFill>
                            <a:schemeClr val="accent1">
                              <a:lumMod val="75000"/>
                            </a:schemeClr>
                          </a:solidFill>
                          <a:effectLst/>
                        </a:rPr>
                        <a:t>Y</a:t>
                      </a:r>
                      <a:endParaRPr lang="en-US" sz="160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b="1" dirty="0" smtClean="0">
                          <a:solidFill>
                            <a:schemeClr val="accent1">
                              <a:lumMod val="75000"/>
                            </a:schemeClr>
                          </a:solidFill>
                          <a:effectLst/>
                        </a:rPr>
                        <a:t>Y</a:t>
                      </a:r>
                      <a:endParaRPr lang="en-US" sz="160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r>
              <a:tr h="251285">
                <a:tc>
                  <a:txBody>
                    <a:bodyPr/>
                    <a:lstStyle/>
                    <a:p>
                      <a:pPr marL="0" marR="0">
                        <a:spcBef>
                          <a:spcPts val="0"/>
                        </a:spcBef>
                        <a:spcAft>
                          <a:spcPts val="0"/>
                        </a:spcAft>
                      </a:pPr>
                      <a:r>
                        <a:rPr lang="en-US" sz="1100" dirty="0">
                          <a:effectLst/>
                        </a:rPr>
                        <a:t>Selfish nodes are detected.</a:t>
                      </a:r>
                      <a:endParaRPr lang="en-US" sz="105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b="1" dirty="0" smtClean="0">
                          <a:solidFill>
                            <a:schemeClr val="accent1">
                              <a:lumMod val="75000"/>
                            </a:schemeClr>
                          </a:solidFill>
                          <a:effectLst/>
                        </a:rPr>
                        <a:t>Y</a:t>
                      </a:r>
                      <a:endParaRPr lang="en-US" sz="160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r>
              <a:tr h="251285">
                <a:tc>
                  <a:txBody>
                    <a:bodyPr/>
                    <a:lstStyle/>
                    <a:p>
                      <a:pPr marL="0" marR="0">
                        <a:spcBef>
                          <a:spcPts val="0"/>
                        </a:spcBef>
                        <a:spcAft>
                          <a:spcPts val="0"/>
                        </a:spcAft>
                      </a:pPr>
                      <a:r>
                        <a:rPr lang="en-US" sz="1100" dirty="0">
                          <a:effectLst/>
                        </a:rPr>
                        <a:t>Malicious nodes are detected.</a:t>
                      </a:r>
                      <a:endParaRPr lang="en-US" sz="105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b="1" dirty="0" smtClean="0">
                          <a:solidFill>
                            <a:schemeClr val="accent1">
                              <a:lumMod val="75000"/>
                            </a:schemeClr>
                          </a:solidFill>
                          <a:effectLst/>
                        </a:rPr>
                        <a:t>Y</a:t>
                      </a:r>
                      <a:endParaRPr lang="en-US" sz="160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r>
              <a:tr h="855436">
                <a:tc>
                  <a:txBody>
                    <a:bodyPr/>
                    <a:lstStyle/>
                    <a:p>
                      <a:pPr marL="0" marR="0">
                        <a:spcBef>
                          <a:spcPts val="0"/>
                        </a:spcBef>
                        <a:spcAft>
                          <a:spcPts val="0"/>
                        </a:spcAft>
                      </a:pPr>
                      <a:r>
                        <a:rPr lang="en-US" sz="1100" dirty="0">
                          <a:effectLst/>
                        </a:rPr>
                        <a:t>Network parameters (Packet Size, No. of Packets, Duration of a Transaction, No of Transactions Completed) are considered.</a:t>
                      </a:r>
                      <a:endParaRPr lang="en-US" sz="105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b="1" dirty="0" smtClean="0">
                          <a:solidFill>
                            <a:schemeClr val="accent1">
                              <a:lumMod val="75000"/>
                            </a:schemeClr>
                          </a:solidFill>
                          <a:effectLst/>
                        </a:rPr>
                        <a:t>Y</a:t>
                      </a:r>
                      <a:endParaRPr lang="en-US" sz="160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r>
              <a:tr h="342174">
                <a:tc>
                  <a:txBody>
                    <a:bodyPr/>
                    <a:lstStyle/>
                    <a:p>
                      <a:pPr marL="0" marR="0">
                        <a:spcBef>
                          <a:spcPts val="0"/>
                        </a:spcBef>
                        <a:spcAft>
                          <a:spcPts val="0"/>
                        </a:spcAft>
                      </a:pPr>
                      <a:r>
                        <a:rPr lang="en-US" sz="1100" dirty="0">
                          <a:effectLst/>
                        </a:rPr>
                        <a:t>Vulnerabilities in Android OS is considered.</a:t>
                      </a:r>
                      <a:endParaRPr lang="en-US" sz="105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b="1" dirty="0" smtClean="0">
                          <a:solidFill>
                            <a:schemeClr val="accent1">
                              <a:lumMod val="75000"/>
                            </a:schemeClr>
                          </a:solidFill>
                          <a:effectLst/>
                        </a:rPr>
                        <a:t>Y</a:t>
                      </a:r>
                      <a:endParaRPr lang="en-US" sz="160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b="1" dirty="0" smtClean="0">
                          <a:solidFill>
                            <a:schemeClr val="accent1">
                              <a:lumMod val="75000"/>
                            </a:schemeClr>
                          </a:solidFill>
                          <a:effectLst/>
                        </a:rPr>
                        <a:t>Y</a:t>
                      </a:r>
                      <a:endParaRPr lang="en-US" sz="160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r>
              <a:tr h="342174">
                <a:tc>
                  <a:txBody>
                    <a:bodyPr/>
                    <a:lstStyle/>
                    <a:p>
                      <a:pPr marL="0" marR="0">
                        <a:spcBef>
                          <a:spcPts val="0"/>
                        </a:spcBef>
                        <a:spcAft>
                          <a:spcPts val="0"/>
                        </a:spcAft>
                      </a:pPr>
                      <a:r>
                        <a:rPr lang="en-US" sz="1100" dirty="0">
                          <a:effectLst/>
                        </a:rPr>
                        <a:t>Vulnerabilities in the apps installed are considered</a:t>
                      </a:r>
                      <a:endParaRPr lang="en-US" sz="105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b="1" dirty="0" smtClean="0">
                          <a:solidFill>
                            <a:schemeClr val="accent1">
                              <a:lumMod val="75000"/>
                            </a:schemeClr>
                          </a:solidFill>
                          <a:effectLst/>
                        </a:rPr>
                        <a:t>Y</a:t>
                      </a:r>
                      <a:endParaRPr lang="en-US" sz="160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b="1" dirty="0" smtClean="0">
                          <a:solidFill>
                            <a:schemeClr val="accent1">
                              <a:lumMod val="75000"/>
                            </a:schemeClr>
                          </a:solidFill>
                          <a:effectLst/>
                        </a:rPr>
                        <a:t>Y</a:t>
                      </a:r>
                      <a:endParaRPr lang="en-US" sz="160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r>
              <a:tr h="313660">
                <a:tc>
                  <a:txBody>
                    <a:bodyPr/>
                    <a:lstStyle/>
                    <a:p>
                      <a:pPr marL="0" marR="0">
                        <a:spcBef>
                          <a:spcPts val="0"/>
                        </a:spcBef>
                        <a:spcAft>
                          <a:spcPts val="0"/>
                        </a:spcAft>
                      </a:pPr>
                      <a:r>
                        <a:rPr lang="en-US" sz="1100" dirty="0">
                          <a:effectLst/>
                        </a:rPr>
                        <a:t>Overall trust value for the device is given</a:t>
                      </a:r>
                      <a:endParaRPr lang="en-US" sz="110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b="1" dirty="0" smtClean="0">
                          <a:solidFill>
                            <a:schemeClr val="accent1">
                              <a:lumMod val="75000"/>
                            </a:schemeClr>
                          </a:solidFill>
                          <a:effectLst/>
                        </a:rPr>
                        <a:t>Y</a:t>
                      </a:r>
                      <a:endParaRPr lang="en-US" sz="160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b="1" dirty="0" smtClean="0">
                          <a:solidFill>
                            <a:schemeClr val="accent1">
                              <a:lumMod val="75000"/>
                            </a:schemeClr>
                          </a:solidFill>
                          <a:effectLst/>
                        </a:rPr>
                        <a:t>Y</a:t>
                      </a:r>
                      <a:endParaRPr lang="en-US" sz="160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r>
              <a:tr h="251285">
                <a:tc>
                  <a:txBody>
                    <a:bodyPr/>
                    <a:lstStyle/>
                    <a:p>
                      <a:pPr marL="0" marR="0">
                        <a:spcBef>
                          <a:spcPts val="0"/>
                        </a:spcBef>
                        <a:spcAft>
                          <a:spcPts val="0"/>
                        </a:spcAft>
                      </a:pPr>
                      <a:r>
                        <a:rPr lang="en-US" sz="1100" dirty="0">
                          <a:effectLst/>
                        </a:rPr>
                        <a:t>Creates a secure network</a:t>
                      </a:r>
                      <a:endParaRPr lang="en-US" sz="110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b="1" dirty="0" smtClean="0">
                          <a:solidFill>
                            <a:schemeClr val="accent1">
                              <a:lumMod val="75000"/>
                            </a:schemeClr>
                          </a:solidFill>
                          <a:effectLst/>
                        </a:rPr>
                        <a:t>Y</a:t>
                      </a:r>
                      <a:endParaRPr lang="en-US" sz="160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dirty="0">
                          <a:solidFill>
                            <a:srgbClr val="FF0000"/>
                          </a:solidFill>
                          <a:effectLst/>
                        </a:rPr>
                        <a:t>N</a:t>
                      </a:r>
                      <a:endParaRPr lang="en-US" sz="1600" dirty="0">
                        <a:solidFill>
                          <a:srgbClr val="FF0000"/>
                        </a:solidFill>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c>
                  <a:txBody>
                    <a:bodyPr/>
                    <a:lstStyle/>
                    <a:p>
                      <a:pPr marL="0" marR="0" algn="ctr">
                        <a:spcBef>
                          <a:spcPts val="0"/>
                        </a:spcBef>
                        <a:spcAft>
                          <a:spcPts val="0"/>
                        </a:spcAft>
                      </a:pPr>
                      <a:r>
                        <a:rPr lang="en-US" sz="1600" b="1" dirty="0" smtClean="0">
                          <a:solidFill>
                            <a:schemeClr val="accent1">
                              <a:lumMod val="75000"/>
                            </a:schemeClr>
                          </a:solidFill>
                          <a:effectLst/>
                        </a:rPr>
                        <a:t>Y</a:t>
                      </a:r>
                      <a:endParaRPr lang="en-US" sz="1600" dirty="0">
                        <a:effectLst/>
                        <a:latin typeface="Calibri" panose="020F0502020204030204" pitchFamily="34" charset="0"/>
                        <a:ea typeface="Calibri" panose="020F0502020204030204" pitchFamily="34" charset="0"/>
                        <a:cs typeface="Iskoola Pota" panose="020B0502040204020203" pitchFamily="34" charset="0"/>
                      </a:endParaRPr>
                    </a:p>
                  </a:txBody>
                  <a:tcPr marL="58658" marR="58658" marT="0" marB="0" anchor="ctr"/>
                </a:tc>
              </a:tr>
            </a:tbl>
          </a:graphicData>
        </a:graphic>
      </p:graphicFrame>
      <p:sp>
        <p:nvSpPr>
          <p:cNvPr id="3" name="Slide Number Placeholder 2"/>
          <p:cNvSpPr>
            <a:spLocks noGrp="1"/>
          </p:cNvSpPr>
          <p:nvPr>
            <p:ph type="sldNum" sz="quarter" idx="12"/>
          </p:nvPr>
        </p:nvSpPr>
        <p:spPr/>
        <p:txBody>
          <a:bodyPr/>
          <a:lstStyle/>
          <a:p>
            <a:fld id="{2A013F82-EE5E-44EE-A61D-E31C6657F26F}" type="slidenum">
              <a:rPr lang="en-US" smtClean="0"/>
              <a:t>8</a:t>
            </a:fld>
            <a:endParaRPr lang="en-US"/>
          </a:p>
        </p:txBody>
      </p:sp>
    </p:spTree>
    <p:extLst>
      <p:ext uri="{BB962C8B-B14F-4D97-AF65-F5344CB8AC3E}">
        <p14:creationId xmlns:p14="http://schemas.microsoft.com/office/powerpoint/2010/main" val="359092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2413" y="381000"/>
            <a:ext cx="9144001" cy="838200"/>
          </a:xfrm>
        </p:spPr>
        <p:txBody>
          <a:bodyPr>
            <a:normAutofit/>
          </a:bodyPr>
          <a:lstStyle/>
          <a:p>
            <a:r>
              <a:rPr lang="en-US" sz="4000" dirty="0" smtClean="0"/>
              <a:t>Research Gap</a:t>
            </a:r>
            <a:endParaRPr lang="en-US" sz="4000" dirty="0"/>
          </a:p>
        </p:txBody>
      </p:sp>
      <p:sp>
        <p:nvSpPr>
          <p:cNvPr id="5" name="Content Placeholder 2"/>
          <p:cNvSpPr>
            <a:spLocks noGrp="1"/>
          </p:cNvSpPr>
          <p:nvPr>
            <p:ph idx="1"/>
          </p:nvPr>
        </p:nvSpPr>
        <p:spPr>
          <a:xfrm>
            <a:off x="1522413" y="1524000"/>
            <a:ext cx="9601199" cy="5105399"/>
          </a:xfrm>
        </p:spPr>
        <p:txBody>
          <a:bodyPr>
            <a:normAutofit/>
          </a:bodyPr>
          <a:lstStyle/>
          <a:p>
            <a:pPr>
              <a:spcAft>
                <a:spcPts val="1800"/>
              </a:spcAft>
            </a:pPr>
            <a:r>
              <a:rPr lang="en-US" sz="2800" dirty="0"/>
              <a:t>Most products and papers are:</a:t>
            </a:r>
          </a:p>
          <a:p>
            <a:pPr lvl="1">
              <a:spcAft>
                <a:spcPts val="1200"/>
              </a:spcAft>
            </a:pPr>
            <a:r>
              <a:rPr lang="en-US" sz="2400" dirty="0" smtClean="0"/>
              <a:t>Concerned </a:t>
            </a:r>
            <a:r>
              <a:rPr lang="en-US" sz="2400" dirty="0"/>
              <a:t>only about one or few parameters that affect the </a:t>
            </a:r>
            <a:r>
              <a:rPr lang="en-US" sz="2400" dirty="0" smtClean="0"/>
              <a:t>trust	</a:t>
            </a:r>
          </a:p>
          <a:p>
            <a:pPr lvl="1">
              <a:spcAft>
                <a:spcPts val="1200"/>
              </a:spcAft>
            </a:pPr>
            <a:r>
              <a:rPr lang="en-US" sz="2400" dirty="0" smtClean="0"/>
              <a:t>Not </a:t>
            </a:r>
            <a:r>
              <a:rPr lang="en-US" sz="2400" dirty="0"/>
              <a:t>ideal to be used in the </a:t>
            </a:r>
            <a:r>
              <a:rPr lang="en-US" sz="2400" dirty="0" err="1"/>
              <a:t>IoT</a:t>
            </a:r>
            <a:r>
              <a:rPr lang="en-US" sz="2400" dirty="0"/>
              <a:t> environment </a:t>
            </a:r>
            <a:r>
              <a:rPr lang="en-US" sz="2400" dirty="0" smtClean="0"/>
              <a:t>conditions</a:t>
            </a:r>
          </a:p>
          <a:p>
            <a:pPr lvl="1">
              <a:spcAft>
                <a:spcPts val="1200"/>
              </a:spcAft>
            </a:pPr>
            <a:r>
              <a:rPr lang="en-US" sz="2400" dirty="0" smtClean="0"/>
              <a:t>Not </a:t>
            </a:r>
            <a:r>
              <a:rPr lang="en-US" sz="2400" dirty="0"/>
              <a:t>capable of computing a continuous value for </a:t>
            </a:r>
            <a:r>
              <a:rPr lang="en-US" sz="2400" dirty="0" smtClean="0"/>
              <a:t>trust</a:t>
            </a:r>
          </a:p>
          <a:p>
            <a:pPr lvl="1">
              <a:spcAft>
                <a:spcPts val="1200"/>
              </a:spcAft>
            </a:pPr>
            <a:r>
              <a:rPr lang="en-US" sz="2400" dirty="0" smtClean="0"/>
              <a:t>Incapable </a:t>
            </a:r>
            <a:r>
              <a:rPr lang="en-US" sz="2400" dirty="0"/>
              <a:t>of creating a secure network by omitting </a:t>
            </a:r>
            <a:r>
              <a:rPr lang="en-US" sz="2400" dirty="0" smtClean="0"/>
              <a:t>untrusted/malicious </a:t>
            </a:r>
            <a:r>
              <a:rPr lang="en-US" sz="2400" dirty="0"/>
              <a:t>nodes</a:t>
            </a:r>
          </a:p>
          <a:p>
            <a:pPr marL="0" indent="0">
              <a:buNone/>
            </a:pPr>
            <a:endParaRPr lang="en-US" dirty="0" smtClean="0"/>
          </a:p>
        </p:txBody>
      </p:sp>
      <p:sp>
        <p:nvSpPr>
          <p:cNvPr id="2" name="Slide Number Placeholder 1"/>
          <p:cNvSpPr>
            <a:spLocks noGrp="1"/>
          </p:cNvSpPr>
          <p:nvPr>
            <p:ph type="sldNum" sz="quarter" idx="12"/>
          </p:nvPr>
        </p:nvSpPr>
        <p:spPr/>
        <p:txBody>
          <a:bodyPr/>
          <a:lstStyle/>
          <a:p>
            <a:fld id="{2A013F82-EE5E-44EE-A61D-E31C6657F26F}" type="slidenum">
              <a:rPr lang="en-US" smtClean="0"/>
              <a:t>9</a:t>
            </a:fld>
            <a:endParaRPr lang="en-US"/>
          </a:p>
        </p:txBody>
      </p:sp>
    </p:spTree>
    <p:extLst>
      <p:ext uri="{BB962C8B-B14F-4D97-AF65-F5344CB8AC3E}">
        <p14:creationId xmlns:p14="http://schemas.microsoft.com/office/powerpoint/2010/main" val="23388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0</TotalTime>
  <Words>1018</Words>
  <Application>Microsoft Office PowerPoint</Application>
  <PresentationFormat>Custom</PresentationFormat>
  <Paragraphs>219</Paragraphs>
  <Slides>22</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Corbel</vt:lpstr>
      <vt:lpstr>Iskoola Pota</vt:lpstr>
      <vt:lpstr>Lucida Grande</vt:lpstr>
      <vt:lpstr>Digital Blue Tunnel 16x9</vt:lpstr>
      <vt:lpstr>Evaluation of Trust in Android Devices using Machine Learning</vt:lpstr>
      <vt:lpstr>Group Details</vt:lpstr>
      <vt:lpstr>What is Trust?</vt:lpstr>
      <vt:lpstr>What is Trust? Contd.</vt:lpstr>
      <vt:lpstr>What is Trust? Contd.</vt:lpstr>
      <vt:lpstr>What is Machine Learning?</vt:lpstr>
      <vt:lpstr>Why is Device Trust needed in IoT?</vt:lpstr>
      <vt:lpstr>Literature</vt:lpstr>
      <vt:lpstr>Research Gap</vt:lpstr>
      <vt:lpstr>Objectives</vt:lpstr>
      <vt:lpstr>System Diagram</vt:lpstr>
      <vt:lpstr>How Each Component is Developed</vt:lpstr>
      <vt:lpstr>How Each Component is Developed</vt:lpstr>
      <vt:lpstr>How Each Component is Developed Contd.</vt:lpstr>
      <vt:lpstr>How Each Component is Developed Contd.</vt:lpstr>
      <vt:lpstr>How Each Component is Developed Contd.</vt:lpstr>
      <vt:lpstr>How Each Component add up to the Malware Analysis</vt:lpstr>
      <vt:lpstr>Users &amp; Benefits</vt:lpstr>
      <vt:lpstr>Final Product</vt:lpstr>
      <vt:lpstr>References</vt:lpstr>
      <vt:lpstr>Q &amp; A</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2016-07-26T16:32:43Z</dcterms:created>
  <dcterms:modified xsi:type="dcterms:W3CDTF">2016-08-02T10:18:41Z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