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pdf" ContentType="application/pdf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56" r:id="rId2"/>
    <p:sldId id="257" r:id="rId3"/>
    <p:sldId id="286" r:id="rId4"/>
    <p:sldId id="287" r:id="rId5"/>
    <p:sldId id="289" r:id="rId6"/>
    <p:sldId id="288" r:id="rId7"/>
    <p:sldId id="290" r:id="rId8"/>
    <p:sldId id="293" r:id="rId9"/>
    <p:sldId id="291" r:id="rId10"/>
    <p:sldId id="294" r:id="rId11"/>
    <p:sldId id="295" r:id="rId12"/>
    <p:sldId id="296" r:id="rId13"/>
    <p:sldId id="297" r:id="rId14"/>
    <p:sldId id="298" r:id="rId15"/>
    <p:sldId id="299" r:id="rId16"/>
    <p:sldId id="300" r:id="rId17"/>
    <p:sldId id="301" r:id="rId18"/>
    <p:sldId id="302" r:id="rId19"/>
    <p:sldId id="304" r:id="rId20"/>
    <p:sldId id="305" r:id="rId21"/>
    <p:sldId id="306" r:id="rId22"/>
    <p:sldId id="307" r:id="rId23"/>
    <p:sldId id="308" r:id="rId24"/>
    <p:sldId id="310" r:id="rId25"/>
    <p:sldId id="285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700"/>
    <a:srgbClr val="6A5ACD"/>
    <a:srgbClr val="006400"/>
    <a:srgbClr val="9932CC"/>
    <a:srgbClr val="B222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46" autoAdjust="0"/>
    <p:restoredTop sz="94613" autoAdjust="0"/>
  </p:normalViewPr>
  <p:slideViewPr>
    <p:cSldViewPr snapToGrid="0" snapToObjects="1">
      <p:cViewPr>
        <p:scale>
          <a:sx n="110" d="100"/>
          <a:sy n="110" d="100"/>
        </p:scale>
        <p:origin x="520" y="3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handoutMaster" Target="handoutMasters/handoutMaster1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4" Type="http://schemas.openxmlformats.org/officeDocument/2006/relationships/image" Target="../media/image9.wmf"/><Relationship Id="rId5" Type="http://schemas.openxmlformats.org/officeDocument/2006/relationships/image" Target="../media/image10.wmf"/><Relationship Id="rId6" Type="http://schemas.openxmlformats.org/officeDocument/2006/relationships/image" Target="../media/image11.wmf"/><Relationship Id="rId7" Type="http://schemas.openxmlformats.org/officeDocument/2006/relationships/image" Target="../media/image12.wmf"/><Relationship Id="rId1" Type="http://schemas.openxmlformats.org/officeDocument/2006/relationships/image" Target="../media/image6.wmf"/><Relationship Id="rId2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4" Type="http://schemas.openxmlformats.org/officeDocument/2006/relationships/image" Target="../media/image9.wmf"/><Relationship Id="rId5" Type="http://schemas.openxmlformats.org/officeDocument/2006/relationships/image" Target="../media/image10.wmf"/><Relationship Id="rId6" Type="http://schemas.openxmlformats.org/officeDocument/2006/relationships/image" Target="../media/image11.wmf"/><Relationship Id="rId7" Type="http://schemas.openxmlformats.org/officeDocument/2006/relationships/image" Target="../media/image12.wmf"/><Relationship Id="rId1" Type="http://schemas.openxmlformats.org/officeDocument/2006/relationships/image" Target="../media/image6.wmf"/><Relationship Id="rId2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4" Type="http://schemas.openxmlformats.org/officeDocument/2006/relationships/image" Target="../media/image15.wmf"/><Relationship Id="rId5" Type="http://schemas.openxmlformats.org/officeDocument/2006/relationships/image" Target="../media/image10.wmf"/><Relationship Id="rId6" Type="http://schemas.openxmlformats.org/officeDocument/2006/relationships/image" Target="../media/image11.wmf"/><Relationship Id="rId7" Type="http://schemas.openxmlformats.org/officeDocument/2006/relationships/image" Target="../media/image12.wmf"/><Relationship Id="rId8" Type="http://schemas.openxmlformats.org/officeDocument/2006/relationships/image" Target="../media/image7.wmf"/><Relationship Id="rId9" Type="http://schemas.openxmlformats.org/officeDocument/2006/relationships/image" Target="../media/image8.wmf"/><Relationship Id="rId10" Type="http://schemas.openxmlformats.org/officeDocument/2006/relationships/image" Target="../media/image9.wmf"/><Relationship Id="rId1" Type="http://schemas.openxmlformats.org/officeDocument/2006/relationships/image" Target="../media/image6.wmf"/><Relationship Id="rId2" Type="http://schemas.openxmlformats.org/officeDocument/2006/relationships/image" Target="../media/image13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4" Type="http://schemas.openxmlformats.org/officeDocument/2006/relationships/image" Target="../media/image9.wmf"/><Relationship Id="rId5" Type="http://schemas.openxmlformats.org/officeDocument/2006/relationships/image" Target="../media/image10.wmf"/><Relationship Id="rId6" Type="http://schemas.openxmlformats.org/officeDocument/2006/relationships/image" Target="../media/image11.wmf"/><Relationship Id="rId7" Type="http://schemas.openxmlformats.org/officeDocument/2006/relationships/image" Target="../media/image12.wmf"/><Relationship Id="rId1" Type="http://schemas.openxmlformats.org/officeDocument/2006/relationships/image" Target="../media/image6.wmf"/><Relationship Id="rId2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4" Type="http://schemas.openxmlformats.org/officeDocument/2006/relationships/image" Target="../media/image9.wmf"/><Relationship Id="rId5" Type="http://schemas.openxmlformats.org/officeDocument/2006/relationships/image" Target="../media/image10.wmf"/><Relationship Id="rId6" Type="http://schemas.openxmlformats.org/officeDocument/2006/relationships/image" Target="../media/image11.wmf"/><Relationship Id="rId7" Type="http://schemas.openxmlformats.org/officeDocument/2006/relationships/image" Target="../media/image12.wmf"/><Relationship Id="rId1" Type="http://schemas.openxmlformats.org/officeDocument/2006/relationships/image" Target="../media/image6.wmf"/><Relationship Id="rId2" Type="http://schemas.openxmlformats.org/officeDocument/2006/relationships/image" Target="../media/image7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4" Type="http://schemas.openxmlformats.org/officeDocument/2006/relationships/image" Target="../media/image34.wmf"/><Relationship Id="rId5" Type="http://schemas.openxmlformats.org/officeDocument/2006/relationships/image" Target="../media/image35.wmf"/><Relationship Id="rId6" Type="http://schemas.openxmlformats.org/officeDocument/2006/relationships/image" Target="../media/image36.wmf"/><Relationship Id="rId7" Type="http://schemas.openxmlformats.org/officeDocument/2006/relationships/image" Target="../media/image37.wmf"/><Relationship Id="rId1" Type="http://schemas.openxmlformats.org/officeDocument/2006/relationships/image" Target="../media/image31.wmf"/><Relationship Id="rId2" Type="http://schemas.openxmlformats.org/officeDocument/2006/relationships/image" Target="../media/image32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wmf"/><Relationship Id="rId2" Type="http://schemas.openxmlformats.org/officeDocument/2006/relationships/image" Target="../media/image3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50BAC9-D96F-6043-9C24-3CA1CCA5BE71}" type="datetimeFigureOut">
              <a:rPr lang="en-US" smtClean="0"/>
              <a:pPr/>
              <a:t>4/29/18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E2FA3C-9100-7C4D-8840-25383C15641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414C45-A818-8343-8DB1-68AFBE94AD91}" type="datetimeFigureOut">
              <a:rPr lang="en-US" smtClean="0"/>
              <a:pPr/>
              <a:t>4/29/18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9A6515-B5A6-F04E-B20B-D9B18B4D9E7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42394-9B94-6C42-A880-54EA72AD10F8}" type="datetime1">
              <a:rPr lang="en-US" smtClean="0"/>
              <a:pPr/>
              <a:t>4/29/18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F7C40-D859-E248-898D-7BCE506BB66E}" type="datetime1">
              <a:rPr lang="en-US" smtClean="0"/>
              <a:pPr/>
              <a:t>4/29/18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774A6-51F0-3641-8616-2EE61A5D3104}" type="datetime1">
              <a:rPr lang="en-US" smtClean="0"/>
              <a:pPr/>
              <a:t>4/29/18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428DE-102A-D047-886E-C93B2F8A65B5}" type="datetime1">
              <a:rPr lang="en-US" smtClean="0"/>
              <a:pPr/>
              <a:t>4/29/18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36402-9A74-3F47-9DD9-4405863B5A57}" type="datetime1">
              <a:rPr lang="en-US" smtClean="0"/>
              <a:pPr/>
              <a:t>4/29/18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6B4BD-985A-5B49-B433-4E51C7C63260}" type="datetime1">
              <a:rPr lang="en-US" smtClean="0"/>
              <a:pPr/>
              <a:t>4/29/18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03D3F-9349-F947-881E-B7EF64F784DB}" type="datetime1">
              <a:rPr lang="en-US" smtClean="0"/>
              <a:pPr/>
              <a:t>4/29/18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9B923-B08F-3C4C-9CFE-7CA7480EF7AB}" type="datetime1">
              <a:rPr lang="en-US" smtClean="0"/>
              <a:pPr/>
              <a:t>4/29/18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B8E36-B689-8A45-AE90-7E9082BF2259}" type="datetime1">
              <a:rPr lang="en-US" smtClean="0"/>
              <a:pPr/>
              <a:t>4/29/18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67940-26DC-C742-89FD-1119B315FD35}" type="datetime1">
              <a:rPr lang="en-US" smtClean="0"/>
              <a:pPr/>
              <a:t>4/29/18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52E9-4DBE-124B-B9E1-B8B8FBBAC1AA}" type="datetime1">
              <a:rPr lang="en-US" smtClean="0"/>
              <a:pPr/>
              <a:t>4/29/18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FED531-6584-584F-9DAA-D637EB75A456}" type="datetime1">
              <a:rPr lang="en-US" smtClean="0"/>
              <a:pPr/>
              <a:t>4/29/18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7641F-1B94-7D48-9980-585AFFC348E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1" Type="http://schemas.openxmlformats.org/officeDocument/2006/relationships/image" Target="../media/image9.wmf"/><Relationship Id="rId12" Type="http://schemas.openxmlformats.org/officeDocument/2006/relationships/oleObject" Target="../embeddings/oleObject40.bin"/><Relationship Id="rId13" Type="http://schemas.openxmlformats.org/officeDocument/2006/relationships/image" Target="../media/image10.wmf"/><Relationship Id="rId14" Type="http://schemas.openxmlformats.org/officeDocument/2006/relationships/oleObject" Target="../embeddings/oleObject41.bin"/><Relationship Id="rId15" Type="http://schemas.openxmlformats.org/officeDocument/2006/relationships/image" Target="../media/image11.wmf"/><Relationship Id="rId16" Type="http://schemas.openxmlformats.org/officeDocument/2006/relationships/oleObject" Target="../embeddings/oleObject42.bin"/><Relationship Id="rId17" Type="http://schemas.openxmlformats.org/officeDocument/2006/relationships/image" Target="../media/image12.w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18.emf"/><Relationship Id="rId4" Type="http://schemas.openxmlformats.org/officeDocument/2006/relationships/oleObject" Target="../embeddings/oleObject36.bin"/><Relationship Id="rId5" Type="http://schemas.openxmlformats.org/officeDocument/2006/relationships/image" Target="../media/image6.wmf"/><Relationship Id="rId6" Type="http://schemas.openxmlformats.org/officeDocument/2006/relationships/oleObject" Target="../embeddings/oleObject37.bin"/><Relationship Id="rId7" Type="http://schemas.openxmlformats.org/officeDocument/2006/relationships/image" Target="../media/image7.wmf"/><Relationship Id="rId8" Type="http://schemas.openxmlformats.org/officeDocument/2006/relationships/oleObject" Target="../embeddings/oleObject38.bin"/><Relationship Id="rId9" Type="http://schemas.openxmlformats.org/officeDocument/2006/relationships/image" Target="../media/image8.wmf"/><Relationship Id="rId10" Type="http://schemas.openxmlformats.org/officeDocument/2006/relationships/oleObject" Target="../embeddings/oleObject39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4" Type="http://schemas.openxmlformats.org/officeDocument/2006/relationships/image" Target="../media/image21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emf"/><Relationship Id="rId3" Type="http://schemas.openxmlformats.org/officeDocument/2006/relationships/image" Target="../media/image23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emf"/><Relationship Id="rId3" Type="http://schemas.openxmlformats.org/officeDocument/2006/relationships/image" Target="../media/image26.pd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4" Type="http://schemas.openxmlformats.org/officeDocument/2006/relationships/image" Target="../media/image30.emf"/><Relationship Id="rId5" Type="http://schemas.openxmlformats.org/officeDocument/2006/relationships/oleObject" Target="../embeddings/oleObject43.bin"/><Relationship Id="rId6" Type="http://schemas.openxmlformats.org/officeDocument/2006/relationships/image" Target="../media/image28.w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48.bin"/><Relationship Id="rId12" Type="http://schemas.openxmlformats.org/officeDocument/2006/relationships/image" Target="../media/image35.wmf"/><Relationship Id="rId13" Type="http://schemas.openxmlformats.org/officeDocument/2006/relationships/oleObject" Target="../embeddings/oleObject49.bin"/><Relationship Id="rId14" Type="http://schemas.openxmlformats.org/officeDocument/2006/relationships/image" Target="../media/image36.wmf"/><Relationship Id="rId15" Type="http://schemas.openxmlformats.org/officeDocument/2006/relationships/oleObject" Target="../embeddings/oleObject50.bin"/><Relationship Id="rId16" Type="http://schemas.openxmlformats.org/officeDocument/2006/relationships/image" Target="../media/image37.w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7.xml"/><Relationship Id="rId3" Type="http://schemas.openxmlformats.org/officeDocument/2006/relationships/oleObject" Target="../embeddings/oleObject44.bin"/><Relationship Id="rId4" Type="http://schemas.openxmlformats.org/officeDocument/2006/relationships/image" Target="../media/image31.wmf"/><Relationship Id="rId5" Type="http://schemas.openxmlformats.org/officeDocument/2006/relationships/oleObject" Target="../embeddings/oleObject45.bin"/><Relationship Id="rId6" Type="http://schemas.openxmlformats.org/officeDocument/2006/relationships/image" Target="../media/image32.wmf"/><Relationship Id="rId7" Type="http://schemas.openxmlformats.org/officeDocument/2006/relationships/oleObject" Target="../embeddings/oleObject46.bin"/><Relationship Id="rId8" Type="http://schemas.openxmlformats.org/officeDocument/2006/relationships/image" Target="../media/image33.wmf"/><Relationship Id="rId9" Type="http://schemas.openxmlformats.org/officeDocument/2006/relationships/oleObject" Target="../embeddings/oleObject47.bin"/><Relationship Id="rId10" Type="http://schemas.openxmlformats.org/officeDocument/2006/relationships/image" Target="../media/image34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4" Type="http://schemas.openxmlformats.org/officeDocument/2006/relationships/image" Target="../media/image40.emf"/><Relationship Id="rId5" Type="http://schemas.openxmlformats.org/officeDocument/2006/relationships/oleObject" Target="../embeddings/oleObject51.bin"/><Relationship Id="rId6" Type="http://schemas.openxmlformats.org/officeDocument/2006/relationships/image" Target="../media/image38.wmf"/><Relationship Id="rId7" Type="http://schemas.openxmlformats.org/officeDocument/2006/relationships/oleObject" Target="../embeddings/oleObject52.bin"/><Relationship Id="rId8" Type="http://schemas.openxmlformats.org/officeDocument/2006/relationships/image" Target="../media/image39.wmf"/><Relationship Id="rId9" Type="http://schemas.openxmlformats.org/officeDocument/2006/relationships/image" Target="../media/image41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2.emf"/><Relationship Id="rId3" Type="http://schemas.openxmlformats.org/officeDocument/2006/relationships/image" Target="../media/image43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4.e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5.emf"/><Relationship Id="rId3" Type="http://schemas.openxmlformats.org/officeDocument/2006/relationships/image" Target="../media/image46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emf"/><Relationship Id="rId4" Type="http://schemas.openxmlformats.org/officeDocument/2006/relationships/image" Target="../media/image48.png"/><Relationship Id="rId5" Type="http://schemas.openxmlformats.org/officeDocument/2006/relationships/image" Target="../media/image49.png"/><Relationship Id="rId6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e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4" Type="http://schemas.openxmlformats.org/officeDocument/2006/relationships/image" Target="../media/image4.emf"/><Relationship Id="rId5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5.bin"/><Relationship Id="rId12" Type="http://schemas.openxmlformats.org/officeDocument/2006/relationships/image" Target="../media/image10.wmf"/><Relationship Id="rId13" Type="http://schemas.openxmlformats.org/officeDocument/2006/relationships/oleObject" Target="../embeddings/oleObject6.bin"/><Relationship Id="rId14" Type="http://schemas.openxmlformats.org/officeDocument/2006/relationships/image" Target="../media/image11.wmf"/><Relationship Id="rId15" Type="http://schemas.openxmlformats.org/officeDocument/2006/relationships/oleObject" Target="../embeddings/oleObject7.bin"/><Relationship Id="rId16" Type="http://schemas.openxmlformats.org/officeDocument/2006/relationships/image" Target="../media/image12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1.bin"/><Relationship Id="rId4" Type="http://schemas.openxmlformats.org/officeDocument/2006/relationships/image" Target="../media/image6.w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7.wmf"/><Relationship Id="rId7" Type="http://schemas.openxmlformats.org/officeDocument/2006/relationships/oleObject" Target="../embeddings/oleObject3.bin"/><Relationship Id="rId8" Type="http://schemas.openxmlformats.org/officeDocument/2006/relationships/image" Target="../media/image8.wmf"/><Relationship Id="rId9" Type="http://schemas.openxmlformats.org/officeDocument/2006/relationships/oleObject" Target="../embeddings/oleObject4.bin"/><Relationship Id="rId10" Type="http://schemas.openxmlformats.org/officeDocument/2006/relationships/image" Target="../media/image9.wmf"/></Relationships>
</file>

<file path=ppt/slides/_rels/slide7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12.bin"/><Relationship Id="rId12" Type="http://schemas.openxmlformats.org/officeDocument/2006/relationships/image" Target="../media/image10.wmf"/><Relationship Id="rId13" Type="http://schemas.openxmlformats.org/officeDocument/2006/relationships/oleObject" Target="../embeddings/oleObject13.bin"/><Relationship Id="rId14" Type="http://schemas.openxmlformats.org/officeDocument/2006/relationships/image" Target="../media/image11.wmf"/><Relationship Id="rId15" Type="http://schemas.openxmlformats.org/officeDocument/2006/relationships/oleObject" Target="../embeddings/oleObject14.bin"/><Relationship Id="rId16" Type="http://schemas.openxmlformats.org/officeDocument/2006/relationships/image" Target="../media/image12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8.bin"/><Relationship Id="rId4" Type="http://schemas.openxmlformats.org/officeDocument/2006/relationships/image" Target="../media/image6.wmf"/><Relationship Id="rId5" Type="http://schemas.openxmlformats.org/officeDocument/2006/relationships/oleObject" Target="../embeddings/oleObject9.bin"/><Relationship Id="rId6" Type="http://schemas.openxmlformats.org/officeDocument/2006/relationships/image" Target="../media/image7.wmf"/><Relationship Id="rId7" Type="http://schemas.openxmlformats.org/officeDocument/2006/relationships/oleObject" Target="../embeddings/oleObject10.bin"/><Relationship Id="rId8" Type="http://schemas.openxmlformats.org/officeDocument/2006/relationships/image" Target="../media/image8.wmf"/><Relationship Id="rId9" Type="http://schemas.openxmlformats.org/officeDocument/2006/relationships/oleObject" Target="../embeddings/oleObject11.bin"/><Relationship Id="rId10" Type="http://schemas.openxmlformats.org/officeDocument/2006/relationships/image" Target="../media/image9.wmf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image" Target="../media/image14.wmf"/><Relationship Id="rId20" Type="http://schemas.openxmlformats.org/officeDocument/2006/relationships/image" Target="../media/image7.wmf"/><Relationship Id="rId21" Type="http://schemas.openxmlformats.org/officeDocument/2006/relationships/oleObject" Target="../embeddings/oleObject24.bin"/><Relationship Id="rId22" Type="http://schemas.openxmlformats.org/officeDocument/2006/relationships/image" Target="../media/image8.wmf"/><Relationship Id="rId23" Type="http://schemas.openxmlformats.org/officeDocument/2006/relationships/oleObject" Target="../embeddings/oleObject25.bin"/><Relationship Id="rId24" Type="http://schemas.openxmlformats.org/officeDocument/2006/relationships/image" Target="../media/image9.wmf"/><Relationship Id="rId25" Type="http://schemas.openxmlformats.org/officeDocument/2006/relationships/oleObject" Target="../embeddings/oleObject26.bin"/><Relationship Id="rId26" Type="http://schemas.openxmlformats.org/officeDocument/2006/relationships/oleObject" Target="../embeddings/oleObject27.bin"/><Relationship Id="rId27" Type="http://schemas.openxmlformats.org/officeDocument/2006/relationships/oleObject" Target="../embeddings/oleObject28.bin"/><Relationship Id="rId10" Type="http://schemas.openxmlformats.org/officeDocument/2006/relationships/oleObject" Target="../embeddings/oleObject18.bin"/><Relationship Id="rId11" Type="http://schemas.openxmlformats.org/officeDocument/2006/relationships/image" Target="../media/image15.wmf"/><Relationship Id="rId12" Type="http://schemas.openxmlformats.org/officeDocument/2006/relationships/oleObject" Target="../embeddings/oleObject19.bin"/><Relationship Id="rId13" Type="http://schemas.openxmlformats.org/officeDocument/2006/relationships/image" Target="../media/image10.wmf"/><Relationship Id="rId14" Type="http://schemas.openxmlformats.org/officeDocument/2006/relationships/oleObject" Target="../embeddings/oleObject20.bin"/><Relationship Id="rId15" Type="http://schemas.openxmlformats.org/officeDocument/2006/relationships/image" Target="../media/image11.wmf"/><Relationship Id="rId16" Type="http://schemas.openxmlformats.org/officeDocument/2006/relationships/oleObject" Target="../embeddings/oleObject21.bin"/><Relationship Id="rId17" Type="http://schemas.openxmlformats.org/officeDocument/2006/relationships/image" Target="../media/image12.wmf"/><Relationship Id="rId18" Type="http://schemas.openxmlformats.org/officeDocument/2006/relationships/oleObject" Target="../embeddings/oleObject22.bin"/><Relationship Id="rId19" Type="http://schemas.openxmlformats.org/officeDocument/2006/relationships/oleObject" Target="../embeddings/oleObject23.bin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7.xml"/><Relationship Id="rId3" Type="http://schemas.openxmlformats.org/officeDocument/2006/relationships/image" Target="../media/image16.emf"/><Relationship Id="rId4" Type="http://schemas.openxmlformats.org/officeDocument/2006/relationships/oleObject" Target="../embeddings/oleObject15.bin"/><Relationship Id="rId5" Type="http://schemas.openxmlformats.org/officeDocument/2006/relationships/image" Target="../media/image6.wmf"/><Relationship Id="rId6" Type="http://schemas.openxmlformats.org/officeDocument/2006/relationships/oleObject" Target="../embeddings/oleObject16.bin"/><Relationship Id="rId7" Type="http://schemas.openxmlformats.org/officeDocument/2006/relationships/image" Target="../media/image13.wmf"/><Relationship Id="rId8" Type="http://schemas.openxmlformats.org/officeDocument/2006/relationships/oleObject" Target="../embeddings/oleObject17.bin"/></Relationships>
</file>

<file path=ppt/slides/_rels/slide9.xml.rels><?xml version="1.0" encoding="UTF-8" standalone="yes"?>
<Relationships xmlns="http://schemas.openxmlformats.org/package/2006/relationships"><Relationship Id="rId11" Type="http://schemas.openxmlformats.org/officeDocument/2006/relationships/image" Target="../media/image9.wmf"/><Relationship Id="rId12" Type="http://schemas.openxmlformats.org/officeDocument/2006/relationships/oleObject" Target="../embeddings/oleObject33.bin"/><Relationship Id="rId13" Type="http://schemas.openxmlformats.org/officeDocument/2006/relationships/image" Target="../media/image10.wmf"/><Relationship Id="rId14" Type="http://schemas.openxmlformats.org/officeDocument/2006/relationships/oleObject" Target="../embeddings/oleObject34.bin"/><Relationship Id="rId15" Type="http://schemas.openxmlformats.org/officeDocument/2006/relationships/image" Target="../media/image11.wmf"/><Relationship Id="rId16" Type="http://schemas.openxmlformats.org/officeDocument/2006/relationships/oleObject" Target="../embeddings/oleObject35.bin"/><Relationship Id="rId17" Type="http://schemas.openxmlformats.org/officeDocument/2006/relationships/image" Target="../media/image12.w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17.emf"/><Relationship Id="rId4" Type="http://schemas.openxmlformats.org/officeDocument/2006/relationships/oleObject" Target="../embeddings/oleObject29.bin"/><Relationship Id="rId5" Type="http://schemas.openxmlformats.org/officeDocument/2006/relationships/image" Target="../media/image6.wmf"/><Relationship Id="rId6" Type="http://schemas.openxmlformats.org/officeDocument/2006/relationships/oleObject" Target="../embeddings/oleObject30.bin"/><Relationship Id="rId7" Type="http://schemas.openxmlformats.org/officeDocument/2006/relationships/image" Target="../media/image7.wmf"/><Relationship Id="rId8" Type="http://schemas.openxmlformats.org/officeDocument/2006/relationships/oleObject" Target="../embeddings/oleObject31.bin"/><Relationship Id="rId9" Type="http://schemas.openxmlformats.org/officeDocument/2006/relationships/image" Target="../media/image8.wmf"/><Relationship Id="rId10" Type="http://schemas.openxmlformats.org/officeDocument/2006/relationships/oleObject" Target="../embeddings/oleObject3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95412"/>
            <a:ext cx="7772400" cy="1470025"/>
          </a:xfrm>
        </p:spPr>
        <p:txBody>
          <a:bodyPr/>
          <a:lstStyle/>
          <a:p>
            <a:r>
              <a:rPr lang="en-US" smtClean="0"/>
              <a:t>Economics 144</a:t>
            </a:r>
            <a:br>
              <a:rPr lang="en-US" smtClean="0"/>
            </a:br>
            <a:r>
              <a:rPr lang="en-US" dirty="0" smtClean="0"/>
              <a:t>Economic Forecasting		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213099"/>
            <a:ext cx="7302500" cy="2849563"/>
          </a:xfrm>
        </p:spPr>
        <p:txBody>
          <a:bodyPr>
            <a:normAutofit/>
          </a:bodyPr>
          <a:lstStyle/>
          <a:p>
            <a:r>
              <a:rPr lang="en-US" sz="457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Lecture 2</a:t>
            </a:r>
          </a:p>
          <a:p>
            <a:r>
              <a:rPr lang="en-US" sz="457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Statistics and Time Series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2824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Dr. Randall R. Rojas</a:t>
            </a:r>
            <a:endParaRPr lang="en-US" sz="2824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Stationarity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400" dirty="0" smtClean="0">
                <a:solidFill>
                  <a:srgbClr val="1F497D">
                    <a:lumMod val="60000"/>
                    <a:lumOff val="40000"/>
                  </a:srgbClr>
                </a:solidFill>
                <a:ea typeface="+mn-ea"/>
                <a:cs typeface="+mn-cs"/>
              </a:rPr>
              <a:t>3 of 4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tx1">
                  <a:lumMod val="65000"/>
                  <a:lumOff val="35000"/>
                </a:schemeClr>
              </a:buClr>
            </a:pPr>
            <a:r>
              <a:rPr lang="en-US" sz="3000" dirty="0" smtClean="0">
                <a:solidFill>
                  <a:srgbClr val="E46C0A"/>
                </a:solidFill>
              </a:rPr>
              <a:t>Def</a:t>
            </a:r>
            <a:r>
              <a:rPr 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: First Order </a:t>
            </a:r>
            <a:r>
              <a:rPr lang="en-US" sz="3000" dirty="0" smtClean="0">
                <a:solidFill>
                  <a:srgbClr val="6A5ACD"/>
                </a:solidFill>
              </a:rPr>
              <a:t>Weakly</a:t>
            </a:r>
            <a:r>
              <a:rPr 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Stationary</a:t>
            </a:r>
          </a:p>
          <a:p>
            <a:pPr>
              <a:buClr>
                <a:schemeClr val="tx1">
                  <a:lumMod val="65000"/>
                  <a:lumOff val="35000"/>
                </a:schemeClr>
              </a:buClr>
              <a:buNone/>
            </a:pPr>
            <a:r>
              <a:rPr lang="en-US" sz="2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	= All </a:t>
            </a:r>
            <a:r>
              <a:rPr lang="en-US" sz="26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R.Vs</a:t>
            </a:r>
            <a:r>
              <a:rPr lang="en-US" sz="2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have the same means.</a:t>
            </a:r>
          </a:p>
          <a:p>
            <a:pPr>
              <a:buClr>
                <a:schemeClr val="tx1">
                  <a:lumMod val="65000"/>
                  <a:lumOff val="35000"/>
                </a:schemeClr>
              </a:buClr>
              <a:buNone/>
            </a:pP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/>
              </a:rPr>
              <a:t>	</a:t>
            </a:r>
            <a:r>
              <a:rPr lang="en-US" sz="2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/>
              </a:rPr>
              <a:t></a:t>
            </a: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/>
              </a:rPr>
              <a:t> </a:t>
            </a:r>
            <a:endParaRPr lang="en-US" sz="2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29" name="Picture 28" descr="latex-image-1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2133" y="2730500"/>
            <a:ext cx="4160520" cy="309953"/>
          </a:xfrm>
          <a:prstGeom prst="rect">
            <a:avLst/>
          </a:prstGeom>
        </p:spPr>
      </p:pic>
      <p:grpSp>
        <p:nvGrpSpPr>
          <p:cNvPr id="30" name="Group 40"/>
          <p:cNvGrpSpPr>
            <a:grpSpLocks noChangeAspect="1"/>
          </p:cNvGrpSpPr>
          <p:nvPr/>
        </p:nvGrpSpPr>
        <p:grpSpPr bwMode="auto">
          <a:xfrm>
            <a:off x="980727" y="3259706"/>
            <a:ext cx="6525192" cy="3255264"/>
            <a:chOff x="672" y="2216"/>
            <a:chExt cx="3752" cy="1912"/>
          </a:xfrm>
        </p:grpSpPr>
        <p:sp>
          <p:nvSpPr>
            <p:cNvPr id="31" name="Text Box 20"/>
            <p:cNvSpPr txBox="1">
              <a:spLocks noChangeArrowheads="1"/>
            </p:cNvSpPr>
            <p:nvPr/>
          </p:nvSpPr>
          <p:spPr bwMode="auto">
            <a:xfrm>
              <a:off x="2252" y="3897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/>
                <a:t>2</a:t>
              </a:r>
            </a:p>
          </p:txBody>
        </p:sp>
        <p:sp>
          <p:nvSpPr>
            <p:cNvPr id="32" name="Line 13"/>
            <p:cNvSpPr>
              <a:spLocks noChangeShapeType="1"/>
            </p:cNvSpPr>
            <p:nvPr/>
          </p:nvSpPr>
          <p:spPr bwMode="auto">
            <a:xfrm>
              <a:off x="1064" y="3907"/>
              <a:ext cx="309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Line 14"/>
            <p:cNvSpPr>
              <a:spLocks noChangeShapeType="1"/>
            </p:cNvSpPr>
            <p:nvPr/>
          </p:nvSpPr>
          <p:spPr bwMode="auto">
            <a:xfrm flipV="1">
              <a:off x="1064" y="2417"/>
              <a:ext cx="0" cy="14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Line 15"/>
            <p:cNvSpPr>
              <a:spLocks noChangeShapeType="1"/>
            </p:cNvSpPr>
            <p:nvPr/>
          </p:nvSpPr>
          <p:spPr bwMode="auto">
            <a:xfrm>
              <a:off x="1629" y="2259"/>
              <a:ext cx="0" cy="16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Line 16"/>
            <p:cNvSpPr>
              <a:spLocks noChangeShapeType="1"/>
            </p:cNvSpPr>
            <p:nvPr/>
          </p:nvSpPr>
          <p:spPr bwMode="auto">
            <a:xfrm>
              <a:off x="2369" y="2216"/>
              <a:ext cx="0" cy="16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Line 17"/>
            <p:cNvSpPr>
              <a:spLocks noChangeShapeType="1"/>
            </p:cNvSpPr>
            <p:nvPr/>
          </p:nvSpPr>
          <p:spPr bwMode="auto">
            <a:xfrm>
              <a:off x="3762" y="2459"/>
              <a:ext cx="0" cy="14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Line 19"/>
            <p:cNvSpPr>
              <a:spLocks noChangeShapeType="1"/>
            </p:cNvSpPr>
            <p:nvPr/>
          </p:nvSpPr>
          <p:spPr bwMode="auto">
            <a:xfrm>
              <a:off x="1629" y="3226"/>
              <a:ext cx="5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Text Box 21"/>
            <p:cNvSpPr txBox="1">
              <a:spLocks noChangeArrowheads="1"/>
            </p:cNvSpPr>
            <p:nvPr/>
          </p:nvSpPr>
          <p:spPr bwMode="auto">
            <a:xfrm>
              <a:off x="4188" y="3842"/>
              <a:ext cx="15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/>
                <a:t>t</a:t>
              </a:r>
            </a:p>
          </p:txBody>
        </p:sp>
        <p:sp>
          <p:nvSpPr>
            <p:cNvPr id="39" name="Text Box 22"/>
            <p:cNvSpPr txBox="1">
              <a:spLocks noChangeArrowheads="1"/>
            </p:cNvSpPr>
            <p:nvPr/>
          </p:nvSpPr>
          <p:spPr bwMode="auto">
            <a:xfrm>
              <a:off x="2521" y="3885"/>
              <a:ext cx="91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/>
                <a:t>……………..</a:t>
              </a:r>
            </a:p>
          </p:txBody>
        </p:sp>
        <p:graphicFrame>
          <p:nvGraphicFramePr>
            <p:cNvPr id="40" name="Object 23"/>
            <p:cNvGraphicFramePr>
              <a:graphicFrameLocks noChangeAspect="1"/>
            </p:cNvGraphicFramePr>
            <p:nvPr/>
          </p:nvGraphicFramePr>
          <p:xfrm>
            <a:off x="672" y="2429"/>
            <a:ext cx="348" cy="2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68" name="Equation" r:id="rId4" imgW="266400" imgH="228600" progId="Equation.3">
                    <p:embed/>
                  </p:oleObj>
                </mc:Choice>
                <mc:Fallback>
                  <p:oleObj name="Equation" r:id="rId4" imgW="266400" imgH="228600" progId="Equation.3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2" y="2429"/>
                          <a:ext cx="348" cy="2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" name="Object 24"/>
            <p:cNvGraphicFramePr>
              <a:graphicFrameLocks noChangeAspect="1"/>
            </p:cNvGraphicFramePr>
            <p:nvPr/>
          </p:nvGraphicFramePr>
          <p:xfrm>
            <a:off x="1354" y="3070"/>
            <a:ext cx="232" cy="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69" name="Equation" r:id="rId6" imgW="177480" imgH="215640" progId="Equation.3">
                    <p:embed/>
                  </p:oleObj>
                </mc:Choice>
                <mc:Fallback>
                  <p:oleObj name="Equation" r:id="rId6" imgW="177480" imgH="215640" progId="Equation.3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54" y="3070"/>
                          <a:ext cx="232" cy="2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" name="Object 25"/>
            <p:cNvGraphicFramePr>
              <a:graphicFrameLocks noChangeAspect="1"/>
            </p:cNvGraphicFramePr>
            <p:nvPr/>
          </p:nvGraphicFramePr>
          <p:xfrm>
            <a:off x="2152" y="3090"/>
            <a:ext cx="248" cy="2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70" name="Equation" r:id="rId8" imgW="190440" imgH="215640" progId="Equation.3">
                    <p:embed/>
                  </p:oleObj>
                </mc:Choice>
                <mc:Fallback>
                  <p:oleObj name="Equation" r:id="rId8" imgW="190440" imgH="215640" progId="Equation.3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52" y="3090"/>
                          <a:ext cx="248" cy="27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" name="Object 26"/>
            <p:cNvGraphicFramePr>
              <a:graphicFrameLocks noChangeAspect="1"/>
            </p:cNvGraphicFramePr>
            <p:nvPr/>
          </p:nvGraphicFramePr>
          <p:xfrm>
            <a:off x="3514" y="3055"/>
            <a:ext cx="265" cy="2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71" name="Equation" r:id="rId10" imgW="203040" imgH="215640" progId="Equation.3">
                    <p:embed/>
                  </p:oleObj>
                </mc:Choice>
                <mc:Fallback>
                  <p:oleObj name="Equation" r:id="rId10" imgW="203040" imgH="215640" progId="Equation.3">
                    <p:embed/>
                    <p:pic>
                      <p:nvPicPr>
                        <p:cNvPr id="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14" y="3055"/>
                          <a:ext cx="265" cy="27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" name="Object 27"/>
            <p:cNvGraphicFramePr>
              <a:graphicFrameLocks noChangeAspect="1"/>
            </p:cNvGraphicFramePr>
            <p:nvPr/>
          </p:nvGraphicFramePr>
          <p:xfrm>
            <a:off x="1424" y="2259"/>
            <a:ext cx="174" cy="2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72" name="Equation" r:id="rId12" imgW="152280" imgH="215640" progId="Equation.3">
                    <p:embed/>
                  </p:oleObj>
                </mc:Choice>
                <mc:Fallback>
                  <p:oleObj name="Equation" r:id="rId12" imgW="152280" imgH="215640" progId="Equation.3">
                    <p:embed/>
                    <p:pic>
                      <p:nvPicPr>
                        <p:cNvPr id="0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24" y="2259"/>
                          <a:ext cx="174" cy="24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" name="Object 18"/>
            <p:cNvGraphicFramePr>
              <a:graphicFrameLocks noChangeAspect="1"/>
            </p:cNvGraphicFramePr>
            <p:nvPr/>
          </p:nvGraphicFramePr>
          <p:xfrm>
            <a:off x="2195" y="2230"/>
            <a:ext cx="189" cy="2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73" name="Equation" r:id="rId14" imgW="164880" imgH="215640" progId="Equation.3">
                    <p:embed/>
                  </p:oleObj>
                </mc:Choice>
                <mc:Fallback>
                  <p:oleObj name="Equation" r:id="rId14" imgW="164880" imgH="215640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95" y="2230"/>
                          <a:ext cx="189" cy="24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" name="Object 19"/>
            <p:cNvGraphicFramePr>
              <a:graphicFrameLocks noChangeAspect="1"/>
            </p:cNvGraphicFramePr>
            <p:nvPr/>
          </p:nvGraphicFramePr>
          <p:xfrm>
            <a:off x="3544" y="2259"/>
            <a:ext cx="204" cy="2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74" name="Equation" r:id="rId16" imgW="177480" imgH="215640" progId="Equation.3">
                    <p:embed/>
                  </p:oleObj>
                </mc:Choice>
                <mc:Fallback>
                  <p:oleObj name="Equation" r:id="rId16" imgW="177480" imgH="215640" progId="Equation.3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44" y="2259"/>
                          <a:ext cx="204" cy="24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7" name="Freeform 30"/>
            <p:cNvSpPr>
              <a:spLocks/>
            </p:cNvSpPr>
            <p:nvPr/>
          </p:nvSpPr>
          <p:spPr bwMode="auto">
            <a:xfrm>
              <a:off x="2413" y="2684"/>
              <a:ext cx="479" cy="1193"/>
            </a:xfrm>
            <a:custGeom>
              <a:avLst/>
              <a:gdLst>
                <a:gd name="T0" fmla="*/ 0 w 528"/>
                <a:gd name="T1" fmla="*/ 0 h 1344"/>
                <a:gd name="T2" fmla="*/ 108 w 528"/>
                <a:gd name="T3" fmla="*/ 302 h 1344"/>
                <a:gd name="T4" fmla="*/ 395 w 528"/>
                <a:gd name="T5" fmla="*/ 437 h 1344"/>
                <a:gd name="T6" fmla="*/ 108 w 528"/>
                <a:gd name="T7" fmla="*/ 604 h 1344"/>
                <a:gd name="T8" fmla="*/ 0 w 528"/>
                <a:gd name="T9" fmla="*/ 940 h 13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1344"/>
                <a:gd name="T17" fmla="*/ 528 w 528"/>
                <a:gd name="T18" fmla="*/ 1344 h 13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1344">
                  <a:moveTo>
                    <a:pt x="0" y="0"/>
                  </a:moveTo>
                  <a:cubicBezTo>
                    <a:pt x="28" y="164"/>
                    <a:pt x="56" y="328"/>
                    <a:pt x="144" y="432"/>
                  </a:cubicBezTo>
                  <a:cubicBezTo>
                    <a:pt x="232" y="536"/>
                    <a:pt x="528" y="552"/>
                    <a:pt x="528" y="624"/>
                  </a:cubicBezTo>
                  <a:cubicBezTo>
                    <a:pt x="528" y="696"/>
                    <a:pt x="232" y="744"/>
                    <a:pt x="144" y="864"/>
                  </a:cubicBezTo>
                  <a:cubicBezTo>
                    <a:pt x="56" y="984"/>
                    <a:pt x="28" y="1164"/>
                    <a:pt x="0" y="134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Line 32"/>
            <p:cNvSpPr>
              <a:spLocks noChangeShapeType="1"/>
            </p:cNvSpPr>
            <p:nvPr/>
          </p:nvSpPr>
          <p:spPr bwMode="auto">
            <a:xfrm>
              <a:off x="2369" y="3238"/>
              <a:ext cx="5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Line 33"/>
            <p:cNvSpPr>
              <a:spLocks noChangeShapeType="1"/>
            </p:cNvSpPr>
            <p:nvPr/>
          </p:nvSpPr>
          <p:spPr bwMode="auto">
            <a:xfrm>
              <a:off x="3762" y="3238"/>
              <a:ext cx="596" cy="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Text Box 34"/>
            <p:cNvSpPr txBox="1">
              <a:spLocks noChangeArrowheads="1"/>
            </p:cNvSpPr>
            <p:nvPr/>
          </p:nvSpPr>
          <p:spPr bwMode="auto">
            <a:xfrm>
              <a:off x="1501" y="3897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/>
                <a:t>1</a:t>
              </a:r>
            </a:p>
          </p:txBody>
        </p:sp>
        <p:sp>
          <p:nvSpPr>
            <p:cNvPr id="51" name="Freeform 35"/>
            <p:cNvSpPr>
              <a:spLocks/>
            </p:cNvSpPr>
            <p:nvPr/>
          </p:nvSpPr>
          <p:spPr bwMode="auto">
            <a:xfrm>
              <a:off x="1639" y="2301"/>
              <a:ext cx="573" cy="1576"/>
            </a:xfrm>
            <a:custGeom>
              <a:avLst/>
              <a:gdLst>
                <a:gd name="T0" fmla="*/ 66 w 632"/>
                <a:gd name="T1" fmla="*/ 0 h 1776"/>
                <a:gd name="T2" fmla="*/ 66 w 632"/>
                <a:gd name="T3" fmla="*/ 302 h 1776"/>
                <a:gd name="T4" fmla="*/ 352 w 632"/>
                <a:gd name="T5" fmla="*/ 637 h 1776"/>
                <a:gd name="T6" fmla="*/ 423 w 632"/>
                <a:gd name="T7" fmla="*/ 805 h 1776"/>
                <a:gd name="T8" fmla="*/ 66 w 632"/>
                <a:gd name="T9" fmla="*/ 905 h 1776"/>
                <a:gd name="T10" fmla="*/ 30 w 632"/>
                <a:gd name="T11" fmla="*/ 1241 h 177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32"/>
                <a:gd name="T19" fmla="*/ 0 h 1776"/>
                <a:gd name="T20" fmla="*/ 632 w 632"/>
                <a:gd name="T21" fmla="*/ 1776 h 177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32" h="1776">
                  <a:moveTo>
                    <a:pt x="88" y="0"/>
                  </a:moveTo>
                  <a:cubicBezTo>
                    <a:pt x="56" y="140"/>
                    <a:pt x="24" y="280"/>
                    <a:pt x="88" y="432"/>
                  </a:cubicBezTo>
                  <a:cubicBezTo>
                    <a:pt x="152" y="584"/>
                    <a:pt x="392" y="792"/>
                    <a:pt x="472" y="912"/>
                  </a:cubicBezTo>
                  <a:cubicBezTo>
                    <a:pt x="552" y="1032"/>
                    <a:pt x="632" y="1088"/>
                    <a:pt x="568" y="1152"/>
                  </a:cubicBezTo>
                  <a:cubicBezTo>
                    <a:pt x="504" y="1216"/>
                    <a:pt x="176" y="1192"/>
                    <a:pt x="88" y="1296"/>
                  </a:cubicBezTo>
                  <a:cubicBezTo>
                    <a:pt x="0" y="1400"/>
                    <a:pt x="20" y="1588"/>
                    <a:pt x="40" y="177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36"/>
            <p:cNvSpPr>
              <a:spLocks/>
            </p:cNvSpPr>
            <p:nvPr/>
          </p:nvSpPr>
          <p:spPr bwMode="auto">
            <a:xfrm>
              <a:off x="3749" y="3063"/>
              <a:ext cx="675" cy="724"/>
            </a:xfrm>
            <a:custGeom>
              <a:avLst/>
              <a:gdLst>
                <a:gd name="T0" fmla="*/ 48 w 744"/>
                <a:gd name="T1" fmla="*/ 0 h 816"/>
                <a:gd name="T2" fmla="*/ 550 w 744"/>
                <a:gd name="T3" fmla="*/ 134 h 816"/>
                <a:gd name="T4" fmla="*/ 84 w 744"/>
                <a:gd name="T5" fmla="*/ 234 h 816"/>
                <a:gd name="T6" fmla="*/ 48 w 744"/>
                <a:gd name="T7" fmla="*/ 570 h 8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44"/>
                <a:gd name="T13" fmla="*/ 0 h 816"/>
                <a:gd name="T14" fmla="*/ 744 w 744"/>
                <a:gd name="T15" fmla="*/ 816 h 8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44" h="816">
                  <a:moveTo>
                    <a:pt x="64" y="0"/>
                  </a:moveTo>
                  <a:cubicBezTo>
                    <a:pt x="396" y="68"/>
                    <a:pt x="728" y="136"/>
                    <a:pt x="736" y="192"/>
                  </a:cubicBezTo>
                  <a:cubicBezTo>
                    <a:pt x="744" y="248"/>
                    <a:pt x="224" y="232"/>
                    <a:pt x="112" y="336"/>
                  </a:cubicBezTo>
                  <a:cubicBezTo>
                    <a:pt x="0" y="440"/>
                    <a:pt x="32" y="628"/>
                    <a:pt x="64" y="81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Text Box 39"/>
            <p:cNvSpPr txBox="1">
              <a:spLocks noChangeArrowheads="1"/>
            </p:cNvSpPr>
            <p:nvPr/>
          </p:nvSpPr>
          <p:spPr bwMode="auto">
            <a:xfrm>
              <a:off x="3648" y="3897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/>
                <a:t>T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Stationarity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400" dirty="0" smtClean="0">
                <a:solidFill>
                  <a:srgbClr val="1F497D">
                    <a:lumMod val="60000"/>
                    <a:lumOff val="40000"/>
                  </a:srgbClr>
                </a:solidFill>
                <a:ea typeface="+mn-ea"/>
                <a:cs typeface="+mn-cs"/>
              </a:rPr>
              <a:t>4 of 4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Clr>
                <a:schemeClr val="tx1">
                  <a:lumMod val="65000"/>
                  <a:lumOff val="35000"/>
                </a:schemeClr>
              </a:buClr>
            </a:pPr>
            <a:r>
              <a:rPr lang="en-US" sz="3000" dirty="0" smtClean="0">
                <a:solidFill>
                  <a:srgbClr val="E46C0A"/>
                </a:solidFill>
              </a:rPr>
              <a:t>Def</a:t>
            </a:r>
            <a:r>
              <a:rPr 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: </a:t>
            </a:r>
            <a:r>
              <a:rPr lang="en-US" sz="3000" dirty="0" smtClean="0">
                <a:solidFill>
                  <a:srgbClr val="6A5ACD"/>
                </a:solidFill>
              </a:rPr>
              <a:t>Second</a:t>
            </a:r>
            <a:r>
              <a:rPr 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Order </a:t>
            </a:r>
            <a:r>
              <a:rPr lang="en-US" sz="3000" dirty="0" smtClean="0">
                <a:solidFill>
                  <a:srgbClr val="6A5ACD"/>
                </a:solidFill>
              </a:rPr>
              <a:t>Weakly</a:t>
            </a:r>
            <a:r>
              <a:rPr 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Stationary </a:t>
            </a:r>
          </a:p>
          <a:p>
            <a:pPr>
              <a:buClr>
                <a:schemeClr val="tx1">
                  <a:lumMod val="65000"/>
                  <a:lumOff val="35000"/>
                </a:schemeClr>
              </a:buClr>
              <a:buNone/>
            </a:pPr>
            <a:r>
              <a:rPr 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	= </a:t>
            </a:r>
            <a:r>
              <a:rPr lang="en-US" sz="3000" i="1" dirty="0" smtClean="0">
                <a:solidFill>
                  <a:srgbClr val="B22222"/>
                </a:solidFill>
              </a:rPr>
              <a:t>Covariance Stationary</a:t>
            </a:r>
            <a:endParaRPr lang="en-US" sz="2600" i="1" dirty="0" smtClean="0">
              <a:solidFill>
                <a:srgbClr val="B22222"/>
              </a:solidFill>
            </a:endParaRPr>
          </a:p>
          <a:p>
            <a:pPr>
              <a:buClr>
                <a:schemeClr val="tx1">
                  <a:lumMod val="65000"/>
                  <a:lumOff val="35000"/>
                </a:schemeClr>
              </a:buClr>
              <a:buNone/>
            </a:pPr>
            <a:endParaRPr lang="en-US" sz="26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971550" lvl="1" indent="-571500">
              <a:buClr>
                <a:prstClr val="black">
                  <a:lumMod val="65000"/>
                  <a:lumOff val="35000"/>
                </a:prstClr>
              </a:buClr>
              <a:buFont typeface="+mj-lt"/>
              <a:buAutoNum type="romanLcPeriod"/>
            </a:pPr>
            <a:r>
              <a:rPr lang="en-US" sz="2600" dirty="0" smtClean="0">
                <a:solidFill>
                  <a:schemeClr val="accent5">
                    <a:lumMod val="75000"/>
                  </a:schemeClr>
                </a:solidFill>
              </a:rPr>
              <a:t>Means:</a:t>
            </a:r>
          </a:p>
          <a:p>
            <a:pPr marL="971550" lvl="1" indent="-571500">
              <a:buClr>
                <a:prstClr val="black">
                  <a:lumMod val="65000"/>
                  <a:lumOff val="35000"/>
                </a:prstClr>
              </a:buClr>
              <a:buFont typeface="+mj-lt"/>
              <a:buAutoNum type="romanLcPeriod"/>
            </a:pPr>
            <a:endParaRPr lang="en-US" sz="2600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971550" lvl="1" indent="-571500">
              <a:buClr>
                <a:prstClr val="black">
                  <a:lumMod val="65000"/>
                  <a:lumOff val="35000"/>
                </a:prstClr>
              </a:buClr>
              <a:buFont typeface="+mj-lt"/>
              <a:buAutoNum type="romanLcPeriod"/>
            </a:pPr>
            <a:r>
              <a:rPr lang="en-US" sz="2600" dirty="0" smtClean="0">
                <a:solidFill>
                  <a:schemeClr val="accent5">
                    <a:lumMod val="75000"/>
                  </a:schemeClr>
                </a:solidFill>
              </a:rPr>
              <a:t>Variances:</a:t>
            </a:r>
          </a:p>
          <a:p>
            <a:pPr marL="971550" lvl="1" indent="-571500">
              <a:buClr>
                <a:prstClr val="black">
                  <a:lumMod val="65000"/>
                  <a:lumOff val="35000"/>
                </a:prstClr>
              </a:buClr>
              <a:buFont typeface="+mj-lt"/>
              <a:buAutoNum type="romanLcPeriod"/>
            </a:pPr>
            <a:endParaRPr lang="en-US" sz="2600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971550" lvl="1" indent="-571500">
              <a:buClr>
                <a:prstClr val="black">
                  <a:lumMod val="65000"/>
                  <a:lumOff val="35000"/>
                </a:prstClr>
              </a:buClr>
              <a:buFont typeface="+mj-lt"/>
              <a:buAutoNum type="romanLcPeriod"/>
            </a:pPr>
            <a:r>
              <a:rPr lang="en-US" sz="2600" dirty="0" smtClean="0">
                <a:solidFill>
                  <a:schemeClr val="accent5">
                    <a:lumMod val="75000"/>
                  </a:schemeClr>
                </a:solidFill>
              </a:rPr>
              <a:t>Time Independent </a:t>
            </a:r>
            <a:r>
              <a:rPr lang="en-US" sz="2600" dirty="0" err="1" smtClean="0">
                <a:solidFill>
                  <a:schemeClr val="accent5">
                    <a:lumMod val="75000"/>
                  </a:schemeClr>
                </a:solidFill>
              </a:rPr>
              <a:t>Covariances</a:t>
            </a:r>
            <a:r>
              <a:rPr lang="en-US" sz="2600" dirty="0" smtClean="0">
                <a:solidFill>
                  <a:schemeClr val="accent5">
                    <a:lumMod val="75000"/>
                  </a:schemeClr>
                </a:solidFill>
              </a:rPr>
              <a:t>:</a:t>
            </a:r>
          </a:p>
          <a:p>
            <a:pPr>
              <a:buClr>
                <a:schemeClr val="tx1">
                  <a:lumMod val="65000"/>
                  <a:lumOff val="35000"/>
                </a:schemeClr>
              </a:buClr>
              <a:buNone/>
            </a:pPr>
            <a:endParaRPr lang="en-US" sz="26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buClr>
                <a:schemeClr val="tx1">
                  <a:lumMod val="65000"/>
                  <a:lumOff val="35000"/>
                </a:schemeClr>
              </a:buClr>
              <a:buNone/>
            </a:pPr>
            <a:endParaRPr lang="en-US" sz="26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buClr>
                <a:schemeClr val="tx1">
                  <a:lumMod val="65000"/>
                  <a:lumOff val="35000"/>
                </a:schemeClr>
              </a:buClr>
              <a:buNone/>
            </a:pP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/>
              </a:rPr>
              <a:t>	 </a:t>
            </a:r>
            <a:endParaRPr lang="en-US" sz="2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54" name="Picture 53" descr="latex-image-1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9692" y="4279905"/>
            <a:ext cx="2730500" cy="381000"/>
          </a:xfrm>
          <a:prstGeom prst="rect">
            <a:avLst/>
          </a:prstGeom>
        </p:spPr>
      </p:pic>
      <p:pic>
        <p:nvPicPr>
          <p:cNvPr id="55" name="Picture 54" descr="latex-image-1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5091" y="3472929"/>
            <a:ext cx="4937760" cy="514350"/>
          </a:xfrm>
          <a:prstGeom prst="rect">
            <a:avLst/>
          </a:prstGeom>
        </p:spPr>
      </p:pic>
      <p:pic>
        <p:nvPicPr>
          <p:cNvPr id="56" name="Picture 55" descr="latex-image-1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4090" y="2692409"/>
            <a:ext cx="5266944" cy="495285"/>
          </a:xfrm>
          <a:prstGeom prst="rect">
            <a:avLst/>
          </a:prstGeom>
        </p:spPr>
      </p:pic>
      <p:sp>
        <p:nvSpPr>
          <p:cNvPr id="57" name="TextBox 56"/>
          <p:cNvSpPr txBox="1"/>
          <p:nvPr/>
        </p:nvSpPr>
        <p:spPr>
          <a:xfrm>
            <a:off x="1117601" y="5456024"/>
            <a:ext cx="7054859" cy="769441"/>
          </a:xfrm>
          <a:prstGeom prst="rect">
            <a:avLst/>
          </a:prstGeom>
          <a:noFill/>
          <a:ln w="12700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The strength of the linear association between the two </a:t>
            </a:r>
            <a:r>
              <a:rPr lang="en-US" sz="22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R.Vs</a:t>
            </a:r>
            <a:r>
              <a:rPr 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only depends on how many periods (</a:t>
            </a:r>
            <a:r>
              <a:rPr lang="en-US" sz="22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k</a:t>
            </a:r>
            <a:r>
              <a:rPr 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 apart they are.</a:t>
            </a:r>
            <a:endParaRPr lang="en-US" sz="2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59" name="Straight Arrow Connector 58"/>
          <p:cNvCxnSpPr/>
          <p:nvPr/>
        </p:nvCxnSpPr>
        <p:spPr>
          <a:xfrm rot="5400000" flipH="1" flipV="1">
            <a:off x="7502514" y="4939425"/>
            <a:ext cx="710454" cy="3227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rot="5400000" flipH="1" flipV="1">
            <a:off x="5443936" y="4939425"/>
            <a:ext cx="710454" cy="3227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Transformations of 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Nonstationary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Processes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Clr>
                <a:schemeClr val="tx1">
                  <a:lumMod val="65000"/>
                  <a:lumOff val="35000"/>
                </a:schemeClr>
              </a:buClr>
            </a:pPr>
            <a:r>
              <a:rPr lang="en-US" dirty="0" smtClean="0">
                <a:solidFill>
                  <a:srgbClr val="E46C0A"/>
                </a:solidFill>
              </a:rPr>
              <a:t>Q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: Can we find a transformation of {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y</a:t>
            </a:r>
            <a:r>
              <a:rPr lang="en-US" baseline="-25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} such that the resulting  process is: </a:t>
            </a:r>
          </a:p>
          <a:p>
            <a:pPr lvl="1">
              <a:buClr>
                <a:schemeClr val="tx1">
                  <a:lumMod val="65000"/>
                  <a:lumOff val="35000"/>
                </a:schemeClr>
              </a:buClr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(1) first order weakly stationary? </a:t>
            </a:r>
          </a:p>
          <a:p>
            <a:pPr lvl="1">
              <a:buClr>
                <a:schemeClr val="tx1">
                  <a:lumMod val="65000"/>
                  <a:lumOff val="35000"/>
                </a:schemeClr>
              </a:buClr>
            </a:pP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Yes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: Take the </a:t>
            </a:r>
            <a:r>
              <a:rPr lang="en-US" dirty="0" smtClean="0">
                <a:solidFill>
                  <a:srgbClr val="B22222"/>
                </a:solidFill>
              </a:rPr>
              <a:t>first difference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of the data</a:t>
            </a:r>
          </a:p>
          <a:p>
            <a:pPr lvl="1">
              <a:buClr>
                <a:schemeClr val="tx1">
                  <a:lumMod val="65000"/>
                  <a:lumOff val="35000"/>
                </a:schemeClr>
              </a:buClr>
            </a:pP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>
              <a:buClr>
                <a:schemeClr val="tx1">
                  <a:lumMod val="65000"/>
                  <a:lumOff val="35000"/>
                </a:schemeClr>
              </a:buClr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(2) second order weakly stationary?</a:t>
            </a:r>
          </a:p>
          <a:p>
            <a:pPr lvl="1">
              <a:buClr>
                <a:schemeClr val="tx1">
                  <a:lumMod val="65000"/>
                  <a:lumOff val="35000"/>
                </a:schemeClr>
              </a:buClr>
            </a:pPr>
            <a:r>
              <a:rPr lang="en-US" dirty="0" smtClean="0">
                <a:solidFill>
                  <a:srgbClr val="E46C0A"/>
                </a:solidFill>
              </a:rPr>
              <a:t>Yes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: Take the </a:t>
            </a:r>
            <a:r>
              <a:rPr lang="en-US" dirty="0" smtClean="0">
                <a:solidFill>
                  <a:srgbClr val="B22222"/>
                </a:solidFill>
              </a:rPr>
              <a:t>log of {</a:t>
            </a:r>
            <a:r>
              <a:rPr lang="en-US" dirty="0" err="1" smtClean="0">
                <a:solidFill>
                  <a:srgbClr val="B22222"/>
                </a:solidFill>
              </a:rPr>
              <a:t>y</a:t>
            </a:r>
            <a:r>
              <a:rPr lang="en-US" baseline="-25000" dirty="0" err="1" smtClean="0">
                <a:solidFill>
                  <a:srgbClr val="B22222"/>
                </a:solidFill>
              </a:rPr>
              <a:t>T</a:t>
            </a:r>
            <a:r>
              <a:rPr lang="en-US" dirty="0" smtClean="0">
                <a:solidFill>
                  <a:srgbClr val="B22222"/>
                </a:solidFill>
              </a:rPr>
              <a:t>}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and then take the first difference of this transformed series.</a:t>
            </a:r>
          </a:p>
          <a:p>
            <a:pPr lvl="1">
              <a:buClr>
                <a:schemeClr val="tx1">
                  <a:lumMod val="65000"/>
                  <a:lumOff val="35000"/>
                </a:schemeClr>
              </a:buClr>
            </a:pPr>
            <a:r>
              <a:rPr lang="en-US" dirty="0" smtClean="0">
                <a:solidFill>
                  <a:srgbClr val="6A5ACD"/>
                </a:solidFill>
                <a:sym typeface="Wingdings"/>
              </a:rPr>
              <a:t>Interpretation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/>
              </a:rPr>
              <a:t>: Economic returns or growth rates.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The Lag Operator </a:t>
            </a:r>
            <a:r>
              <a:rPr 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1 of 3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449733" cy="4525963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6A5ACD"/>
                </a:solidFill>
              </a:rPr>
              <a:t>Lag </a:t>
            </a:r>
            <a:r>
              <a:rPr lang="en-US" sz="2800" dirty="0" err="1" smtClean="0">
                <a:solidFill>
                  <a:srgbClr val="6A5ACD"/>
                </a:solidFill>
              </a:rPr>
              <a:t>Operator(</a:t>
            </a:r>
            <a:r>
              <a:rPr lang="en-US" sz="2800" i="1" dirty="0" err="1" smtClean="0">
                <a:solidFill>
                  <a:srgbClr val="6A5ACD"/>
                </a:solidFill>
                <a:latin typeface="Times New Roman"/>
                <a:cs typeface="Times New Roman"/>
              </a:rPr>
              <a:t>L</a:t>
            </a:r>
            <a:r>
              <a:rPr lang="en-US" sz="2800" dirty="0" smtClean="0">
                <a:solidFill>
                  <a:srgbClr val="6A5ACD"/>
                </a:solidFill>
              </a:rPr>
              <a:t>)</a:t>
            </a: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: Is a linear operator </a:t>
            </a:r>
            <a:r>
              <a:rPr lang="en-US" sz="28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L</a:t>
            </a: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such that for any value of </a:t>
            </a:r>
            <a:r>
              <a:rPr lang="en-US" sz="2800" i="1" dirty="0" err="1" smtClean="0">
                <a:solidFill>
                  <a:srgbClr val="595959"/>
                </a:solidFill>
                <a:latin typeface="Times New Roman"/>
                <a:cs typeface="Times New Roman"/>
              </a:rPr>
              <a:t>y</a:t>
            </a:r>
            <a:r>
              <a:rPr lang="en-US" sz="2800" i="1" baseline="-25000" dirty="0" err="1" smtClean="0">
                <a:solidFill>
                  <a:srgbClr val="595959"/>
                </a:solidFill>
                <a:latin typeface="Times New Roman"/>
                <a:cs typeface="Times New Roman"/>
              </a:rPr>
              <a:t>t</a:t>
            </a:r>
            <a:r>
              <a:rPr lang="en-US" sz="2800" dirty="0" smtClean="0">
                <a:solidFill>
                  <a:srgbClr val="595959"/>
                </a:solidFill>
              </a:rPr>
              <a:t> : </a:t>
            </a:r>
            <a:r>
              <a:rPr lang="en-US" sz="28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L</a:t>
            </a:r>
            <a:r>
              <a:rPr lang="en-US" sz="2800" i="1" dirty="0" err="1" smtClean="0">
                <a:solidFill>
                  <a:srgbClr val="595959"/>
                </a:solidFill>
                <a:latin typeface="Times New Roman"/>
                <a:cs typeface="Times New Roman"/>
              </a:rPr>
              <a:t>y</a:t>
            </a:r>
            <a:r>
              <a:rPr lang="en-US" sz="2800" i="1" baseline="-25000" dirty="0" err="1" smtClean="0">
                <a:solidFill>
                  <a:srgbClr val="595959"/>
                </a:solidFill>
                <a:latin typeface="Times New Roman"/>
                <a:cs typeface="Times New Roman"/>
              </a:rPr>
              <a:t>t</a:t>
            </a:r>
            <a:r>
              <a:rPr lang="en-US" sz="2800" i="1" baseline="-25000" dirty="0" smtClean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lang="en-US" sz="2800" i="1" dirty="0" smtClean="0">
                <a:solidFill>
                  <a:srgbClr val="595959"/>
                </a:solidFill>
                <a:latin typeface="Times New Roman"/>
                <a:cs typeface="Times New Roman"/>
              </a:rPr>
              <a:t>=y</a:t>
            </a:r>
            <a:r>
              <a:rPr lang="en-US" sz="2800" i="1" baseline="-25000" dirty="0" smtClean="0">
                <a:solidFill>
                  <a:srgbClr val="595959"/>
                </a:solidFill>
                <a:latin typeface="Times New Roman"/>
                <a:cs typeface="Times New Roman"/>
              </a:rPr>
              <a:t>t-1</a:t>
            </a:r>
            <a:r>
              <a:rPr lang="en-US" sz="2800" i="1" dirty="0" smtClean="0">
                <a:solidFill>
                  <a:srgbClr val="595959"/>
                </a:solidFill>
                <a:latin typeface="Times New Roman"/>
                <a:cs typeface="Times New Roman"/>
              </a:rPr>
              <a:t>.</a:t>
            </a:r>
          </a:p>
          <a:p>
            <a:endParaRPr lang="en-US" sz="2800" i="1" dirty="0" smtClean="0">
              <a:solidFill>
                <a:srgbClr val="595959"/>
              </a:solidFill>
              <a:latin typeface="Times New Roman"/>
              <a:cs typeface="Times New Roman"/>
            </a:endParaRPr>
          </a:p>
          <a:p>
            <a:r>
              <a:rPr lang="en-US" sz="2800" dirty="0" smtClean="0">
                <a:solidFill>
                  <a:srgbClr val="595959"/>
                </a:solidFill>
                <a:cs typeface="Times New Roman"/>
              </a:rPr>
              <a:t>In general, for </a:t>
            </a:r>
            <a:r>
              <a:rPr lang="en-US" sz="2800" i="1" dirty="0" err="1" smtClean="0">
                <a:solidFill>
                  <a:schemeClr val="accent5">
                    <a:lumMod val="75000"/>
                  </a:schemeClr>
                </a:solidFill>
                <a:latin typeface="Times New Roman"/>
                <a:cs typeface="Times New Roman"/>
              </a:rPr>
              <a:t>m</a:t>
            </a:r>
            <a:r>
              <a:rPr lang="en-US" sz="2800" i="1" dirty="0" smtClean="0">
                <a:solidFill>
                  <a:schemeClr val="accent5">
                    <a:lumMod val="75000"/>
                  </a:schemeClr>
                </a:solidFill>
                <a:latin typeface="Times New Roman"/>
                <a:cs typeface="Times New Roman"/>
              </a:rPr>
              <a:t>-peri</a:t>
            </a:r>
            <a:r>
              <a:rPr lang="en-US" sz="2800" i="1" dirty="0" smtClean="0">
                <a:solidFill>
                  <a:srgbClr val="31859C"/>
                </a:solidFill>
                <a:latin typeface="Times New Roman"/>
                <a:cs typeface="Times New Roman"/>
              </a:rPr>
              <a:t>ods</a:t>
            </a:r>
            <a:r>
              <a:rPr lang="en-US" sz="2800" i="1" dirty="0" smtClean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lang="en-US" sz="28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L</a:t>
            </a:r>
            <a:r>
              <a:rPr lang="en-US" sz="2800" i="1" baseline="30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m</a:t>
            </a:r>
            <a:r>
              <a:rPr lang="en-US" sz="2800" i="1" dirty="0" err="1" smtClean="0">
                <a:solidFill>
                  <a:srgbClr val="595959"/>
                </a:solidFill>
                <a:latin typeface="Times New Roman"/>
                <a:cs typeface="Times New Roman"/>
              </a:rPr>
              <a:t>y</a:t>
            </a:r>
            <a:r>
              <a:rPr lang="en-US" sz="2800" i="1" baseline="-25000" dirty="0" err="1" smtClean="0">
                <a:solidFill>
                  <a:srgbClr val="595959"/>
                </a:solidFill>
                <a:latin typeface="Times New Roman"/>
                <a:cs typeface="Times New Roman"/>
              </a:rPr>
              <a:t>t</a:t>
            </a:r>
            <a:r>
              <a:rPr lang="en-US" sz="2800" i="1" baseline="-25000" dirty="0" smtClean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lang="en-US" sz="2800" i="1" dirty="0" smtClean="0">
                <a:solidFill>
                  <a:srgbClr val="595959"/>
                </a:solidFill>
                <a:latin typeface="Times New Roman"/>
                <a:cs typeface="Times New Roman"/>
              </a:rPr>
              <a:t>=</a:t>
            </a:r>
            <a:r>
              <a:rPr lang="en-US" sz="2800" i="1" dirty="0" err="1" smtClean="0">
                <a:solidFill>
                  <a:srgbClr val="595959"/>
                </a:solidFill>
                <a:latin typeface="Times New Roman"/>
                <a:cs typeface="Times New Roman"/>
              </a:rPr>
              <a:t>y</a:t>
            </a:r>
            <a:r>
              <a:rPr lang="en-US" sz="2800" i="1" baseline="-25000" dirty="0" err="1" smtClean="0">
                <a:solidFill>
                  <a:srgbClr val="595959"/>
                </a:solidFill>
                <a:latin typeface="Times New Roman"/>
                <a:cs typeface="Times New Roman"/>
              </a:rPr>
              <a:t>t-m</a:t>
            </a:r>
            <a:r>
              <a:rPr lang="en-US" sz="2800" i="1" baseline="-25000" dirty="0" smtClean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lang="en-US" sz="2800" i="1" dirty="0" smtClean="0">
                <a:solidFill>
                  <a:srgbClr val="595959"/>
                </a:solidFill>
                <a:latin typeface="Times New Roman"/>
                <a:cs typeface="Times New Roman"/>
              </a:rPr>
              <a:t>.</a:t>
            </a:r>
          </a:p>
          <a:p>
            <a:endParaRPr lang="en-US" sz="2800" i="1" dirty="0" smtClean="0">
              <a:solidFill>
                <a:srgbClr val="595959"/>
              </a:solidFill>
              <a:latin typeface="Times New Roman"/>
              <a:cs typeface="Times New Roman"/>
            </a:endParaRPr>
          </a:p>
          <a:p>
            <a:r>
              <a:rPr lang="en-US" sz="2800" dirty="0" smtClean="0">
                <a:solidFill>
                  <a:srgbClr val="6A5ACD"/>
                </a:solidFill>
                <a:cs typeface="Times New Roman"/>
              </a:rPr>
              <a:t>Polynomial Lag Operator</a:t>
            </a: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: </a:t>
            </a:r>
            <a:r>
              <a:rPr lang="en-US" sz="28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B(L) =b</a:t>
            </a:r>
            <a:r>
              <a:rPr lang="en-US" sz="2800" i="1" baseline="-25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0</a:t>
            </a:r>
            <a:r>
              <a:rPr lang="en-US" sz="28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+ b</a:t>
            </a:r>
            <a:r>
              <a:rPr lang="en-US" sz="2800" i="1" baseline="-25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1</a:t>
            </a:r>
            <a:r>
              <a:rPr lang="en-US" sz="28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L +</a:t>
            </a:r>
            <a:r>
              <a:rPr lang="en-US" sz="20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ea typeface="Wingdings"/>
                <a:cs typeface="Times New Roman"/>
              </a:rPr>
              <a:t></a:t>
            </a:r>
            <a:r>
              <a:rPr lang="en-US" sz="20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ea typeface="Wingdings"/>
                <a:cs typeface="Times New Roman"/>
              </a:rPr>
              <a:t> </a:t>
            </a:r>
            <a:r>
              <a:rPr lang="en-US" sz="28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+</a:t>
            </a:r>
            <a:r>
              <a:rPr lang="en-US" sz="28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b</a:t>
            </a:r>
            <a:r>
              <a:rPr lang="en-US" sz="2800" i="1" baseline="-25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m</a:t>
            </a:r>
            <a:r>
              <a:rPr lang="en-US" sz="28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L</a:t>
            </a:r>
            <a:r>
              <a:rPr lang="en-US" sz="2800" i="1" baseline="30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m</a:t>
            </a:r>
            <a:endParaRPr lang="en-US" sz="2800" i="1" baseline="30000" dirty="0" smtClean="0">
              <a:solidFill>
                <a:schemeClr val="tx1">
                  <a:lumMod val="65000"/>
                  <a:lumOff val="35000"/>
                </a:schemeClr>
              </a:solidFill>
              <a:latin typeface="Times New Roman"/>
              <a:cs typeface="Times New Roman"/>
            </a:endParaRPr>
          </a:p>
          <a:p>
            <a:endParaRPr lang="en-US" sz="2800" dirty="0" smtClean="0">
              <a:solidFill>
                <a:schemeClr val="tx1">
                  <a:lumMod val="65000"/>
                  <a:lumOff val="35000"/>
                </a:schemeClr>
              </a:solidFill>
              <a:cs typeface="Times New Roman"/>
            </a:endParaRPr>
          </a:p>
          <a:p>
            <a:r>
              <a:rPr lang="en-US" sz="2800" dirty="0" smtClean="0">
                <a:solidFill>
                  <a:srgbClr val="6A5ACD"/>
                </a:solidFill>
                <a:cs typeface="Times New Roman"/>
              </a:rPr>
              <a:t>First Difference Operator (</a:t>
            </a:r>
            <a:r>
              <a:rPr lang="en-US" sz="2800" dirty="0" err="1" smtClean="0">
                <a:solidFill>
                  <a:srgbClr val="6A5ACD"/>
                </a:solidFill>
                <a:latin typeface="Times New Roman"/>
                <a:cs typeface="Times New Roman"/>
              </a:rPr>
              <a:t>Δ</a:t>
            </a:r>
            <a:r>
              <a:rPr lang="en-US" sz="2800" dirty="0" smtClean="0">
                <a:solidFill>
                  <a:srgbClr val="6A5ACD"/>
                </a:solidFill>
                <a:cs typeface="Times New Roman"/>
              </a:rPr>
              <a:t>)</a:t>
            </a: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: </a:t>
            </a:r>
            <a:r>
              <a:rPr lang="en-US" sz="2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Δ</a:t>
            </a:r>
            <a:r>
              <a:rPr lang="en-US" sz="28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y</a:t>
            </a:r>
            <a:r>
              <a:rPr lang="en-US" sz="2800" i="1" baseline="-25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lang="en-US" sz="2800" i="1" baseline="-25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28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=(1-L) </a:t>
            </a:r>
            <a:r>
              <a:rPr lang="en-US" sz="28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y</a:t>
            </a:r>
            <a:r>
              <a:rPr lang="en-US" sz="2800" i="1" baseline="-25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lang="en-US" sz="2800" i="1" baseline="-25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28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= y</a:t>
            </a:r>
            <a:r>
              <a:rPr lang="en-US" sz="2800" i="1" baseline="-25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lang="en-US" sz="28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-y</a:t>
            </a:r>
            <a:r>
              <a:rPr lang="en-US" sz="2800" i="1" baseline="-25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t-1</a:t>
            </a:r>
            <a:endParaRPr lang="en-US" sz="2800" dirty="0" smtClean="0">
              <a:solidFill>
                <a:schemeClr val="tx1">
                  <a:lumMod val="65000"/>
                  <a:lumOff val="35000"/>
                </a:schemeClr>
              </a:solidFill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8" name="Content Placeholder 9"/>
          <p:cNvSpPr txBox="1">
            <a:spLocks/>
          </p:cNvSpPr>
          <p:nvPr/>
        </p:nvSpPr>
        <p:spPr>
          <a:xfrm>
            <a:off x="457200" y="1589087"/>
            <a:ext cx="8229600" cy="36941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sz="2600" dirty="0" smtClean="0">
              <a:solidFill>
                <a:srgbClr val="59595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The Lag Operator </a:t>
            </a:r>
            <a:r>
              <a:rPr 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2 of 3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449733" cy="4525963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6A5ACD"/>
                </a:solidFill>
                <a:cs typeface="Times New Roman"/>
              </a:rPr>
              <a:t>Distributed Lag</a:t>
            </a: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: Consider a second-order lag operator such as (</a:t>
            </a:r>
            <a:r>
              <a:rPr lang="en-US" sz="28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1+0.5L + 0.8L</a:t>
            </a:r>
            <a:r>
              <a:rPr lang="en-US" sz="2800" i="1" baseline="30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2</a:t>
            </a: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):</a:t>
            </a:r>
            <a:endParaRPr lang="en-US" sz="2800" dirty="0" smtClean="0">
              <a:solidFill>
                <a:schemeClr val="tx1">
                  <a:lumMod val="65000"/>
                  <a:lumOff val="35000"/>
                </a:schemeClr>
              </a:solidFill>
              <a:cs typeface="Times New Roman"/>
              <a:sym typeface="Wingdings"/>
            </a:endParaRPr>
          </a:p>
          <a:p>
            <a:pPr>
              <a:buNone/>
            </a:pP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  <a:sym typeface="Wingdings"/>
              </a:rPr>
              <a:t>	</a:t>
            </a: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(</a:t>
            </a:r>
            <a:r>
              <a:rPr lang="en-US" sz="28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1+0.5L + 0.8L</a:t>
            </a:r>
            <a:r>
              <a:rPr lang="en-US" sz="2800" i="1" baseline="30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2</a:t>
            </a: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) </a:t>
            </a:r>
            <a:r>
              <a:rPr lang="en-US" sz="28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y</a:t>
            </a:r>
            <a:r>
              <a:rPr lang="en-US" sz="2800" i="1" baseline="-25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lang="en-US" sz="28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= </a:t>
            </a:r>
            <a:r>
              <a:rPr lang="en-US" sz="28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y</a:t>
            </a:r>
            <a:r>
              <a:rPr lang="en-US" sz="2800" i="1" baseline="-25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lang="en-US" sz="28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+ 0.5y</a:t>
            </a:r>
            <a:r>
              <a:rPr lang="en-US" sz="2800" i="1" baseline="-25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t-1 </a:t>
            </a:r>
            <a:r>
              <a:rPr lang="en-US" sz="28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+0.8y</a:t>
            </a:r>
            <a:r>
              <a:rPr lang="en-US" sz="2800" i="1" baseline="-25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t-2</a:t>
            </a:r>
          </a:p>
          <a:p>
            <a:pPr>
              <a:buNone/>
            </a:pPr>
            <a:endParaRPr lang="en-US" sz="2800" dirty="0" smtClean="0">
              <a:solidFill>
                <a:schemeClr val="tx1">
                  <a:lumMod val="65000"/>
                  <a:lumOff val="35000"/>
                </a:schemeClr>
              </a:solidFill>
              <a:cs typeface="Times New Roman"/>
            </a:endParaRPr>
          </a:p>
          <a:p>
            <a:r>
              <a:rPr lang="en-US" sz="2800" dirty="0" smtClean="0">
                <a:solidFill>
                  <a:srgbClr val="6A5ACD"/>
                </a:solidFill>
                <a:cs typeface="Times New Roman"/>
              </a:rPr>
              <a:t>Infinite-Order Lag Operator</a:t>
            </a: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: </a:t>
            </a:r>
          </a:p>
          <a:p>
            <a:endParaRPr lang="en-US" sz="2800" dirty="0" smtClean="0">
              <a:solidFill>
                <a:schemeClr val="tx1">
                  <a:lumMod val="65000"/>
                  <a:lumOff val="35000"/>
                </a:schemeClr>
              </a:solidFill>
              <a:cs typeface="Times New Roman"/>
            </a:endParaRPr>
          </a:p>
          <a:p>
            <a:endParaRPr lang="en-US" sz="2800" dirty="0" smtClean="0">
              <a:solidFill>
                <a:schemeClr val="tx1">
                  <a:lumMod val="65000"/>
                  <a:lumOff val="35000"/>
                </a:schemeClr>
              </a:solidFill>
              <a:cs typeface="Times New Roman"/>
            </a:endParaRPr>
          </a:p>
          <a:p>
            <a:r>
              <a:rPr lang="en-US" sz="2800" dirty="0" smtClean="0">
                <a:solidFill>
                  <a:srgbClr val="FF6600"/>
                </a:solidFill>
                <a:cs typeface="Times New Roman"/>
              </a:rPr>
              <a:t>Example</a:t>
            </a: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: Infinite distributed lag of current and past shocks: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8" name="Content Placeholder 9"/>
          <p:cNvSpPr txBox="1">
            <a:spLocks/>
          </p:cNvSpPr>
          <p:nvPr/>
        </p:nvSpPr>
        <p:spPr>
          <a:xfrm>
            <a:off x="457200" y="1589087"/>
            <a:ext cx="8229600" cy="36941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sz="2600" dirty="0" smtClean="0">
              <a:solidFill>
                <a:srgbClr val="595959"/>
              </a:solidFill>
            </a:endParaRPr>
          </a:p>
        </p:txBody>
      </p:sp>
      <p:pic>
        <p:nvPicPr>
          <p:cNvPr id="24" name="Picture 23" descr="latex-image-1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776" y="3941668"/>
            <a:ext cx="5678424" cy="905643"/>
          </a:xfrm>
          <a:prstGeom prst="rect">
            <a:avLst/>
          </a:prstGeom>
        </p:spPr>
      </p:pic>
      <p:pic>
        <p:nvPicPr>
          <p:cNvPr id="7" name="Picture 6" descr="latex-image-1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3178" y="5846757"/>
            <a:ext cx="5943600" cy="76358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506803" y="5900862"/>
            <a:ext cx="5363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>
                <a:solidFill>
                  <a:prstClr val="black">
                    <a:lumMod val="65000"/>
                    <a:lumOff val="35000"/>
                  </a:prstClr>
                </a:solidFill>
                <a:cs typeface="Times New Roman"/>
                <a:sym typeface="Wingdings"/>
              </a:rPr>
              <a:t>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The Lag Operator </a:t>
            </a:r>
            <a:r>
              <a:rPr 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3 of 3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1676388"/>
            <a:ext cx="6096000" cy="4983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Box 13"/>
          <p:cNvSpPr txBox="1"/>
          <p:nvPr/>
        </p:nvSpPr>
        <p:spPr>
          <a:xfrm>
            <a:off x="3471342" y="1332973"/>
            <a:ext cx="244667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>
                <a:solidFill>
                  <a:srgbClr val="6A5ACD"/>
                </a:solidFill>
              </a:rPr>
              <a:t>Dow Jones Index</a:t>
            </a:r>
            <a:endParaRPr lang="en-US" sz="2600" dirty="0">
              <a:solidFill>
                <a:srgbClr val="6A5ACD"/>
              </a:solidFill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4538133" y="4148665"/>
            <a:ext cx="4414312" cy="2510886"/>
            <a:chOff x="4538133" y="4148665"/>
            <a:chExt cx="4414312" cy="2510886"/>
          </a:xfrm>
        </p:grpSpPr>
        <p:sp>
          <p:nvSpPr>
            <p:cNvPr id="16" name="Rectangle 15"/>
            <p:cNvSpPr/>
            <p:nvPr/>
          </p:nvSpPr>
          <p:spPr>
            <a:xfrm>
              <a:off x="4538133" y="4148665"/>
              <a:ext cx="2929467" cy="2510886"/>
            </a:xfrm>
            <a:prstGeom prst="rect">
              <a:avLst/>
            </a:prstGeom>
            <a:noFill/>
            <a:ln w="31750">
              <a:solidFill>
                <a:srgbClr val="B2222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620004" y="4944516"/>
              <a:ext cx="1332441" cy="707886"/>
            </a:xfrm>
            <a:prstGeom prst="rect">
              <a:avLst/>
            </a:prstGeom>
            <a:noFill/>
            <a:ln w="25400">
              <a:solidFill>
                <a:srgbClr val="B22222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Covariance </a:t>
              </a:r>
            </a:p>
            <a:p>
              <a:r>
                <a:rPr lang="en-US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Stationary</a:t>
              </a:r>
              <a:endPara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The Autocorrelation Functions</a:t>
            </a:r>
            <a:b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1 of 9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449733" cy="4525963"/>
          </a:xfrm>
        </p:spPr>
        <p:txBody>
          <a:bodyPr>
            <a:normAutofit lnSpcReduction="10000"/>
          </a:bodyPr>
          <a:lstStyle/>
          <a:p>
            <a:pPr marL="285750" indent="-285750"/>
            <a:r>
              <a:rPr lang="en-US" sz="2600" dirty="0" err="1" smtClean="0">
                <a:solidFill>
                  <a:srgbClr val="6A5ACD"/>
                </a:solidFill>
              </a:rPr>
              <a:t>Autocovariance</a:t>
            </a:r>
            <a:r>
              <a:rPr lang="en-US" sz="2600" dirty="0" smtClean="0">
                <a:solidFill>
                  <a:srgbClr val="6A5ACD"/>
                </a:solidFill>
              </a:rPr>
              <a:t> Function (</a:t>
            </a:r>
            <a:r>
              <a:rPr lang="en-US" sz="2600" i="1" dirty="0" err="1" smtClean="0">
                <a:solidFill>
                  <a:srgbClr val="6A5ACD"/>
                </a:solidFill>
                <a:latin typeface="Times New Roman"/>
                <a:cs typeface="Times New Roman"/>
              </a:rPr>
              <a:t>γ(t,k</a:t>
            </a:r>
            <a:r>
              <a:rPr lang="en-US" sz="2600" i="1" dirty="0" smtClean="0">
                <a:solidFill>
                  <a:srgbClr val="6A5ACD"/>
                </a:solidFill>
                <a:latin typeface="Times New Roman"/>
                <a:cs typeface="Times New Roman"/>
              </a:rPr>
              <a:t>)</a:t>
            </a:r>
            <a:r>
              <a:rPr lang="en-US" sz="2600" dirty="0" smtClean="0">
                <a:solidFill>
                  <a:srgbClr val="6A5ACD"/>
                </a:solidFill>
              </a:rPr>
              <a:t>)</a:t>
            </a:r>
            <a:r>
              <a:rPr lang="en-US" sz="2600" dirty="0" smtClean="0">
                <a:solidFill>
                  <a:srgbClr val="595959"/>
                </a:solidFill>
              </a:rPr>
              <a:t>: </a:t>
            </a:r>
            <a:r>
              <a:rPr lang="en-US" sz="2600" dirty="0" err="1" smtClean="0">
                <a:solidFill>
                  <a:srgbClr val="595959"/>
                </a:solidFill>
              </a:rPr>
              <a:t>Autocovariance</a:t>
            </a:r>
            <a:r>
              <a:rPr lang="en-US" sz="2600" dirty="0" smtClean="0">
                <a:solidFill>
                  <a:srgbClr val="595959"/>
                </a:solidFill>
              </a:rPr>
              <a:t> at displacement </a:t>
            </a:r>
            <a:r>
              <a:rPr lang="en-US" sz="2600" i="1" dirty="0" err="1" smtClean="0">
                <a:solidFill>
                  <a:srgbClr val="595959"/>
                </a:solidFill>
                <a:latin typeface="Times New Roman"/>
                <a:cs typeface="Times New Roman"/>
              </a:rPr>
              <a:t>k</a:t>
            </a:r>
            <a:r>
              <a:rPr lang="en-US" sz="2600" i="1" dirty="0" smtClean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lang="en-US" sz="2600" dirty="0" smtClean="0">
                <a:solidFill>
                  <a:srgbClr val="595959"/>
                </a:solidFill>
                <a:cs typeface="Times New Roman"/>
              </a:rPr>
              <a:t>is the covariance between </a:t>
            </a:r>
            <a:r>
              <a:rPr lang="en-US" sz="2600" i="1" dirty="0" err="1" smtClean="0">
                <a:solidFill>
                  <a:srgbClr val="595959"/>
                </a:solidFill>
                <a:latin typeface="Times New Roman"/>
                <a:cs typeface="Times New Roman"/>
              </a:rPr>
              <a:t>y</a:t>
            </a:r>
            <a:r>
              <a:rPr lang="en-US" sz="2600" i="1" baseline="-25000" dirty="0" err="1" smtClean="0">
                <a:solidFill>
                  <a:srgbClr val="595959"/>
                </a:solidFill>
                <a:latin typeface="Times New Roman"/>
                <a:cs typeface="Times New Roman"/>
              </a:rPr>
              <a:t>t</a:t>
            </a:r>
            <a:r>
              <a:rPr lang="en-US" sz="2600" i="1" baseline="-25000" dirty="0" smtClean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lang="en-US" sz="2600" dirty="0" smtClean="0">
                <a:solidFill>
                  <a:srgbClr val="595959"/>
                </a:solidFill>
                <a:cs typeface="Times New Roman"/>
              </a:rPr>
              <a:t>and </a:t>
            </a:r>
            <a:r>
              <a:rPr lang="en-US" sz="2600" i="1" baseline="-25000" dirty="0" smtClean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lang="en-US" sz="2600" i="1" dirty="0" err="1" smtClean="0">
                <a:solidFill>
                  <a:srgbClr val="595959"/>
                </a:solidFill>
                <a:latin typeface="Times New Roman"/>
                <a:cs typeface="Times New Roman"/>
              </a:rPr>
              <a:t>y</a:t>
            </a:r>
            <a:r>
              <a:rPr lang="en-US" sz="2600" i="1" baseline="-25000" dirty="0" err="1" smtClean="0">
                <a:solidFill>
                  <a:srgbClr val="595959"/>
                </a:solidFill>
                <a:latin typeface="Times New Roman"/>
                <a:cs typeface="Times New Roman"/>
              </a:rPr>
              <a:t>t-k</a:t>
            </a:r>
            <a:r>
              <a:rPr lang="en-US" sz="2600" i="1" baseline="-25000" dirty="0" smtClean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lang="en-US" sz="2600" i="1" dirty="0" smtClean="0">
                <a:solidFill>
                  <a:srgbClr val="595959"/>
                </a:solidFill>
                <a:latin typeface="Times New Roman"/>
                <a:cs typeface="Times New Roman"/>
              </a:rPr>
              <a:t>.</a:t>
            </a:r>
          </a:p>
          <a:p>
            <a:pPr marL="285750" indent="-285750">
              <a:buNone/>
            </a:pPr>
            <a:r>
              <a:rPr lang="en-US" sz="2600" i="1" baseline="-25000" dirty="0" smtClean="0">
                <a:solidFill>
                  <a:srgbClr val="595959"/>
                </a:solidFill>
                <a:latin typeface="Times New Roman"/>
                <a:cs typeface="Times New Roman"/>
              </a:rPr>
              <a:t>	     </a:t>
            </a:r>
            <a:r>
              <a:rPr lang="en-US" sz="26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γ(t,k</a:t>
            </a:r>
            <a:r>
              <a:rPr lang="en-US" sz="26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) = </a:t>
            </a:r>
            <a:r>
              <a:rPr lang="en-US" sz="26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cov(y</a:t>
            </a:r>
            <a:r>
              <a:rPr lang="en-US" sz="2600" i="1" baseline="-25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lang="en-US" sz="2600" i="1" baseline="-25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,</a:t>
            </a:r>
            <a:r>
              <a:rPr lang="en-US" sz="26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26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y</a:t>
            </a:r>
            <a:r>
              <a:rPr lang="en-US" sz="2600" i="1" baseline="-25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t-k</a:t>
            </a:r>
            <a:r>
              <a:rPr lang="en-US" sz="2600" i="1" baseline="-25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26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) =E [(</a:t>
            </a:r>
            <a:r>
              <a:rPr lang="en-US" sz="26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y</a:t>
            </a:r>
            <a:r>
              <a:rPr lang="en-US" sz="2600" i="1" baseline="-25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lang="en-US" sz="2600" i="1" baseline="-25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26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- </a:t>
            </a:r>
            <a:r>
              <a:rPr lang="en-US" sz="26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μ)(y</a:t>
            </a:r>
            <a:r>
              <a:rPr lang="en-US" sz="2600" i="1" baseline="-25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t-k</a:t>
            </a:r>
            <a:r>
              <a:rPr lang="en-US" sz="26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- </a:t>
            </a:r>
            <a:r>
              <a:rPr lang="en-US" sz="26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μ</a:t>
            </a:r>
            <a:r>
              <a:rPr lang="en-US" sz="26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)]</a:t>
            </a:r>
            <a:endParaRPr lang="en-US" sz="2600" dirty="0" smtClean="0">
              <a:solidFill>
                <a:srgbClr val="595959"/>
              </a:solidFill>
            </a:endParaRPr>
          </a:p>
          <a:p>
            <a:pPr lvl="1"/>
            <a:r>
              <a:rPr lang="en-US" sz="2600" dirty="0" smtClean="0">
                <a:solidFill>
                  <a:schemeClr val="accent6">
                    <a:lumMod val="75000"/>
                  </a:schemeClr>
                </a:solidFill>
              </a:rPr>
              <a:t>Note</a:t>
            </a:r>
            <a:r>
              <a:rPr lang="en-US" sz="2600" dirty="0" smtClean="0">
                <a:solidFill>
                  <a:srgbClr val="595959"/>
                </a:solidFill>
              </a:rPr>
              <a:t>: </a:t>
            </a:r>
            <a:r>
              <a:rPr lang="en-US" sz="26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γ(t,k</a:t>
            </a:r>
            <a:r>
              <a:rPr lang="en-US" sz="26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) =</a:t>
            </a:r>
            <a:r>
              <a:rPr lang="en-US" sz="26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γ(k</a:t>
            </a:r>
            <a:r>
              <a:rPr lang="en-US" sz="26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),</a:t>
            </a:r>
            <a:r>
              <a:rPr lang="en-US" sz="2600" dirty="0" smtClean="0">
                <a:solidFill>
                  <a:srgbClr val="595959"/>
                </a:solidFill>
              </a:rPr>
              <a:t>     </a:t>
            </a:r>
            <a:r>
              <a:rPr lang="en-US" sz="2600" i="1" dirty="0" err="1" smtClean="0">
                <a:solidFill>
                  <a:srgbClr val="595959"/>
                </a:solidFill>
                <a:latin typeface="Times New Roman"/>
                <a:cs typeface="Times New Roman"/>
              </a:rPr>
              <a:t>t</a:t>
            </a:r>
            <a:r>
              <a:rPr lang="en-US" sz="2600" i="1" dirty="0" smtClean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lang="en-US" sz="2600" dirty="0" smtClean="0">
                <a:solidFill>
                  <a:srgbClr val="595959"/>
                </a:solidFill>
              </a:rPr>
              <a:t>(if the covariance of the series is stable over time).</a:t>
            </a:r>
            <a:endParaRPr lang="en-US" sz="2600" i="1" dirty="0" smtClean="0">
              <a:solidFill>
                <a:schemeClr val="tx1">
                  <a:lumMod val="65000"/>
                  <a:lumOff val="35000"/>
                </a:schemeClr>
              </a:solidFill>
              <a:latin typeface="Times New Roman"/>
              <a:cs typeface="Times New Roman"/>
            </a:endParaRPr>
          </a:p>
          <a:p>
            <a:pPr>
              <a:buNone/>
            </a:pPr>
            <a:endParaRPr lang="en-US" sz="2800" dirty="0" smtClean="0">
              <a:solidFill>
                <a:srgbClr val="595959"/>
              </a:solidFill>
            </a:endParaRPr>
          </a:p>
          <a:p>
            <a:r>
              <a:rPr lang="en-US" sz="2800" dirty="0" smtClean="0">
                <a:solidFill>
                  <a:srgbClr val="595959"/>
                </a:solidFill>
              </a:rPr>
              <a:t>Properties of the </a:t>
            </a:r>
            <a:r>
              <a:rPr lang="en-US" sz="2800" dirty="0" err="1" smtClean="0">
                <a:solidFill>
                  <a:srgbClr val="595959"/>
                </a:solidFill>
              </a:rPr>
              <a:t>autocovariance</a:t>
            </a:r>
            <a:r>
              <a:rPr lang="en-US" sz="2800" dirty="0" smtClean="0">
                <a:solidFill>
                  <a:srgbClr val="595959"/>
                </a:solidFill>
              </a:rPr>
              <a:t> function:</a:t>
            </a:r>
          </a:p>
          <a:p>
            <a:pPr lvl="1"/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(</a:t>
            </a:r>
            <a:r>
              <a:rPr lang="en-US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i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)</a:t>
            </a:r>
            <a:r>
              <a:rPr lang="en-US" sz="24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24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γ(k</a:t>
            </a:r>
            <a:r>
              <a:rPr lang="en-US" sz="24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) = </a:t>
            </a:r>
            <a:r>
              <a:rPr lang="en-US" sz="24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γ(-k</a:t>
            </a:r>
            <a:r>
              <a:rPr lang="en-US" sz="24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),    </a:t>
            </a:r>
            <a:r>
              <a:rPr lang="en-US" sz="24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k</a:t>
            </a:r>
            <a:r>
              <a:rPr lang="en-US" sz="24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 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(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  <a:cs typeface="Times New Roman"/>
              </a:rPr>
              <a:t>symmetric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: depends only on displacement)</a:t>
            </a:r>
            <a:endParaRPr lang="en-US" sz="2400" i="1" dirty="0" smtClean="0">
              <a:solidFill>
                <a:schemeClr val="tx1">
                  <a:lumMod val="65000"/>
                  <a:lumOff val="35000"/>
                </a:schemeClr>
              </a:solidFill>
              <a:latin typeface="Times New Roman"/>
              <a:cs typeface="Times New Roman"/>
            </a:endParaRPr>
          </a:p>
          <a:p>
            <a:pPr lvl="1"/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(ii) </a:t>
            </a:r>
            <a:r>
              <a:rPr lang="en-US" sz="24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γ(0) = </a:t>
            </a:r>
            <a:r>
              <a:rPr lang="en-US" sz="24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cov(y</a:t>
            </a:r>
            <a:r>
              <a:rPr lang="en-US" sz="2400" i="1" baseline="-25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lang="en-US" sz="2400" i="1" baseline="-25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,</a:t>
            </a:r>
            <a:r>
              <a:rPr lang="en-US" sz="24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24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y</a:t>
            </a:r>
            <a:r>
              <a:rPr lang="en-US" sz="2400" i="1" baseline="-25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lang="en-US" sz="2400" i="1" baseline="-25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24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) = </a:t>
            </a:r>
            <a:r>
              <a:rPr lang="en-US" sz="24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var</a:t>
            </a:r>
            <a:r>
              <a:rPr lang="en-US" sz="24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( </a:t>
            </a:r>
            <a:r>
              <a:rPr lang="en-US" sz="24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y</a:t>
            </a:r>
            <a:r>
              <a:rPr lang="en-US" sz="2400" i="1" baseline="-25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lang="en-US" sz="2400" i="1" baseline="-25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24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)</a:t>
            </a:r>
          </a:p>
          <a:p>
            <a:pPr lvl="1"/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(iii) max [ |</a:t>
            </a:r>
            <a:r>
              <a:rPr lang="en-US" sz="24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γ(k</a:t>
            </a:r>
            <a:r>
              <a:rPr lang="en-US" sz="24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)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| ] &lt; </a:t>
            </a:r>
            <a:r>
              <a:rPr lang="en-US" sz="24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γ(0) </a:t>
            </a:r>
            <a:r>
              <a:rPr lang="en-US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  <a:sym typeface="Wingdings"/>
              </a:rPr>
              <a:t>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  <a:sym typeface="Wingdings"/>
              </a:rPr>
              <a:t> if </a:t>
            </a:r>
            <a:r>
              <a:rPr lang="en-US" sz="24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γ(0)&lt;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∞</a:t>
            </a:r>
            <a:r>
              <a:rPr lang="en-US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/>
              </a:rPr>
              <a:t></a:t>
            </a:r>
            <a:r>
              <a:rPr lang="en-US" sz="24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γ(k</a:t>
            </a:r>
            <a:r>
              <a:rPr lang="en-US" sz="24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) &lt;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∞</a:t>
            </a:r>
          </a:p>
          <a:p>
            <a:endParaRPr lang="en-US" sz="2800" dirty="0" smtClean="0">
              <a:solidFill>
                <a:schemeClr val="tx1">
                  <a:lumMod val="65000"/>
                  <a:lumOff val="35000"/>
                </a:schemeClr>
              </a:solidFill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8" name="Content Placeholder 9"/>
          <p:cNvSpPr txBox="1">
            <a:spLocks/>
          </p:cNvSpPr>
          <p:nvPr/>
        </p:nvSpPr>
        <p:spPr>
          <a:xfrm>
            <a:off x="457200" y="1589087"/>
            <a:ext cx="8229600" cy="36941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sz="2600" dirty="0" smtClean="0">
              <a:solidFill>
                <a:srgbClr val="595959"/>
              </a:solidFill>
            </a:endParaRPr>
          </a:p>
        </p:txBody>
      </p:sp>
      <p:pic>
        <p:nvPicPr>
          <p:cNvPr id="6" name="Picture 5" descr="latex-image-1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9164" y="4652385"/>
            <a:ext cx="237744" cy="305670"/>
          </a:xfrm>
          <a:prstGeom prst="rect">
            <a:avLst/>
          </a:prstGeom>
        </p:spPr>
      </p:pic>
      <p:pic>
        <p:nvPicPr>
          <p:cNvPr id="7" name="Picture 6" descr="latex-image-1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3057" y="2945531"/>
            <a:ext cx="237744" cy="3056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The Autocorrelation Functions</a:t>
            </a:r>
            <a:b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2 of 9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449733" cy="4525963"/>
          </a:xfrm>
        </p:spPr>
        <p:txBody>
          <a:bodyPr>
            <a:normAutofit/>
          </a:bodyPr>
          <a:lstStyle/>
          <a:p>
            <a:pPr marL="285750" indent="-285750"/>
            <a:r>
              <a:rPr lang="en-US" dirty="0" smtClean="0">
                <a:solidFill>
                  <a:srgbClr val="6A5ACD"/>
                </a:solidFill>
              </a:rPr>
              <a:t>Autocorrelation Function (</a:t>
            </a:r>
            <a:r>
              <a:rPr lang="en-US" dirty="0" err="1" smtClean="0">
                <a:solidFill>
                  <a:srgbClr val="6A5ACD"/>
                </a:solidFill>
              </a:rPr>
              <a:t>ρ</a:t>
            </a:r>
            <a:r>
              <a:rPr lang="en-US" dirty="0" smtClean="0">
                <a:solidFill>
                  <a:srgbClr val="6A5ACD"/>
                </a:solidFill>
              </a:rPr>
              <a:t> </a:t>
            </a:r>
            <a:r>
              <a:rPr lang="en-US" i="1" baseline="-25000" dirty="0" err="1" smtClean="0">
                <a:solidFill>
                  <a:srgbClr val="6A5ACD"/>
                </a:solidFill>
                <a:latin typeface="Times New Roman"/>
                <a:cs typeface="Times New Roman"/>
              </a:rPr>
              <a:t>Yt,Yt-k</a:t>
            </a:r>
            <a:r>
              <a:rPr lang="en-US" dirty="0" smtClean="0">
                <a:solidFill>
                  <a:srgbClr val="6A5ACD"/>
                </a:solidFill>
              </a:rPr>
              <a:t>)</a:t>
            </a:r>
            <a:r>
              <a:rPr lang="en-US" dirty="0" smtClean="0">
                <a:solidFill>
                  <a:srgbClr val="595959"/>
                </a:solidFill>
              </a:rPr>
              <a:t>: </a:t>
            </a:r>
            <a:r>
              <a:rPr lang="en-US" dirty="0" smtClean="0">
                <a:solidFill>
                  <a:srgbClr val="B22222"/>
                </a:solidFill>
              </a:rPr>
              <a:t>ACF</a:t>
            </a:r>
            <a:r>
              <a:rPr lang="en-US" dirty="0" smtClean="0">
                <a:solidFill>
                  <a:srgbClr val="595959"/>
                </a:solidFill>
              </a:rPr>
              <a:t> </a:t>
            </a:r>
          </a:p>
          <a:p>
            <a:pPr marL="285750" indent="-285750">
              <a:buNone/>
            </a:pPr>
            <a:r>
              <a:rPr lang="en-US" dirty="0" smtClean="0">
                <a:solidFill>
                  <a:srgbClr val="595959"/>
                </a:solidFill>
              </a:rPr>
              <a:t>Normalized </a:t>
            </a:r>
            <a:r>
              <a:rPr lang="en-US" dirty="0" err="1" smtClean="0">
                <a:solidFill>
                  <a:srgbClr val="595959"/>
                </a:solidFill>
              </a:rPr>
              <a:t>autocovariance</a:t>
            </a:r>
            <a:r>
              <a:rPr lang="en-US" dirty="0" smtClean="0">
                <a:solidFill>
                  <a:srgbClr val="595959"/>
                </a:solidFill>
              </a:rPr>
              <a:t>. Does not have any units, therefore it is easier to interpret</a:t>
            </a:r>
            <a:r>
              <a:rPr lang="en-US" sz="2595" i="1" dirty="0" smtClean="0">
                <a:solidFill>
                  <a:srgbClr val="595959"/>
                </a:solidFill>
                <a:latin typeface="Times New Roman"/>
                <a:cs typeface="Times New Roman"/>
              </a:rPr>
              <a:t>.</a:t>
            </a:r>
          </a:p>
          <a:p>
            <a:pPr marL="285750" indent="-285750">
              <a:buNone/>
            </a:pPr>
            <a:r>
              <a:rPr lang="en-US" sz="2600" i="1" baseline="-25000" dirty="0" smtClean="0">
                <a:solidFill>
                  <a:srgbClr val="595959"/>
                </a:solidFill>
                <a:latin typeface="Times New Roman"/>
                <a:cs typeface="Times New Roman"/>
              </a:rPr>
              <a:t>	</a:t>
            </a:r>
            <a:endParaRPr lang="en-US" sz="2800" dirty="0" smtClean="0">
              <a:solidFill>
                <a:srgbClr val="595959"/>
              </a:solidFill>
            </a:endParaRPr>
          </a:p>
          <a:p>
            <a:endParaRPr lang="en-US" sz="2800" dirty="0" smtClean="0">
              <a:solidFill>
                <a:schemeClr val="tx1">
                  <a:lumMod val="65000"/>
                  <a:lumOff val="35000"/>
                </a:schemeClr>
              </a:solidFill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8" name="Content Placeholder 9"/>
          <p:cNvSpPr txBox="1">
            <a:spLocks/>
          </p:cNvSpPr>
          <p:nvPr/>
        </p:nvSpPr>
        <p:spPr>
          <a:xfrm>
            <a:off x="457200" y="1589087"/>
            <a:ext cx="8229600" cy="36941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sz="2600" dirty="0" smtClean="0">
              <a:solidFill>
                <a:srgbClr val="595959"/>
              </a:solidFill>
            </a:endParaRPr>
          </a:p>
        </p:txBody>
      </p:sp>
      <p:pic>
        <p:nvPicPr>
          <p:cNvPr id="9" name="Picture 8" descr="latex-image-1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2325" y="3249606"/>
            <a:ext cx="5001768" cy="154624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083740" y="4581491"/>
            <a:ext cx="296333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rgbClr val="E46C0A"/>
                </a:solidFill>
              </a:rPr>
              <a:t>Correlation Coefficients</a:t>
            </a:r>
            <a:endParaRPr lang="en-US" sz="2200" dirty="0">
              <a:solidFill>
                <a:srgbClr val="E46C0A"/>
              </a:solidFill>
            </a:endParaRPr>
          </a:p>
        </p:txBody>
      </p:sp>
      <p:sp>
        <p:nvSpPr>
          <p:cNvPr id="11" name="Left Brace 10"/>
          <p:cNvSpPr/>
          <p:nvPr/>
        </p:nvSpPr>
        <p:spPr>
          <a:xfrm rot="16200000">
            <a:off x="2214297" y="3561518"/>
            <a:ext cx="474133" cy="1599675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966011" y="5283158"/>
            <a:ext cx="3986991" cy="1165105"/>
            <a:chOff x="1084542" y="4507563"/>
            <a:chExt cx="3986991" cy="1165105"/>
          </a:xfrm>
        </p:grpSpPr>
        <p:grpSp>
          <p:nvGrpSpPr>
            <p:cNvPr id="13" name="Group 11"/>
            <p:cNvGrpSpPr/>
            <p:nvPr/>
          </p:nvGrpSpPr>
          <p:grpSpPr>
            <a:xfrm>
              <a:off x="1084542" y="4592228"/>
              <a:ext cx="3986990" cy="954107"/>
              <a:chOff x="3877733" y="4296438"/>
              <a:chExt cx="3986990" cy="954107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3877733" y="4538133"/>
                <a:ext cx="398699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i="1" dirty="0" smtClean="0">
                    <a:solidFill>
                      <a:srgbClr val="595959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US" sz="2800" i="1" dirty="0" err="1" smtClean="0">
                    <a:solidFill>
                      <a:srgbClr val="595959"/>
                    </a:solidFill>
                    <a:latin typeface="Times New Roman"/>
                    <a:cs typeface="Times New Roman"/>
                  </a:rPr>
                  <a:t>ρ</a:t>
                </a:r>
                <a:r>
                  <a:rPr lang="en-US" sz="2800" i="1" baseline="-25000" dirty="0" err="1" smtClean="0">
                    <a:solidFill>
                      <a:srgbClr val="595959"/>
                    </a:solidFill>
                    <a:latin typeface="Times New Roman"/>
                    <a:cs typeface="Times New Roman"/>
                  </a:rPr>
                  <a:t>k</a:t>
                </a:r>
                <a:r>
                  <a:rPr lang="en-US" sz="2800" dirty="0" smtClean="0">
                    <a:solidFill>
                      <a:srgbClr val="595959"/>
                    </a:solidFill>
                  </a:rPr>
                  <a:t>  </a:t>
                </a:r>
                <a:r>
                  <a:rPr lang="en-US" sz="28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=           , </a:t>
                </a:r>
                <a:r>
                  <a:rPr lang="en-US" sz="2800" i="1" dirty="0" err="1" smtClean="0">
                    <a:solidFill>
                      <a:srgbClr val="595959"/>
                    </a:solidFill>
                    <a:latin typeface="Times New Roman"/>
                    <a:cs typeface="Times New Roman"/>
                  </a:rPr>
                  <a:t>k</a:t>
                </a:r>
                <a:r>
                  <a:rPr lang="en-US" sz="2800" i="1" dirty="0" smtClean="0">
                    <a:solidFill>
                      <a:srgbClr val="595959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US" sz="2800" dirty="0" smtClean="0">
                    <a:solidFill>
                      <a:srgbClr val="595959"/>
                    </a:solidFill>
                    <a:cs typeface="Times New Roman"/>
                  </a:rPr>
                  <a:t>= 0,1, 2, …</a:t>
                </a:r>
                <a:r>
                  <a:rPr lang="en-US" sz="28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 </a:t>
                </a: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4904282" y="4296438"/>
                <a:ext cx="498855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800" i="1" dirty="0" err="1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/>
                    <a:cs typeface="Times New Roman"/>
                  </a:rPr>
                  <a:t>γ</a:t>
                </a:r>
                <a:r>
                  <a:rPr lang="en-US" sz="2800" i="1" baseline="-25000" dirty="0" err="1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/>
                    <a:cs typeface="Times New Roman"/>
                  </a:rPr>
                  <a:t>k</a:t>
                </a:r>
                <a:endParaRPr lang="en-US" sz="2800" baseline="-25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algn="ctr"/>
                <a:r>
                  <a:rPr lang="en-US" sz="2800" i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/>
                    <a:cs typeface="Times New Roman"/>
                  </a:rPr>
                  <a:t>γ</a:t>
                </a:r>
                <a:r>
                  <a:rPr lang="en-US" sz="2800" i="1" baseline="-25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/>
                    <a:cs typeface="Times New Roman"/>
                  </a:rPr>
                  <a:t>0</a:t>
                </a:r>
                <a:r>
                  <a:rPr lang="en-US" sz="28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</a:t>
                </a:r>
              </a:p>
            </p:txBody>
          </p:sp>
          <p:cxnSp>
            <p:nvCxnSpPr>
              <p:cNvPr id="17" name="Straight Connector 16"/>
              <p:cNvCxnSpPr/>
              <p:nvPr/>
            </p:nvCxnSpPr>
            <p:spPr>
              <a:xfrm flipV="1">
                <a:off x="4768199" y="4861452"/>
                <a:ext cx="771022" cy="1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Rectangle 13"/>
            <p:cNvSpPr/>
            <p:nvPr/>
          </p:nvSpPr>
          <p:spPr>
            <a:xfrm>
              <a:off x="1084543" y="4507563"/>
              <a:ext cx="3986990" cy="1165105"/>
            </a:xfrm>
            <a:prstGeom prst="rect">
              <a:avLst/>
            </a:prstGeom>
            <a:noFill/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5544152" y="5469421"/>
            <a:ext cx="35490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B22222"/>
                </a:solidFill>
              </a:rPr>
              <a:t>ACF</a:t>
            </a:r>
            <a:r>
              <a:rPr lang="en-US" sz="2400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of a Covariance Stationary Processes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Right Brace 18"/>
          <p:cNvSpPr/>
          <p:nvPr/>
        </p:nvSpPr>
        <p:spPr>
          <a:xfrm>
            <a:off x="5122333" y="5333957"/>
            <a:ext cx="382874" cy="108044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3999" cy="1143000"/>
          </a:xfrm>
        </p:spPr>
        <p:txBody>
          <a:bodyPr/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The Autocorrelation Functions </a:t>
            </a:r>
            <a:r>
              <a:rPr 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3 of 9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8" name="Content Placeholder 9"/>
          <p:cNvSpPr txBox="1">
            <a:spLocks/>
          </p:cNvSpPr>
          <p:nvPr/>
        </p:nvSpPr>
        <p:spPr>
          <a:xfrm>
            <a:off x="457200" y="1589087"/>
            <a:ext cx="8229600" cy="36941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sz="2600" dirty="0" smtClean="0">
              <a:solidFill>
                <a:srgbClr val="595959"/>
              </a:solidFill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3339" y="1676409"/>
            <a:ext cx="61849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7"/>
          <p:cNvSpPr txBox="1">
            <a:spLocks noChangeArrowheads="1"/>
          </p:cNvSpPr>
          <p:nvPr/>
        </p:nvSpPr>
        <p:spPr bwMode="auto">
          <a:xfrm>
            <a:off x="457200" y="1301226"/>
            <a:ext cx="768672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200" dirty="0" smtClean="0">
                <a:solidFill>
                  <a:schemeClr val="accent6">
                    <a:lumMod val="75000"/>
                  </a:schemeClr>
                </a:solidFill>
                <a:latin typeface="Calibri" pitchFamily="-109" charset="0"/>
              </a:rPr>
              <a:t>Example: </a:t>
            </a:r>
            <a:r>
              <a:rPr 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-109" charset="0"/>
              </a:rPr>
              <a:t>Annual </a:t>
            </a: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-109" charset="0"/>
              </a:rPr>
              <a:t>Hours Worked per Person Employed in Germany</a:t>
            </a:r>
          </a:p>
        </p:txBody>
      </p:sp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184399" y="4351877"/>
            <a:ext cx="3035808" cy="2450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5118609" y="4871720"/>
          <a:ext cx="3924300" cy="822960"/>
        </p:xfrm>
        <a:graphic>
          <a:graphicData uri="http://schemas.openxmlformats.org/drawingml/2006/table">
            <a:tbl>
              <a:tblPr/>
              <a:tblGrid>
                <a:gridCol w="331788"/>
                <a:gridCol w="328612"/>
                <a:gridCol w="365125"/>
                <a:gridCol w="409575"/>
                <a:gridCol w="328613"/>
                <a:gridCol w="328612"/>
                <a:gridCol w="327025"/>
                <a:gridCol w="365125"/>
                <a:gridCol w="365125"/>
                <a:gridCol w="409575"/>
                <a:gridCol w="365125"/>
              </a:tblGrid>
              <a:tr h="200025">
                <a:tc gridSpan="11"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                            Autocorrelation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 Function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Times New Roman" pitchFamily="-109" charset="0"/>
                        <a:cs typeface="Times New Roman" pitchFamily="-10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000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k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Times New Roman" pitchFamily="-109" charset="0"/>
                        <a:cs typeface="Times New Roman" pitchFamily="-10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2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3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4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5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6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7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8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9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10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  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.22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.29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-.10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.16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-.01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.19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-.06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-.04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.09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.20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9938" name="Object 3"/>
          <p:cNvGraphicFramePr>
            <a:graphicFrameLocks noChangeAspect="1"/>
          </p:cNvGraphicFramePr>
          <p:nvPr/>
        </p:nvGraphicFramePr>
        <p:xfrm>
          <a:off x="5206995" y="5460987"/>
          <a:ext cx="200025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1" name="Equation" r:id="rId5" imgW="203112" imgH="228501" progId="Equation.3">
                  <p:embed/>
                </p:oleObj>
              </mc:Choice>
              <mc:Fallback>
                <p:oleObj name="Equation" r:id="rId5" imgW="203112" imgH="228501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06995" y="5460987"/>
                        <a:ext cx="200025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3403599" y="4719323"/>
            <a:ext cx="545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B22222"/>
                </a:solidFill>
              </a:rPr>
              <a:t>ACF</a:t>
            </a:r>
            <a:endParaRPr lang="en-US" dirty="0">
              <a:solidFill>
                <a:srgbClr val="B22222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726272" y="5689587"/>
            <a:ext cx="213518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err="1" smtClean="0">
                <a:solidFill>
                  <a:schemeClr val="accent6">
                    <a:lumMod val="75000"/>
                  </a:schemeClr>
                </a:solidFill>
              </a:rPr>
              <a:t>Autocorrelogram</a:t>
            </a:r>
            <a:endParaRPr lang="en-US" sz="22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8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5B2D9C7-70A3-8648-B6B6-B16C9C4418AD}" type="slidenum">
              <a:rPr lang="en-US" sz="1200">
                <a:latin typeface="Calibri" pitchFamily="-109" charset="0"/>
              </a:rPr>
              <a:pPr/>
              <a:t>19</a:t>
            </a:fld>
            <a:endParaRPr lang="en-US" sz="1200">
              <a:latin typeface="Calibri" pitchFamily="-109" charset="0"/>
            </a:endParaRPr>
          </a:p>
        </p:txBody>
      </p:sp>
      <p:sp>
        <p:nvSpPr>
          <p:cNvPr id="7179" name="TextBox 3"/>
          <p:cNvSpPr txBox="1">
            <a:spLocks noChangeArrowheads="1"/>
          </p:cNvSpPr>
          <p:nvPr/>
        </p:nvSpPr>
        <p:spPr bwMode="auto">
          <a:xfrm>
            <a:off x="776885" y="109716"/>
            <a:ext cx="7437829" cy="1261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libri" pitchFamily="-109" charset="0"/>
              </a:rPr>
              <a:t>Percentage </a:t>
            </a:r>
            <a:r>
              <a:rPr lang="en-US" sz="2800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 pitchFamily="-109" charset="0"/>
              </a:rPr>
              <a:t>Change in Working Hours in Germany</a:t>
            </a: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libri" pitchFamily="-109" charset="0"/>
              </a:rPr>
              <a:t>:</a:t>
            </a:r>
          </a:p>
          <a:p>
            <a:pPr algn="ctr"/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libri" pitchFamily="-109" charset="0"/>
              </a:rPr>
              <a:t> Calculation </a:t>
            </a:r>
            <a:r>
              <a:rPr lang="en-US" sz="2800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 pitchFamily="-109" charset="0"/>
              </a:rPr>
              <a:t>of the Autocorrelation Coefficients</a:t>
            </a:r>
          </a:p>
          <a:p>
            <a:endParaRPr lang="en-US" sz="2000" dirty="0">
              <a:latin typeface="Calibri" pitchFamily="-109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830513" y="1381125"/>
          <a:ext cx="3113087" cy="4857750"/>
        </p:xfrm>
        <a:graphic>
          <a:graphicData uri="http://schemas.openxmlformats.org/drawingml/2006/table">
            <a:tbl>
              <a:tblPr/>
              <a:tblGrid>
                <a:gridCol w="882650"/>
                <a:gridCol w="561975"/>
                <a:gridCol w="803275"/>
                <a:gridCol w="865187"/>
              </a:tblGrid>
              <a:tr h="136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-109" charset="0"/>
                        <a:ea typeface="Times New Roman" pitchFamily="-109" charset="0"/>
                        <a:cs typeface="Times New Roman" pitchFamily="-109" charset="0"/>
                      </a:endParaRPr>
                    </a:p>
                  </a:txBody>
                  <a:tcPr marL="12700" marR="1270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-109" charset="0"/>
                        <a:ea typeface="Times New Roman" pitchFamily="-109" charset="0"/>
                        <a:cs typeface="Times New Roman" pitchFamily="-109" charset="0"/>
                      </a:endParaRPr>
                    </a:p>
                  </a:txBody>
                  <a:tcPr marL="12700" marR="1270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-109" charset="0"/>
                        <a:ea typeface="Times New Roman" pitchFamily="-109" charset="0"/>
                        <a:cs typeface="Times New Roman" pitchFamily="-109" charset="0"/>
                      </a:endParaRPr>
                    </a:p>
                  </a:txBody>
                  <a:tcPr marL="12700" marR="1270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-109" charset="0"/>
                        <a:ea typeface="Times New Roman" pitchFamily="-109" charset="0"/>
                        <a:cs typeface="Times New Roman" pitchFamily="-109" charset="0"/>
                      </a:endParaRPr>
                    </a:p>
                  </a:txBody>
                  <a:tcPr marL="12700" marR="1270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6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1978</a:t>
                      </a: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Times New Roman" pitchFamily="-109" charset="0"/>
                        <a:cs typeface="Times New Roman" pitchFamily="-109" charset="0"/>
                      </a:endParaRPr>
                    </a:p>
                  </a:txBody>
                  <a:tcPr marL="12700" marR="1270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-1.0604</a:t>
                      </a: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Times New Roman" pitchFamily="-109" charset="0"/>
                        <a:cs typeface="Times New Roman" pitchFamily="-109" charset="0"/>
                      </a:endParaRPr>
                    </a:p>
                  </a:txBody>
                  <a:tcPr marL="12700" marR="1270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-109" charset="0"/>
                        <a:ea typeface="Times New Roman" pitchFamily="-109" charset="0"/>
                        <a:cs typeface="Times New Roman" pitchFamily="-109" charset="0"/>
                      </a:endParaRPr>
                    </a:p>
                  </a:txBody>
                  <a:tcPr marL="12700" marR="1270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-109" charset="0"/>
                        <a:ea typeface="Times New Roman" pitchFamily="-109" charset="0"/>
                        <a:cs typeface="Times New Roman" pitchFamily="-109" charset="0"/>
                      </a:endParaRPr>
                    </a:p>
                  </a:txBody>
                  <a:tcPr marL="12700" marR="1270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6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1979</a:t>
                      </a: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Times New Roman" pitchFamily="-109" charset="0"/>
                        <a:cs typeface="Times New Roman" pitchFamily="-109" charset="0"/>
                      </a:endParaRPr>
                    </a:p>
                  </a:txBody>
                  <a:tcPr marL="12700" marR="1270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-0.6699</a:t>
                      </a: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Times New Roman" pitchFamily="-109" charset="0"/>
                        <a:cs typeface="Times New Roman" pitchFamily="-109" charset="0"/>
                      </a:endParaRPr>
                    </a:p>
                  </a:txBody>
                  <a:tcPr marL="12700" marR="1270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-1.0604</a:t>
                      </a: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Times New Roman" pitchFamily="-109" charset="0"/>
                        <a:cs typeface="Times New Roman" pitchFamily="-109" charset="0"/>
                      </a:endParaRPr>
                    </a:p>
                  </a:txBody>
                  <a:tcPr marL="12700" marR="1270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-109" charset="0"/>
                        <a:ea typeface="Times New Roman" pitchFamily="-109" charset="0"/>
                        <a:cs typeface="Times New Roman" pitchFamily="-109" charset="0"/>
                      </a:endParaRPr>
                    </a:p>
                  </a:txBody>
                  <a:tcPr marL="12700" marR="1270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6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1980</a:t>
                      </a: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Times New Roman" pitchFamily="-109" charset="0"/>
                        <a:cs typeface="Times New Roman" pitchFamily="-109" charset="0"/>
                      </a:endParaRPr>
                    </a:p>
                  </a:txBody>
                  <a:tcPr marL="12700" marR="1270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-1.1018</a:t>
                      </a: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Times New Roman" pitchFamily="-109" charset="0"/>
                        <a:cs typeface="Times New Roman" pitchFamily="-109" charset="0"/>
                      </a:endParaRPr>
                    </a:p>
                  </a:txBody>
                  <a:tcPr marL="12700" marR="1270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-0.6699</a:t>
                      </a: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Times New Roman" pitchFamily="-109" charset="0"/>
                        <a:cs typeface="Times New Roman" pitchFamily="-109" charset="0"/>
                      </a:endParaRPr>
                    </a:p>
                  </a:txBody>
                  <a:tcPr marL="12700" marR="1270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-109" charset="0"/>
                        <a:ea typeface="Times New Roman" pitchFamily="-109" charset="0"/>
                        <a:cs typeface="Times New Roman" pitchFamily="-109" charset="0"/>
                      </a:endParaRPr>
                    </a:p>
                  </a:txBody>
                  <a:tcPr marL="12700" marR="1270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6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1981</a:t>
                      </a: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Times New Roman" pitchFamily="-109" charset="0"/>
                        <a:cs typeface="Times New Roman" pitchFamily="-109" charset="0"/>
                      </a:endParaRPr>
                    </a:p>
                  </a:txBody>
                  <a:tcPr marL="12700" marR="1270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-1.2413</a:t>
                      </a: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Times New Roman" pitchFamily="-109" charset="0"/>
                        <a:cs typeface="Times New Roman" pitchFamily="-109" charset="0"/>
                      </a:endParaRPr>
                    </a:p>
                  </a:txBody>
                  <a:tcPr marL="12700" marR="1270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-1.1018</a:t>
                      </a: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Times New Roman" pitchFamily="-109" charset="0"/>
                        <a:cs typeface="Times New Roman" pitchFamily="-109" charset="0"/>
                      </a:endParaRPr>
                    </a:p>
                  </a:txBody>
                  <a:tcPr marL="12700" marR="1270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-1.0604</a:t>
                      </a: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Times New Roman" pitchFamily="-109" charset="0"/>
                        <a:cs typeface="Times New Roman" pitchFamily="-109" charset="0"/>
                      </a:endParaRPr>
                    </a:p>
                  </a:txBody>
                  <a:tcPr marL="12700" marR="1270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6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1982</a:t>
                      </a: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Times New Roman" pitchFamily="-109" charset="0"/>
                        <a:cs typeface="Times New Roman" pitchFamily="-109" charset="0"/>
                      </a:endParaRPr>
                    </a:p>
                  </a:txBody>
                  <a:tcPr marL="12700" marR="1270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-0.6497</a:t>
                      </a: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Times New Roman" pitchFamily="-109" charset="0"/>
                        <a:cs typeface="Times New Roman" pitchFamily="-109" charset="0"/>
                      </a:endParaRPr>
                    </a:p>
                  </a:txBody>
                  <a:tcPr marL="12700" marR="1270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-1.2413</a:t>
                      </a: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Times New Roman" pitchFamily="-109" charset="0"/>
                        <a:cs typeface="Times New Roman" pitchFamily="-109" charset="0"/>
                      </a:endParaRPr>
                    </a:p>
                  </a:txBody>
                  <a:tcPr marL="12700" marR="1270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-0.6699</a:t>
                      </a: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Times New Roman" pitchFamily="-109" charset="0"/>
                        <a:cs typeface="Times New Roman" pitchFamily="-109" charset="0"/>
                      </a:endParaRPr>
                    </a:p>
                  </a:txBody>
                  <a:tcPr marL="12700" marR="1270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6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1983</a:t>
                      </a: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Times New Roman" pitchFamily="-109" charset="0"/>
                        <a:cs typeface="Times New Roman" pitchFamily="-109" charset="0"/>
                      </a:endParaRPr>
                    </a:p>
                  </a:txBody>
                  <a:tcPr marL="12700" marR="1270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-0.7536</a:t>
                      </a: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Times New Roman" pitchFamily="-109" charset="0"/>
                        <a:cs typeface="Times New Roman" pitchFamily="-109" charset="0"/>
                      </a:endParaRPr>
                    </a:p>
                  </a:txBody>
                  <a:tcPr marL="12700" marR="1270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-0.6497</a:t>
                      </a: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Times New Roman" pitchFamily="-109" charset="0"/>
                        <a:cs typeface="Times New Roman" pitchFamily="-109" charset="0"/>
                      </a:endParaRPr>
                    </a:p>
                  </a:txBody>
                  <a:tcPr marL="12700" marR="1270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-1.1018</a:t>
                      </a: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Times New Roman" pitchFamily="-109" charset="0"/>
                        <a:cs typeface="Times New Roman" pitchFamily="-109" charset="0"/>
                      </a:endParaRPr>
                    </a:p>
                  </a:txBody>
                  <a:tcPr marL="12700" marR="1270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6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1984</a:t>
                      </a: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Times New Roman" pitchFamily="-109" charset="0"/>
                        <a:cs typeface="Times New Roman" pitchFamily="-109" charset="0"/>
                      </a:endParaRPr>
                    </a:p>
                  </a:txBody>
                  <a:tcPr marL="12700" marR="1270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-0.6826</a:t>
                      </a: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Times New Roman" pitchFamily="-109" charset="0"/>
                        <a:cs typeface="Times New Roman" pitchFamily="-109" charset="0"/>
                      </a:endParaRPr>
                    </a:p>
                  </a:txBody>
                  <a:tcPr marL="12700" marR="1270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-0.7536</a:t>
                      </a: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Times New Roman" pitchFamily="-109" charset="0"/>
                        <a:cs typeface="Times New Roman" pitchFamily="-109" charset="0"/>
                      </a:endParaRPr>
                    </a:p>
                  </a:txBody>
                  <a:tcPr marL="12700" marR="1270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-1.2413</a:t>
                      </a: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Times New Roman" pitchFamily="-109" charset="0"/>
                        <a:cs typeface="Times New Roman" pitchFamily="-109" charset="0"/>
                      </a:endParaRPr>
                    </a:p>
                  </a:txBody>
                  <a:tcPr marL="12700" marR="1270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6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1985</a:t>
                      </a: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Times New Roman" pitchFamily="-109" charset="0"/>
                        <a:cs typeface="Times New Roman" pitchFamily="-109" charset="0"/>
                      </a:endParaRPr>
                    </a:p>
                  </a:txBody>
                  <a:tcPr marL="12700" marR="1270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-1.3733</a:t>
                      </a: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Times New Roman" pitchFamily="-109" charset="0"/>
                        <a:cs typeface="Times New Roman" pitchFamily="-109" charset="0"/>
                      </a:endParaRPr>
                    </a:p>
                  </a:txBody>
                  <a:tcPr marL="12700" marR="1270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-0.6826</a:t>
                      </a: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Times New Roman" pitchFamily="-109" charset="0"/>
                        <a:cs typeface="Times New Roman" pitchFamily="-109" charset="0"/>
                      </a:endParaRPr>
                    </a:p>
                  </a:txBody>
                  <a:tcPr marL="12700" marR="1270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-0.6497</a:t>
                      </a: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Times New Roman" pitchFamily="-109" charset="0"/>
                        <a:cs typeface="Times New Roman" pitchFamily="-109" charset="0"/>
                      </a:endParaRPr>
                    </a:p>
                  </a:txBody>
                  <a:tcPr marL="12700" marR="1270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6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1986</a:t>
                      </a: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Times New Roman" pitchFamily="-109" charset="0"/>
                        <a:cs typeface="Times New Roman" pitchFamily="-109" charset="0"/>
                      </a:endParaRPr>
                    </a:p>
                  </a:txBody>
                  <a:tcPr marL="12700" marR="1270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-1.1438</a:t>
                      </a: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Times New Roman" pitchFamily="-109" charset="0"/>
                        <a:cs typeface="Times New Roman" pitchFamily="-109" charset="0"/>
                      </a:endParaRPr>
                    </a:p>
                  </a:txBody>
                  <a:tcPr marL="12700" marR="1270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-1.3733</a:t>
                      </a: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Times New Roman" pitchFamily="-109" charset="0"/>
                        <a:cs typeface="Times New Roman" pitchFamily="-109" charset="0"/>
                      </a:endParaRPr>
                    </a:p>
                  </a:txBody>
                  <a:tcPr marL="12700" marR="1270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-0.7536</a:t>
                      </a: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Times New Roman" pitchFamily="-109" charset="0"/>
                        <a:cs typeface="Times New Roman" pitchFamily="-109" charset="0"/>
                      </a:endParaRPr>
                    </a:p>
                  </a:txBody>
                  <a:tcPr marL="12700" marR="1270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6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1987</a:t>
                      </a: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Times New Roman" pitchFamily="-109" charset="0"/>
                        <a:cs typeface="Times New Roman" pitchFamily="-109" charset="0"/>
                      </a:endParaRPr>
                    </a:p>
                  </a:txBody>
                  <a:tcPr marL="12700" marR="1270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-1.3533</a:t>
                      </a: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Times New Roman" pitchFamily="-109" charset="0"/>
                        <a:cs typeface="Times New Roman" pitchFamily="-109" charset="0"/>
                      </a:endParaRPr>
                    </a:p>
                  </a:txBody>
                  <a:tcPr marL="12700" marR="1270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-1.1438</a:t>
                      </a: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Times New Roman" pitchFamily="-109" charset="0"/>
                        <a:cs typeface="Times New Roman" pitchFamily="-109" charset="0"/>
                      </a:endParaRPr>
                    </a:p>
                  </a:txBody>
                  <a:tcPr marL="12700" marR="1270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-0.6826</a:t>
                      </a: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Times New Roman" pitchFamily="-109" charset="0"/>
                        <a:cs typeface="Times New Roman" pitchFamily="-109" charset="0"/>
                      </a:endParaRPr>
                    </a:p>
                  </a:txBody>
                  <a:tcPr marL="12700" marR="1270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6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1988</a:t>
                      </a: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Times New Roman" pitchFamily="-109" charset="0"/>
                        <a:cs typeface="Times New Roman" pitchFamily="-109" charset="0"/>
                      </a:endParaRPr>
                    </a:p>
                  </a:txBody>
                  <a:tcPr marL="12700" marR="1270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-0.3196</a:t>
                      </a: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Times New Roman" pitchFamily="-109" charset="0"/>
                        <a:cs typeface="Times New Roman" pitchFamily="-109" charset="0"/>
                      </a:endParaRPr>
                    </a:p>
                  </a:txBody>
                  <a:tcPr marL="12700" marR="1270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-1.3533</a:t>
                      </a: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Times New Roman" pitchFamily="-109" charset="0"/>
                        <a:cs typeface="Times New Roman" pitchFamily="-109" charset="0"/>
                      </a:endParaRPr>
                    </a:p>
                  </a:txBody>
                  <a:tcPr marL="12700" marR="1270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-1.3733</a:t>
                      </a: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Times New Roman" pitchFamily="-109" charset="0"/>
                        <a:cs typeface="Times New Roman" pitchFamily="-109" charset="0"/>
                      </a:endParaRPr>
                    </a:p>
                  </a:txBody>
                  <a:tcPr marL="12700" marR="1270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6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1989</a:t>
                      </a: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Times New Roman" pitchFamily="-109" charset="0"/>
                        <a:cs typeface="Times New Roman" pitchFamily="-109" charset="0"/>
                      </a:endParaRPr>
                    </a:p>
                  </a:txBody>
                  <a:tcPr marL="12700" marR="1270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-1.4574</a:t>
                      </a: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Times New Roman" pitchFamily="-109" charset="0"/>
                        <a:cs typeface="Times New Roman" pitchFamily="-109" charset="0"/>
                      </a:endParaRPr>
                    </a:p>
                  </a:txBody>
                  <a:tcPr marL="12700" marR="1270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-0.3196</a:t>
                      </a: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Times New Roman" pitchFamily="-109" charset="0"/>
                        <a:cs typeface="Times New Roman" pitchFamily="-109" charset="0"/>
                      </a:endParaRPr>
                    </a:p>
                  </a:txBody>
                  <a:tcPr marL="12700" marR="1270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-1.1438</a:t>
                      </a: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Times New Roman" pitchFamily="-109" charset="0"/>
                        <a:cs typeface="Times New Roman" pitchFamily="-109" charset="0"/>
                      </a:endParaRPr>
                    </a:p>
                  </a:txBody>
                  <a:tcPr marL="12700" marR="1270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6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1990</a:t>
                      </a: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Times New Roman" pitchFamily="-109" charset="0"/>
                        <a:cs typeface="Times New Roman" pitchFamily="-109" charset="0"/>
                      </a:endParaRPr>
                    </a:p>
                  </a:txBody>
                  <a:tcPr marL="12700" marR="1270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-1.4536</a:t>
                      </a: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Times New Roman" pitchFamily="-109" charset="0"/>
                        <a:cs typeface="Times New Roman" pitchFamily="-109" charset="0"/>
                      </a:endParaRPr>
                    </a:p>
                  </a:txBody>
                  <a:tcPr marL="12700" marR="1270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-1.4574</a:t>
                      </a: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Times New Roman" pitchFamily="-109" charset="0"/>
                        <a:cs typeface="Times New Roman" pitchFamily="-109" charset="0"/>
                      </a:endParaRPr>
                    </a:p>
                  </a:txBody>
                  <a:tcPr marL="12700" marR="1270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-1.3533</a:t>
                      </a: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Times New Roman" pitchFamily="-109" charset="0"/>
                        <a:cs typeface="Times New Roman" pitchFamily="-109" charset="0"/>
                      </a:endParaRPr>
                    </a:p>
                  </a:txBody>
                  <a:tcPr marL="12700" marR="1270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6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1991</a:t>
                      </a: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Times New Roman" pitchFamily="-109" charset="0"/>
                        <a:cs typeface="Times New Roman" pitchFamily="-109" charset="0"/>
                      </a:endParaRPr>
                    </a:p>
                  </a:txBody>
                  <a:tcPr marL="12700" marR="1270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-2.0234</a:t>
                      </a: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Times New Roman" pitchFamily="-109" charset="0"/>
                        <a:cs typeface="Times New Roman" pitchFamily="-109" charset="0"/>
                      </a:endParaRPr>
                    </a:p>
                  </a:txBody>
                  <a:tcPr marL="12700" marR="1270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-1.4536</a:t>
                      </a: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Times New Roman" pitchFamily="-109" charset="0"/>
                        <a:cs typeface="Times New Roman" pitchFamily="-109" charset="0"/>
                      </a:endParaRPr>
                    </a:p>
                  </a:txBody>
                  <a:tcPr marL="12700" marR="1270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-0.3196</a:t>
                      </a: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Times New Roman" pitchFamily="-109" charset="0"/>
                        <a:cs typeface="Times New Roman" pitchFamily="-109" charset="0"/>
                      </a:endParaRPr>
                    </a:p>
                  </a:txBody>
                  <a:tcPr marL="12700" marR="1270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6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1992</a:t>
                      </a: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Times New Roman" pitchFamily="-109" charset="0"/>
                        <a:cs typeface="Times New Roman" pitchFamily="-109" charset="0"/>
                      </a:endParaRPr>
                    </a:p>
                  </a:txBody>
                  <a:tcPr marL="12700" marR="1270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-0.5904</a:t>
                      </a: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Times New Roman" pitchFamily="-109" charset="0"/>
                        <a:cs typeface="Times New Roman" pitchFamily="-109" charset="0"/>
                      </a:endParaRPr>
                    </a:p>
                  </a:txBody>
                  <a:tcPr marL="12700" marR="1270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-2.0234</a:t>
                      </a: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Times New Roman" pitchFamily="-109" charset="0"/>
                        <a:cs typeface="Times New Roman" pitchFamily="-109" charset="0"/>
                      </a:endParaRPr>
                    </a:p>
                  </a:txBody>
                  <a:tcPr marL="12700" marR="1270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-1.4574</a:t>
                      </a: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Times New Roman" pitchFamily="-109" charset="0"/>
                        <a:cs typeface="Times New Roman" pitchFamily="-109" charset="0"/>
                      </a:endParaRPr>
                    </a:p>
                  </a:txBody>
                  <a:tcPr marL="12700" marR="1270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6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1993</a:t>
                      </a: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Times New Roman" pitchFamily="-109" charset="0"/>
                        <a:cs typeface="Times New Roman" pitchFamily="-109" charset="0"/>
                      </a:endParaRPr>
                    </a:p>
                  </a:txBody>
                  <a:tcPr marL="12700" marR="1270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-1.4550</a:t>
                      </a: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Times New Roman" pitchFamily="-109" charset="0"/>
                        <a:cs typeface="Times New Roman" pitchFamily="-109" charset="0"/>
                      </a:endParaRPr>
                    </a:p>
                  </a:txBody>
                  <a:tcPr marL="12700" marR="1270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-0.5904</a:t>
                      </a: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Times New Roman" pitchFamily="-109" charset="0"/>
                        <a:cs typeface="Times New Roman" pitchFamily="-109" charset="0"/>
                      </a:endParaRPr>
                    </a:p>
                  </a:txBody>
                  <a:tcPr marL="12700" marR="1270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-1.4536</a:t>
                      </a: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Times New Roman" pitchFamily="-109" charset="0"/>
                        <a:cs typeface="Times New Roman" pitchFamily="-109" charset="0"/>
                      </a:endParaRPr>
                    </a:p>
                  </a:txBody>
                  <a:tcPr marL="12700" marR="1270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6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1994</a:t>
                      </a: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Times New Roman" pitchFamily="-109" charset="0"/>
                        <a:cs typeface="Times New Roman" pitchFamily="-109" charset="0"/>
                      </a:endParaRPr>
                    </a:p>
                  </a:txBody>
                  <a:tcPr marL="12700" marR="1270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0.0264</a:t>
                      </a: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Times New Roman" pitchFamily="-109" charset="0"/>
                        <a:cs typeface="Times New Roman" pitchFamily="-109" charset="0"/>
                      </a:endParaRPr>
                    </a:p>
                  </a:txBody>
                  <a:tcPr marL="12700" marR="1270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-1.4550</a:t>
                      </a: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Times New Roman" pitchFamily="-109" charset="0"/>
                        <a:cs typeface="Times New Roman" pitchFamily="-109" charset="0"/>
                      </a:endParaRPr>
                    </a:p>
                  </a:txBody>
                  <a:tcPr marL="12700" marR="1270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-2.0234</a:t>
                      </a: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Times New Roman" pitchFamily="-109" charset="0"/>
                        <a:cs typeface="Times New Roman" pitchFamily="-109" charset="0"/>
                      </a:endParaRPr>
                    </a:p>
                  </a:txBody>
                  <a:tcPr marL="12700" marR="1270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6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1995</a:t>
                      </a: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Times New Roman" pitchFamily="-109" charset="0"/>
                        <a:cs typeface="Times New Roman" pitchFamily="-109" charset="0"/>
                      </a:endParaRPr>
                    </a:p>
                  </a:txBody>
                  <a:tcPr marL="12700" marR="1270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-0.7087</a:t>
                      </a: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Times New Roman" pitchFamily="-109" charset="0"/>
                        <a:cs typeface="Times New Roman" pitchFamily="-109" charset="0"/>
                      </a:endParaRPr>
                    </a:p>
                  </a:txBody>
                  <a:tcPr marL="12700" marR="1270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0.0264</a:t>
                      </a: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Times New Roman" pitchFamily="-109" charset="0"/>
                        <a:cs typeface="Times New Roman" pitchFamily="-109" charset="0"/>
                      </a:endParaRPr>
                    </a:p>
                  </a:txBody>
                  <a:tcPr marL="12700" marR="1270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-0.5904</a:t>
                      </a: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Times New Roman" pitchFamily="-109" charset="0"/>
                        <a:cs typeface="Times New Roman" pitchFamily="-109" charset="0"/>
                      </a:endParaRPr>
                    </a:p>
                  </a:txBody>
                  <a:tcPr marL="12700" marR="1270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6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1996</a:t>
                      </a: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Times New Roman" pitchFamily="-109" charset="0"/>
                        <a:cs typeface="Times New Roman" pitchFamily="-109" charset="0"/>
                      </a:endParaRPr>
                    </a:p>
                  </a:txBody>
                  <a:tcPr marL="12700" marR="1270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-0.9752</a:t>
                      </a: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Times New Roman" pitchFamily="-109" charset="0"/>
                        <a:cs typeface="Times New Roman" pitchFamily="-109" charset="0"/>
                      </a:endParaRPr>
                    </a:p>
                  </a:txBody>
                  <a:tcPr marL="12700" marR="1270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-0.7087</a:t>
                      </a: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Times New Roman" pitchFamily="-109" charset="0"/>
                        <a:cs typeface="Times New Roman" pitchFamily="-109" charset="0"/>
                      </a:endParaRPr>
                    </a:p>
                  </a:txBody>
                  <a:tcPr marL="12700" marR="1270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-1.4550</a:t>
                      </a: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Times New Roman" pitchFamily="-109" charset="0"/>
                        <a:cs typeface="Times New Roman" pitchFamily="-109" charset="0"/>
                      </a:endParaRPr>
                    </a:p>
                  </a:txBody>
                  <a:tcPr marL="12700" marR="1270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6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1997</a:t>
                      </a: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Times New Roman" pitchFamily="-109" charset="0"/>
                        <a:cs typeface="Times New Roman" pitchFamily="-109" charset="0"/>
                      </a:endParaRPr>
                    </a:p>
                  </a:txBody>
                  <a:tcPr marL="12700" marR="1270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-0.5249</a:t>
                      </a: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Times New Roman" pitchFamily="-109" charset="0"/>
                        <a:cs typeface="Times New Roman" pitchFamily="-109" charset="0"/>
                      </a:endParaRPr>
                    </a:p>
                  </a:txBody>
                  <a:tcPr marL="12700" marR="1270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-0.9752</a:t>
                      </a: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Times New Roman" pitchFamily="-109" charset="0"/>
                        <a:cs typeface="Times New Roman" pitchFamily="-109" charset="0"/>
                      </a:endParaRPr>
                    </a:p>
                  </a:txBody>
                  <a:tcPr marL="12700" marR="1270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0.0264</a:t>
                      </a: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Times New Roman" pitchFamily="-109" charset="0"/>
                        <a:cs typeface="Times New Roman" pitchFamily="-109" charset="0"/>
                      </a:endParaRPr>
                    </a:p>
                  </a:txBody>
                  <a:tcPr marL="12700" marR="1270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6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1998</a:t>
                      </a: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Times New Roman" pitchFamily="-109" charset="0"/>
                        <a:cs typeface="Times New Roman" pitchFamily="-109" charset="0"/>
                      </a:endParaRPr>
                    </a:p>
                  </a:txBody>
                  <a:tcPr marL="12700" marR="1270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-0.2026</a:t>
                      </a: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Times New Roman" pitchFamily="-109" charset="0"/>
                        <a:cs typeface="Times New Roman" pitchFamily="-109" charset="0"/>
                      </a:endParaRPr>
                    </a:p>
                  </a:txBody>
                  <a:tcPr marL="12700" marR="1270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-0.5249</a:t>
                      </a: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Times New Roman" pitchFamily="-109" charset="0"/>
                        <a:cs typeface="Times New Roman" pitchFamily="-109" charset="0"/>
                      </a:endParaRPr>
                    </a:p>
                  </a:txBody>
                  <a:tcPr marL="12700" marR="1270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-0.7087</a:t>
                      </a: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Times New Roman" pitchFamily="-109" charset="0"/>
                        <a:cs typeface="Times New Roman" pitchFamily="-109" charset="0"/>
                      </a:endParaRPr>
                    </a:p>
                  </a:txBody>
                  <a:tcPr marL="12700" marR="1270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6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1999</a:t>
                      </a: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Times New Roman" pitchFamily="-109" charset="0"/>
                        <a:cs typeface="Times New Roman" pitchFamily="-109" charset="0"/>
                      </a:endParaRPr>
                    </a:p>
                  </a:txBody>
                  <a:tcPr marL="12700" marR="1270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-0.7057</a:t>
                      </a: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Times New Roman" pitchFamily="-109" charset="0"/>
                        <a:cs typeface="Times New Roman" pitchFamily="-109" charset="0"/>
                      </a:endParaRPr>
                    </a:p>
                  </a:txBody>
                  <a:tcPr marL="12700" marR="1270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-0.2026</a:t>
                      </a: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Times New Roman" pitchFamily="-109" charset="0"/>
                        <a:cs typeface="Times New Roman" pitchFamily="-109" charset="0"/>
                      </a:endParaRPr>
                    </a:p>
                  </a:txBody>
                  <a:tcPr marL="12700" marR="1270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-0.9752</a:t>
                      </a: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Times New Roman" pitchFamily="-109" charset="0"/>
                        <a:cs typeface="Times New Roman" pitchFamily="-109" charset="0"/>
                      </a:endParaRPr>
                    </a:p>
                  </a:txBody>
                  <a:tcPr marL="12700" marR="1270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6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2000</a:t>
                      </a: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Times New Roman" pitchFamily="-109" charset="0"/>
                        <a:cs typeface="Times New Roman" pitchFamily="-109" charset="0"/>
                      </a:endParaRPr>
                    </a:p>
                  </a:txBody>
                  <a:tcPr marL="12700" marR="1270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-1.2126</a:t>
                      </a: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Times New Roman" pitchFamily="-109" charset="0"/>
                        <a:cs typeface="Times New Roman" pitchFamily="-109" charset="0"/>
                      </a:endParaRPr>
                    </a:p>
                  </a:txBody>
                  <a:tcPr marL="12700" marR="1270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-0.7057</a:t>
                      </a: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Times New Roman" pitchFamily="-109" charset="0"/>
                        <a:cs typeface="Times New Roman" pitchFamily="-109" charset="0"/>
                      </a:endParaRPr>
                    </a:p>
                  </a:txBody>
                  <a:tcPr marL="12700" marR="1270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-0.5249</a:t>
                      </a: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Times New Roman" pitchFamily="-109" charset="0"/>
                        <a:cs typeface="Times New Roman" pitchFamily="-109" charset="0"/>
                      </a:endParaRPr>
                    </a:p>
                  </a:txBody>
                  <a:tcPr marL="12700" marR="1270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6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2001</a:t>
                      </a: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Times New Roman" pitchFamily="-109" charset="0"/>
                        <a:cs typeface="Times New Roman" pitchFamily="-109" charset="0"/>
                      </a:endParaRPr>
                    </a:p>
                  </a:txBody>
                  <a:tcPr marL="12700" marR="1270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-0.8375</a:t>
                      </a: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Times New Roman" pitchFamily="-109" charset="0"/>
                        <a:cs typeface="Times New Roman" pitchFamily="-109" charset="0"/>
                      </a:endParaRPr>
                    </a:p>
                  </a:txBody>
                  <a:tcPr marL="12700" marR="1270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-1.2126</a:t>
                      </a: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Times New Roman" pitchFamily="-109" charset="0"/>
                        <a:cs typeface="Times New Roman" pitchFamily="-109" charset="0"/>
                      </a:endParaRPr>
                    </a:p>
                  </a:txBody>
                  <a:tcPr marL="12700" marR="1270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-0.2026</a:t>
                      </a: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Times New Roman" pitchFamily="-109" charset="0"/>
                        <a:cs typeface="Times New Roman" pitchFamily="-109" charset="0"/>
                      </a:endParaRPr>
                    </a:p>
                  </a:txBody>
                  <a:tcPr marL="12700" marR="1270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6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2002</a:t>
                      </a: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Times New Roman" pitchFamily="-109" charset="0"/>
                        <a:cs typeface="Times New Roman" pitchFamily="-109" charset="0"/>
                      </a:endParaRPr>
                    </a:p>
                  </a:txBody>
                  <a:tcPr marL="12700" marR="1270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-0.7745</a:t>
                      </a: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Times New Roman" pitchFamily="-109" charset="0"/>
                        <a:cs typeface="Times New Roman" pitchFamily="-109" charset="0"/>
                      </a:endParaRPr>
                    </a:p>
                  </a:txBody>
                  <a:tcPr marL="12700" marR="1270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-0.8375</a:t>
                      </a: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Times New Roman" pitchFamily="-109" charset="0"/>
                        <a:cs typeface="Times New Roman" pitchFamily="-109" charset="0"/>
                      </a:endParaRPr>
                    </a:p>
                  </a:txBody>
                  <a:tcPr marL="12700" marR="1270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-0.7057</a:t>
                      </a: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Times New Roman" pitchFamily="-109" charset="0"/>
                        <a:cs typeface="Times New Roman" pitchFamily="-109" charset="0"/>
                      </a:endParaRPr>
                    </a:p>
                  </a:txBody>
                  <a:tcPr marL="12700" marR="1270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6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2003</a:t>
                      </a: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Times New Roman" pitchFamily="-109" charset="0"/>
                        <a:cs typeface="Times New Roman" pitchFamily="-109" charset="0"/>
                      </a:endParaRPr>
                    </a:p>
                  </a:txBody>
                  <a:tcPr marL="12700" marR="1270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-0.4141</a:t>
                      </a: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Times New Roman" pitchFamily="-109" charset="0"/>
                        <a:cs typeface="Times New Roman" pitchFamily="-109" charset="0"/>
                      </a:endParaRPr>
                    </a:p>
                  </a:txBody>
                  <a:tcPr marL="12700" marR="1270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-0.7745</a:t>
                      </a: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Times New Roman" pitchFamily="-109" charset="0"/>
                        <a:cs typeface="Times New Roman" pitchFamily="-109" charset="0"/>
                      </a:endParaRPr>
                    </a:p>
                  </a:txBody>
                  <a:tcPr marL="12700" marR="1270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-1.2126</a:t>
                      </a: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Times New Roman" pitchFamily="-109" charset="0"/>
                        <a:cs typeface="Times New Roman" pitchFamily="-109" charset="0"/>
                      </a:endParaRPr>
                    </a:p>
                  </a:txBody>
                  <a:tcPr marL="12700" marR="1270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6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2004</a:t>
                      </a: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Times New Roman" pitchFamily="-109" charset="0"/>
                        <a:cs typeface="Times New Roman" pitchFamily="-109" charset="0"/>
                      </a:endParaRPr>
                    </a:p>
                  </a:txBody>
                  <a:tcPr marL="12700" marR="1270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0.2950</a:t>
                      </a: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Times New Roman" pitchFamily="-109" charset="0"/>
                        <a:cs typeface="Times New Roman" pitchFamily="-109" charset="0"/>
                      </a:endParaRPr>
                    </a:p>
                  </a:txBody>
                  <a:tcPr marL="12700" marR="1270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-0.4141</a:t>
                      </a: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Times New Roman" pitchFamily="-109" charset="0"/>
                        <a:cs typeface="Times New Roman" pitchFamily="-109" charset="0"/>
                      </a:endParaRPr>
                    </a:p>
                  </a:txBody>
                  <a:tcPr marL="12700" marR="1270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-0.8375</a:t>
                      </a: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Times New Roman" pitchFamily="-109" charset="0"/>
                        <a:cs typeface="Times New Roman" pitchFamily="-109" charset="0"/>
                      </a:endParaRPr>
                    </a:p>
                  </a:txBody>
                  <a:tcPr marL="12700" marR="1270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6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2005</a:t>
                      </a: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Times New Roman" pitchFamily="-109" charset="0"/>
                        <a:cs typeface="Times New Roman" pitchFamily="-109" charset="0"/>
                      </a:endParaRPr>
                    </a:p>
                  </a:txBody>
                  <a:tcPr marL="12700" marR="1270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-0.2879</a:t>
                      </a: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Times New Roman" pitchFamily="-109" charset="0"/>
                        <a:cs typeface="Times New Roman" pitchFamily="-109" charset="0"/>
                      </a:endParaRPr>
                    </a:p>
                  </a:txBody>
                  <a:tcPr marL="12700" marR="1270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0.2950</a:t>
                      </a: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Times New Roman" pitchFamily="-109" charset="0"/>
                        <a:cs typeface="Times New Roman" pitchFamily="-109" charset="0"/>
                      </a:endParaRPr>
                    </a:p>
                  </a:txBody>
                  <a:tcPr marL="12700" marR="1270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-0.7745</a:t>
                      </a: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Times New Roman" pitchFamily="-109" charset="0"/>
                        <a:cs typeface="Times New Roman" pitchFamily="-109" charset="0"/>
                      </a:endParaRPr>
                    </a:p>
                  </a:txBody>
                  <a:tcPr marL="12700" marR="1270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6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2006</a:t>
                      </a: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Times New Roman" pitchFamily="-109" charset="0"/>
                        <a:cs typeface="Times New Roman" pitchFamily="-109" charset="0"/>
                      </a:endParaRPr>
                    </a:p>
                  </a:txBody>
                  <a:tcPr marL="12700" marR="1270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-0.0492</a:t>
                      </a: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Times New Roman" pitchFamily="-109" charset="0"/>
                        <a:cs typeface="Times New Roman" pitchFamily="-109" charset="0"/>
                      </a:endParaRPr>
                    </a:p>
                  </a:txBody>
                  <a:tcPr marL="12700" marR="1270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-0.2879</a:t>
                      </a: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Times New Roman" pitchFamily="-109" charset="0"/>
                        <a:cs typeface="Times New Roman" pitchFamily="-109" charset="0"/>
                      </a:endParaRPr>
                    </a:p>
                  </a:txBody>
                  <a:tcPr marL="12700" marR="1270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-0.4141</a:t>
                      </a: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Times New Roman" pitchFamily="-109" charset="0"/>
                        <a:cs typeface="Times New Roman" pitchFamily="-109" charset="0"/>
                      </a:endParaRPr>
                    </a:p>
                  </a:txBody>
                  <a:tcPr marL="12700" marR="1270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Mean: </a:t>
                      </a: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Times New Roman" pitchFamily="-109" charset="0"/>
                        <a:cs typeface="Times New Roman" pitchFamily="-109" charset="0"/>
                      </a:endParaRPr>
                    </a:p>
                  </a:txBody>
                  <a:tcPr marL="12700" marR="1270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-0.8026</a:t>
                      </a: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Times New Roman" pitchFamily="-109" charset="0"/>
                        <a:cs typeface="Times New Roman" pitchFamily="-109" charset="0"/>
                      </a:endParaRPr>
                    </a:p>
                  </a:txBody>
                  <a:tcPr marL="12700" marR="1270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-109" charset="0"/>
                        <a:ea typeface="Times New Roman" pitchFamily="-109" charset="0"/>
                        <a:cs typeface="Times New Roman" pitchFamily="-109" charset="0"/>
                      </a:endParaRPr>
                    </a:p>
                  </a:txBody>
                  <a:tcPr marL="12700" marR="1270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-109" charset="0"/>
                        <a:ea typeface="Times New Roman" pitchFamily="-109" charset="0"/>
                        <a:cs typeface="Times New Roman" pitchFamily="-109" charset="0"/>
                      </a:endParaRPr>
                    </a:p>
                  </a:txBody>
                  <a:tcPr marL="12700" marR="1270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Variance: </a:t>
                      </a: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Times New Roman" pitchFamily="-109" charset="0"/>
                        <a:cs typeface="Times New Roman" pitchFamily="-109" charset="0"/>
                      </a:endParaRPr>
                    </a:p>
                  </a:txBody>
                  <a:tcPr marL="12700" marR="1270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0.2905</a:t>
                      </a: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Times New Roman" pitchFamily="-109" charset="0"/>
                        <a:cs typeface="Times New Roman" pitchFamily="-109" charset="0"/>
                      </a:endParaRPr>
                    </a:p>
                  </a:txBody>
                  <a:tcPr marL="12700" marR="1270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-109" charset="0"/>
                        <a:ea typeface="Times New Roman" pitchFamily="-109" charset="0"/>
                        <a:cs typeface="Times New Roman" pitchFamily="-109" charset="0"/>
                      </a:endParaRPr>
                    </a:p>
                  </a:txBody>
                  <a:tcPr marL="12700" marR="1270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-109" charset="0"/>
                        <a:ea typeface="Times New Roman" pitchFamily="-109" charset="0"/>
                        <a:cs typeface="Times New Roman" pitchFamily="-109" charset="0"/>
                      </a:endParaRPr>
                    </a:p>
                  </a:txBody>
                  <a:tcPr marL="12700" marR="1270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 </a:t>
                      </a:r>
                      <a:r>
                        <a:rPr kumimoji="0" 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(</a:t>
                      </a:r>
                      <a:r>
                        <a:rPr kumimoji="0" lang="en-US" sz="7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k=</a:t>
                      </a:r>
                      <a:r>
                        <a:rPr kumimoji="0" 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 1,3)</a:t>
                      </a: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Times New Roman" pitchFamily="-109" charset="0"/>
                        <a:cs typeface="Times New Roman" pitchFamily="-109" charset="0"/>
                      </a:endParaRPr>
                    </a:p>
                  </a:txBody>
                  <a:tcPr marL="12700" marR="1270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09" charset="0"/>
                        <a:ea typeface="Times New Roman" pitchFamily="-109" charset="0"/>
                        <a:cs typeface="Times New Roman" pitchFamily="-109" charset="0"/>
                      </a:endParaRPr>
                    </a:p>
                  </a:txBody>
                  <a:tcPr marL="12700" marR="1270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0.0651</a:t>
                      </a: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Times New Roman" pitchFamily="-109" charset="0"/>
                        <a:cs typeface="Times New Roman" pitchFamily="-109" charset="0"/>
                      </a:endParaRPr>
                    </a:p>
                  </a:txBody>
                  <a:tcPr marL="12700" marR="1270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-0.0282</a:t>
                      </a: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Times New Roman" pitchFamily="-109" charset="0"/>
                        <a:cs typeface="Times New Roman" pitchFamily="-109" charset="0"/>
                      </a:endParaRPr>
                    </a:p>
                  </a:txBody>
                  <a:tcPr marL="12700" marR="1270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 </a:t>
                      </a:r>
                      <a:r>
                        <a:rPr kumimoji="0" 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(</a:t>
                      </a:r>
                      <a:r>
                        <a:rPr kumimoji="0" lang="en-US" sz="7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k=</a:t>
                      </a:r>
                      <a:r>
                        <a:rPr kumimoji="0" 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 1,3)</a:t>
                      </a: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Times New Roman" pitchFamily="-109" charset="0"/>
                        <a:cs typeface="Times New Roman" pitchFamily="-109" charset="0"/>
                      </a:endParaRPr>
                    </a:p>
                  </a:txBody>
                  <a:tcPr marL="12700" marR="1270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09" charset="0"/>
                        <a:ea typeface="Times New Roman" pitchFamily="-109" charset="0"/>
                        <a:cs typeface="Times New Roman" pitchFamily="-109" charset="0"/>
                      </a:endParaRPr>
                    </a:p>
                  </a:txBody>
                  <a:tcPr marL="12700" marR="1270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0.2240</a:t>
                      </a: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Times New Roman" pitchFamily="-109" charset="0"/>
                        <a:cs typeface="Times New Roman" pitchFamily="-109" charset="0"/>
                      </a:endParaRPr>
                    </a:p>
                  </a:txBody>
                  <a:tcPr marL="12700" marR="1270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-0.0970</a:t>
                      </a: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Times New Roman" pitchFamily="-109" charset="0"/>
                        <a:cs typeface="Times New Roman" pitchFamily="-109" charset="0"/>
                      </a:endParaRPr>
                    </a:p>
                  </a:txBody>
                  <a:tcPr marL="12700" marR="1270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170" name="Object 7"/>
          <p:cNvGraphicFramePr>
            <a:graphicFrameLocks noChangeAspect="1"/>
          </p:cNvGraphicFramePr>
          <p:nvPr/>
        </p:nvGraphicFramePr>
        <p:xfrm>
          <a:off x="3962400" y="1143000"/>
          <a:ext cx="1524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01" name="Equation" r:id="rId3" imgW="152334" imgH="228501" progId="Equation.3">
                  <p:embed/>
                </p:oleObj>
              </mc:Choice>
              <mc:Fallback>
                <p:oleObj name="Equation" r:id="rId3" imgW="152334" imgH="228501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1143000"/>
                        <a:ext cx="152400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1" name="Object 6"/>
          <p:cNvGraphicFramePr>
            <a:graphicFrameLocks noChangeAspect="1"/>
          </p:cNvGraphicFramePr>
          <p:nvPr/>
        </p:nvGraphicFramePr>
        <p:xfrm>
          <a:off x="4495800" y="1143000"/>
          <a:ext cx="238125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02" name="Equation" r:id="rId5" imgW="241300" imgH="228600" progId="Equation.3">
                  <p:embed/>
                </p:oleObj>
              </mc:Choice>
              <mc:Fallback>
                <p:oleObj name="Equation" r:id="rId5" imgW="241300" imgH="228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1143000"/>
                        <a:ext cx="238125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2" name="Object 5"/>
          <p:cNvGraphicFramePr>
            <a:graphicFrameLocks noChangeAspect="1"/>
          </p:cNvGraphicFramePr>
          <p:nvPr/>
        </p:nvGraphicFramePr>
        <p:xfrm>
          <a:off x="5334000" y="1143000"/>
          <a:ext cx="257175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03" name="Equation" r:id="rId7" imgW="253890" imgH="228501" progId="Equation.3">
                  <p:embed/>
                </p:oleObj>
              </mc:Choice>
              <mc:Fallback>
                <p:oleObj name="Equation" r:id="rId7" imgW="253890" imgH="228501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1143000"/>
                        <a:ext cx="257175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3" name="Object 4"/>
          <p:cNvGraphicFramePr>
            <a:graphicFrameLocks noChangeAspect="1"/>
          </p:cNvGraphicFramePr>
          <p:nvPr/>
        </p:nvGraphicFramePr>
        <p:xfrm>
          <a:off x="3429000" y="5486400"/>
          <a:ext cx="152400" cy="219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04" name="Equation" r:id="rId9" imgW="152268" imgH="215713" progId="Equation.3">
                  <p:embed/>
                </p:oleObj>
              </mc:Choice>
              <mc:Fallback>
                <p:oleObj name="Equation" r:id="rId9" imgW="152268" imgH="215713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5486400"/>
                        <a:ext cx="152400" cy="219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4" name="Object 3"/>
          <p:cNvGraphicFramePr>
            <a:graphicFrameLocks noChangeAspect="1"/>
          </p:cNvGraphicFramePr>
          <p:nvPr/>
        </p:nvGraphicFramePr>
        <p:xfrm>
          <a:off x="3505200" y="5638800"/>
          <a:ext cx="180975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05" name="Equation" r:id="rId11" imgW="177646" imgH="228402" progId="Equation.3">
                  <p:embed/>
                </p:oleObj>
              </mc:Choice>
              <mc:Fallback>
                <p:oleObj name="Equation" r:id="rId11" imgW="177646" imgH="228402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5638800"/>
                        <a:ext cx="180975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5" name="Object 2"/>
          <p:cNvGraphicFramePr>
            <a:graphicFrameLocks noChangeAspect="1"/>
          </p:cNvGraphicFramePr>
          <p:nvPr/>
        </p:nvGraphicFramePr>
        <p:xfrm>
          <a:off x="2943225" y="5791200"/>
          <a:ext cx="180975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06" name="Equation" r:id="rId13" imgW="177646" imgH="228402" progId="Equation.3">
                  <p:embed/>
                </p:oleObj>
              </mc:Choice>
              <mc:Fallback>
                <p:oleObj name="Equation" r:id="rId13" imgW="177646" imgH="228402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3225" y="5791200"/>
                        <a:ext cx="180975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6" name="Object 1"/>
          <p:cNvGraphicFramePr>
            <a:graphicFrameLocks noChangeAspect="1"/>
          </p:cNvGraphicFramePr>
          <p:nvPr/>
        </p:nvGraphicFramePr>
        <p:xfrm>
          <a:off x="2924175" y="6019800"/>
          <a:ext cx="200025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07" name="Equation" r:id="rId15" imgW="203112" imgH="228501" progId="Equation.3">
                  <p:embed/>
                </p:oleObj>
              </mc:Choice>
              <mc:Fallback>
                <p:oleObj name="Equation" r:id="rId15" imgW="203112" imgH="228501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4175" y="6019800"/>
                        <a:ext cx="200025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4" name="Straight Arrow Connector 13"/>
          <p:cNvCxnSpPr/>
          <p:nvPr/>
        </p:nvCxnSpPr>
        <p:spPr>
          <a:xfrm>
            <a:off x="4191003" y="1583267"/>
            <a:ext cx="270933" cy="177800"/>
          </a:xfrm>
          <a:prstGeom prst="straightConnector1">
            <a:avLst/>
          </a:prstGeom>
          <a:ln w="12700">
            <a:solidFill>
              <a:srgbClr val="B22222"/>
            </a:solidFill>
            <a:tailEnd type="stealt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4191003" y="1583267"/>
            <a:ext cx="1024459" cy="431800"/>
          </a:xfrm>
          <a:prstGeom prst="straightConnector1">
            <a:avLst/>
          </a:prstGeom>
          <a:ln w="12700">
            <a:solidFill>
              <a:srgbClr val="B22222"/>
            </a:solidFill>
            <a:tailEnd type="stealt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Today’s Class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Stochastic Process and Time Series</a:t>
            </a:r>
          </a:p>
          <a:p>
            <a:r>
              <a:rPr lang="en-US" dirty="0" err="1" smtClean="0"/>
              <a:t>Stationarity</a:t>
            </a:r>
            <a:endParaRPr lang="en-US" dirty="0" smtClean="0"/>
          </a:p>
          <a:p>
            <a:pPr lvl="1"/>
            <a:r>
              <a:rPr lang="en-US" dirty="0" smtClean="0"/>
              <a:t>First Order Strongly Stationary</a:t>
            </a:r>
          </a:p>
          <a:p>
            <a:pPr lvl="1"/>
            <a:r>
              <a:rPr lang="en-US" dirty="0" smtClean="0"/>
              <a:t>First Order Weakly Stationary </a:t>
            </a:r>
          </a:p>
          <a:p>
            <a:pPr lvl="1"/>
            <a:r>
              <a:rPr lang="en-US" dirty="0" smtClean="0"/>
              <a:t>Second Order Weakly Stationary (Covariance Stationary)</a:t>
            </a:r>
          </a:p>
          <a:p>
            <a:r>
              <a:rPr lang="en-US" dirty="0" smtClean="0"/>
              <a:t>Transformations of </a:t>
            </a:r>
            <a:r>
              <a:rPr lang="en-US" dirty="0" err="1" smtClean="0"/>
              <a:t>Nonstationary</a:t>
            </a:r>
            <a:r>
              <a:rPr lang="en-US" dirty="0" smtClean="0"/>
              <a:t> Processes</a:t>
            </a:r>
          </a:p>
          <a:p>
            <a:r>
              <a:rPr lang="en-US" dirty="0" smtClean="0"/>
              <a:t>The Autocorrelation Functions</a:t>
            </a:r>
          </a:p>
          <a:p>
            <a:r>
              <a:rPr lang="en-US" dirty="0" smtClean="0"/>
              <a:t>R Example</a:t>
            </a:r>
          </a:p>
          <a:p>
            <a:endParaRPr lang="en-US" dirty="0" smtClean="0"/>
          </a:p>
          <a:p>
            <a:pPr marL="914400" lvl="1" indent="-51435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3999" cy="1143000"/>
          </a:xfrm>
        </p:spPr>
        <p:txBody>
          <a:bodyPr/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The Autocorrelation Functions </a:t>
            </a:r>
            <a:r>
              <a:rPr 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5 of 9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8" name="Content Placeholder 9"/>
          <p:cNvSpPr txBox="1">
            <a:spLocks/>
          </p:cNvSpPr>
          <p:nvPr/>
        </p:nvSpPr>
        <p:spPr>
          <a:xfrm>
            <a:off x="457200" y="1589087"/>
            <a:ext cx="8229600" cy="36941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sz="2600" dirty="0" smtClean="0">
              <a:solidFill>
                <a:srgbClr val="595959"/>
              </a:solidFill>
            </a:endParaRPr>
          </a:p>
        </p:txBody>
      </p:sp>
      <p:sp>
        <p:nvSpPr>
          <p:cNvPr id="12" name="TextBox 7"/>
          <p:cNvSpPr txBox="1">
            <a:spLocks noChangeArrowheads="1"/>
          </p:cNvSpPr>
          <p:nvPr/>
        </p:nvSpPr>
        <p:spPr bwMode="auto">
          <a:xfrm>
            <a:off x="457200" y="1301226"/>
            <a:ext cx="768672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200" dirty="0" smtClean="0">
                <a:solidFill>
                  <a:schemeClr val="accent6">
                    <a:lumMod val="75000"/>
                  </a:schemeClr>
                </a:solidFill>
                <a:latin typeface="Calibri" pitchFamily="-109" charset="0"/>
              </a:rPr>
              <a:t>Example: </a:t>
            </a:r>
            <a:r>
              <a:rPr 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-109" charset="0"/>
              </a:rPr>
              <a:t>Annual </a:t>
            </a: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-109" charset="0"/>
              </a:rPr>
              <a:t>Hours Worked per Person Employed in Germany</a:t>
            </a:r>
          </a:p>
        </p:txBody>
      </p:sp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1732103"/>
            <a:ext cx="3035808" cy="2450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Box 14"/>
          <p:cNvSpPr txBox="1"/>
          <p:nvPr/>
        </p:nvSpPr>
        <p:spPr>
          <a:xfrm>
            <a:off x="1638720" y="2116668"/>
            <a:ext cx="545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B22222"/>
                </a:solidFill>
              </a:rPr>
              <a:t>ACF</a:t>
            </a:r>
            <a:endParaRPr lang="en-US" dirty="0">
              <a:solidFill>
                <a:srgbClr val="B22222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99069" y="3108183"/>
            <a:ext cx="213518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err="1" smtClean="0">
                <a:solidFill>
                  <a:schemeClr val="accent6">
                    <a:lumMod val="75000"/>
                  </a:schemeClr>
                </a:solidFill>
              </a:rPr>
              <a:t>Autocorrelogram</a:t>
            </a:r>
            <a:endParaRPr lang="en-US" sz="2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436453" y="1791905"/>
            <a:ext cx="525034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rgbClr val="6A5ACD"/>
                </a:solidFill>
              </a:rPr>
              <a:t>Interpretation</a:t>
            </a:r>
            <a:r>
              <a:rPr 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: Since the autocorrelations are small, there is little dependence on how working hours have changed over time. </a:t>
            </a:r>
            <a:endParaRPr lang="en-US" sz="2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26" name="Group 7"/>
          <p:cNvGrpSpPr>
            <a:grpSpLocks noGrp="1"/>
          </p:cNvGrpSpPr>
          <p:nvPr/>
        </p:nvGrpSpPr>
        <p:grpSpPr bwMode="auto">
          <a:xfrm>
            <a:off x="5135880" y="3299028"/>
            <a:ext cx="2834640" cy="3118238"/>
            <a:chOff x="7252" y="4719"/>
            <a:chExt cx="2976" cy="2935"/>
          </a:xfrm>
        </p:grpSpPr>
        <p:pic>
          <p:nvPicPr>
            <p:cNvPr id="27" name="Picture 8"/>
            <p:cNvPicPr>
              <a:picLocks noChangeAspect="1" noChangeArrowheads="1"/>
            </p:cNvPicPr>
            <p:nvPr/>
          </p:nvPicPr>
          <p:blipFill>
            <a:blip r:embed="rId4"/>
            <a:srcRect r="50000"/>
            <a:stretch>
              <a:fillRect/>
            </a:stretch>
          </p:blipFill>
          <p:spPr bwMode="auto">
            <a:xfrm>
              <a:off x="7252" y="4719"/>
              <a:ext cx="2976" cy="29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8" name="Line 9"/>
            <p:cNvSpPr>
              <a:spLocks noChangeShapeType="1"/>
            </p:cNvSpPr>
            <p:nvPr/>
          </p:nvSpPr>
          <p:spPr bwMode="auto">
            <a:xfrm flipV="1">
              <a:off x="8192" y="4977"/>
              <a:ext cx="1620" cy="213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aphicFrame>
        <p:nvGraphicFramePr>
          <p:cNvPr id="43011" name="Object 14"/>
          <p:cNvGraphicFramePr>
            <a:graphicFrameLocks noChangeAspect="1"/>
          </p:cNvGraphicFramePr>
          <p:nvPr/>
        </p:nvGraphicFramePr>
        <p:xfrm>
          <a:off x="4885055" y="4572000"/>
          <a:ext cx="25082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7" name="Equation" r:id="rId5" imgW="152280" imgH="228600" progId="Equation.3">
                  <p:embed/>
                </p:oleObj>
              </mc:Choice>
              <mc:Fallback>
                <p:oleObj name="Equation" r:id="rId5" imgW="152280" imgH="2286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85055" y="4572000"/>
                        <a:ext cx="250825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3" name="Object 11"/>
          <p:cNvGraphicFramePr>
            <a:graphicFrameLocks noChangeAspect="1"/>
          </p:cNvGraphicFramePr>
          <p:nvPr/>
        </p:nvGraphicFramePr>
        <p:xfrm>
          <a:off x="6588064" y="6265303"/>
          <a:ext cx="39687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8" name="Equation" r:id="rId7" imgW="241300" imgH="228600" progId="Equation.3">
                  <p:embed/>
                </p:oleObj>
              </mc:Choice>
              <mc:Fallback>
                <p:oleObj name="Equation" r:id="rId7" imgW="241300" imgH="2286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8064" y="6265303"/>
                        <a:ext cx="396875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489509" y="4165455"/>
            <a:ext cx="4395545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6A5ACD"/>
                </a:solidFill>
              </a:rPr>
              <a:t>Interpretation of                     :</a:t>
            </a:r>
          </a:p>
          <a:p>
            <a:r>
              <a:rPr lang="en-US" sz="2200" dirty="0" err="1" smtClean="0">
                <a:solidFill>
                  <a:srgbClr val="B22222"/>
                </a:solidFill>
              </a:rPr>
              <a:t>k</a:t>
            </a:r>
            <a:r>
              <a:rPr lang="en-US" sz="2200" dirty="0" smtClean="0">
                <a:solidFill>
                  <a:srgbClr val="B22222"/>
                </a:solidFill>
              </a:rPr>
              <a:t>=1</a:t>
            </a:r>
            <a:r>
              <a:rPr 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/>
              </a:rPr>
              <a:t></a:t>
            </a:r>
            <a:r>
              <a:rPr 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/>
              </a:rPr>
              <a:t> Observations that are 1 year apart, move in the same direction. </a:t>
            </a:r>
            <a:r>
              <a:rPr 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When Germans increase their working hours, one year later we expect to see an increase. </a:t>
            </a:r>
          </a:p>
          <a:p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1" name="Picture 30" descr="latex-image-1.pdf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17595" y="4266576"/>
            <a:ext cx="1280160" cy="293370"/>
          </a:xfrm>
          <a:prstGeom prst="rect">
            <a:avLst/>
          </a:prstGeom>
        </p:spPr>
      </p:pic>
      <p:sp>
        <p:nvSpPr>
          <p:cNvPr id="33" name="Left Brace 32"/>
          <p:cNvSpPr/>
          <p:nvPr/>
        </p:nvSpPr>
        <p:spPr>
          <a:xfrm>
            <a:off x="4698792" y="3488270"/>
            <a:ext cx="355593" cy="2692367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The Autocorrelation Functions</a:t>
            </a:r>
            <a:b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6 of 9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449733" cy="4525963"/>
          </a:xfrm>
        </p:spPr>
        <p:txBody>
          <a:bodyPr>
            <a:normAutofit/>
          </a:bodyPr>
          <a:lstStyle/>
          <a:p>
            <a:pPr marL="285750" indent="-285750"/>
            <a:r>
              <a:rPr lang="en-US" sz="2600" dirty="0" smtClean="0">
                <a:solidFill>
                  <a:srgbClr val="6A5ACD"/>
                </a:solidFill>
              </a:rPr>
              <a:t>Partial </a:t>
            </a:r>
            <a:r>
              <a:rPr lang="en-US" sz="2600" dirty="0" err="1" smtClean="0">
                <a:solidFill>
                  <a:srgbClr val="6A5ACD"/>
                </a:solidFill>
              </a:rPr>
              <a:t>Autocorrleation</a:t>
            </a:r>
            <a:r>
              <a:rPr lang="en-US" sz="2600" dirty="0" smtClean="0">
                <a:solidFill>
                  <a:srgbClr val="6A5ACD"/>
                </a:solidFill>
              </a:rPr>
              <a:t> Function (</a:t>
            </a:r>
            <a:r>
              <a:rPr lang="en-US" sz="2600" i="1" dirty="0" err="1" smtClean="0">
                <a:solidFill>
                  <a:srgbClr val="6A5ACD"/>
                </a:solidFill>
                <a:latin typeface="Times New Roman"/>
                <a:cs typeface="Times New Roman"/>
              </a:rPr>
              <a:t>p</a:t>
            </a:r>
            <a:r>
              <a:rPr lang="en-US" sz="2600" i="1" baseline="-25000" dirty="0" err="1" smtClean="0">
                <a:solidFill>
                  <a:srgbClr val="6A5ACD"/>
                </a:solidFill>
                <a:latin typeface="Times New Roman"/>
                <a:cs typeface="Times New Roman"/>
              </a:rPr>
              <a:t>t</a:t>
            </a:r>
            <a:r>
              <a:rPr lang="en-US" sz="2600" i="1" dirty="0" err="1" smtClean="0">
                <a:solidFill>
                  <a:srgbClr val="6A5ACD"/>
                </a:solidFill>
                <a:latin typeface="Times New Roman"/>
                <a:cs typeface="Times New Roman"/>
              </a:rPr>
              <a:t>(k</a:t>
            </a:r>
            <a:r>
              <a:rPr lang="en-US" sz="2600" i="1" dirty="0" smtClean="0">
                <a:solidFill>
                  <a:srgbClr val="6A5ACD"/>
                </a:solidFill>
                <a:latin typeface="Times New Roman"/>
                <a:cs typeface="Times New Roman"/>
              </a:rPr>
              <a:t>)</a:t>
            </a:r>
            <a:r>
              <a:rPr lang="en-US" sz="2600" dirty="0" smtClean="0">
                <a:solidFill>
                  <a:srgbClr val="6A5ACD"/>
                </a:solidFill>
              </a:rPr>
              <a:t>)</a:t>
            </a:r>
            <a:r>
              <a:rPr lang="en-US" sz="2600" dirty="0" smtClean="0">
                <a:solidFill>
                  <a:srgbClr val="595959"/>
                </a:solidFill>
              </a:rPr>
              <a:t>:</a:t>
            </a: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 </a:t>
            </a:r>
            <a:r>
              <a:rPr lang="en-US" sz="2800" dirty="0" smtClean="0">
                <a:solidFill>
                  <a:srgbClr val="B22222"/>
                </a:solidFill>
                <a:cs typeface="Times New Roman"/>
              </a:rPr>
              <a:t>PACF</a:t>
            </a:r>
          </a:p>
          <a:p>
            <a:pPr marL="285750" indent="-285750">
              <a:buNone/>
            </a:pP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	Provides information about the </a:t>
            </a:r>
            <a:r>
              <a:rPr lang="en-US" sz="2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autocorrelataion</a:t>
            </a: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 between </a:t>
            </a:r>
            <a:r>
              <a:rPr lang="en-US" sz="2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Y</a:t>
            </a:r>
            <a:r>
              <a:rPr lang="en-US" sz="2800" baseline="-25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 and </a:t>
            </a:r>
            <a:r>
              <a:rPr lang="en-US" sz="2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Y</a:t>
            </a:r>
            <a:r>
              <a:rPr lang="en-US" sz="2800" baseline="-25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t+k</a:t>
            </a: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 after removing all the observation in between.</a:t>
            </a:r>
          </a:p>
          <a:p>
            <a:pPr marL="285750" indent="-285750">
              <a:buNone/>
            </a:pPr>
            <a:endParaRPr lang="en-US" sz="2800" dirty="0" smtClean="0">
              <a:solidFill>
                <a:schemeClr val="tx1">
                  <a:lumMod val="65000"/>
                  <a:lumOff val="35000"/>
                </a:schemeClr>
              </a:solidFill>
              <a:cs typeface="Times New Roman"/>
            </a:endParaRPr>
          </a:p>
          <a:p>
            <a:r>
              <a:rPr lang="en-US" sz="2800" dirty="0" smtClean="0">
                <a:solidFill>
                  <a:srgbClr val="6A5ACD"/>
                </a:solidFill>
              </a:rPr>
              <a:t>Sample Partial Autocorrelation: </a:t>
            </a:r>
            <a:r>
              <a:rPr lang="en-US" sz="2800" dirty="0" smtClean="0">
                <a:solidFill>
                  <a:srgbClr val="595959"/>
                </a:solidFill>
              </a:rPr>
              <a:t>Given the fitted regression:</a:t>
            </a:r>
          </a:p>
          <a:p>
            <a:pPr>
              <a:buNone/>
            </a:pPr>
            <a:r>
              <a:rPr lang="en-US" sz="2800" dirty="0" smtClean="0">
                <a:solidFill>
                  <a:srgbClr val="595959"/>
                </a:solidFill>
                <a:sym typeface="Wingdings"/>
              </a:rPr>
              <a:t>	</a:t>
            </a:r>
            <a:r>
              <a:rPr lang="en-US" sz="2800" dirty="0" err="1" smtClean="0">
                <a:solidFill>
                  <a:srgbClr val="595959"/>
                </a:solidFill>
                <a:sym typeface="Wingdings"/>
              </a:rPr>
              <a:t></a:t>
            </a:r>
            <a:r>
              <a:rPr lang="en-US" sz="2800" dirty="0" smtClean="0">
                <a:solidFill>
                  <a:srgbClr val="595959"/>
                </a:solidFill>
                <a:sym typeface="Wingdings"/>
              </a:rPr>
              <a:t>                         (sample partial autocorrelation)</a:t>
            </a:r>
          </a:p>
          <a:p>
            <a:pPr marL="285750" indent="-285750">
              <a:buNone/>
            </a:pPr>
            <a:endParaRPr lang="en-US" sz="2800" dirty="0" smtClean="0">
              <a:solidFill>
                <a:srgbClr val="595959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8" name="Content Placeholder 9"/>
          <p:cNvSpPr txBox="1">
            <a:spLocks/>
          </p:cNvSpPr>
          <p:nvPr/>
        </p:nvSpPr>
        <p:spPr>
          <a:xfrm>
            <a:off x="457200" y="1589087"/>
            <a:ext cx="8229600" cy="36941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sz="2600" dirty="0" smtClean="0">
              <a:solidFill>
                <a:srgbClr val="595959"/>
              </a:solidFill>
            </a:endParaRPr>
          </a:p>
        </p:txBody>
      </p:sp>
      <p:pic>
        <p:nvPicPr>
          <p:cNvPr id="9" name="Picture 8" descr="latex-image-1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8467" y="4418016"/>
            <a:ext cx="5175504" cy="450503"/>
          </a:xfrm>
          <a:prstGeom prst="rect">
            <a:avLst/>
          </a:prstGeom>
        </p:spPr>
      </p:pic>
      <p:pic>
        <p:nvPicPr>
          <p:cNvPr id="10" name="Picture 9" descr="latex-image-1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2282" y="4885798"/>
            <a:ext cx="1883664" cy="50847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57199" y="6352143"/>
            <a:ext cx="3091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Note: See Page 70 Textbook (1)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The Autocorrelation Functions</a:t>
            </a:r>
            <a:b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7 of 9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449733" cy="4525963"/>
          </a:xfrm>
        </p:spPr>
        <p:txBody>
          <a:bodyPr>
            <a:normAutofit/>
          </a:bodyPr>
          <a:lstStyle/>
          <a:p>
            <a:pPr marL="285750" indent="-285750" algn="ctr">
              <a:buNone/>
            </a:pPr>
            <a:r>
              <a:rPr lang="en-US" dirty="0" smtClean="0">
                <a:solidFill>
                  <a:srgbClr val="6A5ACD"/>
                </a:solidFill>
              </a:rPr>
              <a:t>Statistical tests for </a:t>
            </a:r>
            <a:r>
              <a:rPr lang="en-US" i="1" dirty="0" err="1" smtClean="0">
                <a:solidFill>
                  <a:srgbClr val="6A5ACD"/>
                </a:solidFill>
              </a:rPr>
              <a:t>ρ</a:t>
            </a:r>
            <a:r>
              <a:rPr lang="en-US" i="1" baseline="-25000" dirty="0" err="1" smtClean="0">
                <a:solidFill>
                  <a:srgbClr val="6A5ACD"/>
                </a:solidFill>
                <a:latin typeface="Times New Roman"/>
                <a:cs typeface="Times New Roman"/>
              </a:rPr>
              <a:t>t</a:t>
            </a:r>
            <a:r>
              <a:rPr lang="en-US" i="1" dirty="0" err="1" smtClean="0">
                <a:solidFill>
                  <a:srgbClr val="6A5ACD"/>
                </a:solidFill>
              </a:rPr>
              <a:t>(</a:t>
            </a:r>
            <a:r>
              <a:rPr lang="en-US" i="1" dirty="0" err="1" smtClean="0">
                <a:solidFill>
                  <a:srgbClr val="6A5ACD"/>
                </a:solidFill>
                <a:latin typeface="Times New Roman"/>
                <a:cs typeface="Times New Roman"/>
              </a:rPr>
              <a:t>k</a:t>
            </a:r>
            <a:r>
              <a:rPr lang="en-US" i="1" dirty="0" smtClean="0">
                <a:solidFill>
                  <a:srgbClr val="6A5ACD"/>
                </a:solidFill>
              </a:rPr>
              <a:t>)</a:t>
            </a:r>
            <a:r>
              <a:rPr lang="en-US" dirty="0" smtClean="0">
                <a:solidFill>
                  <a:srgbClr val="6A5ACD"/>
                </a:solidFill>
              </a:rPr>
              <a:t> and </a:t>
            </a:r>
            <a:r>
              <a:rPr lang="en-US" i="1" dirty="0" err="1" smtClean="0">
                <a:solidFill>
                  <a:srgbClr val="6A5ACD"/>
                </a:solidFill>
                <a:latin typeface="Times New Roman"/>
                <a:cs typeface="Times New Roman"/>
              </a:rPr>
              <a:t>p</a:t>
            </a:r>
            <a:r>
              <a:rPr lang="en-US" i="1" baseline="-25000" dirty="0" err="1" smtClean="0">
                <a:solidFill>
                  <a:srgbClr val="6A5ACD"/>
                </a:solidFill>
                <a:latin typeface="Times New Roman"/>
                <a:cs typeface="Times New Roman"/>
              </a:rPr>
              <a:t>t</a:t>
            </a:r>
            <a:r>
              <a:rPr lang="en-US" i="1" dirty="0" err="1" smtClean="0">
                <a:solidFill>
                  <a:srgbClr val="6A5ACD"/>
                </a:solidFill>
                <a:latin typeface="Times New Roman"/>
                <a:cs typeface="Times New Roman"/>
              </a:rPr>
              <a:t>(k</a:t>
            </a:r>
            <a:r>
              <a:rPr lang="en-US" i="1" dirty="0" smtClean="0">
                <a:solidFill>
                  <a:srgbClr val="6A5ACD"/>
                </a:solidFill>
                <a:latin typeface="Times New Roman"/>
                <a:cs typeface="Times New Roman"/>
              </a:rPr>
              <a:t>)</a:t>
            </a:r>
            <a:endParaRPr lang="en-US" sz="2800" dirty="0" smtClean="0">
              <a:solidFill>
                <a:srgbClr val="595959"/>
              </a:solidFill>
            </a:endParaRPr>
          </a:p>
          <a:p>
            <a:pPr marL="285750">
              <a:buNone/>
            </a:pPr>
            <a:r>
              <a:rPr lang="en-US" dirty="0" smtClean="0">
                <a:solidFill>
                  <a:srgbClr val="595959"/>
                </a:solidFill>
              </a:rPr>
              <a:t>	</a:t>
            </a:r>
            <a:r>
              <a:rPr lang="en-US" sz="3000" dirty="0" smtClean="0">
                <a:solidFill>
                  <a:srgbClr val="595959"/>
                </a:solidFill>
              </a:rPr>
              <a:t>Assume we </a:t>
            </a:r>
            <a:r>
              <a:rPr lang="en-US" sz="3000" dirty="0" err="1" smtClean="0">
                <a:solidFill>
                  <a:srgbClr val="595959"/>
                </a:solidFill>
              </a:rPr>
              <a:t>e</a:t>
            </a:r>
            <a:r>
              <a:rPr lang="en-US" sz="3000" dirty="0" smtClean="0">
                <a:solidFill>
                  <a:srgbClr val="595959"/>
                </a:solidFill>
              </a:rPr>
              <a:t> would like to test, e.g., the null hypothesis H</a:t>
            </a:r>
            <a:r>
              <a:rPr lang="en-US" sz="3000" baseline="-25000" dirty="0" smtClean="0">
                <a:solidFill>
                  <a:srgbClr val="595959"/>
                </a:solidFill>
              </a:rPr>
              <a:t>0</a:t>
            </a:r>
            <a:r>
              <a:rPr lang="en-US" sz="3000" dirty="0" smtClean="0">
                <a:solidFill>
                  <a:srgbClr val="595959"/>
                </a:solidFill>
              </a:rPr>
              <a:t>: </a:t>
            </a:r>
            <a:r>
              <a:rPr lang="en-US" sz="3000" i="1" dirty="0" err="1" smtClean="0">
                <a:solidFill>
                  <a:srgbClr val="595959"/>
                </a:solidFill>
              </a:rPr>
              <a:t>ρ</a:t>
            </a:r>
            <a:r>
              <a:rPr lang="en-US" sz="3000" i="1" baseline="-25000" dirty="0" err="1" smtClean="0">
                <a:solidFill>
                  <a:srgbClr val="595959"/>
                </a:solidFill>
                <a:latin typeface="Times New Roman"/>
                <a:cs typeface="Times New Roman"/>
              </a:rPr>
              <a:t>k</a:t>
            </a:r>
            <a:r>
              <a:rPr lang="en-US" sz="3000" i="1" dirty="0" smtClean="0">
                <a:solidFill>
                  <a:srgbClr val="595959"/>
                </a:solidFill>
              </a:rPr>
              <a:t> = 0</a:t>
            </a:r>
            <a:r>
              <a:rPr lang="en-US" sz="3000" dirty="0" smtClean="0">
                <a:solidFill>
                  <a:srgbClr val="595959"/>
                </a:solidFill>
              </a:rPr>
              <a:t> against the alternative </a:t>
            </a:r>
          </a:p>
          <a:p>
            <a:pPr marL="285750">
              <a:buNone/>
            </a:pPr>
            <a:r>
              <a:rPr lang="en-US" sz="3000" dirty="0" smtClean="0">
                <a:solidFill>
                  <a:srgbClr val="595959"/>
                </a:solidFill>
              </a:rPr>
              <a:t>	H</a:t>
            </a:r>
            <a:r>
              <a:rPr lang="en-US" sz="3000" baseline="-25000" dirty="0" smtClean="0">
                <a:solidFill>
                  <a:srgbClr val="595959"/>
                </a:solidFill>
              </a:rPr>
              <a:t>1</a:t>
            </a:r>
            <a:r>
              <a:rPr lang="en-US" sz="3000" dirty="0" smtClean="0">
                <a:solidFill>
                  <a:srgbClr val="595959"/>
                </a:solidFill>
              </a:rPr>
              <a:t>: </a:t>
            </a:r>
            <a:r>
              <a:rPr lang="en-US" sz="3000" i="1" dirty="0" err="1" smtClean="0">
                <a:solidFill>
                  <a:srgbClr val="595959"/>
                </a:solidFill>
              </a:rPr>
              <a:t>ρ</a:t>
            </a:r>
            <a:r>
              <a:rPr lang="en-US" sz="3000" i="1" baseline="-25000" dirty="0" err="1" smtClean="0">
                <a:solidFill>
                  <a:srgbClr val="595959"/>
                </a:solidFill>
                <a:latin typeface="Times New Roman"/>
                <a:cs typeface="Times New Roman"/>
              </a:rPr>
              <a:t>k</a:t>
            </a:r>
            <a:r>
              <a:rPr lang="en-US" sz="3000" i="1" dirty="0" smtClean="0">
                <a:solidFill>
                  <a:srgbClr val="595959"/>
                </a:solidFill>
              </a:rPr>
              <a:t> ≠ 0.</a:t>
            </a:r>
            <a:r>
              <a:rPr lang="en-US" sz="3000" dirty="0" smtClean="0">
                <a:solidFill>
                  <a:srgbClr val="595959"/>
                </a:solidFill>
              </a:rPr>
              <a:t> </a:t>
            </a:r>
          </a:p>
          <a:p>
            <a:pPr marL="285750" indent="-285750">
              <a:buNone/>
            </a:pPr>
            <a:endParaRPr lang="en-US" sz="2800" dirty="0" smtClean="0">
              <a:solidFill>
                <a:srgbClr val="595959"/>
              </a:solidFill>
            </a:endParaRPr>
          </a:p>
          <a:p>
            <a:pPr marL="285750" indent="-285750">
              <a:buNone/>
            </a:pPr>
            <a:r>
              <a:rPr lang="en-US" sz="3000" dirty="0" smtClean="0">
                <a:solidFill>
                  <a:srgbClr val="595959"/>
                </a:solidFill>
              </a:rPr>
              <a:t>If the sample is large enough, then: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8" name="Content Placeholder 9"/>
          <p:cNvSpPr txBox="1">
            <a:spLocks/>
          </p:cNvSpPr>
          <p:nvPr/>
        </p:nvSpPr>
        <p:spPr>
          <a:xfrm>
            <a:off x="457200" y="1589087"/>
            <a:ext cx="8229600" cy="36941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sz="2600" dirty="0" smtClean="0">
              <a:solidFill>
                <a:srgbClr val="595959"/>
              </a:solidFill>
            </a:endParaRPr>
          </a:p>
        </p:txBody>
      </p:sp>
      <p:pic>
        <p:nvPicPr>
          <p:cNvPr id="12" name="Picture 11" descr="latex-image-1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7238" y="4900074"/>
            <a:ext cx="3124200" cy="11049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The Autocorrelation Functions</a:t>
            </a:r>
            <a:b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8 of 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449733" cy="4525963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6A5ACD"/>
                </a:solidFill>
              </a:rPr>
              <a:t>Box-Pierce Q-Statistic:</a:t>
            </a:r>
            <a:endParaRPr lang="en-US" sz="2800" dirty="0" smtClean="0">
              <a:solidFill>
                <a:srgbClr val="595959"/>
              </a:solidFill>
            </a:endParaRPr>
          </a:p>
          <a:p>
            <a:endParaRPr lang="en-US" sz="2800" dirty="0" smtClean="0">
              <a:solidFill>
                <a:srgbClr val="595959"/>
              </a:solidFill>
            </a:endParaRPr>
          </a:p>
          <a:p>
            <a:pPr>
              <a:buNone/>
            </a:pPr>
            <a:endParaRPr lang="en-US" sz="2800" dirty="0" smtClean="0">
              <a:solidFill>
                <a:srgbClr val="595959"/>
              </a:solidFill>
            </a:endParaRPr>
          </a:p>
          <a:p>
            <a:r>
              <a:rPr lang="en-US" sz="2800" dirty="0" err="1" smtClean="0">
                <a:solidFill>
                  <a:srgbClr val="6A5ACD"/>
                </a:solidFill>
              </a:rPr>
              <a:t>Ljung</a:t>
            </a:r>
            <a:r>
              <a:rPr lang="en-US" sz="2800" dirty="0" smtClean="0">
                <a:solidFill>
                  <a:srgbClr val="6A5ACD"/>
                </a:solidFill>
              </a:rPr>
              <a:t>-Box Q-Statistic</a:t>
            </a:r>
            <a:r>
              <a:rPr lang="en-US" sz="2800" dirty="0" smtClean="0">
                <a:solidFill>
                  <a:srgbClr val="595959"/>
                </a:solidFill>
              </a:rPr>
              <a:t>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8" name="Content Placeholder 9"/>
          <p:cNvSpPr txBox="1">
            <a:spLocks/>
          </p:cNvSpPr>
          <p:nvPr/>
        </p:nvSpPr>
        <p:spPr>
          <a:xfrm>
            <a:off x="457200" y="1589087"/>
            <a:ext cx="8229600" cy="36941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sz="2600" dirty="0" smtClean="0">
              <a:solidFill>
                <a:srgbClr val="595959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92138" y="1838650"/>
            <a:ext cx="4080934" cy="1569660"/>
          </a:xfrm>
          <a:prstGeom prst="rect">
            <a:avLst/>
          </a:prstGeom>
          <a:noFill/>
          <a:ln w="25400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595959"/>
                </a:solidFill>
              </a:rPr>
              <a:t> Statistical tests of whether any of a group of autocorrelations of a time series are different from zero.</a:t>
            </a:r>
            <a:endParaRPr lang="en-US" sz="2400" dirty="0"/>
          </a:p>
        </p:txBody>
      </p:sp>
      <p:cxnSp>
        <p:nvCxnSpPr>
          <p:cNvPr id="9" name="Straight Arrow Connector 8"/>
          <p:cNvCxnSpPr/>
          <p:nvPr/>
        </p:nvCxnSpPr>
        <p:spPr>
          <a:xfrm rot="10800000">
            <a:off x="4165602" y="1944723"/>
            <a:ext cx="626536" cy="3582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rot="10800000" flipV="1">
            <a:off x="4165601" y="2946438"/>
            <a:ext cx="626544" cy="4618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0227733" y="14732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3" name="Picture 12" descr="latex-image-1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885" y="2070630"/>
            <a:ext cx="2633472" cy="1148761"/>
          </a:xfrm>
          <a:prstGeom prst="rect">
            <a:avLst/>
          </a:prstGeom>
        </p:spPr>
      </p:pic>
      <p:pic>
        <p:nvPicPr>
          <p:cNvPr id="14" name="Picture 13" descr="latex-image-1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885" y="3728399"/>
            <a:ext cx="5239512" cy="109761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31250" y="5283200"/>
            <a:ext cx="824182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solidFill>
                  <a:srgbClr val="595959"/>
                </a:solidFill>
              </a:rPr>
              <a:t>Both test are really testing the joint null hypothesis:</a:t>
            </a:r>
          </a:p>
          <a:p>
            <a:r>
              <a:rPr lang="en-US" sz="3000" dirty="0" smtClean="0">
                <a:solidFill>
                  <a:srgbClr val="595959"/>
                </a:solidFill>
              </a:rPr>
              <a:t>				H</a:t>
            </a:r>
            <a:r>
              <a:rPr lang="en-US" sz="3000" baseline="-25000" dirty="0" smtClean="0">
                <a:solidFill>
                  <a:srgbClr val="595959"/>
                </a:solidFill>
              </a:rPr>
              <a:t>0</a:t>
            </a:r>
            <a:r>
              <a:rPr lang="en-US" sz="3000" dirty="0" smtClean="0">
                <a:solidFill>
                  <a:srgbClr val="595959"/>
                </a:solidFill>
              </a:rPr>
              <a:t>: </a:t>
            </a:r>
            <a:r>
              <a:rPr lang="en-US" sz="3000" i="1" dirty="0" smtClean="0">
                <a:solidFill>
                  <a:srgbClr val="595959"/>
                </a:solidFill>
              </a:rPr>
              <a:t>ρ</a:t>
            </a:r>
            <a:r>
              <a:rPr lang="en-US" sz="3000" i="1" baseline="-25000" dirty="0" smtClean="0">
                <a:solidFill>
                  <a:srgbClr val="595959"/>
                </a:solidFill>
                <a:latin typeface="Times New Roman"/>
                <a:cs typeface="Times New Roman"/>
              </a:rPr>
              <a:t>1</a:t>
            </a:r>
            <a:r>
              <a:rPr lang="en-US" sz="3000" i="1" dirty="0" smtClean="0">
                <a:solidFill>
                  <a:srgbClr val="595959"/>
                </a:solidFill>
              </a:rPr>
              <a:t> </a:t>
            </a:r>
            <a:r>
              <a:rPr lang="en-US" sz="3000" dirty="0" smtClean="0">
                <a:solidFill>
                  <a:srgbClr val="595959"/>
                </a:solidFill>
              </a:rPr>
              <a:t>= </a:t>
            </a:r>
            <a:r>
              <a:rPr lang="en-US" sz="3000" i="1" dirty="0" smtClean="0">
                <a:solidFill>
                  <a:srgbClr val="595959"/>
                </a:solidFill>
              </a:rPr>
              <a:t>ρ</a:t>
            </a:r>
            <a:r>
              <a:rPr lang="en-US" sz="3000" i="1" baseline="-25000" dirty="0" smtClean="0">
                <a:solidFill>
                  <a:srgbClr val="595959"/>
                </a:solidFill>
                <a:latin typeface="Times New Roman"/>
                <a:cs typeface="Times New Roman"/>
              </a:rPr>
              <a:t>2</a:t>
            </a:r>
            <a:r>
              <a:rPr lang="en-US" sz="3000" i="1" dirty="0" smtClean="0">
                <a:solidFill>
                  <a:srgbClr val="595959"/>
                </a:solidFill>
              </a:rPr>
              <a:t> = </a:t>
            </a:r>
            <a:r>
              <a:rPr lang="en-US" sz="2200" i="1" dirty="0" err="1" smtClean="0">
                <a:solidFill>
                  <a:srgbClr val="595959"/>
                </a:solidFill>
                <a:latin typeface="Wingdings"/>
                <a:ea typeface="Wingdings"/>
                <a:cs typeface="Wingdings"/>
              </a:rPr>
              <a:t></a:t>
            </a:r>
            <a:r>
              <a:rPr lang="en-US" sz="1400" i="1" dirty="0" smtClean="0">
                <a:solidFill>
                  <a:srgbClr val="595959"/>
                </a:solidFill>
                <a:latin typeface="Wingdings"/>
                <a:ea typeface="Wingdings"/>
                <a:cs typeface="Wingdings"/>
              </a:rPr>
              <a:t> </a:t>
            </a:r>
            <a:r>
              <a:rPr lang="en-US" sz="3000" i="1" dirty="0" smtClean="0">
                <a:solidFill>
                  <a:srgbClr val="595959"/>
                </a:solidFill>
              </a:rPr>
              <a:t>= </a:t>
            </a:r>
            <a:r>
              <a:rPr lang="en-US" sz="3000" i="1" dirty="0" err="1" smtClean="0">
                <a:solidFill>
                  <a:srgbClr val="595959"/>
                </a:solidFill>
              </a:rPr>
              <a:t>ρ</a:t>
            </a:r>
            <a:r>
              <a:rPr lang="en-US" sz="3000" i="1" baseline="-25000" dirty="0" err="1" smtClean="0">
                <a:solidFill>
                  <a:srgbClr val="595959"/>
                </a:solidFill>
                <a:latin typeface="Times New Roman"/>
                <a:cs typeface="Times New Roman"/>
              </a:rPr>
              <a:t>k</a:t>
            </a:r>
            <a:r>
              <a:rPr lang="en-US" sz="3000" i="1" dirty="0" smtClean="0">
                <a:solidFill>
                  <a:srgbClr val="595959"/>
                </a:solidFill>
              </a:rPr>
              <a:t> = 0</a:t>
            </a:r>
            <a:r>
              <a:rPr lang="en-US" sz="3000" dirty="0" smtClean="0">
                <a:solidFill>
                  <a:srgbClr val="595959"/>
                </a:solidFill>
              </a:rPr>
              <a:t> 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2"/>
          <a:srcRect r="50295" b="13367"/>
          <a:stretch>
            <a:fillRect/>
          </a:stretch>
        </p:blipFill>
        <p:spPr bwMode="auto">
          <a:xfrm>
            <a:off x="4572004" y="2019301"/>
            <a:ext cx="2984496" cy="23071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The Autocorrelation Functions</a:t>
            </a:r>
            <a:b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9 of 9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449733" cy="4525963"/>
          </a:xfrm>
        </p:spPr>
        <p:txBody>
          <a:bodyPr>
            <a:normAutofit/>
          </a:bodyPr>
          <a:lstStyle/>
          <a:p>
            <a:pPr marL="285750"/>
            <a:r>
              <a:rPr lang="en-US" sz="2200" dirty="0" smtClean="0">
                <a:solidFill>
                  <a:schemeClr val="accent6">
                    <a:lumMod val="75000"/>
                  </a:schemeClr>
                </a:solidFill>
              </a:rPr>
              <a:t>Example</a:t>
            </a:r>
            <a:r>
              <a:rPr lang="en-US" sz="2200" dirty="0" smtClean="0">
                <a:solidFill>
                  <a:srgbClr val="595959"/>
                </a:solidFill>
              </a:rPr>
              <a:t>: </a:t>
            </a:r>
            <a:r>
              <a:rPr 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Annual Working Hours per Employee in the US vs. Germany.</a:t>
            </a:r>
          </a:p>
          <a:p>
            <a:pPr marL="285750"/>
            <a:endParaRPr lang="en-US" sz="3000" dirty="0" smtClean="0">
              <a:solidFill>
                <a:srgbClr val="595959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8" name="Content Placeholder 9"/>
          <p:cNvSpPr txBox="1">
            <a:spLocks/>
          </p:cNvSpPr>
          <p:nvPr/>
        </p:nvSpPr>
        <p:spPr>
          <a:xfrm>
            <a:off x="457200" y="1589087"/>
            <a:ext cx="8229600" cy="36941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sz="2600" dirty="0" smtClean="0">
              <a:solidFill>
                <a:srgbClr val="595959"/>
              </a:solidFill>
            </a:endParaRPr>
          </a:p>
        </p:txBody>
      </p:sp>
      <p:pic>
        <p:nvPicPr>
          <p:cNvPr id="7" name="Picture 1"/>
          <p:cNvPicPr>
            <a:picLocks noChangeAspect="1" noChangeArrowheads="1"/>
          </p:cNvPicPr>
          <p:nvPr/>
        </p:nvPicPr>
        <p:blipFill>
          <a:blip r:embed="rId3"/>
          <a:srcRect r="45704" b="13513"/>
          <a:stretch>
            <a:fillRect/>
          </a:stretch>
        </p:blipFill>
        <p:spPr bwMode="auto">
          <a:xfrm>
            <a:off x="694274" y="2032001"/>
            <a:ext cx="3163824" cy="22442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/>
          <p:nvPr/>
        </p:nvSpPr>
        <p:spPr>
          <a:xfrm>
            <a:off x="4267204" y="4326467"/>
            <a:ext cx="45719" cy="14393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9092" y="3618053"/>
            <a:ext cx="566928" cy="37559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07290" y="3657722"/>
            <a:ext cx="612648" cy="322662"/>
          </a:xfrm>
          <a:prstGeom prst="rect">
            <a:avLst/>
          </a:prstGeom>
        </p:spPr>
      </p:pic>
      <p:pic>
        <p:nvPicPr>
          <p:cNvPr id="15" name="Picture 1"/>
          <p:cNvPicPr>
            <a:picLocks noChangeAspect="1" noChangeArrowheads="1"/>
          </p:cNvPicPr>
          <p:nvPr/>
        </p:nvPicPr>
        <p:blipFill>
          <a:blip r:embed="rId6"/>
          <a:srcRect t="14339"/>
          <a:stretch>
            <a:fillRect/>
          </a:stretch>
        </p:blipFill>
        <p:spPr bwMode="auto">
          <a:xfrm>
            <a:off x="3003554" y="4381500"/>
            <a:ext cx="51435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TextBox 15"/>
          <p:cNvSpPr txBox="1"/>
          <p:nvPr/>
        </p:nvSpPr>
        <p:spPr>
          <a:xfrm>
            <a:off x="144284" y="4763868"/>
            <a:ext cx="2755206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chemeClr val="accent6">
                    <a:lumMod val="75000"/>
                  </a:schemeClr>
                </a:solidFill>
              </a:rPr>
              <a:t>US Data: ACF &amp; PACF</a:t>
            </a:r>
          </a:p>
          <a:p>
            <a:endParaRPr lang="en-US" sz="2200" dirty="0" smtClean="0">
              <a:solidFill>
                <a:srgbClr val="595959"/>
              </a:solidFill>
            </a:endParaRPr>
          </a:p>
          <a:p>
            <a:r>
              <a:rPr lang="en-US" sz="2200" dirty="0" smtClean="0">
                <a:solidFill>
                  <a:srgbClr val="595959"/>
                </a:solidFill>
              </a:rPr>
              <a:t>There is a statistically</a:t>
            </a:r>
          </a:p>
          <a:p>
            <a:r>
              <a:rPr lang="en-US" sz="2200" dirty="0" smtClean="0">
                <a:solidFill>
                  <a:srgbClr val="595959"/>
                </a:solidFill>
              </a:rPr>
              <a:t> significant time </a:t>
            </a:r>
          </a:p>
          <a:p>
            <a:r>
              <a:rPr lang="en-US" sz="2200" dirty="0" smtClean="0">
                <a:solidFill>
                  <a:srgbClr val="595959"/>
                </a:solidFill>
              </a:rPr>
              <a:t>dependence.</a:t>
            </a:r>
            <a:endParaRPr lang="en-US" sz="2200" dirty="0">
              <a:solidFill>
                <a:srgbClr val="595959"/>
              </a:solidFill>
            </a:endParaRPr>
          </a:p>
        </p:txBody>
      </p:sp>
      <p:sp>
        <p:nvSpPr>
          <p:cNvPr id="17" name="Left Brace 16"/>
          <p:cNvSpPr/>
          <p:nvPr/>
        </p:nvSpPr>
        <p:spPr>
          <a:xfrm>
            <a:off x="2667000" y="4622800"/>
            <a:ext cx="372190" cy="1885950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For Next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Readings about today’s class: 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Chapters 3</a:t>
            </a:r>
            <a:r>
              <a:rPr lang="en-US" baseline="30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  <a:p>
            <a:pPr>
              <a:buNone/>
            </a:pP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Readings for next class: 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smtClean="0">
                <a:solidFill>
                  <a:srgbClr val="595959"/>
                </a:solidFill>
              </a:rPr>
              <a:t>Chapters 4</a:t>
            </a:r>
            <a:r>
              <a:rPr lang="en-US" baseline="30000" dirty="0" smtClean="0">
                <a:solidFill>
                  <a:srgbClr val="595959"/>
                </a:solidFill>
              </a:rPr>
              <a:t>a</a:t>
            </a:r>
            <a:r>
              <a:rPr lang="en-US" dirty="0" smtClean="0">
                <a:solidFill>
                  <a:srgbClr val="595959"/>
                </a:solidFill>
              </a:rPr>
              <a:t> and 4</a:t>
            </a:r>
            <a:r>
              <a:rPr lang="en-US" baseline="30000" dirty="0" smtClean="0">
                <a:solidFill>
                  <a:srgbClr val="595959"/>
                </a:solidFill>
              </a:rPr>
              <a:t>b 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1143000"/>
          </a:xfrm>
        </p:spPr>
        <p:txBody>
          <a:bodyPr>
            <a:noAutofit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Introduction </a:t>
            </a:r>
            <a:r>
              <a:rPr 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1 of 3</a:t>
            </a:r>
            <a:endParaRPr lang="en-US" sz="14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199"/>
            <a:ext cx="8229600" cy="4756151"/>
          </a:xfrm>
        </p:spPr>
        <p:txBody>
          <a:bodyPr>
            <a:noAutofit/>
          </a:bodyPr>
          <a:lstStyle/>
          <a:p>
            <a:pPr marL="514350" indent="-514350"/>
            <a:endParaRPr lang="en-US" sz="2200" dirty="0" smtClean="0">
              <a:solidFill>
                <a:srgbClr val="B22222"/>
              </a:solidFill>
            </a:endParaRPr>
          </a:p>
          <a:p>
            <a:pPr marL="514350" indent="-514350"/>
            <a:endParaRPr lang="en-US" sz="2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Content Placeholder 9"/>
          <p:cNvSpPr txBox="1">
            <a:spLocks/>
          </p:cNvSpPr>
          <p:nvPr/>
        </p:nvSpPr>
        <p:spPr>
          <a:xfrm>
            <a:off x="457200" y="1589087"/>
            <a:ext cx="8229600" cy="47672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3200" dirty="0" smtClean="0">
                <a:solidFill>
                  <a:srgbClr val="6A5ACD"/>
                </a:solidFill>
              </a:rPr>
              <a:t>Q1</a:t>
            </a:r>
            <a:r>
              <a:rPr 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: What is a stochastic process and what is a time series?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sz="32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3200" dirty="0" smtClean="0">
                <a:solidFill>
                  <a:srgbClr val="6A5ACD"/>
                </a:solidFill>
              </a:rPr>
              <a:t>Q2</a:t>
            </a:r>
            <a:r>
              <a:rPr 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: What is the interpretation of a time average or any other time moment?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sz="32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3200" dirty="0" smtClean="0">
                <a:solidFill>
                  <a:srgbClr val="6A5ACD"/>
                </a:solidFill>
              </a:rPr>
              <a:t>Q3</a:t>
            </a:r>
            <a:r>
              <a:rPr 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: What are the new tools of analysis?</a:t>
            </a:r>
          </a:p>
          <a:p>
            <a:pPr marL="285750" indent="-285750">
              <a:spcBef>
                <a:spcPct val="20000"/>
              </a:spcBef>
            </a:pPr>
            <a:endParaRPr lang="en-US" sz="2400" dirty="0" smtClean="0">
              <a:solidFill>
                <a:srgbClr val="59595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1143000"/>
          </a:xfrm>
        </p:spPr>
        <p:txBody>
          <a:bodyPr>
            <a:noAutofit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Introduction </a:t>
            </a:r>
            <a:r>
              <a:rPr 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2 of 3</a:t>
            </a:r>
            <a:endParaRPr lang="en-US" sz="1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8" name="Content Placeholder 9"/>
          <p:cNvSpPr txBox="1">
            <a:spLocks/>
          </p:cNvSpPr>
          <p:nvPr/>
        </p:nvSpPr>
        <p:spPr>
          <a:xfrm>
            <a:off x="485241" y="1589086"/>
            <a:ext cx="8229600" cy="47672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Given the ‘Time Series Sample’: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sz="32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sz="32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What ‘economic mechanism’ generated this sample, and under what conditions?</a:t>
            </a:r>
          </a:p>
          <a:p>
            <a:pPr marL="342900" lvl="0" indent="-342900">
              <a:spcBef>
                <a:spcPct val="20000"/>
              </a:spcBef>
              <a:buFont typeface="Arial"/>
              <a:buChar char="•"/>
            </a:pPr>
            <a:r>
              <a:rPr lang="en-US" sz="3200" dirty="0" smtClean="0">
                <a:solidFill>
                  <a:srgbClr val="6A5ACD"/>
                </a:solidFill>
              </a:rPr>
              <a:t>Examples:</a:t>
            </a:r>
          </a:p>
          <a:p>
            <a:pPr marL="742950" lvl="1" indent="-285750">
              <a:spcBef>
                <a:spcPct val="20000"/>
              </a:spcBef>
              <a:buFont typeface="Arial"/>
              <a:buChar char="–"/>
            </a:pPr>
            <a:r>
              <a:rPr lang="en-US" sz="28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^DJI Stock Price: S</a:t>
            </a:r>
            <a:r>
              <a:rPr lang="en-US" sz="2800" baseline="-250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t</a:t>
            </a:r>
          </a:p>
          <a:p>
            <a:pPr marL="800100" lvl="1" indent="-342900">
              <a:spcBef>
                <a:spcPct val="20000"/>
              </a:spcBef>
              <a:buFont typeface="Arial"/>
              <a:buChar char="–"/>
              <a:defRPr/>
            </a:pPr>
            <a:r>
              <a:rPr lang="en-US" sz="28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^DJI Returns: (S</a:t>
            </a:r>
            <a:r>
              <a:rPr lang="en-US" sz="2800" baseline="-250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t</a:t>
            </a:r>
            <a:r>
              <a:rPr lang="en-US" sz="28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– S</a:t>
            </a:r>
            <a:r>
              <a:rPr lang="en-US" sz="2800" baseline="-250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t-1</a:t>
            </a:r>
            <a:r>
              <a:rPr lang="en-US" sz="28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)/S</a:t>
            </a:r>
            <a:r>
              <a:rPr lang="en-US" sz="2800" baseline="-250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t-1</a:t>
            </a:r>
            <a:endParaRPr lang="en-US" sz="2800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800100" lvl="1" indent="-342900">
              <a:spcBef>
                <a:spcPct val="20000"/>
              </a:spcBef>
              <a:buFont typeface="Arial"/>
              <a:buChar char="–"/>
              <a:defRPr/>
            </a:pPr>
            <a:r>
              <a:rPr lang="en-US" sz="28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Property Crimes</a:t>
            </a:r>
          </a:p>
        </p:txBody>
      </p:sp>
      <p:pic>
        <p:nvPicPr>
          <p:cNvPr id="6" name="Picture 5" descr="latex-image-1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880" y="2559050"/>
            <a:ext cx="7200900" cy="4699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>
                <a:solidFill>
                  <a:srgbClr val="1F497D">
                    <a:lumMod val="60000"/>
                    <a:lumOff val="40000"/>
                  </a:srgbClr>
                </a:solidFill>
              </a:rPr>
              <a:t>Introduction </a:t>
            </a:r>
            <a:r>
              <a:rPr lang="en-US" sz="1400" dirty="0" smtClean="0">
                <a:solidFill>
                  <a:srgbClr val="1F497D">
                    <a:lumMod val="60000"/>
                    <a:lumOff val="40000"/>
                  </a:srgbClr>
                </a:solidFill>
              </a:rPr>
              <a:t>3 of 3</a:t>
            </a:r>
            <a:endParaRPr lang="en-US" sz="1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5</a:t>
            </a:fld>
            <a:endParaRPr lang="en-US" dirty="0"/>
          </a:p>
        </p:txBody>
      </p:sp>
      <p:grpSp>
        <p:nvGrpSpPr>
          <p:cNvPr id="78" name="Group 11"/>
          <p:cNvGrpSpPr>
            <a:grpSpLocks/>
          </p:cNvGrpSpPr>
          <p:nvPr/>
        </p:nvGrpSpPr>
        <p:grpSpPr bwMode="auto">
          <a:xfrm>
            <a:off x="76200" y="1642558"/>
            <a:ext cx="9029700" cy="2590800"/>
            <a:chOff x="76200" y="2895600"/>
            <a:chExt cx="9029700" cy="2590800"/>
          </a:xfrm>
        </p:grpSpPr>
        <p:pic>
          <p:nvPicPr>
            <p:cNvPr id="79" name="Picture 5" descr="file:///D:/prop.gif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5791200" y="2895600"/>
              <a:ext cx="3314700" cy="23204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0" name="Picture 7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76200" y="3083346"/>
              <a:ext cx="2971800" cy="24030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1" name="Picture 8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2892425" y="3046512"/>
              <a:ext cx="2898775" cy="243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82" name="TextBox 81"/>
          <p:cNvSpPr txBox="1"/>
          <p:nvPr/>
        </p:nvSpPr>
        <p:spPr>
          <a:xfrm>
            <a:off x="941177" y="1476422"/>
            <a:ext cx="15483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6A5ACD"/>
                </a:solidFill>
              </a:rPr>
              <a:t>Stock Price </a:t>
            </a:r>
            <a:endParaRPr lang="en-US" sz="2400" dirty="0">
              <a:solidFill>
                <a:srgbClr val="6A5ACD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3718222" y="1442556"/>
            <a:ext cx="11520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6A5ACD"/>
                </a:solidFill>
              </a:rPr>
              <a:t>Returns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457201" y="4355076"/>
            <a:ext cx="8432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chemeClr val="accent6">
                    <a:lumMod val="75000"/>
                  </a:schemeClr>
                </a:solidFill>
              </a:rPr>
              <a:t>Upward trend 		      </a:t>
            </a:r>
            <a:r>
              <a:rPr lang="en-US" sz="2200" dirty="0" smtClean="0">
                <a:solidFill>
                  <a:srgbClr val="E46C0A"/>
                </a:solidFill>
              </a:rPr>
              <a:t>Mean reversion trend 		Downward trend</a:t>
            </a:r>
          </a:p>
          <a:p>
            <a:endParaRPr lang="en-US" sz="2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94527" y="5005986"/>
            <a:ext cx="8954031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dirty="0" smtClean="0">
                <a:solidFill>
                  <a:schemeClr val="accent5">
                    <a:lumMod val="75000"/>
                  </a:schemeClr>
                </a:solidFill>
              </a:rPr>
              <a:t>Q</a:t>
            </a:r>
            <a:r>
              <a:rPr lang="en-US" sz="23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: Is the sample mean an appropriate estimator of the population mean?</a:t>
            </a:r>
            <a:endParaRPr lang="en-US" sz="23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88" name="Picture 87" descr="latex-image-1.pd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03519" y="5565245"/>
            <a:ext cx="1719072" cy="935247"/>
          </a:xfrm>
          <a:prstGeom prst="rect">
            <a:avLst/>
          </a:prstGeom>
        </p:spPr>
      </p:pic>
      <p:sp>
        <p:nvSpPr>
          <p:cNvPr id="89" name="Right Brace 88"/>
          <p:cNvSpPr/>
          <p:nvPr/>
        </p:nvSpPr>
        <p:spPr>
          <a:xfrm>
            <a:off x="4870250" y="5565245"/>
            <a:ext cx="226683" cy="935247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/>
          <p:cNvSpPr txBox="1"/>
          <p:nvPr/>
        </p:nvSpPr>
        <p:spPr>
          <a:xfrm>
            <a:off x="5215471" y="5785374"/>
            <a:ext cx="278938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>
                <a:solidFill>
                  <a:srgbClr val="31859C"/>
                </a:solidFill>
              </a:rPr>
              <a:t>Sample Time Mean</a:t>
            </a:r>
            <a:endParaRPr lang="en-US" sz="2600" dirty="0">
              <a:solidFill>
                <a:srgbClr val="31859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Stochastic Process and Time Series </a:t>
            </a:r>
            <a:r>
              <a:rPr lang="en-US" sz="1556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1 of 2</a:t>
            </a:r>
            <a:endParaRPr lang="en-US" sz="1556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tx1">
                  <a:lumMod val="65000"/>
                  <a:lumOff val="35000"/>
                </a:schemeClr>
              </a:buClr>
            </a:pP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Def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: Stochastic Process</a:t>
            </a:r>
          </a:p>
          <a:p>
            <a:pPr>
              <a:buNone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2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{</a:t>
            </a:r>
            <a:r>
              <a:rPr lang="en-US" sz="26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Y</a:t>
            </a:r>
            <a:r>
              <a:rPr lang="en-US" sz="2600" i="1" baseline="-25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lang="en-US" sz="2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} = {</a:t>
            </a:r>
            <a:r>
              <a:rPr lang="en-US" sz="26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Y</a:t>
            </a:r>
            <a:r>
              <a:rPr lang="en-US" sz="2600" i="1" baseline="-25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1</a:t>
            </a:r>
            <a:r>
              <a:rPr lang="en-US" sz="26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, Y</a:t>
            </a:r>
            <a:r>
              <a:rPr lang="en-US" sz="2600" i="1" baseline="-25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2</a:t>
            </a:r>
            <a:r>
              <a:rPr lang="en-US" sz="26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, …Y</a:t>
            </a:r>
            <a:r>
              <a:rPr lang="en-US" sz="2600" i="1" baseline="-25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lang="en-US" sz="2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} </a:t>
            </a:r>
            <a:r>
              <a:rPr lang="en-US" sz="2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= Collection of random variables.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6</a:t>
            </a:fld>
            <a:endParaRPr lang="en-US"/>
          </a:p>
        </p:txBody>
      </p:sp>
      <p:grpSp>
        <p:nvGrpSpPr>
          <p:cNvPr id="5" name="Group 34"/>
          <p:cNvGrpSpPr>
            <a:grpSpLocks/>
          </p:cNvGrpSpPr>
          <p:nvPr/>
        </p:nvGrpSpPr>
        <p:grpSpPr bwMode="auto">
          <a:xfrm>
            <a:off x="137073" y="3007252"/>
            <a:ext cx="6403975" cy="3429000"/>
            <a:chOff x="816" y="768"/>
            <a:chExt cx="4034" cy="2160"/>
          </a:xfrm>
        </p:grpSpPr>
        <p:sp>
          <p:nvSpPr>
            <p:cNvPr id="6" name="Line 9"/>
            <p:cNvSpPr>
              <a:spLocks noChangeShapeType="1"/>
            </p:cNvSpPr>
            <p:nvPr/>
          </p:nvSpPr>
          <p:spPr bwMode="auto">
            <a:xfrm>
              <a:off x="1248" y="2674"/>
              <a:ext cx="34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Line 10"/>
            <p:cNvSpPr>
              <a:spLocks noChangeShapeType="1"/>
            </p:cNvSpPr>
            <p:nvPr/>
          </p:nvSpPr>
          <p:spPr bwMode="auto">
            <a:xfrm flipV="1">
              <a:off x="1248" y="994"/>
              <a:ext cx="0" cy="16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Line 11"/>
            <p:cNvSpPr>
              <a:spLocks noChangeShapeType="1"/>
            </p:cNvSpPr>
            <p:nvPr/>
          </p:nvSpPr>
          <p:spPr bwMode="auto">
            <a:xfrm>
              <a:off x="1872" y="816"/>
              <a:ext cx="0" cy="18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Line 12"/>
            <p:cNvSpPr>
              <a:spLocks noChangeShapeType="1"/>
            </p:cNvSpPr>
            <p:nvPr/>
          </p:nvSpPr>
          <p:spPr bwMode="auto">
            <a:xfrm>
              <a:off x="2688" y="768"/>
              <a:ext cx="0" cy="190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Line 13"/>
            <p:cNvSpPr>
              <a:spLocks noChangeShapeType="1"/>
            </p:cNvSpPr>
            <p:nvPr/>
          </p:nvSpPr>
          <p:spPr bwMode="auto">
            <a:xfrm>
              <a:off x="4224" y="1042"/>
              <a:ext cx="0" cy="16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4"/>
            <p:cNvSpPr>
              <a:spLocks/>
            </p:cNvSpPr>
            <p:nvPr/>
          </p:nvSpPr>
          <p:spPr bwMode="auto">
            <a:xfrm>
              <a:off x="1920" y="1282"/>
              <a:ext cx="528" cy="1344"/>
            </a:xfrm>
            <a:custGeom>
              <a:avLst/>
              <a:gdLst>
                <a:gd name="T0" fmla="*/ 0 w 528"/>
                <a:gd name="T1" fmla="*/ 0 h 1344"/>
                <a:gd name="T2" fmla="*/ 144 w 528"/>
                <a:gd name="T3" fmla="*/ 432 h 1344"/>
                <a:gd name="T4" fmla="*/ 528 w 528"/>
                <a:gd name="T5" fmla="*/ 624 h 1344"/>
                <a:gd name="T6" fmla="*/ 144 w 528"/>
                <a:gd name="T7" fmla="*/ 864 h 1344"/>
                <a:gd name="T8" fmla="*/ 0 w 528"/>
                <a:gd name="T9" fmla="*/ 1344 h 13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1344"/>
                <a:gd name="T17" fmla="*/ 528 w 528"/>
                <a:gd name="T18" fmla="*/ 1344 h 13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1344">
                  <a:moveTo>
                    <a:pt x="0" y="0"/>
                  </a:moveTo>
                  <a:cubicBezTo>
                    <a:pt x="28" y="164"/>
                    <a:pt x="56" y="328"/>
                    <a:pt x="144" y="432"/>
                  </a:cubicBezTo>
                  <a:cubicBezTo>
                    <a:pt x="232" y="536"/>
                    <a:pt x="528" y="552"/>
                    <a:pt x="528" y="624"/>
                  </a:cubicBezTo>
                  <a:cubicBezTo>
                    <a:pt x="528" y="696"/>
                    <a:pt x="232" y="744"/>
                    <a:pt x="144" y="864"/>
                  </a:cubicBezTo>
                  <a:cubicBezTo>
                    <a:pt x="56" y="984"/>
                    <a:pt x="28" y="1164"/>
                    <a:pt x="0" y="134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5"/>
            <p:cNvSpPr>
              <a:spLocks/>
            </p:cNvSpPr>
            <p:nvPr/>
          </p:nvSpPr>
          <p:spPr bwMode="auto">
            <a:xfrm>
              <a:off x="2736" y="898"/>
              <a:ext cx="528" cy="1296"/>
            </a:xfrm>
            <a:custGeom>
              <a:avLst/>
              <a:gdLst>
                <a:gd name="T0" fmla="*/ 48 w 528"/>
                <a:gd name="T1" fmla="*/ 0 h 1296"/>
                <a:gd name="T2" fmla="*/ 144 w 528"/>
                <a:gd name="T3" fmla="*/ 384 h 1296"/>
                <a:gd name="T4" fmla="*/ 528 w 528"/>
                <a:gd name="T5" fmla="*/ 576 h 1296"/>
                <a:gd name="T6" fmla="*/ 144 w 528"/>
                <a:gd name="T7" fmla="*/ 912 h 1296"/>
                <a:gd name="T8" fmla="*/ 0 w 528"/>
                <a:gd name="T9" fmla="*/ 1296 h 12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1296"/>
                <a:gd name="T17" fmla="*/ 528 w 528"/>
                <a:gd name="T18" fmla="*/ 1296 h 129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1296">
                  <a:moveTo>
                    <a:pt x="48" y="0"/>
                  </a:moveTo>
                  <a:cubicBezTo>
                    <a:pt x="56" y="144"/>
                    <a:pt x="64" y="288"/>
                    <a:pt x="144" y="384"/>
                  </a:cubicBezTo>
                  <a:cubicBezTo>
                    <a:pt x="224" y="480"/>
                    <a:pt x="528" y="488"/>
                    <a:pt x="528" y="576"/>
                  </a:cubicBezTo>
                  <a:cubicBezTo>
                    <a:pt x="528" y="664"/>
                    <a:pt x="232" y="792"/>
                    <a:pt x="144" y="912"/>
                  </a:cubicBezTo>
                  <a:cubicBezTo>
                    <a:pt x="56" y="1032"/>
                    <a:pt x="28" y="1164"/>
                    <a:pt x="0" y="129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6"/>
            <p:cNvSpPr>
              <a:spLocks/>
            </p:cNvSpPr>
            <p:nvPr/>
          </p:nvSpPr>
          <p:spPr bwMode="auto">
            <a:xfrm>
              <a:off x="4272" y="1282"/>
              <a:ext cx="288" cy="1200"/>
            </a:xfrm>
            <a:custGeom>
              <a:avLst/>
              <a:gdLst>
                <a:gd name="T0" fmla="*/ 48 w 288"/>
                <a:gd name="T1" fmla="*/ 0 h 1200"/>
                <a:gd name="T2" fmla="*/ 48 w 288"/>
                <a:gd name="T3" fmla="*/ 336 h 1200"/>
                <a:gd name="T4" fmla="*/ 288 w 288"/>
                <a:gd name="T5" fmla="*/ 624 h 1200"/>
                <a:gd name="T6" fmla="*/ 48 w 288"/>
                <a:gd name="T7" fmla="*/ 960 h 1200"/>
                <a:gd name="T8" fmla="*/ 0 w 288"/>
                <a:gd name="T9" fmla="*/ 1200 h 12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8"/>
                <a:gd name="T16" fmla="*/ 0 h 1200"/>
                <a:gd name="T17" fmla="*/ 288 w 288"/>
                <a:gd name="T18" fmla="*/ 1200 h 12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8" h="1200">
                  <a:moveTo>
                    <a:pt x="48" y="0"/>
                  </a:moveTo>
                  <a:cubicBezTo>
                    <a:pt x="28" y="116"/>
                    <a:pt x="8" y="232"/>
                    <a:pt x="48" y="336"/>
                  </a:cubicBezTo>
                  <a:cubicBezTo>
                    <a:pt x="88" y="440"/>
                    <a:pt x="288" y="520"/>
                    <a:pt x="288" y="624"/>
                  </a:cubicBezTo>
                  <a:cubicBezTo>
                    <a:pt x="288" y="728"/>
                    <a:pt x="96" y="864"/>
                    <a:pt x="48" y="960"/>
                  </a:cubicBezTo>
                  <a:cubicBezTo>
                    <a:pt x="0" y="1056"/>
                    <a:pt x="8" y="1160"/>
                    <a:pt x="0" y="120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Line 17"/>
            <p:cNvSpPr>
              <a:spLocks noChangeShapeType="1"/>
            </p:cNvSpPr>
            <p:nvPr/>
          </p:nvSpPr>
          <p:spPr bwMode="auto">
            <a:xfrm>
              <a:off x="1872" y="1906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Line 18"/>
            <p:cNvSpPr>
              <a:spLocks noChangeShapeType="1"/>
            </p:cNvSpPr>
            <p:nvPr/>
          </p:nvSpPr>
          <p:spPr bwMode="auto">
            <a:xfrm flipV="1">
              <a:off x="2688" y="1474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Line 19"/>
            <p:cNvSpPr>
              <a:spLocks noChangeShapeType="1"/>
            </p:cNvSpPr>
            <p:nvPr/>
          </p:nvSpPr>
          <p:spPr bwMode="auto">
            <a:xfrm>
              <a:off x="4224" y="190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Text Box 20"/>
            <p:cNvSpPr txBox="1">
              <a:spLocks noChangeArrowheads="1"/>
            </p:cNvSpPr>
            <p:nvPr/>
          </p:nvSpPr>
          <p:spPr bwMode="auto">
            <a:xfrm>
              <a:off x="1766" y="2697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/>
                <a:t>1</a:t>
              </a:r>
            </a:p>
          </p:txBody>
        </p:sp>
        <p:sp>
          <p:nvSpPr>
            <p:cNvPr id="18" name="Text Box 21"/>
            <p:cNvSpPr txBox="1">
              <a:spLocks noChangeArrowheads="1"/>
            </p:cNvSpPr>
            <p:nvPr/>
          </p:nvSpPr>
          <p:spPr bwMode="auto">
            <a:xfrm>
              <a:off x="2592" y="2683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/>
                <a:t>2</a:t>
              </a:r>
            </a:p>
          </p:txBody>
        </p:sp>
        <p:sp>
          <p:nvSpPr>
            <p:cNvPr id="19" name="Text Box 22"/>
            <p:cNvSpPr txBox="1">
              <a:spLocks noChangeArrowheads="1"/>
            </p:cNvSpPr>
            <p:nvPr/>
          </p:nvSpPr>
          <p:spPr bwMode="auto">
            <a:xfrm>
              <a:off x="4694" y="2601"/>
              <a:ext cx="15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/>
                <a:t>t</a:t>
              </a:r>
            </a:p>
          </p:txBody>
        </p:sp>
        <p:sp>
          <p:nvSpPr>
            <p:cNvPr id="20" name="Text Box 23"/>
            <p:cNvSpPr txBox="1">
              <a:spLocks noChangeArrowheads="1"/>
            </p:cNvSpPr>
            <p:nvPr/>
          </p:nvSpPr>
          <p:spPr bwMode="auto">
            <a:xfrm>
              <a:off x="4116" y="2697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/>
                <a:t>T</a:t>
              </a:r>
            </a:p>
          </p:txBody>
        </p:sp>
        <p:sp>
          <p:nvSpPr>
            <p:cNvPr id="21" name="Text Box 24"/>
            <p:cNvSpPr txBox="1">
              <a:spLocks noChangeArrowheads="1"/>
            </p:cNvSpPr>
            <p:nvPr/>
          </p:nvSpPr>
          <p:spPr bwMode="auto">
            <a:xfrm>
              <a:off x="2966" y="2649"/>
              <a:ext cx="91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/>
                <a:t>……………..</a:t>
              </a:r>
            </a:p>
          </p:txBody>
        </p:sp>
        <p:graphicFrame>
          <p:nvGraphicFramePr>
            <p:cNvPr id="22" name="Object 26"/>
            <p:cNvGraphicFramePr>
              <a:graphicFrameLocks noChangeAspect="1"/>
            </p:cNvGraphicFramePr>
            <p:nvPr/>
          </p:nvGraphicFramePr>
          <p:xfrm>
            <a:off x="816" y="1008"/>
            <a:ext cx="384" cy="3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17" name="Equation" r:id="rId3" imgW="266400" imgH="228600" progId="Equation.3">
                    <p:embed/>
                  </p:oleObj>
                </mc:Choice>
                <mc:Fallback>
                  <p:oleObj name="Equation" r:id="rId3" imgW="266400" imgH="228600" progId="Equation.3">
                    <p:embed/>
                    <p:pic>
                      <p:nvPicPr>
                        <p:cNvPr id="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6" y="1008"/>
                          <a:ext cx="384" cy="32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" name="Object 27"/>
            <p:cNvGraphicFramePr>
              <a:graphicFrameLocks noChangeAspect="1"/>
            </p:cNvGraphicFramePr>
            <p:nvPr/>
          </p:nvGraphicFramePr>
          <p:xfrm>
            <a:off x="1568" y="1730"/>
            <a:ext cx="256" cy="3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18" name="Equation" r:id="rId5" imgW="177480" imgH="215640" progId="Equation.3">
                    <p:embed/>
                  </p:oleObj>
                </mc:Choice>
                <mc:Fallback>
                  <p:oleObj name="Equation" r:id="rId5" imgW="177480" imgH="215640" progId="Equation.3">
                    <p:embed/>
                    <p:pic>
                      <p:nvPicPr>
                        <p:cNvPr id="0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68" y="1730"/>
                          <a:ext cx="256" cy="31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" name="Object 28"/>
            <p:cNvGraphicFramePr>
              <a:graphicFrameLocks noChangeAspect="1"/>
            </p:cNvGraphicFramePr>
            <p:nvPr/>
          </p:nvGraphicFramePr>
          <p:xfrm>
            <a:off x="2448" y="1282"/>
            <a:ext cx="274" cy="3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19" name="Equation" r:id="rId7" imgW="190440" imgH="215640" progId="Equation.3">
                    <p:embed/>
                  </p:oleObj>
                </mc:Choice>
                <mc:Fallback>
                  <p:oleObj name="Equation" r:id="rId7" imgW="190440" imgH="215640" progId="Equation.3">
                    <p:embed/>
                    <p:pic>
                      <p:nvPicPr>
                        <p:cNvPr id="0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48" y="1282"/>
                          <a:ext cx="274" cy="31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" name="Object 29"/>
            <p:cNvGraphicFramePr>
              <a:graphicFrameLocks noChangeAspect="1"/>
            </p:cNvGraphicFramePr>
            <p:nvPr/>
          </p:nvGraphicFramePr>
          <p:xfrm>
            <a:off x="3950" y="1714"/>
            <a:ext cx="293" cy="3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20" name="Equation" r:id="rId9" imgW="203040" imgH="215640" progId="Equation.3">
                    <p:embed/>
                  </p:oleObj>
                </mc:Choice>
                <mc:Fallback>
                  <p:oleObj name="Equation" r:id="rId9" imgW="203040" imgH="215640" progId="Equation.3">
                    <p:embed/>
                    <p:pic>
                      <p:nvPicPr>
                        <p:cNvPr id="0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50" y="1714"/>
                          <a:ext cx="293" cy="31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" name="Object 31"/>
            <p:cNvGraphicFramePr>
              <a:graphicFrameLocks noChangeAspect="1"/>
            </p:cNvGraphicFramePr>
            <p:nvPr/>
          </p:nvGraphicFramePr>
          <p:xfrm>
            <a:off x="1645" y="816"/>
            <a:ext cx="192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21" name="Equation" r:id="rId11" imgW="152280" imgH="215640" progId="Equation.3">
                    <p:embed/>
                  </p:oleObj>
                </mc:Choice>
                <mc:Fallback>
                  <p:oleObj name="Equation" r:id="rId11" imgW="152280" imgH="215640" progId="Equation.3">
                    <p:embed/>
                    <p:pic>
                      <p:nvPicPr>
                        <p:cNvPr id="0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45" y="816"/>
                          <a:ext cx="192" cy="27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" name="Object 32"/>
            <p:cNvGraphicFramePr>
              <a:graphicFrameLocks noChangeAspect="1"/>
            </p:cNvGraphicFramePr>
            <p:nvPr/>
          </p:nvGraphicFramePr>
          <p:xfrm>
            <a:off x="2496" y="784"/>
            <a:ext cx="208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22" name="Equation" r:id="rId13" imgW="164880" imgH="215640" progId="Equation.3">
                    <p:embed/>
                  </p:oleObj>
                </mc:Choice>
                <mc:Fallback>
                  <p:oleObj name="Equation" r:id="rId13" imgW="164880" imgH="215640" progId="Equation.3">
                    <p:embed/>
                    <p:pic>
                      <p:nvPicPr>
                        <p:cNvPr id="0" name="Object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96" y="784"/>
                          <a:ext cx="208" cy="27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" name="Object 33"/>
            <p:cNvGraphicFramePr>
              <a:graphicFrameLocks noChangeAspect="1"/>
            </p:cNvGraphicFramePr>
            <p:nvPr/>
          </p:nvGraphicFramePr>
          <p:xfrm>
            <a:off x="3984" y="816"/>
            <a:ext cx="224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23" name="Equation" r:id="rId15" imgW="177480" imgH="215640" progId="Equation.3">
                    <p:embed/>
                  </p:oleObj>
                </mc:Choice>
                <mc:Fallback>
                  <p:oleObj name="Equation" r:id="rId15" imgW="177480" imgH="215640" progId="Equation.3">
                    <p:embed/>
                    <p:pic>
                      <p:nvPicPr>
                        <p:cNvPr id="0" name="Object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84" y="816"/>
                          <a:ext cx="224" cy="27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9" name="TextBox 28"/>
          <p:cNvSpPr txBox="1"/>
          <p:nvPr/>
        </p:nvSpPr>
        <p:spPr>
          <a:xfrm>
            <a:off x="6496595" y="3997834"/>
            <a:ext cx="2399912" cy="1292662"/>
          </a:xfrm>
          <a:prstGeom prst="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Each R.V can have a different </a:t>
            </a:r>
            <a:r>
              <a:rPr lang="en-US" sz="26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μ</a:t>
            </a:r>
            <a:r>
              <a:rPr lang="en-US" sz="2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 </a:t>
            </a:r>
            <a:r>
              <a:rPr lang="en-US" sz="26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σ</a:t>
            </a:r>
            <a:r>
              <a:rPr lang="en-US" sz="2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and </a:t>
            </a:r>
            <a:r>
              <a:rPr lang="en-US" sz="26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pdf</a:t>
            </a:r>
            <a:r>
              <a:rPr lang="en-US" sz="2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en-US" sz="2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Stochastic Process and Time Series </a:t>
            </a:r>
            <a:r>
              <a:rPr lang="en-US" sz="1556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2 of 2</a:t>
            </a:r>
            <a:endParaRPr lang="en-US" sz="1556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tx1">
                  <a:lumMod val="65000"/>
                  <a:lumOff val="35000"/>
                </a:schemeClr>
              </a:buClr>
            </a:pP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Def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: Time Series</a:t>
            </a:r>
          </a:p>
          <a:p>
            <a:pPr>
              <a:buNone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2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{</a:t>
            </a:r>
            <a:r>
              <a:rPr lang="en-US" sz="26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y</a:t>
            </a:r>
            <a:r>
              <a:rPr lang="en-US" sz="2600" i="1" baseline="-25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lang="en-US" sz="26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; </a:t>
            </a:r>
            <a:r>
              <a:rPr lang="en-US" sz="26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lang="en-US" sz="26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=1,2,…</a:t>
            </a:r>
            <a:r>
              <a:rPr lang="en-US" sz="2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} = {</a:t>
            </a:r>
            <a:r>
              <a:rPr lang="en-US" sz="26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y</a:t>
            </a:r>
            <a:r>
              <a:rPr lang="en-US" sz="2600" i="1" baseline="-25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1</a:t>
            </a:r>
            <a:r>
              <a:rPr lang="en-US" sz="26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, y</a:t>
            </a:r>
            <a:r>
              <a:rPr lang="en-US" sz="2600" i="1" baseline="-25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2</a:t>
            </a:r>
            <a:r>
              <a:rPr lang="en-US" sz="26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, …</a:t>
            </a:r>
            <a:r>
              <a:rPr lang="en-US" sz="26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y</a:t>
            </a:r>
            <a:r>
              <a:rPr lang="en-US" sz="2600" i="1" baseline="-25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lang="en-US" sz="2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} </a:t>
            </a:r>
            <a:r>
              <a:rPr lang="en-US" sz="2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= Sample realization of a stochastic process.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6245225" y="3396035"/>
            <a:ext cx="2399912" cy="492443"/>
          </a:xfrm>
          <a:prstGeom prst="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Time Series</a:t>
            </a:r>
            <a:endParaRPr lang="en-US" sz="2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30" name="Group 41"/>
          <p:cNvGrpSpPr>
            <a:grpSpLocks/>
          </p:cNvGrpSpPr>
          <p:nvPr/>
        </p:nvGrpSpPr>
        <p:grpSpPr bwMode="auto">
          <a:xfrm>
            <a:off x="149225" y="2998790"/>
            <a:ext cx="6403975" cy="3581400"/>
            <a:chOff x="816" y="864"/>
            <a:chExt cx="4034" cy="2256"/>
          </a:xfrm>
        </p:grpSpPr>
        <p:sp>
          <p:nvSpPr>
            <p:cNvPr id="31" name="Line 10"/>
            <p:cNvSpPr>
              <a:spLocks noChangeShapeType="1"/>
            </p:cNvSpPr>
            <p:nvPr/>
          </p:nvSpPr>
          <p:spPr bwMode="auto">
            <a:xfrm>
              <a:off x="1248" y="2866"/>
              <a:ext cx="34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Line 11"/>
            <p:cNvSpPr>
              <a:spLocks noChangeShapeType="1"/>
            </p:cNvSpPr>
            <p:nvPr/>
          </p:nvSpPr>
          <p:spPr bwMode="auto">
            <a:xfrm flipV="1">
              <a:off x="1248" y="1186"/>
              <a:ext cx="0" cy="16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Line 12"/>
            <p:cNvSpPr>
              <a:spLocks noChangeShapeType="1"/>
            </p:cNvSpPr>
            <p:nvPr/>
          </p:nvSpPr>
          <p:spPr bwMode="auto">
            <a:xfrm>
              <a:off x="1872" y="1008"/>
              <a:ext cx="0" cy="18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Line 13"/>
            <p:cNvSpPr>
              <a:spLocks noChangeShapeType="1"/>
            </p:cNvSpPr>
            <p:nvPr/>
          </p:nvSpPr>
          <p:spPr bwMode="auto">
            <a:xfrm>
              <a:off x="2688" y="960"/>
              <a:ext cx="0" cy="190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Line 14"/>
            <p:cNvSpPr>
              <a:spLocks noChangeShapeType="1"/>
            </p:cNvSpPr>
            <p:nvPr/>
          </p:nvSpPr>
          <p:spPr bwMode="auto">
            <a:xfrm>
              <a:off x="4224" y="1234"/>
              <a:ext cx="0" cy="16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15"/>
            <p:cNvSpPr>
              <a:spLocks/>
            </p:cNvSpPr>
            <p:nvPr/>
          </p:nvSpPr>
          <p:spPr bwMode="auto">
            <a:xfrm>
              <a:off x="1920" y="1474"/>
              <a:ext cx="528" cy="1344"/>
            </a:xfrm>
            <a:custGeom>
              <a:avLst/>
              <a:gdLst>
                <a:gd name="T0" fmla="*/ 0 w 528"/>
                <a:gd name="T1" fmla="*/ 0 h 1344"/>
                <a:gd name="T2" fmla="*/ 144 w 528"/>
                <a:gd name="T3" fmla="*/ 432 h 1344"/>
                <a:gd name="T4" fmla="*/ 528 w 528"/>
                <a:gd name="T5" fmla="*/ 624 h 1344"/>
                <a:gd name="T6" fmla="*/ 144 w 528"/>
                <a:gd name="T7" fmla="*/ 864 h 1344"/>
                <a:gd name="T8" fmla="*/ 0 w 528"/>
                <a:gd name="T9" fmla="*/ 1344 h 13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1344"/>
                <a:gd name="T17" fmla="*/ 528 w 528"/>
                <a:gd name="T18" fmla="*/ 1344 h 13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1344">
                  <a:moveTo>
                    <a:pt x="0" y="0"/>
                  </a:moveTo>
                  <a:cubicBezTo>
                    <a:pt x="28" y="164"/>
                    <a:pt x="56" y="328"/>
                    <a:pt x="144" y="432"/>
                  </a:cubicBezTo>
                  <a:cubicBezTo>
                    <a:pt x="232" y="536"/>
                    <a:pt x="528" y="552"/>
                    <a:pt x="528" y="624"/>
                  </a:cubicBezTo>
                  <a:cubicBezTo>
                    <a:pt x="528" y="696"/>
                    <a:pt x="232" y="744"/>
                    <a:pt x="144" y="864"/>
                  </a:cubicBezTo>
                  <a:cubicBezTo>
                    <a:pt x="56" y="984"/>
                    <a:pt x="28" y="1164"/>
                    <a:pt x="0" y="134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16"/>
            <p:cNvSpPr>
              <a:spLocks/>
            </p:cNvSpPr>
            <p:nvPr/>
          </p:nvSpPr>
          <p:spPr bwMode="auto">
            <a:xfrm>
              <a:off x="2736" y="1090"/>
              <a:ext cx="528" cy="1296"/>
            </a:xfrm>
            <a:custGeom>
              <a:avLst/>
              <a:gdLst>
                <a:gd name="T0" fmla="*/ 48 w 528"/>
                <a:gd name="T1" fmla="*/ 0 h 1296"/>
                <a:gd name="T2" fmla="*/ 144 w 528"/>
                <a:gd name="T3" fmla="*/ 384 h 1296"/>
                <a:gd name="T4" fmla="*/ 528 w 528"/>
                <a:gd name="T5" fmla="*/ 576 h 1296"/>
                <a:gd name="T6" fmla="*/ 144 w 528"/>
                <a:gd name="T7" fmla="*/ 912 h 1296"/>
                <a:gd name="T8" fmla="*/ 0 w 528"/>
                <a:gd name="T9" fmla="*/ 1296 h 12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1296"/>
                <a:gd name="T17" fmla="*/ 528 w 528"/>
                <a:gd name="T18" fmla="*/ 1296 h 129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1296">
                  <a:moveTo>
                    <a:pt x="48" y="0"/>
                  </a:moveTo>
                  <a:cubicBezTo>
                    <a:pt x="56" y="144"/>
                    <a:pt x="64" y="288"/>
                    <a:pt x="144" y="384"/>
                  </a:cubicBezTo>
                  <a:cubicBezTo>
                    <a:pt x="224" y="480"/>
                    <a:pt x="528" y="488"/>
                    <a:pt x="528" y="576"/>
                  </a:cubicBezTo>
                  <a:cubicBezTo>
                    <a:pt x="528" y="664"/>
                    <a:pt x="232" y="792"/>
                    <a:pt x="144" y="912"/>
                  </a:cubicBezTo>
                  <a:cubicBezTo>
                    <a:pt x="56" y="1032"/>
                    <a:pt x="28" y="1164"/>
                    <a:pt x="0" y="129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17"/>
            <p:cNvSpPr>
              <a:spLocks/>
            </p:cNvSpPr>
            <p:nvPr/>
          </p:nvSpPr>
          <p:spPr bwMode="auto">
            <a:xfrm>
              <a:off x="4272" y="1474"/>
              <a:ext cx="288" cy="1200"/>
            </a:xfrm>
            <a:custGeom>
              <a:avLst/>
              <a:gdLst>
                <a:gd name="T0" fmla="*/ 48 w 288"/>
                <a:gd name="T1" fmla="*/ 0 h 1200"/>
                <a:gd name="T2" fmla="*/ 48 w 288"/>
                <a:gd name="T3" fmla="*/ 336 h 1200"/>
                <a:gd name="T4" fmla="*/ 288 w 288"/>
                <a:gd name="T5" fmla="*/ 624 h 1200"/>
                <a:gd name="T6" fmla="*/ 48 w 288"/>
                <a:gd name="T7" fmla="*/ 960 h 1200"/>
                <a:gd name="T8" fmla="*/ 0 w 288"/>
                <a:gd name="T9" fmla="*/ 1200 h 12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8"/>
                <a:gd name="T16" fmla="*/ 0 h 1200"/>
                <a:gd name="T17" fmla="*/ 288 w 288"/>
                <a:gd name="T18" fmla="*/ 1200 h 12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8" h="1200">
                  <a:moveTo>
                    <a:pt x="48" y="0"/>
                  </a:moveTo>
                  <a:cubicBezTo>
                    <a:pt x="28" y="116"/>
                    <a:pt x="8" y="232"/>
                    <a:pt x="48" y="336"/>
                  </a:cubicBezTo>
                  <a:cubicBezTo>
                    <a:pt x="88" y="440"/>
                    <a:pt x="288" y="520"/>
                    <a:pt x="288" y="624"/>
                  </a:cubicBezTo>
                  <a:cubicBezTo>
                    <a:pt x="288" y="728"/>
                    <a:pt x="96" y="864"/>
                    <a:pt x="48" y="960"/>
                  </a:cubicBezTo>
                  <a:cubicBezTo>
                    <a:pt x="0" y="1056"/>
                    <a:pt x="8" y="1160"/>
                    <a:pt x="0" y="120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Line 18"/>
            <p:cNvSpPr>
              <a:spLocks noChangeShapeType="1"/>
            </p:cNvSpPr>
            <p:nvPr/>
          </p:nvSpPr>
          <p:spPr bwMode="auto">
            <a:xfrm>
              <a:off x="1872" y="2098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Line 19"/>
            <p:cNvSpPr>
              <a:spLocks noChangeShapeType="1"/>
            </p:cNvSpPr>
            <p:nvPr/>
          </p:nvSpPr>
          <p:spPr bwMode="auto">
            <a:xfrm flipV="1">
              <a:off x="2688" y="1666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Line 20"/>
            <p:cNvSpPr>
              <a:spLocks noChangeShapeType="1"/>
            </p:cNvSpPr>
            <p:nvPr/>
          </p:nvSpPr>
          <p:spPr bwMode="auto">
            <a:xfrm>
              <a:off x="4224" y="2098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Text Box 21"/>
            <p:cNvSpPr txBox="1">
              <a:spLocks noChangeArrowheads="1"/>
            </p:cNvSpPr>
            <p:nvPr/>
          </p:nvSpPr>
          <p:spPr bwMode="auto">
            <a:xfrm>
              <a:off x="1766" y="2889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/>
                <a:t>1</a:t>
              </a:r>
            </a:p>
          </p:txBody>
        </p:sp>
        <p:sp>
          <p:nvSpPr>
            <p:cNvPr id="43" name="Text Box 22"/>
            <p:cNvSpPr txBox="1">
              <a:spLocks noChangeArrowheads="1"/>
            </p:cNvSpPr>
            <p:nvPr/>
          </p:nvSpPr>
          <p:spPr bwMode="auto">
            <a:xfrm>
              <a:off x="2592" y="2875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/>
                <a:t>2</a:t>
              </a:r>
            </a:p>
          </p:txBody>
        </p:sp>
        <p:sp>
          <p:nvSpPr>
            <p:cNvPr id="44" name="Text Box 23"/>
            <p:cNvSpPr txBox="1">
              <a:spLocks noChangeArrowheads="1"/>
            </p:cNvSpPr>
            <p:nvPr/>
          </p:nvSpPr>
          <p:spPr bwMode="auto">
            <a:xfrm>
              <a:off x="4694" y="2793"/>
              <a:ext cx="15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/>
                <a:t>t</a:t>
              </a:r>
            </a:p>
          </p:txBody>
        </p:sp>
        <p:sp>
          <p:nvSpPr>
            <p:cNvPr id="45" name="Text Box 24"/>
            <p:cNvSpPr txBox="1">
              <a:spLocks noChangeArrowheads="1"/>
            </p:cNvSpPr>
            <p:nvPr/>
          </p:nvSpPr>
          <p:spPr bwMode="auto">
            <a:xfrm>
              <a:off x="4116" y="2889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/>
                <a:t>T</a:t>
              </a:r>
            </a:p>
          </p:txBody>
        </p:sp>
        <p:sp>
          <p:nvSpPr>
            <p:cNvPr id="46" name="Text Box 25"/>
            <p:cNvSpPr txBox="1">
              <a:spLocks noChangeArrowheads="1"/>
            </p:cNvSpPr>
            <p:nvPr/>
          </p:nvSpPr>
          <p:spPr bwMode="auto">
            <a:xfrm>
              <a:off x="2966" y="2841"/>
              <a:ext cx="91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/>
                <a:t>……………..</a:t>
              </a:r>
            </a:p>
          </p:txBody>
        </p:sp>
        <p:graphicFrame>
          <p:nvGraphicFramePr>
            <p:cNvPr id="47" name="Object 26"/>
            <p:cNvGraphicFramePr>
              <a:graphicFrameLocks noChangeAspect="1"/>
            </p:cNvGraphicFramePr>
            <p:nvPr/>
          </p:nvGraphicFramePr>
          <p:xfrm>
            <a:off x="816" y="1200"/>
            <a:ext cx="384" cy="3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672" name="Equation" r:id="rId3" imgW="266400" imgH="228600" progId="Equation.3">
                    <p:embed/>
                  </p:oleObj>
                </mc:Choice>
                <mc:Fallback>
                  <p:oleObj name="Equation" r:id="rId3" imgW="266400" imgH="228600" progId="Equation.3">
                    <p:embed/>
                    <p:pic>
                      <p:nvPicPr>
                        <p:cNvPr id="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6" y="1200"/>
                          <a:ext cx="384" cy="32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8" name="Object 27"/>
            <p:cNvGraphicFramePr>
              <a:graphicFrameLocks noChangeAspect="1"/>
            </p:cNvGraphicFramePr>
            <p:nvPr/>
          </p:nvGraphicFramePr>
          <p:xfrm>
            <a:off x="1568" y="1922"/>
            <a:ext cx="256" cy="3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673" name="Equation" r:id="rId5" imgW="177480" imgH="215640" progId="Equation.3">
                    <p:embed/>
                  </p:oleObj>
                </mc:Choice>
                <mc:Fallback>
                  <p:oleObj name="Equation" r:id="rId5" imgW="177480" imgH="215640" progId="Equation.3">
                    <p:embed/>
                    <p:pic>
                      <p:nvPicPr>
                        <p:cNvPr id="0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68" y="1922"/>
                          <a:ext cx="256" cy="31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" name="Object 28"/>
            <p:cNvGraphicFramePr>
              <a:graphicFrameLocks noChangeAspect="1"/>
            </p:cNvGraphicFramePr>
            <p:nvPr/>
          </p:nvGraphicFramePr>
          <p:xfrm>
            <a:off x="2448" y="1474"/>
            <a:ext cx="274" cy="3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674" name="Equation" r:id="rId7" imgW="190440" imgH="215640" progId="Equation.3">
                    <p:embed/>
                  </p:oleObj>
                </mc:Choice>
                <mc:Fallback>
                  <p:oleObj name="Equation" r:id="rId7" imgW="190440" imgH="215640" progId="Equation.3">
                    <p:embed/>
                    <p:pic>
                      <p:nvPicPr>
                        <p:cNvPr id="0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48" y="1474"/>
                          <a:ext cx="274" cy="31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0" name="Object 29"/>
            <p:cNvGraphicFramePr>
              <a:graphicFrameLocks noChangeAspect="1"/>
            </p:cNvGraphicFramePr>
            <p:nvPr/>
          </p:nvGraphicFramePr>
          <p:xfrm>
            <a:off x="3950" y="1906"/>
            <a:ext cx="293" cy="3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675" name="Equation" r:id="rId9" imgW="203040" imgH="215640" progId="Equation.3">
                    <p:embed/>
                  </p:oleObj>
                </mc:Choice>
                <mc:Fallback>
                  <p:oleObj name="Equation" r:id="rId9" imgW="203040" imgH="215640" progId="Equation.3">
                    <p:embed/>
                    <p:pic>
                      <p:nvPicPr>
                        <p:cNvPr id="0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50" y="1906"/>
                          <a:ext cx="293" cy="31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" name="Object 30"/>
            <p:cNvGraphicFramePr>
              <a:graphicFrameLocks noChangeAspect="1"/>
            </p:cNvGraphicFramePr>
            <p:nvPr/>
          </p:nvGraphicFramePr>
          <p:xfrm>
            <a:off x="1645" y="1008"/>
            <a:ext cx="192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676" name="Equation" r:id="rId11" imgW="152280" imgH="215640" progId="Equation.3">
                    <p:embed/>
                  </p:oleObj>
                </mc:Choice>
                <mc:Fallback>
                  <p:oleObj name="Equation" r:id="rId11" imgW="152280" imgH="215640" progId="Equation.3">
                    <p:embed/>
                    <p:pic>
                      <p:nvPicPr>
                        <p:cNvPr id="0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45" y="1008"/>
                          <a:ext cx="192" cy="27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2" name="Object 31"/>
            <p:cNvGraphicFramePr>
              <a:graphicFrameLocks noChangeAspect="1"/>
            </p:cNvGraphicFramePr>
            <p:nvPr/>
          </p:nvGraphicFramePr>
          <p:xfrm>
            <a:off x="2496" y="976"/>
            <a:ext cx="208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677" name="Equation" r:id="rId13" imgW="164880" imgH="215640" progId="Equation.3">
                    <p:embed/>
                  </p:oleObj>
                </mc:Choice>
                <mc:Fallback>
                  <p:oleObj name="Equation" r:id="rId13" imgW="164880" imgH="215640" progId="Equation.3">
                    <p:embed/>
                    <p:pic>
                      <p:nvPicPr>
                        <p:cNvPr id="0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96" y="976"/>
                          <a:ext cx="208" cy="27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3" name="Object 32"/>
            <p:cNvGraphicFramePr>
              <a:graphicFrameLocks noChangeAspect="1"/>
            </p:cNvGraphicFramePr>
            <p:nvPr/>
          </p:nvGraphicFramePr>
          <p:xfrm>
            <a:off x="3984" y="1008"/>
            <a:ext cx="224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678" name="Equation" r:id="rId15" imgW="177480" imgH="215640" progId="Equation.3">
                    <p:embed/>
                  </p:oleObj>
                </mc:Choice>
                <mc:Fallback>
                  <p:oleObj name="Equation" r:id="rId15" imgW="177480" imgH="215640" progId="Equation.3">
                    <p:embed/>
                    <p:pic>
                      <p:nvPicPr>
                        <p:cNvPr id="0" name="Object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84" y="1008"/>
                          <a:ext cx="224" cy="27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4" name="Text Box 33"/>
            <p:cNvSpPr txBox="1">
              <a:spLocks noChangeArrowheads="1"/>
            </p:cNvSpPr>
            <p:nvPr/>
          </p:nvSpPr>
          <p:spPr bwMode="auto">
            <a:xfrm>
              <a:off x="1728" y="864"/>
              <a:ext cx="329" cy="9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9600"/>
                <a:t>.</a:t>
              </a:r>
            </a:p>
          </p:txBody>
        </p:sp>
        <p:sp>
          <p:nvSpPr>
            <p:cNvPr id="55" name="Text Box 34"/>
            <p:cNvSpPr txBox="1">
              <a:spLocks noChangeArrowheads="1"/>
            </p:cNvSpPr>
            <p:nvPr/>
          </p:nvSpPr>
          <p:spPr bwMode="auto">
            <a:xfrm>
              <a:off x="2551" y="1372"/>
              <a:ext cx="329" cy="9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9600"/>
                <a:t>.</a:t>
              </a:r>
            </a:p>
          </p:txBody>
        </p:sp>
        <p:sp>
          <p:nvSpPr>
            <p:cNvPr id="56" name="Text Box 35"/>
            <p:cNvSpPr txBox="1">
              <a:spLocks noChangeArrowheads="1"/>
            </p:cNvSpPr>
            <p:nvPr/>
          </p:nvSpPr>
          <p:spPr bwMode="auto">
            <a:xfrm>
              <a:off x="4087" y="864"/>
              <a:ext cx="329" cy="9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9600"/>
                <a:t>.</a:t>
              </a:r>
            </a:p>
          </p:txBody>
        </p:sp>
        <p:sp>
          <p:nvSpPr>
            <p:cNvPr id="57" name="Line 36"/>
            <p:cNvSpPr>
              <a:spLocks noChangeShapeType="1"/>
            </p:cNvSpPr>
            <p:nvPr/>
          </p:nvSpPr>
          <p:spPr bwMode="auto">
            <a:xfrm flipV="1">
              <a:off x="1488" y="1632"/>
              <a:ext cx="384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Line 37"/>
            <p:cNvSpPr>
              <a:spLocks noChangeShapeType="1"/>
            </p:cNvSpPr>
            <p:nvPr/>
          </p:nvSpPr>
          <p:spPr bwMode="auto">
            <a:xfrm>
              <a:off x="1872" y="1632"/>
              <a:ext cx="816" cy="4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Line 38"/>
            <p:cNvSpPr>
              <a:spLocks noChangeShapeType="1"/>
            </p:cNvSpPr>
            <p:nvPr/>
          </p:nvSpPr>
          <p:spPr bwMode="auto">
            <a:xfrm flipV="1">
              <a:off x="2688" y="1872"/>
              <a:ext cx="672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Line 39"/>
            <p:cNvSpPr>
              <a:spLocks noChangeShapeType="1"/>
            </p:cNvSpPr>
            <p:nvPr/>
          </p:nvSpPr>
          <p:spPr bwMode="auto">
            <a:xfrm>
              <a:off x="3744" y="1392"/>
              <a:ext cx="48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Text Box 40"/>
            <p:cNvSpPr txBox="1">
              <a:spLocks noChangeArrowheads="1"/>
            </p:cNvSpPr>
            <p:nvPr/>
          </p:nvSpPr>
          <p:spPr bwMode="auto">
            <a:xfrm>
              <a:off x="3312" y="1607"/>
              <a:ext cx="63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en-US" sz="1800"/>
                <a:t>……….</a:t>
              </a:r>
            </a:p>
          </p:txBody>
        </p:sp>
      </p:grpSp>
      <p:cxnSp>
        <p:nvCxnSpPr>
          <p:cNvPr id="63" name="Straight Connector 62"/>
          <p:cNvCxnSpPr/>
          <p:nvPr/>
        </p:nvCxnSpPr>
        <p:spPr>
          <a:xfrm>
            <a:off x="6305550" y="3659190"/>
            <a:ext cx="626534" cy="1588"/>
          </a:xfrm>
          <a:prstGeom prst="line">
            <a:avLst/>
          </a:prstGeom>
          <a:ln w="349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6"/>
          <p:cNvGrpSpPr>
            <a:grpSpLocks/>
          </p:cNvGrpSpPr>
          <p:nvPr/>
        </p:nvGrpSpPr>
        <p:grpSpPr bwMode="auto">
          <a:xfrm>
            <a:off x="359829" y="1109131"/>
            <a:ext cx="8470900" cy="5791200"/>
            <a:chOff x="-12700" y="457200"/>
            <a:chExt cx="9309100" cy="6248400"/>
          </a:xfrm>
        </p:grpSpPr>
        <p:grpSp>
          <p:nvGrpSpPr>
            <p:cNvPr id="3" name="Group 57"/>
            <p:cNvGrpSpPr>
              <a:grpSpLocks/>
            </p:cNvGrpSpPr>
            <p:nvPr/>
          </p:nvGrpSpPr>
          <p:grpSpPr bwMode="auto">
            <a:xfrm>
              <a:off x="5257800" y="838200"/>
              <a:ext cx="4038600" cy="5867400"/>
              <a:chOff x="4343400" y="914400"/>
              <a:chExt cx="3962400" cy="5562600"/>
            </a:xfrm>
          </p:grpSpPr>
          <p:sp>
            <p:nvSpPr>
              <p:cNvPr id="4156" name="Line 4"/>
              <p:cNvSpPr>
                <a:spLocks noChangeShapeType="1"/>
              </p:cNvSpPr>
              <p:nvPr/>
            </p:nvSpPr>
            <p:spPr bwMode="auto">
              <a:xfrm>
                <a:off x="4876800" y="2133600"/>
                <a:ext cx="304800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4" name="Group 56"/>
              <p:cNvGrpSpPr>
                <a:grpSpLocks/>
              </p:cNvGrpSpPr>
              <p:nvPr/>
            </p:nvGrpSpPr>
            <p:grpSpPr bwMode="auto">
              <a:xfrm>
                <a:off x="4343400" y="914400"/>
                <a:ext cx="3962400" cy="5562600"/>
                <a:chOff x="4572000" y="914400"/>
                <a:chExt cx="3962400" cy="5562600"/>
              </a:xfrm>
            </p:grpSpPr>
            <p:pic>
              <p:nvPicPr>
                <p:cNvPr id="4158" name="Picture 3" descr="dji_plots"/>
                <p:cNvPicPr>
                  <a:picLocks noChangeAspect="1" noChangeArrowheads="1"/>
                </p:cNvPicPr>
                <p:nvPr/>
              </p:nvPicPr>
              <p:blipFill>
                <a:blip r:embed="rId3"/>
                <a:srcRect/>
                <a:stretch>
                  <a:fillRect/>
                </a:stretch>
              </p:blipFill>
              <p:spPr bwMode="auto">
                <a:xfrm>
                  <a:off x="4572000" y="914400"/>
                  <a:ext cx="3962400" cy="556260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4159" name="Line 5"/>
                <p:cNvSpPr>
                  <a:spLocks noChangeShapeType="1"/>
                </p:cNvSpPr>
                <p:nvPr/>
              </p:nvSpPr>
              <p:spPr bwMode="auto">
                <a:xfrm>
                  <a:off x="5105400" y="4548632"/>
                  <a:ext cx="3150956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5" name="Group 11"/>
            <p:cNvGrpSpPr>
              <a:grpSpLocks/>
            </p:cNvGrpSpPr>
            <p:nvPr/>
          </p:nvGrpSpPr>
          <p:grpSpPr bwMode="auto">
            <a:xfrm>
              <a:off x="0" y="457200"/>
              <a:ext cx="3962400" cy="2819400"/>
              <a:chOff x="816" y="543"/>
              <a:chExt cx="4034" cy="2385"/>
            </a:xfrm>
          </p:grpSpPr>
          <p:sp>
            <p:nvSpPr>
              <p:cNvPr id="4140" name="Line 12"/>
              <p:cNvSpPr>
                <a:spLocks noChangeShapeType="1"/>
              </p:cNvSpPr>
              <p:nvPr/>
            </p:nvSpPr>
            <p:spPr bwMode="auto">
              <a:xfrm>
                <a:off x="1248" y="2674"/>
                <a:ext cx="340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41" name="Line 13"/>
              <p:cNvSpPr>
                <a:spLocks noChangeShapeType="1"/>
              </p:cNvSpPr>
              <p:nvPr/>
            </p:nvSpPr>
            <p:spPr bwMode="auto">
              <a:xfrm flipV="1">
                <a:off x="1248" y="543"/>
                <a:ext cx="33" cy="21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42" name="Line 14"/>
              <p:cNvSpPr>
                <a:spLocks noChangeShapeType="1"/>
              </p:cNvSpPr>
              <p:nvPr/>
            </p:nvSpPr>
            <p:spPr bwMode="auto">
              <a:xfrm flipH="1">
                <a:off x="1872" y="543"/>
                <a:ext cx="30" cy="21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43" name="Line 15"/>
              <p:cNvSpPr>
                <a:spLocks noChangeShapeType="1"/>
              </p:cNvSpPr>
              <p:nvPr/>
            </p:nvSpPr>
            <p:spPr bwMode="auto">
              <a:xfrm>
                <a:off x="2678" y="543"/>
                <a:ext cx="10" cy="21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44" name="Line 16"/>
              <p:cNvSpPr>
                <a:spLocks noChangeShapeType="1"/>
              </p:cNvSpPr>
              <p:nvPr/>
            </p:nvSpPr>
            <p:spPr bwMode="auto">
              <a:xfrm flipH="1">
                <a:off x="4224" y="543"/>
                <a:ext cx="5" cy="21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45" name="Freeform 17"/>
              <p:cNvSpPr>
                <a:spLocks/>
              </p:cNvSpPr>
              <p:nvPr/>
            </p:nvSpPr>
            <p:spPr bwMode="auto">
              <a:xfrm>
                <a:off x="1920" y="1520"/>
                <a:ext cx="528" cy="1344"/>
              </a:xfrm>
              <a:custGeom>
                <a:avLst/>
                <a:gdLst>
                  <a:gd name="T0" fmla="*/ 0 w 528"/>
                  <a:gd name="T1" fmla="*/ 0 h 1344"/>
                  <a:gd name="T2" fmla="*/ 144 w 528"/>
                  <a:gd name="T3" fmla="*/ 432 h 1344"/>
                  <a:gd name="T4" fmla="*/ 528 w 528"/>
                  <a:gd name="T5" fmla="*/ 624 h 1344"/>
                  <a:gd name="T6" fmla="*/ 144 w 528"/>
                  <a:gd name="T7" fmla="*/ 864 h 1344"/>
                  <a:gd name="T8" fmla="*/ 0 w 528"/>
                  <a:gd name="T9" fmla="*/ 1344 h 13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28"/>
                  <a:gd name="T16" fmla="*/ 0 h 1344"/>
                  <a:gd name="T17" fmla="*/ 528 w 528"/>
                  <a:gd name="T18" fmla="*/ 1344 h 134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28" h="1344">
                    <a:moveTo>
                      <a:pt x="0" y="0"/>
                    </a:moveTo>
                    <a:cubicBezTo>
                      <a:pt x="28" y="164"/>
                      <a:pt x="56" y="328"/>
                      <a:pt x="144" y="432"/>
                    </a:cubicBezTo>
                    <a:cubicBezTo>
                      <a:pt x="232" y="536"/>
                      <a:pt x="528" y="552"/>
                      <a:pt x="528" y="624"/>
                    </a:cubicBezTo>
                    <a:cubicBezTo>
                      <a:pt x="528" y="696"/>
                      <a:pt x="232" y="744"/>
                      <a:pt x="144" y="864"/>
                    </a:cubicBezTo>
                    <a:cubicBezTo>
                      <a:pt x="56" y="984"/>
                      <a:pt x="28" y="1164"/>
                      <a:pt x="0" y="1344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46" name="Freeform 18"/>
              <p:cNvSpPr>
                <a:spLocks/>
              </p:cNvSpPr>
              <p:nvPr/>
            </p:nvSpPr>
            <p:spPr bwMode="auto">
              <a:xfrm>
                <a:off x="2736" y="1317"/>
                <a:ext cx="528" cy="1296"/>
              </a:xfrm>
              <a:custGeom>
                <a:avLst/>
                <a:gdLst>
                  <a:gd name="T0" fmla="*/ 48 w 528"/>
                  <a:gd name="T1" fmla="*/ 0 h 1296"/>
                  <a:gd name="T2" fmla="*/ 144 w 528"/>
                  <a:gd name="T3" fmla="*/ 384 h 1296"/>
                  <a:gd name="T4" fmla="*/ 528 w 528"/>
                  <a:gd name="T5" fmla="*/ 576 h 1296"/>
                  <a:gd name="T6" fmla="*/ 144 w 528"/>
                  <a:gd name="T7" fmla="*/ 912 h 1296"/>
                  <a:gd name="T8" fmla="*/ 0 w 528"/>
                  <a:gd name="T9" fmla="*/ 1296 h 129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28"/>
                  <a:gd name="T16" fmla="*/ 0 h 1296"/>
                  <a:gd name="T17" fmla="*/ 528 w 528"/>
                  <a:gd name="T18" fmla="*/ 1296 h 129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28" h="1296">
                    <a:moveTo>
                      <a:pt x="48" y="0"/>
                    </a:moveTo>
                    <a:cubicBezTo>
                      <a:pt x="56" y="144"/>
                      <a:pt x="64" y="288"/>
                      <a:pt x="144" y="384"/>
                    </a:cubicBezTo>
                    <a:cubicBezTo>
                      <a:pt x="224" y="480"/>
                      <a:pt x="528" y="488"/>
                      <a:pt x="528" y="576"/>
                    </a:cubicBezTo>
                    <a:cubicBezTo>
                      <a:pt x="528" y="664"/>
                      <a:pt x="232" y="792"/>
                      <a:pt x="144" y="912"/>
                    </a:cubicBezTo>
                    <a:cubicBezTo>
                      <a:pt x="56" y="1032"/>
                      <a:pt x="28" y="1164"/>
                      <a:pt x="0" y="1296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47" name="Freeform 19"/>
              <p:cNvSpPr>
                <a:spLocks/>
              </p:cNvSpPr>
              <p:nvPr/>
            </p:nvSpPr>
            <p:spPr bwMode="auto">
              <a:xfrm>
                <a:off x="4272" y="543"/>
                <a:ext cx="288" cy="1200"/>
              </a:xfrm>
              <a:custGeom>
                <a:avLst/>
                <a:gdLst>
                  <a:gd name="T0" fmla="*/ 48 w 288"/>
                  <a:gd name="T1" fmla="*/ 0 h 1200"/>
                  <a:gd name="T2" fmla="*/ 48 w 288"/>
                  <a:gd name="T3" fmla="*/ 336 h 1200"/>
                  <a:gd name="T4" fmla="*/ 288 w 288"/>
                  <a:gd name="T5" fmla="*/ 624 h 1200"/>
                  <a:gd name="T6" fmla="*/ 48 w 288"/>
                  <a:gd name="T7" fmla="*/ 960 h 1200"/>
                  <a:gd name="T8" fmla="*/ 0 w 288"/>
                  <a:gd name="T9" fmla="*/ 1200 h 12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88"/>
                  <a:gd name="T16" fmla="*/ 0 h 1200"/>
                  <a:gd name="T17" fmla="*/ 288 w 288"/>
                  <a:gd name="T18" fmla="*/ 1200 h 12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88" h="1200">
                    <a:moveTo>
                      <a:pt x="48" y="0"/>
                    </a:moveTo>
                    <a:cubicBezTo>
                      <a:pt x="28" y="116"/>
                      <a:pt x="8" y="232"/>
                      <a:pt x="48" y="336"/>
                    </a:cubicBezTo>
                    <a:cubicBezTo>
                      <a:pt x="88" y="440"/>
                      <a:pt x="288" y="520"/>
                      <a:pt x="288" y="624"/>
                    </a:cubicBezTo>
                    <a:cubicBezTo>
                      <a:pt x="288" y="728"/>
                      <a:pt x="96" y="864"/>
                      <a:pt x="48" y="960"/>
                    </a:cubicBezTo>
                    <a:cubicBezTo>
                      <a:pt x="0" y="1056"/>
                      <a:pt x="8" y="1160"/>
                      <a:pt x="0" y="1200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48" name="Line 20"/>
              <p:cNvSpPr>
                <a:spLocks noChangeShapeType="1"/>
              </p:cNvSpPr>
              <p:nvPr/>
            </p:nvSpPr>
            <p:spPr bwMode="auto">
              <a:xfrm>
                <a:off x="1872" y="2154"/>
                <a:ext cx="5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49" name="Line 21"/>
              <p:cNvSpPr>
                <a:spLocks noChangeShapeType="1"/>
              </p:cNvSpPr>
              <p:nvPr/>
            </p:nvSpPr>
            <p:spPr bwMode="auto">
              <a:xfrm flipV="1">
                <a:off x="2688" y="1897"/>
                <a:ext cx="5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50" name="Line 22"/>
              <p:cNvSpPr>
                <a:spLocks noChangeShapeType="1"/>
              </p:cNvSpPr>
              <p:nvPr/>
            </p:nvSpPr>
            <p:spPr bwMode="auto">
              <a:xfrm>
                <a:off x="4224" y="1188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51" name="Text Box 23"/>
              <p:cNvSpPr txBox="1">
                <a:spLocks noChangeArrowheads="1"/>
              </p:cNvSpPr>
              <p:nvPr/>
            </p:nvSpPr>
            <p:spPr bwMode="auto">
              <a:xfrm>
                <a:off x="1669" y="2670"/>
                <a:ext cx="19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800"/>
                  <a:t>1</a:t>
                </a:r>
              </a:p>
            </p:txBody>
          </p:sp>
          <p:sp>
            <p:nvSpPr>
              <p:cNvPr id="4152" name="Text Box 24"/>
              <p:cNvSpPr txBox="1">
                <a:spLocks noChangeArrowheads="1"/>
              </p:cNvSpPr>
              <p:nvPr/>
            </p:nvSpPr>
            <p:spPr bwMode="auto">
              <a:xfrm>
                <a:off x="2592" y="2683"/>
                <a:ext cx="19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800"/>
                  <a:t>2</a:t>
                </a:r>
              </a:p>
            </p:txBody>
          </p:sp>
          <p:sp>
            <p:nvSpPr>
              <p:cNvPr id="4153" name="Text Box 25"/>
              <p:cNvSpPr txBox="1">
                <a:spLocks noChangeArrowheads="1"/>
              </p:cNvSpPr>
              <p:nvPr/>
            </p:nvSpPr>
            <p:spPr bwMode="auto">
              <a:xfrm>
                <a:off x="4694" y="2601"/>
                <a:ext cx="15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800"/>
                  <a:t>t</a:t>
                </a:r>
              </a:p>
            </p:txBody>
          </p:sp>
          <p:sp>
            <p:nvSpPr>
              <p:cNvPr id="4154" name="Text Box 26"/>
              <p:cNvSpPr txBox="1">
                <a:spLocks noChangeArrowheads="1"/>
              </p:cNvSpPr>
              <p:nvPr/>
            </p:nvSpPr>
            <p:spPr bwMode="auto">
              <a:xfrm>
                <a:off x="4116" y="2697"/>
                <a:ext cx="20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800"/>
                  <a:t>T</a:t>
                </a:r>
              </a:p>
            </p:txBody>
          </p:sp>
          <p:sp>
            <p:nvSpPr>
              <p:cNvPr id="4155" name="Text Box 27"/>
              <p:cNvSpPr txBox="1">
                <a:spLocks noChangeArrowheads="1"/>
              </p:cNvSpPr>
              <p:nvPr/>
            </p:nvSpPr>
            <p:spPr bwMode="auto">
              <a:xfrm>
                <a:off x="2833" y="2649"/>
                <a:ext cx="91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800"/>
                  <a:t>……………..</a:t>
                </a:r>
              </a:p>
            </p:txBody>
          </p:sp>
          <p:graphicFrame>
            <p:nvGraphicFramePr>
              <p:cNvPr id="4105" name="Object 28"/>
              <p:cNvGraphicFramePr>
                <a:graphicFrameLocks noChangeAspect="1"/>
              </p:cNvGraphicFramePr>
              <p:nvPr/>
            </p:nvGraphicFramePr>
            <p:xfrm>
              <a:off x="816" y="543"/>
              <a:ext cx="384" cy="32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751" name="Equation" r:id="rId4" imgW="266400" imgH="228600" progId="Equation.3">
                      <p:embed/>
                    </p:oleObj>
                  </mc:Choice>
                  <mc:Fallback>
                    <p:oleObj name="Equation" r:id="rId4" imgW="266400" imgH="228600" progId="Equation.3">
                      <p:embed/>
                      <p:pic>
                        <p:nvPicPr>
                          <p:cNvPr id="0" name="Object 2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16" y="543"/>
                            <a:ext cx="384" cy="329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106" name="Object 29"/>
              <p:cNvGraphicFramePr>
                <a:graphicFrameLocks noChangeAspect="1"/>
              </p:cNvGraphicFramePr>
              <p:nvPr/>
            </p:nvGraphicFramePr>
            <p:xfrm>
              <a:off x="1534" y="1936"/>
              <a:ext cx="314" cy="34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752" name="Equation" r:id="rId6" imgW="228600" imgH="253800" progId="Equation.3">
                      <p:embed/>
                    </p:oleObj>
                  </mc:Choice>
                  <mc:Fallback>
                    <p:oleObj name="Equation" r:id="rId6" imgW="228600" imgH="253800" progId="Equation.3">
                      <p:embed/>
                      <p:pic>
                        <p:nvPicPr>
                          <p:cNvPr id="0" name="Object 2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534" y="1936"/>
                            <a:ext cx="314" cy="34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107" name="Object 30"/>
              <p:cNvGraphicFramePr>
                <a:graphicFrameLocks noChangeAspect="1"/>
              </p:cNvGraphicFramePr>
              <p:nvPr/>
            </p:nvGraphicFramePr>
            <p:xfrm>
              <a:off x="2332" y="1687"/>
              <a:ext cx="347" cy="36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753" name="Equation" r:id="rId8" imgW="241200" imgH="253800" progId="Equation.3">
                      <p:embed/>
                    </p:oleObj>
                  </mc:Choice>
                  <mc:Fallback>
                    <p:oleObj name="Equation" r:id="rId8" imgW="241200" imgH="253800" progId="Equation.3">
                      <p:embed/>
                      <p:pic>
                        <p:nvPicPr>
                          <p:cNvPr id="0" name="Object 3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332" y="1687"/>
                            <a:ext cx="347" cy="367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108" name="Object 31"/>
              <p:cNvGraphicFramePr>
                <a:graphicFrameLocks noChangeAspect="1"/>
              </p:cNvGraphicFramePr>
              <p:nvPr/>
            </p:nvGraphicFramePr>
            <p:xfrm>
              <a:off x="3787" y="1015"/>
              <a:ext cx="365" cy="36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754" name="Equation" r:id="rId10" imgW="253800" imgH="253800" progId="Equation.3">
                      <p:embed/>
                    </p:oleObj>
                  </mc:Choice>
                  <mc:Fallback>
                    <p:oleObj name="Equation" r:id="rId10" imgW="253800" imgH="253800" progId="Equation.3">
                      <p:embed/>
                      <p:pic>
                        <p:nvPicPr>
                          <p:cNvPr id="0" name="Object 3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787" y="1015"/>
                            <a:ext cx="365" cy="36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109" name="Object 32"/>
              <p:cNvGraphicFramePr>
                <a:graphicFrameLocks noChangeAspect="1"/>
              </p:cNvGraphicFramePr>
              <p:nvPr/>
            </p:nvGraphicFramePr>
            <p:xfrm>
              <a:off x="1645" y="543"/>
              <a:ext cx="192" cy="27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755" name="Equation" r:id="rId12" imgW="152280" imgH="215640" progId="Equation.3">
                      <p:embed/>
                    </p:oleObj>
                  </mc:Choice>
                  <mc:Fallback>
                    <p:oleObj name="Equation" r:id="rId12" imgW="152280" imgH="215640" progId="Equation.3">
                      <p:embed/>
                      <p:pic>
                        <p:nvPicPr>
                          <p:cNvPr id="0" name="Object 3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645" y="543"/>
                            <a:ext cx="192" cy="27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110" name="Object 33"/>
              <p:cNvGraphicFramePr>
                <a:graphicFrameLocks noChangeAspect="1"/>
              </p:cNvGraphicFramePr>
              <p:nvPr/>
            </p:nvGraphicFramePr>
            <p:xfrm>
              <a:off x="2496" y="543"/>
              <a:ext cx="208" cy="27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756" name="Equation" r:id="rId14" imgW="164880" imgH="215640" progId="Equation.3">
                      <p:embed/>
                    </p:oleObj>
                  </mc:Choice>
                  <mc:Fallback>
                    <p:oleObj name="Equation" r:id="rId14" imgW="164880" imgH="215640" progId="Equation.3">
                      <p:embed/>
                      <p:pic>
                        <p:nvPicPr>
                          <p:cNvPr id="0" name="Object 3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496" y="543"/>
                            <a:ext cx="208" cy="27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111" name="Object 34"/>
              <p:cNvGraphicFramePr>
                <a:graphicFrameLocks noChangeAspect="1"/>
              </p:cNvGraphicFramePr>
              <p:nvPr/>
            </p:nvGraphicFramePr>
            <p:xfrm>
              <a:off x="3984" y="543"/>
              <a:ext cx="224" cy="27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757" name="Equation" r:id="rId16" imgW="177480" imgH="215640" progId="Equation.3">
                      <p:embed/>
                    </p:oleObj>
                  </mc:Choice>
                  <mc:Fallback>
                    <p:oleObj name="Equation" r:id="rId16" imgW="177480" imgH="215640" progId="Equation.3">
                      <p:embed/>
                      <p:pic>
                        <p:nvPicPr>
                          <p:cNvPr id="0" name="Object 3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84" y="543"/>
                            <a:ext cx="224" cy="27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6" name="Group 40"/>
            <p:cNvGrpSpPr>
              <a:grpSpLocks/>
            </p:cNvGrpSpPr>
            <p:nvPr/>
          </p:nvGrpSpPr>
          <p:grpSpPr bwMode="auto">
            <a:xfrm>
              <a:off x="-12700" y="3581400"/>
              <a:ext cx="4356100" cy="2133600"/>
              <a:chOff x="672" y="2216"/>
              <a:chExt cx="3752" cy="1912"/>
            </a:xfrm>
          </p:grpSpPr>
          <p:sp>
            <p:nvSpPr>
              <p:cNvPr id="4124" name="Text Box 20"/>
              <p:cNvSpPr txBox="1">
                <a:spLocks noChangeArrowheads="1"/>
              </p:cNvSpPr>
              <p:nvPr/>
            </p:nvSpPr>
            <p:spPr bwMode="auto">
              <a:xfrm>
                <a:off x="2252" y="3897"/>
                <a:ext cx="19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800"/>
                  <a:t>2</a:t>
                </a:r>
              </a:p>
            </p:txBody>
          </p:sp>
          <p:sp>
            <p:nvSpPr>
              <p:cNvPr id="4125" name="Line 13"/>
              <p:cNvSpPr>
                <a:spLocks noChangeShapeType="1"/>
              </p:cNvSpPr>
              <p:nvPr/>
            </p:nvSpPr>
            <p:spPr bwMode="auto">
              <a:xfrm>
                <a:off x="1064" y="3907"/>
                <a:ext cx="309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26" name="Line 14"/>
              <p:cNvSpPr>
                <a:spLocks noChangeShapeType="1"/>
              </p:cNvSpPr>
              <p:nvPr/>
            </p:nvSpPr>
            <p:spPr bwMode="auto">
              <a:xfrm flipV="1">
                <a:off x="1064" y="2417"/>
                <a:ext cx="0" cy="14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27" name="Line 15"/>
              <p:cNvSpPr>
                <a:spLocks noChangeShapeType="1"/>
              </p:cNvSpPr>
              <p:nvPr/>
            </p:nvSpPr>
            <p:spPr bwMode="auto">
              <a:xfrm>
                <a:off x="1629" y="2259"/>
                <a:ext cx="0" cy="16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28" name="Line 16"/>
              <p:cNvSpPr>
                <a:spLocks noChangeShapeType="1"/>
              </p:cNvSpPr>
              <p:nvPr/>
            </p:nvSpPr>
            <p:spPr bwMode="auto">
              <a:xfrm>
                <a:off x="2369" y="2216"/>
                <a:ext cx="0" cy="16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29" name="Line 17"/>
              <p:cNvSpPr>
                <a:spLocks noChangeShapeType="1"/>
              </p:cNvSpPr>
              <p:nvPr/>
            </p:nvSpPr>
            <p:spPr bwMode="auto">
              <a:xfrm>
                <a:off x="3762" y="2459"/>
                <a:ext cx="0" cy="14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30" name="Line 19"/>
              <p:cNvSpPr>
                <a:spLocks noChangeShapeType="1"/>
              </p:cNvSpPr>
              <p:nvPr/>
            </p:nvSpPr>
            <p:spPr bwMode="auto">
              <a:xfrm>
                <a:off x="1629" y="3226"/>
                <a:ext cx="52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31" name="Text Box 21"/>
              <p:cNvSpPr txBox="1">
                <a:spLocks noChangeArrowheads="1"/>
              </p:cNvSpPr>
              <p:nvPr/>
            </p:nvSpPr>
            <p:spPr bwMode="auto">
              <a:xfrm>
                <a:off x="4188" y="3842"/>
                <a:ext cx="15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800"/>
                  <a:t>t</a:t>
                </a:r>
              </a:p>
            </p:txBody>
          </p:sp>
          <p:sp>
            <p:nvSpPr>
              <p:cNvPr id="4132" name="Text Box 22"/>
              <p:cNvSpPr txBox="1">
                <a:spLocks noChangeArrowheads="1"/>
              </p:cNvSpPr>
              <p:nvPr/>
            </p:nvSpPr>
            <p:spPr bwMode="auto">
              <a:xfrm>
                <a:off x="2521" y="3885"/>
                <a:ext cx="91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800"/>
                  <a:t>……………..</a:t>
                </a:r>
              </a:p>
            </p:txBody>
          </p:sp>
          <p:graphicFrame>
            <p:nvGraphicFramePr>
              <p:cNvPr id="4098" name="Object 23"/>
              <p:cNvGraphicFramePr>
                <a:graphicFrameLocks noChangeAspect="1"/>
              </p:cNvGraphicFramePr>
              <p:nvPr/>
            </p:nvGraphicFramePr>
            <p:xfrm>
              <a:off x="672" y="2429"/>
              <a:ext cx="348" cy="2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758" name="Equation" r:id="rId18" imgW="266400" imgH="228600" progId="Equation.3">
                      <p:embed/>
                    </p:oleObj>
                  </mc:Choice>
                  <mc:Fallback>
                    <p:oleObj name="Equation" r:id="rId18" imgW="266400" imgH="228600" progId="Equation.3">
                      <p:embed/>
                      <p:pic>
                        <p:nvPicPr>
                          <p:cNvPr id="0" name="Object 2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72" y="2429"/>
                            <a:ext cx="348" cy="29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099" name="Object 24"/>
              <p:cNvGraphicFramePr>
                <a:graphicFrameLocks noChangeAspect="1"/>
              </p:cNvGraphicFramePr>
              <p:nvPr/>
            </p:nvGraphicFramePr>
            <p:xfrm>
              <a:off x="1354" y="3070"/>
              <a:ext cx="232" cy="2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759" name="Equation" r:id="rId19" imgW="177480" imgH="215640" progId="Equation.3">
                      <p:embed/>
                    </p:oleObj>
                  </mc:Choice>
                  <mc:Fallback>
                    <p:oleObj name="Equation" r:id="rId19" imgW="177480" imgH="215640" progId="Equation.3">
                      <p:embed/>
                      <p:pic>
                        <p:nvPicPr>
                          <p:cNvPr id="0" name="Object 2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354" y="3070"/>
                            <a:ext cx="232" cy="27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100" name="Object 25"/>
              <p:cNvGraphicFramePr>
                <a:graphicFrameLocks noChangeAspect="1"/>
              </p:cNvGraphicFramePr>
              <p:nvPr/>
            </p:nvGraphicFramePr>
            <p:xfrm>
              <a:off x="2152" y="3090"/>
              <a:ext cx="248" cy="27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760" name="Equation" r:id="rId21" imgW="190440" imgH="215640" progId="Equation.3">
                      <p:embed/>
                    </p:oleObj>
                  </mc:Choice>
                  <mc:Fallback>
                    <p:oleObj name="Equation" r:id="rId21" imgW="190440" imgH="215640" progId="Equation.3">
                      <p:embed/>
                      <p:pic>
                        <p:nvPicPr>
                          <p:cNvPr id="0" name="Object 2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152" y="3090"/>
                            <a:ext cx="248" cy="27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101" name="Object 26"/>
              <p:cNvGraphicFramePr>
                <a:graphicFrameLocks noChangeAspect="1"/>
              </p:cNvGraphicFramePr>
              <p:nvPr/>
            </p:nvGraphicFramePr>
            <p:xfrm>
              <a:off x="3514" y="3055"/>
              <a:ext cx="265" cy="27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761" name="Equation" r:id="rId23" imgW="203040" imgH="215640" progId="Equation.3">
                      <p:embed/>
                    </p:oleObj>
                  </mc:Choice>
                  <mc:Fallback>
                    <p:oleObj name="Equation" r:id="rId23" imgW="203040" imgH="215640" progId="Equation.3">
                      <p:embed/>
                      <p:pic>
                        <p:nvPicPr>
                          <p:cNvPr id="0" name="Object 2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514" y="3055"/>
                            <a:ext cx="265" cy="27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102" name="Object 27"/>
              <p:cNvGraphicFramePr>
                <a:graphicFrameLocks noChangeAspect="1"/>
              </p:cNvGraphicFramePr>
              <p:nvPr/>
            </p:nvGraphicFramePr>
            <p:xfrm>
              <a:off x="1424" y="2259"/>
              <a:ext cx="174" cy="24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762" name="Equation" r:id="rId25" imgW="152280" imgH="215640" progId="Equation.3">
                      <p:embed/>
                    </p:oleObj>
                  </mc:Choice>
                  <mc:Fallback>
                    <p:oleObj name="Equation" r:id="rId25" imgW="152280" imgH="215640" progId="Equation.3">
                      <p:embed/>
                      <p:pic>
                        <p:nvPicPr>
                          <p:cNvPr id="0" name="Object 2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424" y="2259"/>
                            <a:ext cx="174" cy="241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103" name="Object 18"/>
              <p:cNvGraphicFramePr>
                <a:graphicFrameLocks noChangeAspect="1"/>
              </p:cNvGraphicFramePr>
              <p:nvPr/>
            </p:nvGraphicFramePr>
            <p:xfrm>
              <a:off x="2195" y="2230"/>
              <a:ext cx="189" cy="24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763" name="Equation" r:id="rId26" imgW="164880" imgH="215640" progId="Equation.3">
                      <p:embed/>
                    </p:oleObj>
                  </mc:Choice>
                  <mc:Fallback>
                    <p:oleObj name="Equation" r:id="rId26" imgW="164880" imgH="215640" progId="Equation.3">
                      <p:embed/>
                      <p:pic>
                        <p:nvPicPr>
                          <p:cNvPr id="0" name="Object 1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195" y="2230"/>
                            <a:ext cx="189" cy="24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104" name="Object 19"/>
              <p:cNvGraphicFramePr>
                <a:graphicFrameLocks noChangeAspect="1"/>
              </p:cNvGraphicFramePr>
              <p:nvPr/>
            </p:nvGraphicFramePr>
            <p:xfrm>
              <a:off x="3544" y="2259"/>
              <a:ext cx="204" cy="24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764" name="Equation" r:id="rId27" imgW="177480" imgH="215640" progId="Equation.3">
                      <p:embed/>
                    </p:oleObj>
                  </mc:Choice>
                  <mc:Fallback>
                    <p:oleObj name="Equation" r:id="rId27" imgW="177480" imgH="215640" progId="Equation.3">
                      <p:embed/>
                      <p:pic>
                        <p:nvPicPr>
                          <p:cNvPr id="0" name="Object 1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544" y="2259"/>
                            <a:ext cx="204" cy="241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133" name="Freeform 30"/>
              <p:cNvSpPr>
                <a:spLocks/>
              </p:cNvSpPr>
              <p:nvPr/>
            </p:nvSpPr>
            <p:spPr bwMode="auto">
              <a:xfrm>
                <a:off x="2413" y="2684"/>
                <a:ext cx="479" cy="1193"/>
              </a:xfrm>
              <a:custGeom>
                <a:avLst/>
                <a:gdLst>
                  <a:gd name="T0" fmla="*/ 0 w 528"/>
                  <a:gd name="T1" fmla="*/ 0 h 1344"/>
                  <a:gd name="T2" fmla="*/ 108 w 528"/>
                  <a:gd name="T3" fmla="*/ 302 h 1344"/>
                  <a:gd name="T4" fmla="*/ 395 w 528"/>
                  <a:gd name="T5" fmla="*/ 437 h 1344"/>
                  <a:gd name="T6" fmla="*/ 108 w 528"/>
                  <a:gd name="T7" fmla="*/ 604 h 1344"/>
                  <a:gd name="T8" fmla="*/ 0 w 528"/>
                  <a:gd name="T9" fmla="*/ 940 h 13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28"/>
                  <a:gd name="T16" fmla="*/ 0 h 1344"/>
                  <a:gd name="T17" fmla="*/ 528 w 528"/>
                  <a:gd name="T18" fmla="*/ 1344 h 134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28" h="1344">
                    <a:moveTo>
                      <a:pt x="0" y="0"/>
                    </a:moveTo>
                    <a:cubicBezTo>
                      <a:pt x="28" y="164"/>
                      <a:pt x="56" y="328"/>
                      <a:pt x="144" y="432"/>
                    </a:cubicBezTo>
                    <a:cubicBezTo>
                      <a:pt x="232" y="536"/>
                      <a:pt x="528" y="552"/>
                      <a:pt x="528" y="624"/>
                    </a:cubicBezTo>
                    <a:cubicBezTo>
                      <a:pt x="528" y="696"/>
                      <a:pt x="232" y="744"/>
                      <a:pt x="144" y="864"/>
                    </a:cubicBezTo>
                    <a:cubicBezTo>
                      <a:pt x="56" y="984"/>
                      <a:pt x="28" y="1164"/>
                      <a:pt x="0" y="1344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34" name="Line 32"/>
              <p:cNvSpPr>
                <a:spLocks noChangeShapeType="1"/>
              </p:cNvSpPr>
              <p:nvPr/>
            </p:nvSpPr>
            <p:spPr bwMode="auto">
              <a:xfrm>
                <a:off x="2369" y="3238"/>
                <a:ext cx="52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35" name="Line 33"/>
              <p:cNvSpPr>
                <a:spLocks noChangeShapeType="1"/>
              </p:cNvSpPr>
              <p:nvPr/>
            </p:nvSpPr>
            <p:spPr bwMode="auto">
              <a:xfrm>
                <a:off x="3762" y="3238"/>
                <a:ext cx="596" cy="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36" name="Text Box 34"/>
              <p:cNvSpPr txBox="1">
                <a:spLocks noChangeArrowheads="1"/>
              </p:cNvSpPr>
              <p:nvPr/>
            </p:nvSpPr>
            <p:spPr bwMode="auto">
              <a:xfrm>
                <a:off x="1501" y="3897"/>
                <a:ext cx="19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800"/>
                  <a:t>1</a:t>
                </a:r>
              </a:p>
            </p:txBody>
          </p:sp>
          <p:sp>
            <p:nvSpPr>
              <p:cNvPr id="4137" name="Freeform 35"/>
              <p:cNvSpPr>
                <a:spLocks/>
              </p:cNvSpPr>
              <p:nvPr/>
            </p:nvSpPr>
            <p:spPr bwMode="auto">
              <a:xfrm>
                <a:off x="1639" y="2301"/>
                <a:ext cx="573" cy="1576"/>
              </a:xfrm>
              <a:custGeom>
                <a:avLst/>
                <a:gdLst>
                  <a:gd name="T0" fmla="*/ 66 w 632"/>
                  <a:gd name="T1" fmla="*/ 0 h 1776"/>
                  <a:gd name="T2" fmla="*/ 66 w 632"/>
                  <a:gd name="T3" fmla="*/ 302 h 1776"/>
                  <a:gd name="T4" fmla="*/ 352 w 632"/>
                  <a:gd name="T5" fmla="*/ 637 h 1776"/>
                  <a:gd name="T6" fmla="*/ 423 w 632"/>
                  <a:gd name="T7" fmla="*/ 805 h 1776"/>
                  <a:gd name="T8" fmla="*/ 66 w 632"/>
                  <a:gd name="T9" fmla="*/ 905 h 1776"/>
                  <a:gd name="T10" fmla="*/ 30 w 632"/>
                  <a:gd name="T11" fmla="*/ 1241 h 177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32"/>
                  <a:gd name="T19" fmla="*/ 0 h 1776"/>
                  <a:gd name="T20" fmla="*/ 632 w 632"/>
                  <a:gd name="T21" fmla="*/ 1776 h 177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32" h="1776">
                    <a:moveTo>
                      <a:pt x="88" y="0"/>
                    </a:moveTo>
                    <a:cubicBezTo>
                      <a:pt x="56" y="140"/>
                      <a:pt x="24" y="280"/>
                      <a:pt x="88" y="432"/>
                    </a:cubicBezTo>
                    <a:cubicBezTo>
                      <a:pt x="152" y="584"/>
                      <a:pt x="392" y="792"/>
                      <a:pt x="472" y="912"/>
                    </a:cubicBezTo>
                    <a:cubicBezTo>
                      <a:pt x="552" y="1032"/>
                      <a:pt x="632" y="1088"/>
                      <a:pt x="568" y="1152"/>
                    </a:cubicBezTo>
                    <a:cubicBezTo>
                      <a:pt x="504" y="1216"/>
                      <a:pt x="176" y="1192"/>
                      <a:pt x="88" y="1296"/>
                    </a:cubicBezTo>
                    <a:cubicBezTo>
                      <a:pt x="0" y="1400"/>
                      <a:pt x="20" y="1588"/>
                      <a:pt x="40" y="1776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38" name="Freeform 36"/>
              <p:cNvSpPr>
                <a:spLocks/>
              </p:cNvSpPr>
              <p:nvPr/>
            </p:nvSpPr>
            <p:spPr bwMode="auto">
              <a:xfrm>
                <a:off x="3749" y="3063"/>
                <a:ext cx="675" cy="724"/>
              </a:xfrm>
              <a:custGeom>
                <a:avLst/>
                <a:gdLst>
                  <a:gd name="T0" fmla="*/ 48 w 744"/>
                  <a:gd name="T1" fmla="*/ 0 h 816"/>
                  <a:gd name="T2" fmla="*/ 550 w 744"/>
                  <a:gd name="T3" fmla="*/ 134 h 816"/>
                  <a:gd name="T4" fmla="*/ 84 w 744"/>
                  <a:gd name="T5" fmla="*/ 234 h 816"/>
                  <a:gd name="T6" fmla="*/ 48 w 744"/>
                  <a:gd name="T7" fmla="*/ 570 h 81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44"/>
                  <a:gd name="T13" fmla="*/ 0 h 816"/>
                  <a:gd name="T14" fmla="*/ 744 w 744"/>
                  <a:gd name="T15" fmla="*/ 816 h 81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44" h="816">
                    <a:moveTo>
                      <a:pt x="64" y="0"/>
                    </a:moveTo>
                    <a:cubicBezTo>
                      <a:pt x="396" y="68"/>
                      <a:pt x="728" y="136"/>
                      <a:pt x="736" y="192"/>
                    </a:cubicBezTo>
                    <a:cubicBezTo>
                      <a:pt x="744" y="248"/>
                      <a:pt x="224" y="232"/>
                      <a:pt x="112" y="336"/>
                    </a:cubicBezTo>
                    <a:cubicBezTo>
                      <a:pt x="0" y="440"/>
                      <a:pt x="32" y="628"/>
                      <a:pt x="64" y="816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39" name="Text Box 39"/>
              <p:cNvSpPr txBox="1">
                <a:spLocks noChangeArrowheads="1"/>
              </p:cNvSpPr>
              <p:nvPr/>
            </p:nvSpPr>
            <p:spPr bwMode="auto">
              <a:xfrm>
                <a:off x="3648" y="3897"/>
                <a:ext cx="20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800"/>
                  <a:t>T</a:t>
                </a:r>
              </a:p>
            </p:txBody>
          </p:sp>
        </p:grpSp>
        <p:cxnSp>
          <p:nvCxnSpPr>
            <p:cNvPr id="60" name="Straight Arrow Connector 59"/>
            <p:cNvCxnSpPr/>
            <p:nvPr/>
          </p:nvCxnSpPr>
          <p:spPr>
            <a:xfrm>
              <a:off x="3734666" y="2056982"/>
              <a:ext cx="159978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22" name="TextBox 63"/>
            <p:cNvSpPr txBox="1">
              <a:spLocks noChangeArrowheads="1"/>
            </p:cNvSpPr>
            <p:nvPr/>
          </p:nvSpPr>
          <p:spPr bwMode="auto">
            <a:xfrm>
              <a:off x="3608682" y="1590957"/>
              <a:ext cx="1830649" cy="4316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 dirty="0" err="1">
                  <a:solidFill>
                    <a:schemeClr val="accent6">
                      <a:lumMod val="75000"/>
                    </a:schemeClr>
                  </a:solidFill>
                  <a:latin typeface="Calibri" pitchFamily="-109" charset="0"/>
                </a:rPr>
                <a:t>Nonstationary</a:t>
              </a:r>
              <a:endParaRPr lang="en-US" sz="2000" dirty="0">
                <a:solidFill>
                  <a:schemeClr val="accent6">
                    <a:lumMod val="75000"/>
                  </a:schemeClr>
                </a:solidFill>
                <a:latin typeface="Calibri" pitchFamily="-109" charset="0"/>
              </a:endParaRPr>
            </a:p>
          </p:txBody>
        </p:sp>
        <p:sp>
          <p:nvSpPr>
            <p:cNvPr id="4123" name="TextBox 64"/>
            <p:cNvSpPr txBox="1">
              <a:spLocks noChangeArrowheads="1"/>
            </p:cNvSpPr>
            <p:nvPr/>
          </p:nvSpPr>
          <p:spPr bwMode="auto">
            <a:xfrm>
              <a:off x="4290610" y="4349306"/>
              <a:ext cx="1374417" cy="4316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 dirty="0">
                  <a:solidFill>
                    <a:srgbClr val="E46C0A"/>
                  </a:solidFill>
                  <a:latin typeface="Calibri" pitchFamily="-109" charset="0"/>
                </a:rPr>
                <a:t>Stationary</a:t>
              </a:r>
            </a:p>
          </p:txBody>
        </p:sp>
      </p:grpSp>
      <p:sp>
        <p:nvSpPr>
          <p:cNvPr id="4114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2F4B66E-C343-BA42-A8D6-6449943DF45E}" type="slidenum">
              <a:rPr lang="en-US" sz="1200">
                <a:latin typeface="Calibri" pitchFamily="-109" charset="0"/>
              </a:rPr>
              <a:pPr/>
              <a:t>8</a:t>
            </a:fld>
            <a:endParaRPr lang="en-US" sz="1200">
              <a:latin typeface="Calibri" pitchFamily="-109" charset="0"/>
            </a:endParaRPr>
          </a:p>
        </p:txBody>
      </p:sp>
      <p:cxnSp>
        <p:nvCxnSpPr>
          <p:cNvPr id="62" name="Straight Arrow Connector 61"/>
          <p:cNvCxnSpPr/>
          <p:nvPr/>
        </p:nvCxnSpPr>
        <p:spPr>
          <a:xfrm>
            <a:off x="4487329" y="5139263"/>
            <a:ext cx="9144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itle 1"/>
          <p:cNvSpPr txBox="1">
            <a:spLocks/>
          </p:cNvSpPr>
          <p:nvPr/>
        </p:nvSpPr>
        <p:spPr>
          <a:xfrm>
            <a:off x="457200" y="20643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Stationarity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1 of 4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Stationarity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400" dirty="0" smtClean="0">
                <a:solidFill>
                  <a:srgbClr val="1F497D">
                    <a:lumMod val="60000"/>
                    <a:lumOff val="40000"/>
                  </a:srgbClr>
                </a:solidFill>
                <a:ea typeface="+mn-ea"/>
                <a:cs typeface="+mn-cs"/>
              </a:rPr>
              <a:t>2 of 4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tx1">
                  <a:lumMod val="65000"/>
                  <a:lumOff val="35000"/>
                </a:schemeClr>
              </a:buClr>
            </a:pPr>
            <a:r>
              <a:rPr lang="en-US" sz="3000" dirty="0" smtClean="0">
                <a:solidFill>
                  <a:srgbClr val="E46C0A"/>
                </a:solidFill>
              </a:rPr>
              <a:t>Def</a:t>
            </a:r>
            <a:r>
              <a:rPr 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: First Order </a:t>
            </a:r>
            <a:r>
              <a:rPr lang="en-US" sz="3000" dirty="0" smtClean="0">
                <a:solidFill>
                  <a:srgbClr val="6A5ACD"/>
                </a:solidFill>
              </a:rPr>
              <a:t>Strongly</a:t>
            </a:r>
            <a:r>
              <a:rPr 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Stationary</a:t>
            </a:r>
          </a:p>
          <a:p>
            <a:pPr>
              <a:buClr>
                <a:schemeClr val="tx1">
                  <a:lumMod val="65000"/>
                  <a:lumOff val="35000"/>
                </a:schemeClr>
              </a:buClr>
              <a:buNone/>
            </a:pPr>
            <a:r>
              <a:rPr lang="en-US" sz="2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	= All </a:t>
            </a:r>
            <a:r>
              <a:rPr lang="en-US" sz="26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R.Vs</a:t>
            </a:r>
            <a:r>
              <a:rPr lang="en-US" sz="2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have the same </a:t>
            </a:r>
            <a:r>
              <a:rPr lang="en-US" sz="26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pdf’s</a:t>
            </a:r>
            <a:r>
              <a:rPr lang="en-US" sz="2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(all moments are the same).</a:t>
            </a:r>
          </a:p>
          <a:p>
            <a:pPr>
              <a:buClr>
                <a:schemeClr val="tx1">
                  <a:lumMod val="65000"/>
                  <a:lumOff val="35000"/>
                </a:schemeClr>
              </a:buClr>
              <a:buNone/>
            </a:pP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/>
              </a:rPr>
              <a:t>	</a:t>
            </a:r>
            <a:r>
              <a:rPr lang="en-US" sz="2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/>
              </a:rPr>
              <a:t></a:t>
            </a: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/>
              </a:rPr>
              <a:t> </a:t>
            </a:r>
            <a:endParaRPr lang="en-US" sz="2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291" name="Picture 290" descr="latex-image-1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5785" y="2660652"/>
            <a:ext cx="5340096" cy="413355"/>
          </a:xfrm>
          <a:prstGeom prst="rect">
            <a:avLst/>
          </a:prstGeom>
        </p:spPr>
      </p:pic>
      <p:grpSp>
        <p:nvGrpSpPr>
          <p:cNvPr id="292" name="Group 38"/>
          <p:cNvGrpSpPr>
            <a:grpSpLocks/>
          </p:cNvGrpSpPr>
          <p:nvPr/>
        </p:nvGrpSpPr>
        <p:grpSpPr bwMode="auto">
          <a:xfrm>
            <a:off x="1210735" y="3293505"/>
            <a:ext cx="6403975" cy="3381375"/>
            <a:chOff x="816" y="2032"/>
            <a:chExt cx="4034" cy="2130"/>
          </a:xfrm>
        </p:grpSpPr>
        <p:sp>
          <p:nvSpPr>
            <p:cNvPr id="293" name="Line 11"/>
            <p:cNvSpPr>
              <a:spLocks noChangeShapeType="1"/>
            </p:cNvSpPr>
            <p:nvPr/>
          </p:nvSpPr>
          <p:spPr bwMode="auto">
            <a:xfrm>
              <a:off x="1248" y="3922"/>
              <a:ext cx="34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4" name="Line 12"/>
            <p:cNvSpPr>
              <a:spLocks noChangeShapeType="1"/>
            </p:cNvSpPr>
            <p:nvPr/>
          </p:nvSpPr>
          <p:spPr bwMode="auto">
            <a:xfrm flipV="1">
              <a:off x="1248" y="2242"/>
              <a:ext cx="0" cy="16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5" name="Line 13"/>
            <p:cNvSpPr>
              <a:spLocks noChangeShapeType="1"/>
            </p:cNvSpPr>
            <p:nvPr/>
          </p:nvSpPr>
          <p:spPr bwMode="auto">
            <a:xfrm>
              <a:off x="1872" y="2304"/>
              <a:ext cx="0" cy="16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6" name="Line 14"/>
            <p:cNvSpPr>
              <a:spLocks noChangeShapeType="1"/>
            </p:cNvSpPr>
            <p:nvPr/>
          </p:nvSpPr>
          <p:spPr bwMode="auto">
            <a:xfrm>
              <a:off x="2688" y="2304"/>
              <a:ext cx="0" cy="16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" name="Line 15"/>
            <p:cNvSpPr>
              <a:spLocks noChangeShapeType="1"/>
            </p:cNvSpPr>
            <p:nvPr/>
          </p:nvSpPr>
          <p:spPr bwMode="auto">
            <a:xfrm>
              <a:off x="4224" y="2290"/>
              <a:ext cx="0" cy="16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8" name="Freeform 16"/>
            <p:cNvSpPr>
              <a:spLocks/>
            </p:cNvSpPr>
            <p:nvPr/>
          </p:nvSpPr>
          <p:spPr bwMode="auto">
            <a:xfrm>
              <a:off x="1920" y="2530"/>
              <a:ext cx="528" cy="1344"/>
            </a:xfrm>
            <a:custGeom>
              <a:avLst/>
              <a:gdLst>
                <a:gd name="T0" fmla="*/ 0 w 528"/>
                <a:gd name="T1" fmla="*/ 0 h 1344"/>
                <a:gd name="T2" fmla="*/ 144 w 528"/>
                <a:gd name="T3" fmla="*/ 432 h 1344"/>
                <a:gd name="T4" fmla="*/ 528 w 528"/>
                <a:gd name="T5" fmla="*/ 624 h 1344"/>
                <a:gd name="T6" fmla="*/ 144 w 528"/>
                <a:gd name="T7" fmla="*/ 864 h 1344"/>
                <a:gd name="T8" fmla="*/ 0 w 528"/>
                <a:gd name="T9" fmla="*/ 1344 h 13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1344"/>
                <a:gd name="T17" fmla="*/ 528 w 528"/>
                <a:gd name="T18" fmla="*/ 1344 h 13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1344">
                  <a:moveTo>
                    <a:pt x="0" y="0"/>
                  </a:moveTo>
                  <a:cubicBezTo>
                    <a:pt x="28" y="164"/>
                    <a:pt x="56" y="328"/>
                    <a:pt x="144" y="432"/>
                  </a:cubicBezTo>
                  <a:cubicBezTo>
                    <a:pt x="232" y="536"/>
                    <a:pt x="528" y="552"/>
                    <a:pt x="528" y="624"/>
                  </a:cubicBezTo>
                  <a:cubicBezTo>
                    <a:pt x="528" y="696"/>
                    <a:pt x="232" y="744"/>
                    <a:pt x="144" y="864"/>
                  </a:cubicBezTo>
                  <a:cubicBezTo>
                    <a:pt x="56" y="984"/>
                    <a:pt x="28" y="1164"/>
                    <a:pt x="0" y="134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9" name="Line 19"/>
            <p:cNvSpPr>
              <a:spLocks noChangeShapeType="1"/>
            </p:cNvSpPr>
            <p:nvPr/>
          </p:nvSpPr>
          <p:spPr bwMode="auto">
            <a:xfrm>
              <a:off x="1872" y="3154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0" name="Text Box 23"/>
            <p:cNvSpPr txBox="1">
              <a:spLocks noChangeArrowheads="1"/>
            </p:cNvSpPr>
            <p:nvPr/>
          </p:nvSpPr>
          <p:spPr bwMode="auto">
            <a:xfrm>
              <a:off x="2592" y="3931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/>
                <a:t>2</a:t>
              </a:r>
            </a:p>
          </p:txBody>
        </p:sp>
        <p:sp>
          <p:nvSpPr>
            <p:cNvPr id="301" name="Text Box 24"/>
            <p:cNvSpPr txBox="1">
              <a:spLocks noChangeArrowheads="1"/>
            </p:cNvSpPr>
            <p:nvPr/>
          </p:nvSpPr>
          <p:spPr bwMode="auto">
            <a:xfrm>
              <a:off x="4694" y="3849"/>
              <a:ext cx="15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/>
                <a:t>t</a:t>
              </a:r>
            </a:p>
          </p:txBody>
        </p:sp>
        <p:sp>
          <p:nvSpPr>
            <p:cNvPr id="302" name="Text Box 26"/>
            <p:cNvSpPr txBox="1">
              <a:spLocks noChangeArrowheads="1"/>
            </p:cNvSpPr>
            <p:nvPr/>
          </p:nvSpPr>
          <p:spPr bwMode="auto">
            <a:xfrm>
              <a:off x="2966" y="3897"/>
              <a:ext cx="91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/>
                <a:t>……………..</a:t>
              </a:r>
            </a:p>
          </p:txBody>
        </p:sp>
        <p:graphicFrame>
          <p:nvGraphicFramePr>
            <p:cNvPr id="303" name="Object 27"/>
            <p:cNvGraphicFramePr>
              <a:graphicFrameLocks noChangeAspect="1"/>
            </p:cNvGraphicFramePr>
            <p:nvPr/>
          </p:nvGraphicFramePr>
          <p:xfrm>
            <a:off x="816" y="2256"/>
            <a:ext cx="384" cy="3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752" name="Equation" r:id="rId4" imgW="266400" imgH="228600" progId="Equation.3">
                    <p:embed/>
                  </p:oleObj>
                </mc:Choice>
                <mc:Fallback>
                  <p:oleObj name="Equation" r:id="rId4" imgW="266400" imgH="228600" progId="Equation.3">
                    <p:embed/>
                    <p:pic>
                      <p:nvPicPr>
                        <p:cNvPr id="0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6" y="2256"/>
                          <a:ext cx="384" cy="32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4" name="Object 28"/>
            <p:cNvGraphicFramePr>
              <a:graphicFrameLocks noChangeAspect="1"/>
            </p:cNvGraphicFramePr>
            <p:nvPr/>
          </p:nvGraphicFramePr>
          <p:xfrm>
            <a:off x="1568" y="2978"/>
            <a:ext cx="256" cy="3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753" name="Equation" r:id="rId6" imgW="177480" imgH="215640" progId="Equation.3">
                    <p:embed/>
                  </p:oleObj>
                </mc:Choice>
                <mc:Fallback>
                  <p:oleObj name="Equation" r:id="rId6" imgW="177480" imgH="215640" progId="Equation.3">
                    <p:embed/>
                    <p:pic>
                      <p:nvPicPr>
                        <p:cNvPr id="0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68" y="2978"/>
                          <a:ext cx="256" cy="31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5" name="Object 29"/>
            <p:cNvGraphicFramePr>
              <a:graphicFrameLocks noChangeAspect="1"/>
            </p:cNvGraphicFramePr>
            <p:nvPr/>
          </p:nvGraphicFramePr>
          <p:xfrm>
            <a:off x="2448" y="3001"/>
            <a:ext cx="274" cy="3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754" name="Equation" r:id="rId8" imgW="190440" imgH="215640" progId="Equation.3">
                    <p:embed/>
                  </p:oleObj>
                </mc:Choice>
                <mc:Fallback>
                  <p:oleObj name="Equation" r:id="rId8" imgW="190440" imgH="215640" progId="Equation.3">
                    <p:embed/>
                    <p:pic>
                      <p:nvPicPr>
                        <p:cNvPr id="0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48" y="3001"/>
                          <a:ext cx="274" cy="31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6" name="Object 30"/>
            <p:cNvGraphicFramePr>
              <a:graphicFrameLocks noChangeAspect="1"/>
            </p:cNvGraphicFramePr>
            <p:nvPr/>
          </p:nvGraphicFramePr>
          <p:xfrm>
            <a:off x="3950" y="2962"/>
            <a:ext cx="293" cy="3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755" name="Equation" r:id="rId10" imgW="203040" imgH="215640" progId="Equation.3">
                    <p:embed/>
                  </p:oleObj>
                </mc:Choice>
                <mc:Fallback>
                  <p:oleObj name="Equation" r:id="rId10" imgW="203040" imgH="215640" progId="Equation.3">
                    <p:embed/>
                    <p:pic>
                      <p:nvPicPr>
                        <p:cNvPr id="0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50" y="2962"/>
                          <a:ext cx="293" cy="31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" name="Object 31"/>
            <p:cNvGraphicFramePr>
              <a:graphicFrameLocks noChangeAspect="1"/>
            </p:cNvGraphicFramePr>
            <p:nvPr/>
          </p:nvGraphicFramePr>
          <p:xfrm>
            <a:off x="1645" y="2064"/>
            <a:ext cx="192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756" name="Equation" r:id="rId12" imgW="152280" imgH="215640" progId="Equation.3">
                    <p:embed/>
                  </p:oleObj>
                </mc:Choice>
                <mc:Fallback>
                  <p:oleObj name="Equation" r:id="rId12" imgW="152280" imgH="215640" progId="Equation.3">
                    <p:embed/>
                    <p:pic>
                      <p:nvPicPr>
                        <p:cNvPr id="0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45" y="2064"/>
                          <a:ext cx="192" cy="27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8" name="Object 32"/>
            <p:cNvGraphicFramePr>
              <a:graphicFrameLocks noChangeAspect="1"/>
            </p:cNvGraphicFramePr>
            <p:nvPr/>
          </p:nvGraphicFramePr>
          <p:xfrm>
            <a:off x="2496" y="2032"/>
            <a:ext cx="208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757" name="Equation" r:id="rId14" imgW="164880" imgH="215640" progId="Equation.3">
                    <p:embed/>
                  </p:oleObj>
                </mc:Choice>
                <mc:Fallback>
                  <p:oleObj name="Equation" r:id="rId14" imgW="164880" imgH="215640" progId="Equation.3">
                    <p:embed/>
                    <p:pic>
                      <p:nvPicPr>
                        <p:cNvPr id="0" name="Object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96" y="2032"/>
                          <a:ext cx="208" cy="27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9" name="Object 33"/>
            <p:cNvGraphicFramePr>
              <a:graphicFrameLocks noChangeAspect="1"/>
            </p:cNvGraphicFramePr>
            <p:nvPr/>
          </p:nvGraphicFramePr>
          <p:xfrm>
            <a:off x="3984" y="2064"/>
            <a:ext cx="224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758" name="Equation" r:id="rId16" imgW="177480" imgH="215640" progId="Equation.3">
                    <p:embed/>
                  </p:oleObj>
                </mc:Choice>
                <mc:Fallback>
                  <p:oleObj name="Equation" r:id="rId16" imgW="177480" imgH="215640" progId="Equation.3">
                    <p:embed/>
                    <p:pic>
                      <p:nvPicPr>
                        <p:cNvPr id="0" name="Object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84" y="2064"/>
                          <a:ext cx="224" cy="27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0" name="Freeform 34"/>
            <p:cNvSpPr>
              <a:spLocks/>
            </p:cNvSpPr>
            <p:nvPr/>
          </p:nvSpPr>
          <p:spPr bwMode="auto">
            <a:xfrm>
              <a:off x="2736" y="2544"/>
              <a:ext cx="528" cy="1344"/>
            </a:xfrm>
            <a:custGeom>
              <a:avLst/>
              <a:gdLst>
                <a:gd name="T0" fmla="*/ 0 w 528"/>
                <a:gd name="T1" fmla="*/ 0 h 1344"/>
                <a:gd name="T2" fmla="*/ 144 w 528"/>
                <a:gd name="T3" fmla="*/ 432 h 1344"/>
                <a:gd name="T4" fmla="*/ 528 w 528"/>
                <a:gd name="T5" fmla="*/ 624 h 1344"/>
                <a:gd name="T6" fmla="*/ 144 w 528"/>
                <a:gd name="T7" fmla="*/ 864 h 1344"/>
                <a:gd name="T8" fmla="*/ 0 w 528"/>
                <a:gd name="T9" fmla="*/ 1344 h 13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1344"/>
                <a:gd name="T17" fmla="*/ 528 w 528"/>
                <a:gd name="T18" fmla="*/ 1344 h 13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1344">
                  <a:moveTo>
                    <a:pt x="0" y="0"/>
                  </a:moveTo>
                  <a:cubicBezTo>
                    <a:pt x="28" y="164"/>
                    <a:pt x="56" y="328"/>
                    <a:pt x="144" y="432"/>
                  </a:cubicBezTo>
                  <a:cubicBezTo>
                    <a:pt x="232" y="536"/>
                    <a:pt x="528" y="552"/>
                    <a:pt x="528" y="624"/>
                  </a:cubicBezTo>
                  <a:cubicBezTo>
                    <a:pt x="528" y="696"/>
                    <a:pt x="232" y="744"/>
                    <a:pt x="144" y="864"/>
                  </a:cubicBezTo>
                  <a:cubicBezTo>
                    <a:pt x="56" y="984"/>
                    <a:pt x="28" y="1164"/>
                    <a:pt x="0" y="134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1" name="Freeform 35"/>
            <p:cNvSpPr>
              <a:spLocks/>
            </p:cNvSpPr>
            <p:nvPr/>
          </p:nvSpPr>
          <p:spPr bwMode="auto">
            <a:xfrm>
              <a:off x="4272" y="2544"/>
              <a:ext cx="528" cy="1344"/>
            </a:xfrm>
            <a:custGeom>
              <a:avLst/>
              <a:gdLst>
                <a:gd name="T0" fmla="*/ 0 w 528"/>
                <a:gd name="T1" fmla="*/ 0 h 1344"/>
                <a:gd name="T2" fmla="*/ 144 w 528"/>
                <a:gd name="T3" fmla="*/ 432 h 1344"/>
                <a:gd name="T4" fmla="*/ 528 w 528"/>
                <a:gd name="T5" fmla="*/ 624 h 1344"/>
                <a:gd name="T6" fmla="*/ 144 w 528"/>
                <a:gd name="T7" fmla="*/ 864 h 1344"/>
                <a:gd name="T8" fmla="*/ 0 w 528"/>
                <a:gd name="T9" fmla="*/ 1344 h 13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1344"/>
                <a:gd name="T17" fmla="*/ 528 w 528"/>
                <a:gd name="T18" fmla="*/ 1344 h 13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1344">
                  <a:moveTo>
                    <a:pt x="0" y="0"/>
                  </a:moveTo>
                  <a:cubicBezTo>
                    <a:pt x="28" y="164"/>
                    <a:pt x="56" y="328"/>
                    <a:pt x="144" y="432"/>
                  </a:cubicBezTo>
                  <a:cubicBezTo>
                    <a:pt x="232" y="536"/>
                    <a:pt x="528" y="552"/>
                    <a:pt x="528" y="624"/>
                  </a:cubicBezTo>
                  <a:cubicBezTo>
                    <a:pt x="528" y="696"/>
                    <a:pt x="232" y="744"/>
                    <a:pt x="144" y="864"/>
                  </a:cubicBezTo>
                  <a:cubicBezTo>
                    <a:pt x="56" y="984"/>
                    <a:pt x="28" y="1164"/>
                    <a:pt x="0" y="134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2" name="Line 36"/>
            <p:cNvSpPr>
              <a:spLocks noChangeShapeType="1"/>
            </p:cNvSpPr>
            <p:nvPr/>
          </p:nvSpPr>
          <p:spPr bwMode="auto">
            <a:xfrm>
              <a:off x="2688" y="3168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3" name="Line 37"/>
            <p:cNvSpPr>
              <a:spLocks noChangeShapeType="1"/>
            </p:cNvSpPr>
            <p:nvPr/>
          </p:nvSpPr>
          <p:spPr bwMode="auto">
            <a:xfrm>
              <a:off x="4224" y="3168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14" name="Text Box 25"/>
          <p:cNvSpPr txBox="1">
            <a:spLocks noChangeArrowheads="1"/>
          </p:cNvSpPr>
          <p:nvPr/>
        </p:nvSpPr>
        <p:spPr bwMode="auto">
          <a:xfrm>
            <a:off x="6483351" y="6248373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/>
              <a:t>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13432</TotalTime>
  <Words>1034</Words>
  <Application>Microsoft Macintosh PowerPoint</Application>
  <PresentationFormat>On-screen Show (4:3)</PresentationFormat>
  <Paragraphs>366</Paragraphs>
  <Slides>25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Times New Roman</vt:lpstr>
      <vt:lpstr>Wingdings</vt:lpstr>
      <vt:lpstr>Office Theme</vt:lpstr>
      <vt:lpstr>Equation</vt:lpstr>
      <vt:lpstr>Economics 144 Economic Forecasting   </vt:lpstr>
      <vt:lpstr>Today’s Class</vt:lpstr>
      <vt:lpstr>Introduction 1 of 3</vt:lpstr>
      <vt:lpstr>Introduction 2 of 3</vt:lpstr>
      <vt:lpstr>Introduction 3 of 3</vt:lpstr>
      <vt:lpstr>Stochastic Process and Time Series 1 of 2</vt:lpstr>
      <vt:lpstr>Stochastic Process and Time Series 2 of 2</vt:lpstr>
      <vt:lpstr>PowerPoint Presentation</vt:lpstr>
      <vt:lpstr>Stationarity 2 of 4</vt:lpstr>
      <vt:lpstr>Stationarity 3 of 4</vt:lpstr>
      <vt:lpstr>Stationarity 4 of 4</vt:lpstr>
      <vt:lpstr>Transformations of Nonstationary Processes</vt:lpstr>
      <vt:lpstr>The Lag Operator 1 of 3  </vt:lpstr>
      <vt:lpstr>The Lag Operator 2 of 3  </vt:lpstr>
      <vt:lpstr>The Lag Operator 3 of 3  </vt:lpstr>
      <vt:lpstr>The Autocorrelation Functions 1 of 9  </vt:lpstr>
      <vt:lpstr>The Autocorrelation Functions 2 of 9  </vt:lpstr>
      <vt:lpstr>The Autocorrelation Functions 3 of 9  </vt:lpstr>
      <vt:lpstr>PowerPoint Presentation</vt:lpstr>
      <vt:lpstr>The Autocorrelation Functions 5 of 9  </vt:lpstr>
      <vt:lpstr>The Autocorrelation Functions 6 of 9  </vt:lpstr>
      <vt:lpstr>The Autocorrelation Functions 7 of 9  </vt:lpstr>
      <vt:lpstr>The Autocorrelation Functions 8 of 9</vt:lpstr>
      <vt:lpstr>The Autocorrelation Functions 9 of 9  </vt:lpstr>
      <vt:lpstr>For Next Class</vt:lpstr>
    </vt:vector>
  </TitlesOfParts>
  <Company/>
  <LinksUpToDate>false</LinksUpToDate>
  <SharedDoc>false</SharedDoc>
  <HyperlinksChanged>false</HyperlinksChanged>
  <AppVersion>15.0034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Economics 106V Investments   </dc:title>
  <dc:creator>RANDALL R. ROJAS</dc:creator>
  <cp:lastModifiedBy>Noah Kawasaki</cp:lastModifiedBy>
  <cp:revision>289</cp:revision>
  <dcterms:created xsi:type="dcterms:W3CDTF">2015-04-03T16:38:27Z</dcterms:created>
  <dcterms:modified xsi:type="dcterms:W3CDTF">2018-04-29T19:37:18Z</dcterms:modified>
</cp:coreProperties>
</file>