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330" r:id="rId4"/>
    <p:sldId id="349" r:id="rId5"/>
    <p:sldId id="350" r:id="rId6"/>
    <p:sldId id="351" r:id="rId7"/>
    <p:sldId id="352" r:id="rId8"/>
    <p:sldId id="353" r:id="rId9"/>
    <p:sldId id="356" r:id="rId10"/>
    <p:sldId id="355" r:id="rId11"/>
    <p:sldId id="357" r:id="rId12"/>
    <p:sldId id="359" r:id="rId13"/>
    <p:sldId id="360" r:id="rId14"/>
    <p:sldId id="358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D700"/>
    <a:srgbClr val="6A5ACD"/>
    <a:srgbClr val="006400"/>
    <a:srgbClr val="9932CC"/>
    <a:srgbClr val="B2222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49" autoAdjust="0"/>
    <p:restoredTop sz="94620" autoAdjust="0"/>
  </p:normalViewPr>
  <p:slideViewPr>
    <p:cSldViewPr snapToGrid="0" snapToObjects="1">
      <p:cViewPr>
        <p:scale>
          <a:sx n="75" d="100"/>
          <a:sy n="75" d="100"/>
        </p:scale>
        <p:origin x="-1736" y="-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0BAC9-D96F-6043-9C24-3CA1CCA5BE71}" type="datetimeFigureOut">
              <a:rPr lang="en-US" smtClean="0"/>
              <a:pPr/>
              <a:t>4/14/15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FA3C-9100-7C4D-8840-25383C1564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4C45-A818-8343-8DB1-68AFBE94AD91}" type="datetimeFigureOut">
              <a:rPr lang="en-US" smtClean="0"/>
              <a:pPr/>
              <a:t>4/14/15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6515-B5A6-F04E-B20B-D9B18B4D9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E38-EDF2-0B4B-A1AE-2C9A9CC8448E}" type="datetime1">
              <a:rPr lang="en-US" smtClean="0"/>
              <a:pPr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94A1-FAB2-8540-996A-EF6238DC218B}" type="datetime1">
              <a:rPr lang="en-US" smtClean="0"/>
              <a:pPr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242E-FC60-354B-9E01-F98987CF91EA}" type="datetime1">
              <a:rPr lang="en-US" smtClean="0"/>
              <a:pPr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7A32-8E31-344A-9B2B-A10CFA75356E}" type="datetime1">
              <a:rPr lang="en-US" smtClean="0"/>
              <a:pPr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A19E-4A45-ED4F-BD27-B0EE52A51AF6}" type="datetime1">
              <a:rPr lang="en-US" smtClean="0"/>
              <a:pPr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4752-6B78-9841-8719-C037FEC45DC1}" type="datetime1">
              <a:rPr lang="en-US" smtClean="0"/>
              <a:pPr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48A7-4584-084F-BB0A-E1A38D98CD94}" type="datetime1">
              <a:rPr lang="en-US" smtClean="0"/>
              <a:pPr/>
              <a:t>4/14/15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E8FB-B829-8A44-806E-D8D0FB4AB18A}" type="datetime1">
              <a:rPr lang="en-US" smtClean="0"/>
              <a:pPr/>
              <a:t>4/14/15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C61-63AC-8445-997C-669BD7969E4E}" type="datetime1">
              <a:rPr lang="en-US" smtClean="0"/>
              <a:pPr/>
              <a:t>4/14/15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6C7-C2C5-C24C-AC8A-A91C9FF9B017}" type="datetime1">
              <a:rPr lang="en-US" smtClean="0"/>
              <a:pPr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839B-E887-0944-84C3-E700F2F6A56F}" type="datetime1">
              <a:rPr lang="en-US" smtClean="0"/>
              <a:pPr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0F97-75B8-7541-A107-497A429A2E0D}" type="datetime1">
              <a:rPr lang="en-US" smtClean="0"/>
              <a:pPr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df"/><Relationship Id="rId5" Type="http://schemas.openxmlformats.org/officeDocument/2006/relationships/image" Target="../media/image21.png"/><Relationship Id="rId6" Type="http://schemas.openxmlformats.org/officeDocument/2006/relationships/image" Target="../media/image22.pdf"/><Relationship Id="rId7" Type="http://schemas.openxmlformats.org/officeDocument/2006/relationships/image" Target="../media/image23.png"/><Relationship Id="rId8" Type="http://schemas.openxmlformats.org/officeDocument/2006/relationships/image" Target="../media/image24.pdf"/><Relationship Id="rId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d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df"/><Relationship Id="rId5" Type="http://schemas.openxmlformats.org/officeDocument/2006/relationships/image" Target="../media/image29.png"/><Relationship Id="rId6" Type="http://schemas.openxmlformats.org/officeDocument/2006/relationships/image" Target="../media/image30.pdf"/><Relationship Id="rId7" Type="http://schemas.openxmlformats.org/officeDocument/2006/relationships/image" Target="../media/image31.png"/><Relationship Id="rId8" Type="http://schemas.openxmlformats.org/officeDocument/2006/relationships/image" Target="../media/image32.pdf"/><Relationship Id="rId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d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df"/><Relationship Id="rId3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df"/><Relationship Id="rId3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df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d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df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d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df"/><Relationship Id="rId5" Type="http://schemas.openxmlformats.org/officeDocument/2006/relationships/image" Target="../media/image13.png"/><Relationship Id="rId6" Type="http://schemas.openxmlformats.org/officeDocument/2006/relationships/image" Target="../media/image14.pdf"/><Relationship Id="rId7" Type="http://schemas.openxmlformats.org/officeDocument/2006/relationships/image" Target="../media/image15.png"/><Relationship Id="rId8" Type="http://schemas.openxmlformats.org/officeDocument/2006/relationships/image" Target="../media/image16.pdf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smtClean="0"/>
              <a:t>Economics 144</a:t>
            </a:r>
            <a:br>
              <a:rPr lang="en-US" smtClean="0"/>
            </a:br>
            <a:r>
              <a:rPr lang="en-US" dirty="0" smtClean="0"/>
              <a:t>Economic Forecasting	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13099"/>
            <a:ext cx="73025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5</a:t>
            </a:r>
          </a:p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and </a:t>
            </a:r>
            <a:r>
              <a:rPr lang="en-US" sz="457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Forecasting Seasonality</a:t>
            </a:r>
            <a:endParaRPr lang="en-US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  <a:endParaRPr lang="en-US" sz="282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Forecasting Seasonality </a:t>
            </a:r>
            <a:r>
              <a:rPr lang="en-US" sz="18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</a:t>
            </a:r>
            <a:r>
              <a:rPr lang="en-US" sz="1800" baseline="-25000" dirty="0" smtClean="0">
                <a:solidFill>
                  <a:srgbClr val="558ED5"/>
                </a:solidFill>
              </a:rPr>
              <a:t>of 2</a:t>
            </a:r>
            <a:r>
              <a:rPr lang="en-US" sz="1800" dirty="0" smtClean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589087"/>
            <a:ext cx="8229600" cy="4891088"/>
          </a:xfrm>
        </p:spPr>
        <p:txBody>
          <a:bodyPr>
            <a:normAutofit fontScale="92500" lnSpcReduction="10000"/>
          </a:bodyPr>
          <a:lstStyle/>
          <a:p>
            <a:r>
              <a:rPr lang="en-US" sz="2595" dirty="0" smtClean="0">
                <a:solidFill>
                  <a:srgbClr val="595959"/>
                </a:solidFill>
              </a:rPr>
              <a:t>Example (</a:t>
            </a:r>
            <a:r>
              <a:rPr lang="en-US" sz="2595" dirty="0" smtClean="0">
                <a:solidFill>
                  <a:srgbClr val="6A5ACD"/>
                </a:solidFill>
              </a:rPr>
              <a:t>Interval Forecast</a:t>
            </a:r>
            <a:r>
              <a:rPr lang="en-US" sz="2595" dirty="0" smtClean="0">
                <a:solidFill>
                  <a:srgbClr val="595959"/>
                </a:solidFill>
              </a:rPr>
              <a:t>): Same idea as before. Assume the regression disturbance is normally distributed, then:</a:t>
            </a:r>
          </a:p>
          <a:p>
            <a:endParaRPr lang="en-US" sz="2400" dirty="0" smtClean="0">
              <a:solidFill>
                <a:srgbClr val="595959"/>
              </a:solidFill>
            </a:endParaRPr>
          </a:p>
          <a:p>
            <a:r>
              <a:rPr lang="en-US" sz="2595" dirty="0" smtClean="0">
                <a:solidFill>
                  <a:srgbClr val="595959"/>
                </a:solidFill>
              </a:rPr>
              <a:t>Interval Forecast:</a:t>
            </a:r>
          </a:p>
          <a:p>
            <a:endParaRPr lang="en-US" sz="2595" dirty="0" smtClean="0">
              <a:solidFill>
                <a:srgbClr val="595959"/>
              </a:solidFill>
            </a:endParaRPr>
          </a:p>
          <a:p>
            <a:r>
              <a:rPr lang="en-US" sz="2595" dirty="0" smtClean="0">
                <a:solidFill>
                  <a:srgbClr val="595959"/>
                </a:solidFill>
              </a:rPr>
              <a:t>In practice, use: </a:t>
            </a:r>
          </a:p>
          <a:p>
            <a:pPr>
              <a:buNone/>
            </a:pPr>
            <a:endParaRPr lang="en-US" sz="2595" dirty="0" smtClean="0">
              <a:solidFill>
                <a:srgbClr val="595959"/>
              </a:solidFill>
            </a:endParaRPr>
          </a:p>
          <a:p>
            <a:r>
              <a:rPr lang="en-US" sz="2595" dirty="0" smtClean="0">
                <a:solidFill>
                  <a:srgbClr val="595959"/>
                </a:solidFill>
              </a:rPr>
              <a:t>Example (</a:t>
            </a:r>
            <a:r>
              <a:rPr lang="en-US" sz="2595" dirty="0" smtClean="0">
                <a:solidFill>
                  <a:srgbClr val="6A5ACD"/>
                </a:solidFill>
              </a:rPr>
              <a:t>Density Forecast</a:t>
            </a:r>
            <a:r>
              <a:rPr lang="en-US" sz="2595" dirty="0" smtClean="0">
                <a:solidFill>
                  <a:srgbClr val="595959"/>
                </a:solidFill>
              </a:rPr>
              <a:t>): Same idea, yet again!</a:t>
            </a:r>
          </a:p>
          <a:p>
            <a:endParaRPr lang="en-US" sz="2595" dirty="0" smtClean="0">
              <a:solidFill>
                <a:srgbClr val="595959"/>
              </a:solidFill>
            </a:endParaRPr>
          </a:p>
          <a:p>
            <a:r>
              <a:rPr lang="en-US" sz="2595" dirty="0" smtClean="0">
                <a:solidFill>
                  <a:srgbClr val="595959"/>
                </a:solidFill>
              </a:rPr>
              <a:t>Density Forecast:</a:t>
            </a:r>
          </a:p>
          <a:p>
            <a:endParaRPr lang="en-US" sz="2595" dirty="0" smtClean="0">
              <a:solidFill>
                <a:srgbClr val="595959"/>
              </a:solidFill>
            </a:endParaRPr>
          </a:p>
          <a:p>
            <a:r>
              <a:rPr lang="en-US" sz="2595" dirty="0" smtClean="0">
                <a:solidFill>
                  <a:srgbClr val="595959"/>
                </a:solidFill>
              </a:rPr>
              <a:t>In practice, use:</a:t>
            </a:r>
            <a:endParaRPr lang="en-US" sz="2595" dirty="0">
              <a:solidFill>
                <a:srgbClr val="595959"/>
              </a:solidFill>
            </a:endParaRPr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092450" y="2641600"/>
            <a:ext cx="2628900" cy="4572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895600" y="3441700"/>
            <a:ext cx="2628900" cy="4572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914650" y="5880100"/>
            <a:ext cx="2560320" cy="45925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3067050" y="5080000"/>
            <a:ext cx="2560320" cy="45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Forecasting Performance </a:t>
            </a:r>
            <a:r>
              <a:rPr lang="en-US" sz="18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</a:t>
            </a:r>
            <a:r>
              <a:rPr lang="en-US" sz="1800" baseline="-25000" dirty="0" smtClean="0">
                <a:solidFill>
                  <a:srgbClr val="558ED5"/>
                </a:solidFill>
              </a:rPr>
              <a:t>of 2</a:t>
            </a:r>
            <a:r>
              <a:rPr lang="en-US" sz="1800" dirty="0" smtClean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20840"/>
            <a:ext cx="6400800" cy="4756151"/>
          </a:xfrm>
        </p:spPr>
        <p:txBody>
          <a:bodyPr>
            <a:noAutofit/>
          </a:bodyPr>
          <a:lstStyle/>
          <a:p>
            <a:pPr marL="514350" indent="-514350"/>
            <a:endParaRPr lang="en-US" sz="2200" dirty="0" smtClean="0">
              <a:solidFill>
                <a:srgbClr val="B22222"/>
              </a:solidFill>
            </a:endParaRPr>
          </a:p>
          <a:p>
            <a:pPr marL="514350" indent="-514350"/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3241" y="1602309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6A5ACD"/>
                </a:solidFill>
              </a:rPr>
              <a:t>Mean Forecast Error (MFE or Bias)</a:t>
            </a:r>
            <a:r>
              <a:rPr lang="en-US" sz="2000" dirty="0" smtClean="0">
                <a:solidFill>
                  <a:srgbClr val="595959"/>
                </a:solidFill>
              </a:rPr>
              <a:t>:  Measures average deviation of forecast from </a:t>
            </a:r>
            <a:r>
              <a:rPr lang="en-US" sz="2000" dirty="0" err="1" smtClean="0">
                <a:solidFill>
                  <a:srgbClr val="595959"/>
                </a:solidFill>
              </a:rPr>
              <a:t>actuals</a:t>
            </a:r>
            <a:r>
              <a:rPr lang="en-US" sz="2000" dirty="0" smtClean="0">
                <a:solidFill>
                  <a:srgbClr val="595959"/>
                </a:solidFill>
              </a:rPr>
              <a:t>.		</a:t>
            </a:r>
          </a:p>
          <a:p>
            <a:r>
              <a:rPr lang="en-US" sz="2000" dirty="0" smtClean="0">
                <a:solidFill>
                  <a:srgbClr val="595959"/>
                </a:solidFill>
              </a:rPr>
              <a:t>		</a:t>
            </a:r>
          </a:p>
          <a:p>
            <a:r>
              <a:rPr lang="en-US" sz="2000" dirty="0" smtClean="0">
                <a:solidFill>
                  <a:srgbClr val="6A5ACD"/>
                </a:solidFill>
              </a:rPr>
              <a:t>Mean Absolute Deviation (MAD)</a:t>
            </a:r>
            <a:r>
              <a:rPr lang="en-US" sz="2000" dirty="0" smtClean="0">
                <a:solidFill>
                  <a:srgbClr val="595959"/>
                </a:solidFill>
              </a:rPr>
              <a:t>:  Measures average absolute deviation of forecast from </a:t>
            </a:r>
            <a:r>
              <a:rPr lang="en-US" sz="2000" dirty="0" err="1" smtClean="0">
                <a:solidFill>
                  <a:srgbClr val="595959"/>
                </a:solidFill>
              </a:rPr>
              <a:t>actuals</a:t>
            </a:r>
            <a:r>
              <a:rPr lang="en-US" sz="2000" dirty="0" smtClean="0">
                <a:solidFill>
                  <a:srgbClr val="595959"/>
                </a:solidFill>
              </a:rPr>
              <a:t>.							</a:t>
            </a:r>
          </a:p>
          <a:p>
            <a:r>
              <a:rPr lang="en-US" sz="2000" dirty="0" smtClean="0">
                <a:solidFill>
                  <a:srgbClr val="6A5ACD"/>
                </a:solidFill>
              </a:rPr>
              <a:t>Mean Absolute Percentage Error (MAPE)</a:t>
            </a:r>
            <a:r>
              <a:rPr lang="en-US" sz="2000" dirty="0" smtClean="0">
                <a:solidFill>
                  <a:srgbClr val="595959"/>
                </a:solidFill>
              </a:rPr>
              <a:t>:  Measures absolute error as a percentage of the forecast.							</a:t>
            </a:r>
          </a:p>
          <a:p>
            <a:r>
              <a:rPr lang="en-US" sz="2000" dirty="0" smtClean="0">
                <a:solidFill>
                  <a:srgbClr val="6A5ACD"/>
                </a:solidFill>
              </a:rPr>
              <a:t>Standard Squared Error (MSE)</a:t>
            </a:r>
            <a:r>
              <a:rPr lang="en-US" sz="2000" dirty="0" smtClean="0">
                <a:solidFill>
                  <a:srgbClr val="595959"/>
                </a:solidFill>
              </a:rPr>
              <a:t>:  Measures variance of forecast error.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12039" y="1436690"/>
            <a:ext cx="3791877" cy="4566824"/>
            <a:chOff x="4712039" y="1436690"/>
            <a:chExt cx="3791877" cy="4566824"/>
          </a:xfrm>
        </p:grpSpPr>
        <p:pic>
          <p:nvPicPr>
            <p:cNvPr id="7" name="Picture 6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4712039" y="1436690"/>
              <a:ext cx="3099816" cy="854825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4715931" y="2569640"/>
              <a:ext cx="3172968" cy="877442"/>
            </a:xfrm>
            <a:prstGeom prst="rect">
              <a:avLst/>
            </a:prstGeom>
          </p:spPr>
        </p:pic>
        <p:pic>
          <p:nvPicPr>
            <p:cNvPr id="10" name="Picture 9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4766730" y="3878082"/>
              <a:ext cx="3685032" cy="854380"/>
            </a:xfrm>
            <a:prstGeom prst="rect">
              <a:avLst/>
            </a:prstGeom>
          </p:spPr>
        </p:pic>
        <p:pic>
          <p:nvPicPr>
            <p:cNvPr id="11" name="Picture 10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4800596" y="5015294"/>
              <a:ext cx="3703320" cy="98822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Forecasting Housing Starts </a:t>
            </a:r>
            <a:r>
              <a:rPr lang="en-US" sz="18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</a:t>
            </a:r>
            <a:r>
              <a:rPr lang="en-US" sz="1800" baseline="-25000" dirty="0" smtClean="0">
                <a:solidFill>
                  <a:srgbClr val="558ED5"/>
                </a:solidFill>
              </a:rPr>
              <a:t>of 3</a:t>
            </a:r>
            <a:r>
              <a:rPr lang="en-US" sz="1800" dirty="0" smtClean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56151"/>
          </a:xfrm>
        </p:spPr>
        <p:txBody>
          <a:bodyPr>
            <a:noAutofit/>
          </a:bodyPr>
          <a:lstStyle/>
          <a:p>
            <a:pPr marL="514350" indent="-514350"/>
            <a:endParaRPr lang="en-US" sz="2200" dirty="0" smtClean="0">
              <a:solidFill>
                <a:srgbClr val="B22222"/>
              </a:solidFill>
            </a:endParaRPr>
          </a:p>
          <a:p>
            <a:pPr marL="514350" indent="-514350"/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6" name="Picture 5" descr="season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5810" t="20671" r="18046" b="29136"/>
              <a:stretch>
                <a:fillRect/>
              </a:stretch>
            </p:blipFill>
          </mc:Choice>
          <mc:Fallback>
            <p:blipFill>
              <a:blip r:embed="rId3"/>
              <a:srcRect l="15810" t="20671" r="18046" b="29136"/>
              <a:stretch>
                <a:fillRect/>
              </a:stretch>
            </p:blipFill>
          </mc:Fallback>
        </mc:AlternateContent>
        <p:spPr>
          <a:xfrm>
            <a:off x="1608673" y="1216908"/>
            <a:ext cx="5605272" cy="55045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43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Forecasting Housing Starts </a:t>
            </a:r>
            <a:r>
              <a:rPr lang="en-US" sz="18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</a:t>
            </a:r>
            <a:r>
              <a:rPr lang="en-US" sz="1800" baseline="-25000" dirty="0" smtClean="0">
                <a:solidFill>
                  <a:srgbClr val="558ED5"/>
                </a:solidFill>
              </a:rPr>
              <a:t>of 3</a:t>
            </a:r>
            <a:r>
              <a:rPr lang="en-US" sz="1800" dirty="0" smtClean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56151"/>
          </a:xfrm>
        </p:spPr>
        <p:txBody>
          <a:bodyPr>
            <a:noAutofit/>
          </a:bodyPr>
          <a:lstStyle/>
          <a:p>
            <a:pPr marL="514350" indent="-514350"/>
            <a:endParaRPr lang="en-US" sz="2200" dirty="0" smtClean="0">
              <a:solidFill>
                <a:srgbClr val="B22222"/>
              </a:solidFill>
            </a:endParaRPr>
          </a:p>
          <a:p>
            <a:pPr marL="514350" indent="-514350"/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7" name="Picture 6" descr="Screen Shot 2012-01-28 at 5.46.0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054" y="985306"/>
            <a:ext cx="6108700" cy="58547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302933" y="2201333"/>
            <a:ext cx="965200" cy="3352800"/>
            <a:chOff x="2302933" y="2201333"/>
            <a:chExt cx="965200" cy="3352800"/>
          </a:xfrm>
        </p:grpSpPr>
        <p:sp>
          <p:nvSpPr>
            <p:cNvPr id="10" name="TextBox 9"/>
            <p:cNvSpPr txBox="1"/>
            <p:nvPr/>
          </p:nvSpPr>
          <p:spPr>
            <a:xfrm flipH="1">
              <a:off x="2476677" y="2201333"/>
              <a:ext cx="757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B22222"/>
                  </a:solidFill>
                  <a:latin typeface="Times New Roman"/>
                  <a:cs typeface="Times New Roman"/>
                </a:rPr>
                <a:t>(</a:t>
              </a:r>
              <a:r>
                <a:rPr lang="en-US" sz="2400" i="1" dirty="0" err="1" smtClean="0">
                  <a:solidFill>
                    <a:srgbClr val="B22222"/>
                  </a:solidFill>
                  <a:latin typeface="Times New Roman"/>
                  <a:cs typeface="Times New Roman"/>
                </a:rPr>
                <a:t>γ</a:t>
              </a:r>
              <a:r>
                <a:rPr lang="en-US" sz="2400" i="1" baseline="-25000" dirty="0" err="1" smtClean="0">
                  <a:solidFill>
                    <a:srgbClr val="B22222"/>
                  </a:solidFill>
                  <a:latin typeface="Times New Roman"/>
                  <a:cs typeface="Times New Roman"/>
                </a:rPr>
                <a:t>i</a:t>
              </a:r>
              <a:r>
                <a:rPr lang="en-US" sz="2400" i="1" dirty="0" smtClean="0">
                  <a:solidFill>
                    <a:srgbClr val="B22222"/>
                  </a:solidFill>
                  <a:latin typeface="Times New Roman"/>
                  <a:cs typeface="Times New Roman"/>
                </a:rPr>
                <a:t> )</a:t>
              </a:r>
              <a:endParaRPr lang="en-US" sz="2400" i="1" baseline="-25000" dirty="0">
                <a:solidFill>
                  <a:srgbClr val="B2222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02933" y="2662998"/>
              <a:ext cx="965200" cy="2891135"/>
            </a:xfrm>
            <a:prstGeom prst="rect">
              <a:avLst/>
            </a:prstGeom>
            <a:noFill/>
            <a:ln w="1270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302933" y="2948003"/>
            <a:ext cx="4575239" cy="369332"/>
            <a:chOff x="2302933" y="2948003"/>
            <a:chExt cx="4575239" cy="369332"/>
          </a:xfrm>
        </p:grpSpPr>
        <p:sp>
          <p:nvSpPr>
            <p:cNvPr id="12" name="Rectangle 11"/>
            <p:cNvSpPr/>
            <p:nvPr/>
          </p:nvSpPr>
          <p:spPr>
            <a:xfrm>
              <a:off x="2302933" y="3081867"/>
              <a:ext cx="3877734" cy="152400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60495" y="2948003"/>
              <a:ext cx="717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Trend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Forecasting Housing Starts </a:t>
            </a:r>
            <a:r>
              <a:rPr lang="en-US" sz="18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 </a:t>
            </a:r>
            <a:r>
              <a:rPr lang="en-US" sz="1800" baseline="-25000" dirty="0" smtClean="0">
                <a:solidFill>
                  <a:srgbClr val="558ED5"/>
                </a:solidFill>
              </a:rPr>
              <a:t>of 3</a:t>
            </a:r>
            <a:r>
              <a:rPr lang="en-US" sz="1800" dirty="0" smtClean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56151"/>
          </a:xfrm>
        </p:spPr>
        <p:txBody>
          <a:bodyPr>
            <a:noAutofit/>
          </a:bodyPr>
          <a:lstStyle/>
          <a:p>
            <a:pPr marL="514350" indent="-514350"/>
            <a:endParaRPr lang="en-US" sz="2200" dirty="0" smtClean="0">
              <a:solidFill>
                <a:srgbClr val="B22222"/>
              </a:solidFill>
            </a:endParaRPr>
          </a:p>
          <a:p>
            <a:pPr marL="514350" indent="-514350"/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6" name="Picture 5" descr="season2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9419" t="20671" r="18366" b="26420"/>
              <a:stretch>
                <a:fillRect/>
              </a:stretch>
            </p:blipFill>
          </mc:Choice>
          <mc:Fallback>
            <p:blipFill>
              <a:blip r:embed="rId3"/>
              <a:srcRect l="9419" t="20671" r="18366" b="26420"/>
              <a:stretch>
                <a:fillRect/>
              </a:stretch>
            </p:blipFill>
          </mc:Fallback>
        </mc:AlternateContent>
        <p:spPr>
          <a:xfrm>
            <a:off x="1422404" y="1354826"/>
            <a:ext cx="5660136" cy="53666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13200" y="6352143"/>
            <a:ext cx="10604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Residuals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5744811" y="1371759"/>
            <a:ext cx="757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γ</a:t>
            </a:r>
            <a:r>
              <a:rPr lang="en-US" sz="2400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i</a:t>
            </a:r>
            <a:r>
              <a:rPr lang="en-US" sz="2400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)</a:t>
            </a:r>
            <a:endParaRPr lang="en-US" sz="2400" i="1" baseline="-25000" dirty="0">
              <a:solidFill>
                <a:srgbClr val="B22222"/>
              </a:solidFill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4287" y="3514724"/>
            <a:ext cx="272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Low seasonal effects in Feb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09683" y="2641600"/>
            <a:ext cx="132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1859C"/>
                </a:solidFill>
              </a:rPr>
              <a:t>Peak at May</a:t>
            </a:r>
            <a:endParaRPr lang="en-US" dirty="0">
              <a:solidFill>
                <a:srgbClr val="31859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31741" y="1968888"/>
            <a:ext cx="215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1859C"/>
                </a:solidFill>
              </a:rPr>
              <a:t>Decline in Nov &amp; Dec</a:t>
            </a:r>
            <a:endParaRPr lang="en-US" dirty="0">
              <a:solidFill>
                <a:srgbClr val="31859C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370666" y="3061731"/>
            <a:ext cx="524934" cy="503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4047067" y="2456934"/>
            <a:ext cx="396483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6282274" y="2202756"/>
            <a:ext cx="800266" cy="269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Readings about today’s class: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Problems 6, 7, 9 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sz="2162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 Typewriter"/>
              <a:cs typeface="Lucida Sans Typewriter"/>
            </a:endParaRPr>
          </a:p>
          <a:p>
            <a:r>
              <a:rPr lang="en-US" dirty="0" smtClean="0"/>
              <a:t>Review Exercises / Problems: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2, 3, 4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Readings for next class: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595959"/>
                </a:solidFill>
              </a:rPr>
              <a:t>Chapter </a:t>
            </a:r>
            <a:r>
              <a:rPr lang="en-US" dirty="0" smtClean="0">
                <a:solidFill>
                  <a:srgbClr val="595959"/>
                </a:solidFill>
              </a:rPr>
              <a:t>7</a:t>
            </a:r>
            <a:r>
              <a:rPr lang="en-US" baseline="30000" dirty="0" smtClean="0">
                <a:solidFill>
                  <a:srgbClr val="595959"/>
                </a:solidFill>
              </a:rPr>
              <a:t>b</a:t>
            </a:r>
            <a:r>
              <a:rPr lang="en-US" dirty="0" smtClean="0">
                <a:solidFill>
                  <a:srgbClr val="595959"/>
                </a:solidFill>
              </a:rPr>
              <a:t>: </a:t>
            </a:r>
            <a:r>
              <a:rPr lang="en-US" dirty="0" smtClean="0">
                <a:solidFill>
                  <a:srgbClr val="595959"/>
                </a:solidFill>
              </a:rPr>
              <a:t>Characterizing Cycles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Seasonality Characteristics</a:t>
            </a:r>
          </a:p>
          <a:p>
            <a:r>
              <a:rPr lang="en-US" sz="3600" dirty="0" smtClean="0"/>
              <a:t>Modeling Seasonality</a:t>
            </a:r>
          </a:p>
          <a:p>
            <a:r>
              <a:rPr lang="en-US" sz="3600" dirty="0" smtClean="0"/>
              <a:t>Forecasting Seasonality</a:t>
            </a:r>
          </a:p>
          <a:p>
            <a:r>
              <a:rPr lang="en-US" sz="3600" dirty="0" smtClean="0"/>
              <a:t>Forecasting Performance</a:t>
            </a:r>
          </a:p>
          <a:p>
            <a:r>
              <a:rPr lang="en-US" sz="3600" dirty="0" smtClean="0"/>
              <a:t>Example: Forecasting Housing Starts</a:t>
            </a:r>
          </a:p>
          <a:p>
            <a:r>
              <a:rPr lang="en-US" sz="3600" dirty="0" smtClean="0"/>
              <a:t>R Example</a:t>
            </a:r>
          </a:p>
          <a:p>
            <a:endParaRPr lang="en-US" sz="3600" dirty="0" smtClean="0"/>
          </a:p>
          <a:p>
            <a:pPr>
              <a:buNone/>
            </a:pP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Seasonality Characteristics </a:t>
            </a:r>
            <a:r>
              <a:rPr lang="en-US" sz="18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</a:t>
            </a:r>
            <a:r>
              <a:rPr lang="en-US" sz="1800" baseline="-25000" dirty="0" smtClean="0">
                <a:solidFill>
                  <a:srgbClr val="558ED5"/>
                </a:solidFill>
              </a:rPr>
              <a:t>of 3</a:t>
            </a:r>
            <a:r>
              <a:rPr lang="en-US" sz="1800" dirty="0" smtClean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56151"/>
          </a:xfrm>
        </p:spPr>
        <p:txBody>
          <a:bodyPr>
            <a:noAutofit/>
          </a:bodyPr>
          <a:lstStyle/>
          <a:p>
            <a:pPr marL="514350" indent="-514350"/>
            <a:endParaRPr lang="en-US" sz="2200" dirty="0" smtClean="0">
              <a:solidFill>
                <a:srgbClr val="B22222"/>
              </a:solidFill>
            </a:endParaRPr>
          </a:p>
          <a:p>
            <a:pPr marL="514350" indent="-514350"/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 smtClean="0">
                <a:solidFill>
                  <a:srgbClr val="6A5ACD"/>
                </a:solidFill>
              </a:rPr>
              <a:t>Seasonal Pattern: </a:t>
            </a:r>
            <a:r>
              <a:rPr lang="en-US" sz="2600" dirty="0" smtClean="0">
                <a:solidFill>
                  <a:srgbClr val="595959"/>
                </a:solidFill>
              </a:rPr>
              <a:t>Is a pattern that repeats itself every year.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 smtClean="0">
                <a:solidFill>
                  <a:srgbClr val="6A5ACD"/>
                </a:solidFill>
              </a:rPr>
              <a:t>Deterministic Seasonality</a:t>
            </a:r>
            <a:r>
              <a:rPr lang="en-US" sz="2600" dirty="0" smtClean="0">
                <a:solidFill>
                  <a:srgbClr val="595959"/>
                </a:solidFill>
              </a:rPr>
              <a:t>: When the annual repetition is exact.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600" dirty="0" smtClean="0">
                <a:solidFill>
                  <a:srgbClr val="6A5ACD"/>
                </a:solidFill>
              </a:rPr>
              <a:t>Stochastic Seasonality</a:t>
            </a:r>
            <a:r>
              <a:rPr lang="en-US" sz="2600" dirty="0" smtClean="0">
                <a:solidFill>
                  <a:srgbClr val="595959"/>
                </a:solidFill>
              </a:rPr>
              <a:t>: When the annual repetition is approximate.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600" dirty="0" smtClean="0">
                <a:solidFill>
                  <a:srgbClr val="6A5ACD"/>
                </a:solidFill>
              </a:rPr>
              <a:t>Sources of Seasonality</a:t>
            </a:r>
            <a:r>
              <a:rPr lang="en-US" sz="2600" dirty="0" smtClean="0">
                <a:solidFill>
                  <a:srgbClr val="595959"/>
                </a:solidFill>
              </a:rPr>
              <a:t>: links to the calendar, technologies, preferences, institutions, etc. 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Seasonality Characteristics </a:t>
            </a:r>
            <a:r>
              <a:rPr lang="en-US" sz="18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</a:t>
            </a:r>
            <a:r>
              <a:rPr lang="en-US" sz="1800" baseline="-25000" dirty="0" smtClean="0">
                <a:solidFill>
                  <a:srgbClr val="558ED5"/>
                </a:solidFill>
              </a:rPr>
              <a:t>of 3</a:t>
            </a:r>
            <a:r>
              <a:rPr lang="en-US" sz="1800" dirty="0" smtClean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56151"/>
          </a:xfrm>
        </p:spPr>
        <p:txBody>
          <a:bodyPr>
            <a:noAutofit/>
          </a:bodyPr>
          <a:lstStyle/>
          <a:p>
            <a:pPr marL="514350" indent="-514350"/>
            <a:endParaRPr lang="en-US" sz="2200" dirty="0" smtClean="0">
              <a:solidFill>
                <a:srgbClr val="B22222"/>
              </a:solidFill>
            </a:endParaRPr>
          </a:p>
          <a:p>
            <a:pPr marL="514350" indent="-514350"/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6" name="Picture 5" descr="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4" y="1669313"/>
            <a:ext cx="6766560" cy="4619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647143" y="3894669"/>
            <a:ext cx="302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Monthly Retail Sales (billion $)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42529" y="1417638"/>
            <a:ext cx="3089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 Census Bureau Data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318009" y="6034624"/>
            <a:ext cx="58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Seasonality Characteristics </a:t>
            </a:r>
            <a:r>
              <a:rPr lang="en-US" sz="18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 </a:t>
            </a:r>
            <a:r>
              <a:rPr lang="en-US" sz="1800" baseline="-25000" dirty="0" smtClean="0">
                <a:solidFill>
                  <a:srgbClr val="558ED5"/>
                </a:solidFill>
              </a:rPr>
              <a:t>of 3</a:t>
            </a:r>
            <a:r>
              <a:rPr lang="en-US" sz="1800" dirty="0" smtClean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56151"/>
          </a:xfrm>
        </p:spPr>
        <p:txBody>
          <a:bodyPr>
            <a:noAutofit/>
          </a:bodyPr>
          <a:lstStyle/>
          <a:p>
            <a:pPr marL="514350" indent="-514350"/>
            <a:endParaRPr lang="en-US" sz="2200" dirty="0" smtClean="0">
              <a:solidFill>
                <a:srgbClr val="B22222"/>
              </a:solidFill>
            </a:endParaRPr>
          </a:p>
          <a:p>
            <a:pPr marL="514350" indent="-514350"/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sp>
        <p:nvSpPr>
          <p:cNvPr id="11" name="Content Placeholder 9"/>
          <p:cNvSpPr txBox="1">
            <a:spLocks/>
          </p:cNvSpPr>
          <p:nvPr/>
        </p:nvSpPr>
        <p:spPr>
          <a:xfrm>
            <a:off x="101603" y="1845733"/>
            <a:ext cx="4030133" cy="3135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dirty="0" smtClean="0">
                <a:solidFill>
                  <a:srgbClr val="6A5ACD"/>
                </a:solidFill>
              </a:rPr>
              <a:t>Seasonally Adjustment: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 smtClean="0">
                <a:solidFill>
                  <a:srgbClr val="6A5ACD"/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Removal of seasonality.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dirty="0" err="1" smtClean="0">
                <a:solidFill>
                  <a:srgbClr val="6A5ACD"/>
                </a:solidFill>
              </a:rPr>
              <a:t>Nonseasonal</a:t>
            </a:r>
            <a:r>
              <a:rPr lang="en-US" sz="2000" dirty="0" smtClean="0">
                <a:solidFill>
                  <a:srgbClr val="6A5ACD"/>
                </a:solidFill>
              </a:rPr>
              <a:t> Fluctuations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 Fluctuations left in the seasonally adjusted time series.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600" dirty="0" smtClean="0">
              <a:solidFill>
                <a:srgbClr val="595959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12" name="Picture 11" descr="beer7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3573" t="20671" r="18685" b="26173"/>
              <a:stretch>
                <a:fillRect/>
              </a:stretch>
            </p:blipFill>
          </mc:Choice>
          <mc:Fallback>
            <p:blipFill>
              <a:blip r:embed="rId3"/>
              <a:srcRect l="13573" t="20671" r="18685" b="26173"/>
              <a:stretch>
                <a:fillRect/>
              </a:stretch>
            </p:blipFill>
          </mc:Fallback>
        </mc:AlternateContent>
        <p:spPr>
          <a:xfrm>
            <a:off x="3904488" y="1417638"/>
            <a:ext cx="5239512" cy="532060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031067" y="3810000"/>
            <a:ext cx="2709333" cy="55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 Seasonality </a:t>
            </a:r>
            <a:r>
              <a:rPr lang="en-US" sz="1800" baseline="-25000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1 </a:t>
            </a:r>
            <a:r>
              <a:rPr lang="en-US" sz="1800" baseline="-25000" dirty="0" smtClean="0">
                <a:solidFill>
                  <a:srgbClr val="558ED5"/>
                </a:solidFill>
              </a:rPr>
              <a:t>of 3</a:t>
            </a:r>
            <a:r>
              <a:rPr lang="en-US" sz="18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Preliminary Definitions:</a:t>
            </a:r>
          </a:p>
          <a:p>
            <a:pPr lvl="1"/>
            <a:r>
              <a:rPr lang="en-US" i="1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s</a:t>
            </a:r>
            <a:r>
              <a:rPr lang="en-US" sz="2400" dirty="0" smtClean="0">
                <a:solidFill>
                  <a:srgbClr val="6A5ACD"/>
                </a:solidFill>
                <a:cs typeface="Times New Roman"/>
              </a:rPr>
              <a:t>:</a:t>
            </a:r>
            <a:r>
              <a:rPr lang="en-US" sz="2400" i="1" dirty="0" smtClean="0">
                <a:solidFill>
                  <a:srgbClr val="6A5ACD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observations on a series in each year (e.g., quarterly data (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=4), monthly (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=12), weekly (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=52),…,etc.).</a:t>
            </a:r>
          </a:p>
          <a:p>
            <a:pPr lvl="1"/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rgbClr val="6A5ACD"/>
                </a:solidFill>
              </a:rPr>
              <a:t>Seasonal Dummy Variables (</a:t>
            </a:r>
            <a:r>
              <a:rPr lang="en-US" sz="2400" i="1" dirty="0" smtClean="0">
                <a:solidFill>
                  <a:srgbClr val="6A5ACD"/>
                </a:solidFill>
                <a:latin typeface="Times New Roman"/>
                <a:cs typeface="Times New Roman"/>
              </a:rPr>
              <a:t>D</a:t>
            </a:r>
            <a:r>
              <a:rPr lang="en-US" sz="2400" i="1" baseline="-25000" dirty="0" smtClean="0">
                <a:solidFill>
                  <a:srgbClr val="6A5ACD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6A5ACD"/>
                </a:solidFill>
              </a:rPr>
              <a:t>)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 Indicate which season we are in. For example, in the case of four seasons, we have 4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quarters:</a:t>
            </a:r>
          </a:p>
          <a:p>
            <a:pPr lvl="2">
              <a:buNone/>
            </a:pP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lang="en-US" sz="20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1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(</a:t>
            </a:r>
            <a:r>
              <a:rPr lang="en-US" sz="2000" dirty="0" smtClean="0">
                <a:solidFill>
                  <a:srgbClr val="B22222"/>
                </a:solidFill>
              </a:rPr>
              <a:t>1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0, 0, 0, </a:t>
            </a:r>
            <a:r>
              <a:rPr lang="en-US" sz="2000" dirty="0" smtClean="0">
                <a:solidFill>
                  <a:srgbClr val="B22222"/>
                </a:solidFill>
              </a:rPr>
              <a:t>1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0, 0, 0, </a:t>
            </a:r>
            <a:r>
              <a:rPr lang="en-US" sz="2000" dirty="0" smtClean="0">
                <a:solidFill>
                  <a:srgbClr val="B22222"/>
                </a:solidFill>
              </a:rPr>
              <a:t>1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0, 0, 0,…)</a:t>
            </a:r>
          </a:p>
          <a:p>
            <a:pPr lvl="2">
              <a:buNone/>
            </a:pP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lang="en-US" sz="20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2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(0, </a:t>
            </a:r>
            <a:r>
              <a:rPr lang="en-US" sz="2000" dirty="0" smtClean="0">
                <a:solidFill>
                  <a:srgbClr val="B22222"/>
                </a:solidFill>
              </a:rPr>
              <a:t>1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0, 0, 0, </a:t>
            </a:r>
            <a:r>
              <a:rPr lang="en-US" sz="2000" dirty="0" smtClean="0">
                <a:solidFill>
                  <a:srgbClr val="B22222"/>
                </a:solidFill>
              </a:rPr>
              <a:t>1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0, 0, 0, </a:t>
            </a:r>
            <a:r>
              <a:rPr lang="en-US" sz="2000" dirty="0" smtClean="0">
                <a:solidFill>
                  <a:srgbClr val="B22222"/>
                </a:solidFill>
              </a:rPr>
              <a:t>1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0, 0,…)</a:t>
            </a:r>
          </a:p>
          <a:p>
            <a:pPr lvl="2">
              <a:buNone/>
            </a:pP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lang="en-US" sz="20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3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(0, 0, </a:t>
            </a:r>
            <a:r>
              <a:rPr lang="en-US" sz="2000" dirty="0" smtClean="0">
                <a:solidFill>
                  <a:srgbClr val="B22222"/>
                </a:solidFill>
              </a:rPr>
              <a:t>1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0, 0, 0, </a:t>
            </a:r>
            <a:r>
              <a:rPr lang="en-US" sz="2000" dirty="0" smtClean="0">
                <a:solidFill>
                  <a:srgbClr val="B22222"/>
                </a:solidFill>
              </a:rPr>
              <a:t>1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0, 0, 0, </a:t>
            </a:r>
            <a:r>
              <a:rPr lang="en-US" sz="2000" dirty="0" smtClean="0">
                <a:solidFill>
                  <a:srgbClr val="B22222"/>
                </a:solidFill>
              </a:rPr>
              <a:t>1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0,…)</a:t>
            </a:r>
          </a:p>
          <a:p>
            <a:pPr lvl="2">
              <a:buNone/>
            </a:pP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lang="en-US" sz="20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4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(0, 0, 0, </a:t>
            </a:r>
            <a:r>
              <a:rPr lang="en-US" sz="2000" dirty="0" smtClean="0">
                <a:solidFill>
                  <a:srgbClr val="B22222"/>
                </a:solidFill>
              </a:rPr>
              <a:t>1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0, 0, 0, </a:t>
            </a:r>
            <a:r>
              <a:rPr lang="en-US" sz="2000" dirty="0" smtClean="0">
                <a:solidFill>
                  <a:srgbClr val="B22222"/>
                </a:solidFill>
              </a:rPr>
              <a:t>1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0, 0, 0, </a:t>
            </a:r>
            <a:r>
              <a:rPr lang="en-US" sz="2000" dirty="0" smtClean="0">
                <a:solidFill>
                  <a:srgbClr val="B22222"/>
                </a:solidFill>
              </a:rPr>
              <a:t>1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,…)</a:t>
            </a:r>
            <a:r>
              <a:rPr lang="en-US" sz="2000" i="1" dirty="0" smtClean="0">
                <a:solidFill>
                  <a:srgbClr val="6A5ACD"/>
                </a:solidFill>
                <a:latin typeface="Times New Roman"/>
                <a:cs typeface="Times New Roman"/>
              </a:rPr>
              <a:t> </a:t>
            </a:r>
          </a:p>
          <a:p>
            <a:pPr lvl="2">
              <a:buNone/>
            </a:pPr>
            <a:endParaRPr lang="en-US" sz="2000" i="1" dirty="0" smtClean="0">
              <a:solidFill>
                <a:srgbClr val="6A5ACD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2400" dirty="0" smtClean="0">
                <a:solidFill>
                  <a:srgbClr val="6A5ACD"/>
                </a:solidFill>
                <a:cs typeface="Times New Roman"/>
              </a:rPr>
              <a:t>Seasonal Factors ( </a:t>
            </a:r>
            <a:r>
              <a:rPr lang="en-US" sz="2400" i="1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γ</a:t>
            </a:r>
            <a:r>
              <a:rPr lang="en-US" sz="2400" i="1" baseline="-25000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6A5ACD"/>
                </a:solidFill>
                <a:cs typeface="Times New Roman"/>
              </a:rPr>
              <a:t>):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Summarize the seasonal pattern over the year.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 Seasonality </a:t>
            </a:r>
            <a:r>
              <a:rPr lang="en-US" sz="1800" baseline="-25000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2 </a:t>
            </a:r>
            <a:r>
              <a:rPr lang="en-US" sz="1800" baseline="-25000" dirty="0" smtClean="0">
                <a:solidFill>
                  <a:srgbClr val="558ED5"/>
                </a:solidFill>
              </a:rPr>
              <a:t>of 3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595959"/>
                </a:solidFill>
              </a:rPr>
              <a:t>Pure Seasonal Dummy Model:</a:t>
            </a:r>
          </a:p>
          <a:p>
            <a:endParaRPr lang="en-US" dirty="0" smtClean="0">
              <a:solidFill>
                <a:srgbClr val="595959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595959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595959"/>
              </a:solidFill>
            </a:endParaRPr>
          </a:p>
          <a:p>
            <a:r>
              <a:rPr lang="en-US" sz="2800" dirty="0" smtClean="0">
                <a:solidFill>
                  <a:srgbClr val="595959"/>
                </a:solidFill>
              </a:rPr>
              <a:t>Seasonal Dummy Model including Linear Trend:</a:t>
            </a:r>
          </a:p>
          <a:p>
            <a:pPr lvl="1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95388" y="2199218"/>
            <a:ext cx="3670300" cy="12573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195388" y="4419600"/>
            <a:ext cx="6235700" cy="125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Modeling Seasonality </a:t>
            </a:r>
            <a:r>
              <a:rPr lang="en-US" sz="1800" baseline="-25000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3 </a:t>
            </a:r>
            <a:r>
              <a:rPr lang="en-US" sz="1800" baseline="-25000" dirty="0" smtClean="0">
                <a:solidFill>
                  <a:srgbClr val="558ED5"/>
                </a:solidFill>
              </a:rPr>
              <a:t>of 3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595959"/>
                </a:solidFill>
              </a:rPr>
              <a:t>Seasonal Dummy Model including Linear Trend and Holiday Variation: Holidays’ dates change over time.</a:t>
            </a:r>
          </a:p>
          <a:p>
            <a:endParaRPr lang="en-US" dirty="0" smtClean="0">
              <a:solidFill>
                <a:srgbClr val="595959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595959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595959"/>
              </a:solidFill>
            </a:endParaRPr>
          </a:p>
          <a:p>
            <a:r>
              <a:rPr lang="en-US" sz="2400" dirty="0" smtClean="0">
                <a:solidFill>
                  <a:srgbClr val="595959"/>
                </a:solidFill>
              </a:rPr>
              <a:t>Seasonal Dummy Model including Linear Trend, Holiday Variation, and Trading-day Variation: Different months contain different numbers of trading days, or business days.</a:t>
            </a:r>
          </a:p>
          <a:p>
            <a:pPr lvl="1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80531" y="2401365"/>
            <a:ext cx="6949440" cy="9048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80695" y="3522143"/>
            <a:ext cx="529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=1 if the month contains e.g., Easter, and =0 otherwise</a:t>
            </a:r>
            <a:r>
              <a:rPr lang="en-US" dirty="0" smtClean="0"/>
              <a:t>.                                         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5511799" y="3310474"/>
            <a:ext cx="49107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01224" y="5553139"/>
            <a:ext cx="8321040" cy="803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Forecasting Seasonality </a:t>
            </a:r>
            <a:r>
              <a:rPr lang="en-US" sz="1800" baseline="-25000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1 </a:t>
            </a:r>
            <a:r>
              <a:rPr lang="en-US" sz="1800" baseline="-25000" dirty="0" smtClean="0">
                <a:solidFill>
                  <a:srgbClr val="558ED5"/>
                </a:solidFill>
              </a:rPr>
              <a:t>of 2</a:t>
            </a:r>
            <a:r>
              <a:rPr lang="en-US" sz="1800" dirty="0" smtClean="0">
                <a:solidFill>
                  <a:prstClr val="black"/>
                </a:solidFill>
              </a:rPr>
              <a:t> </a:t>
            </a:r>
            <a:r>
              <a:rPr lang="en-US" sz="32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384165"/>
            <a:ext cx="8229600" cy="473512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595959"/>
                </a:solidFill>
              </a:rPr>
              <a:t>Example (</a:t>
            </a:r>
            <a:r>
              <a:rPr lang="en-US" sz="2000" dirty="0" smtClean="0">
                <a:solidFill>
                  <a:srgbClr val="6A5ACD"/>
                </a:solidFill>
              </a:rPr>
              <a:t>Point Forecast</a:t>
            </a:r>
            <a:r>
              <a:rPr lang="en-US" sz="2000" dirty="0" smtClean="0">
                <a:solidFill>
                  <a:srgbClr val="595959"/>
                </a:solidFill>
              </a:rPr>
              <a:t>): Initially at T, and want to use a seasonal model to forecast the </a:t>
            </a:r>
            <a:r>
              <a:rPr lang="en-US" sz="2000" i="1" dirty="0" err="1" smtClean="0">
                <a:solidFill>
                  <a:srgbClr val="595959"/>
                </a:solidFill>
              </a:rPr>
              <a:t>h</a:t>
            </a:r>
            <a:r>
              <a:rPr lang="en-US" sz="2000" i="1" dirty="0" smtClean="0">
                <a:solidFill>
                  <a:srgbClr val="595959"/>
                </a:solidFill>
              </a:rPr>
              <a:t>-step-ahead</a:t>
            </a:r>
            <a:r>
              <a:rPr lang="en-US" sz="2000" dirty="0" smtClean="0">
                <a:solidFill>
                  <a:srgbClr val="595959"/>
                </a:solidFill>
              </a:rPr>
              <a:t> value. </a:t>
            </a:r>
          </a:p>
          <a:p>
            <a:r>
              <a:rPr lang="en-US" sz="2000" dirty="0" smtClean="0">
                <a:solidFill>
                  <a:srgbClr val="595959"/>
                </a:solidFill>
              </a:rPr>
              <a:t>Assume a full seasonal model:</a:t>
            </a:r>
          </a:p>
          <a:p>
            <a:pPr>
              <a:buNone/>
            </a:pPr>
            <a:r>
              <a:rPr lang="en-US" sz="2000" dirty="0" smtClean="0">
                <a:solidFill>
                  <a:srgbClr val="595959"/>
                </a:solidFill>
              </a:rPr>
              <a:t> </a:t>
            </a:r>
          </a:p>
          <a:p>
            <a:endParaRPr lang="en-US" sz="2000" dirty="0" smtClean="0">
              <a:solidFill>
                <a:srgbClr val="595959"/>
              </a:solidFill>
            </a:endParaRPr>
          </a:p>
          <a:p>
            <a:r>
              <a:rPr lang="en-US" sz="2000" dirty="0" smtClean="0">
                <a:solidFill>
                  <a:srgbClr val="595959"/>
                </a:solidFill>
              </a:rPr>
              <a:t>At time </a:t>
            </a:r>
            <a:r>
              <a:rPr lang="en-US" sz="20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T+h</a:t>
            </a:r>
            <a:r>
              <a:rPr lang="en-US" sz="2000" dirty="0" smtClean="0">
                <a:solidFill>
                  <a:srgbClr val="595959"/>
                </a:solidFill>
              </a:rPr>
              <a:t>:</a:t>
            </a:r>
          </a:p>
          <a:p>
            <a:pPr>
              <a:buNone/>
            </a:pPr>
            <a:endParaRPr lang="en-US" sz="2000" dirty="0" smtClean="0">
              <a:solidFill>
                <a:srgbClr val="595959"/>
              </a:solidFill>
              <a:sym typeface="Wingdings"/>
            </a:endParaRPr>
          </a:p>
          <a:p>
            <a:pPr>
              <a:buNone/>
            </a:pPr>
            <a:endParaRPr lang="en-US" sz="1600" dirty="0" smtClean="0">
              <a:solidFill>
                <a:srgbClr val="595959"/>
              </a:solidFill>
              <a:sym typeface="Wingdings"/>
            </a:endParaRPr>
          </a:p>
          <a:p>
            <a:r>
              <a:rPr lang="en-US" sz="2000" dirty="0" smtClean="0">
                <a:solidFill>
                  <a:srgbClr val="595959"/>
                </a:solidFill>
                <a:sym typeface="Wingdings"/>
              </a:rPr>
              <a:t>Point Forecast: </a:t>
            </a:r>
            <a:r>
              <a:rPr lang="en-US" sz="2000" dirty="0" smtClean="0">
                <a:solidFill>
                  <a:srgbClr val="595959"/>
                </a:solidFill>
              </a:rPr>
              <a:t> Project the right side of the equation on </a:t>
            </a:r>
            <a:r>
              <a:rPr lang="en-US" sz="20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Ω</a:t>
            </a:r>
            <a:r>
              <a:rPr lang="en-US" sz="20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0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.</a:t>
            </a:r>
          </a:p>
          <a:p>
            <a:endParaRPr lang="en-US" sz="2000" i="1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>
              <a:buNone/>
            </a:pPr>
            <a:endParaRPr lang="en-US" sz="2400" i="1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r>
              <a:rPr lang="en-US" sz="2000" dirty="0" smtClean="0">
                <a:solidFill>
                  <a:srgbClr val="595959"/>
                </a:solidFill>
                <a:cs typeface="Times New Roman"/>
              </a:rPr>
              <a:t>Use Parameter Estimates </a:t>
            </a:r>
            <a:endParaRPr lang="en-US" sz="2000" dirty="0">
              <a:solidFill>
                <a:srgbClr val="595959"/>
              </a:solidFill>
              <a:cs typeface="Times New Roman"/>
            </a:endParaRPr>
          </a:p>
        </p:txBody>
      </p:sp>
      <p:pic>
        <p:nvPicPr>
          <p:cNvPr id="19" name="Picture 1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18175" y="2375765"/>
            <a:ext cx="8321040" cy="803212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30305" y="3431723"/>
            <a:ext cx="8778240" cy="649223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79506" y="4585451"/>
            <a:ext cx="8686800" cy="69072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69338" y="5758401"/>
            <a:ext cx="8778240" cy="697991"/>
          </a:xfrm>
          <a:prstGeom prst="rect">
            <a:avLst/>
          </a:prstGeom>
          <a:solidFill>
            <a:srgbClr val="FFFF00">
              <a:alpha val="25000"/>
            </a:srgbClr>
          </a:solidFill>
          <a:ln w="12700"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16079</TotalTime>
  <Words>728</Words>
  <Application>Microsoft Macintosh PowerPoint</Application>
  <PresentationFormat>On-screen Show (4:3)</PresentationFormat>
  <Paragraphs>118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Economics 144 Economic Forecasting   </vt:lpstr>
      <vt:lpstr>Today’s Class </vt:lpstr>
      <vt:lpstr>Seasonality Characteristics 1 of 3  </vt:lpstr>
      <vt:lpstr>Seasonality Characteristics 2 of 3  </vt:lpstr>
      <vt:lpstr>Seasonality Characteristics 3 of 3  </vt:lpstr>
      <vt:lpstr>Modeling Seasonality 1 of 3   </vt:lpstr>
      <vt:lpstr>Modeling Seasonality 2 of 3  </vt:lpstr>
      <vt:lpstr>Modeling Seasonality 3 of 3  </vt:lpstr>
      <vt:lpstr>Forecasting Seasonality 1 of 2  </vt:lpstr>
      <vt:lpstr>Forecasting Seasonality 2 of 2  </vt:lpstr>
      <vt:lpstr>Forecasting Performance 1 of 2  </vt:lpstr>
      <vt:lpstr>Forecasting Housing Starts 1 of 3  </vt:lpstr>
      <vt:lpstr>Forecasting Housing Starts 2 of 3  </vt:lpstr>
      <vt:lpstr>Forecasting Housing Starts 3 of 3  </vt:lpstr>
      <vt:lpstr>For Next Class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106V Investments   </dc:title>
  <dc:creator>RANDALL R. ROJAS</dc:creator>
  <cp:lastModifiedBy>RANDALL R. ROJAS</cp:lastModifiedBy>
  <cp:revision>318</cp:revision>
  <dcterms:created xsi:type="dcterms:W3CDTF">2015-04-14T16:54:10Z</dcterms:created>
  <dcterms:modified xsi:type="dcterms:W3CDTF">2015-04-14T16:57:04Z</dcterms:modified>
</cp:coreProperties>
</file>