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30" r:id="rId4"/>
    <p:sldId id="381" r:id="rId5"/>
    <p:sldId id="375" r:id="rId6"/>
    <p:sldId id="394" r:id="rId7"/>
    <p:sldId id="395" r:id="rId8"/>
    <p:sldId id="396" r:id="rId9"/>
    <p:sldId id="404" r:id="rId10"/>
    <p:sldId id="397" r:id="rId11"/>
    <p:sldId id="399" r:id="rId12"/>
    <p:sldId id="398" r:id="rId13"/>
    <p:sldId id="405" r:id="rId14"/>
    <p:sldId id="403" r:id="rId15"/>
    <p:sldId id="400" r:id="rId16"/>
    <p:sldId id="401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D700"/>
    <a:srgbClr val="6A5ACD"/>
    <a:srgbClr val="006400"/>
    <a:srgbClr val="9932CC"/>
    <a:srgbClr val="B222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9" autoAdjust="0"/>
    <p:restoredTop sz="94620" autoAdjust="0"/>
  </p:normalViewPr>
  <p:slideViewPr>
    <p:cSldViewPr snapToGrid="0" snapToObjects="1">
      <p:cViewPr>
        <p:scale>
          <a:sx n="75" d="100"/>
          <a:sy n="75" d="100"/>
        </p:scale>
        <p:origin x="-1736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df"/><Relationship Id="rId5" Type="http://schemas.openxmlformats.org/officeDocument/2006/relationships/image" Target="../media/image34.png"/><Relationship Id="rId6" Type="http://schemas.openxmlformats.org/officeDocument/2006/relationships/image" Target="../media/image35.pdf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d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df"/><Relationship Id="rId5" Type="http://schemas.openxmlformats.org/officeDocument/2006/relationships/image" Target="../media/image40.png"/><Relationship Id="rId6" Type="http://schemas.openxmlformats.org/officeDocument/2006/relationships/image" Target="../media/image41.pdf"/><Relationship Id="rId7" Type="http://schemas.openxmlformats.org/officeDocument/2006/relationships/image" Target="../media/image42.png"/><Relationship Id="rId8" Type="http://schemas.openxmlformats.org/officeDocument/2006/relationships/image" Target="../media/image43.pdf"/><Relationship Id="rId9" Type="http://schemas.openxmlformats.org/officeDocument/2006/relationships/image" Target="../media/image44.png"/><Relationship Id="rId10" Type="http://schemas.openxmlformats.org/officeDocument/2006/relationships/image" Target="../media/image45.pdf"/><Relationship Id="rId1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df"/><Relationship Id="rId3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df"/><Relationship Id="rId3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0" Type="http://schemas.openxmlformats.org/officeDocument/2006/relationships/image" Target="../media/image9.pdf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6" Type="http://schemas.openxmlformats.org/officeDocument/2006/relationships/image" Target="../media/image15.pdf"/><Relationship Id="rId7" Type="http://schemas.openxmlformats.org/officeDocument/2006/relationships/image" Target="../media/image16.png"/><Relationship Id="rId8" Type="http://schemas.openxmlformats.org/officeDocument/2006/relationships/image" Target="../media/image17.pdf"/><Relationship Id="rId9" Type="http://schemas.openxmlformats.org/officeDocument/2006/relationships/image" Target="../media/image18.png"/><Relationship Id="rId10" Type="http://schemas.openxmlformats.org/officeDocument/2006/relationships/image" Target="../media/image19.pdf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3.pdf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85000" lnSpcReduction="1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10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Forecasting Model with Trend, Seasonal, and </a:t>
            </a:r>
            <a:r>
              <a:rPr lang="en-US" sz="457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Cyclical Components</a:t>
            </a:r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Recursive Estimation Procedures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Strategy: </a:t>
            </a:r>
            <a:endParaRPr lang="en-US" dirty="0" smtClean="0">
              <a:solidFill>
                <a:srgbClr val="595959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S</a:t>
            </a:r>
            <a:r>
              <a:rPr lang="en-US" dirty="0" smtClean="0">
                <a:solidFill>
                  <a:srgbClr val="595959"/>
                </a:solidFill>
              </a:rPr>
              <a:t>tart </a:t>
            </a:r>
            <a:r>
              <a:rPr lang="en-US" dirty="0" smtClean="0">
                <a:solidFill>
                  <a:srgbClr val="595959"/>
                </a:solidFill>
              </a:rPr>
              <a:t>with a small sample of data</a:t>
            </a:r>
            <a:endParaRPr lang="en-US" dirty="0" smtClean="0">
              <a:solidFill>
                <a:srgbClr val="595959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E</a:t>
            </a:r>
            <a:r>
              <a:rPr lang="en-US" dirty="0" smtClean="0">
                <a:solidFill>
                  <a:srgbClr val="595959"/>
                </a:solidFill>
              </a:rPr>
              <a:t>stimate </a:t>
            </a:r>
            <a:r>
              <a:rPr lang="en-US" dirty="0" smtClean="0">
                <a:solidFill>
                  <a:srgbClr val="595959"/>
                </a:solidFill>
              </a:rPr>
              <a:t>a model </a:t>
            </a:r>
            <a:endParaRPr lang="en-US" dirty="0" smtClean="0">
              <a:solidFill>
                <a:srgbClr val="595959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A</a:t>
            </a:r>
            <a:r>
              <a:rPr lang="en-US" dirty="0" smtClean="0">
                <a:solidFill>
                  <a:srgbClr val="595959"/>
                </a:solidFill>
              </a:rPr>
              <a:t>dd </a:t>
            </a:r>
            <a:r>
              <a:rPr lang="en-US" dirty="0" smtClean="0">
                <a:solidFill>
                  <a:srgbClr val="595959"/>
                </a:solidFill>
              </a:rPr>
              <a:t>an observation</a:t>
            </a:r>
            <a:endParaRPr lang="en-US" dirty="0" smtClean="0">
              <a:solidFill>
                <a:srgbClr val="595959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R</a:t>
            </a:r>
            <a:r>
              <a:rPr lang="en-US" dirty="0" smtClean="0">
                <a:solidFill>
                  <a:srgbClr val="595959"/>
                </a:solidFill>
              </a:rPr>
              <a:t>e-estimate </a:t>
            </a:r>
            <a:r>
              <a:rPr lang="en-US" dirty="0" smtClean="0">
                <a:solidFill>
                  <a:srgbClr val="595959"/>
                </a:solidFill>
              </a:rPr>
              <a:t>the model</a:t>
            </a:r>
            <a:endParaRPr lang="en-US" dirty="0" smtClean="0">
              <a:solidFill>
                <a:srgbClr val="595959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C</a:t>
            </a:r>
            <a:r>
              <a:rPr lang="en-US" dirty="0" smtClean="0">
                <a:solidFill>
                  <a:srgbClr val="595959"/>
                </a:solidFill>
              </a:rPr>
              <a:t>ontinue </a:t>
            </a:r>
            <a:r>
              <a:rPr lang="en-US" dirty="0" smtClean="0">
                <a:solidFill>
                  <a:srgbClr val="595959"/>
                </a:solidFill>
              </a:rPr>
              <a:t>until all data are used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for forecasting, stability assessment, and model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Recursive Parameter Estimation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Recursive Residuals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556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Recursive estimates provide information about parameter stability.</a:t>
            </a:r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Linear </a:t>
            </a:r>
            <a:r>
              <a:rPr lang="en-US" dirty="0" smtClean="0">
                <a:solidFill>
                  <a:srgbClr val="595959"/>
                </a:solidFill>
              </a:rPr>
              <a:t>Model</a:t>
            </a:r>
            <a:r>
              <a:rPr lang="en-US" dirty="0" smtClean="0">
                <a:solidFill>
                  <a:srgbClr val="595959"/>
                </a:solidFill>
              </a:rPr>
              <a:t>:                                  </a:t>
            </a:r>
            <a:r>
              <a:rPr lang="en-US" dirty="0" smtClean="0">
                <a:solidFill>
                  <a:srgbClr val="595959"/>
                </a:solidFill>
              </a:rPr>
              <a:t>,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If the model contains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595959"/>
                </a:solidFill>
              </a:rPr>
              <a:t> parameters, start with first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obs</a:t>
            </a:r>
            <a:r>
              <a:rPr lang="en-US" dirty="0" smtClean="0">
                <a:solidFill>
                  <a:srgbClr val="595959"/>
                </a:solidFill>
              </a:rPr>
              <a:t> and estimate the model, the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k+1</a:t>
            </a:r>
            <a:r>
              <a:rPr lang="en-US" dirty="0" smtClean="0">
                <a:solidFill>
                  <a:srgbClr val="595959"/>
                </a:solidFill>
              </a:rPr>
              <a:t>,…	</a:t>
            </a:r>
            <a:r>
              <a:rPr lang="en-US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595959"/>
                </a:solidFill>
                <a:sym typeface="Wingdings"/>
              </a:rPr>
              <a:t> recursive parameter estimates                       		for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,…T</a:t>
            </a:r>
            <a:r>
              <a:rPr lang="en-US" dirty="0" smtClean="0">
                <a:solidFill>
                  <a:srgbClr val="595959"/>
                </a:solidFill>
                <a:sym typeface="Wingdings"/>
              </a:rPr>
              <a:t> and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i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=1,…,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dirty="0" smtClean="0">
                <a:solidFill>
                  <a:srgbClr val="595959"/>
                </a:solidFill>
                <a:sym typeface="Wingdings"/>
              </a:rPr>
              <a:t>.</a:t>
            </a:r>
            <a:endParaRPr lang="en-US" dirty="0" smtClean="0">
              <a:solidFill>
                <a:srgbClr val="59595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595959"/>
                </a:solidFill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51736" y="2801934"/>
            <a:ext cx="2679192" cy="97929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235722" y="3053095"/>
            <a:ext cx="2002536" cy="447078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265339" y="4883680"/>
            <a:ext cx="530352" cy="487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Recursive Parameter Estimation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Recursive Residuals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556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664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1-step-ahead-forecast: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6A5ACD"/>
                </a:solidFill>
              </a:rPr>
              <a:t>Recursive residuals</a:t>
            </a:r>
            <a:r>
              <a:rPr lang="en-US" dirty="0" smtClean="0">
                <a:solidFill>
                  <a:srgbClr val="595959"/>
                </a:solidFill>
              </a:rPr>
              <a:t>:                                       where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&gt;1</a:t>
            </a:r>
            <a:r>
              <a:rPr lang="en-US" dirty="0" smtClean="0">
                <a:solidFill>
                  <a:srgbClr val="595959"/>
                </a:solidFill>
              </a:rPr>
              <a:t> for all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595959"/>
                </a:solidFill>
              </a:rPr>
              <a:t>.   Note: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depends on the data.</a:t>
            </a:r>
          </a:p>
          <a:p>
            <a:r>
              <a:rPr lang="en-US" dirty="0" smtClean="0">
                <a:solidFill>
                  <a:srgbClr val="6A5ACD"/>
                </a:solidFill>
              </a:rPr>
              <a:t>Standardized Recursive Residuals</a:t>
            </a:r>
            <a:r>
              <a:rPr lang="en-US" dirty="0" smtClean="0">
                <a:solidFill>
                  <a:srgbClr val="595959"/>
                </a:solidFill>
              </a:rPr>
              <a:t>:                           where</a:t>
            </a:r>
          </a:p>
          <a:p>
            <a:r>
              <a:rPr lang="en-US" dirty="0" smtClean="0">
                <a:solidFill>
                  <a:srgbClr val="6A5ACD"/>
                </a:solidFill>
              </a:rPr>
              <a:t>Cumulative Sum</a:t>
            </a:r>
            <a:r>
              <a:rPr lang="en-US" dirty="0" smtClean="0">
                <a:solidFill>
                  <a:srgbClr val="595959"/>
                </a:solidFill>
              </a:rPr>
              <a:t>:                                     where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733396" y="1586968"/>
            <a:ext cx="2816352" cy="96926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225393" y="2985026"/>
            <a:ext cx="3072384" cy="44192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553200" y="4424680"/>
            <a:ext cx="2203704" cy="82042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007143" y="5006448"/>
            <a:ext cx="2569464" cy="484245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790950" y="5411756"/>
            <a:ext cx="3136392" cy="9276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1333" y="6000757"/>
            <a:ext cx="2108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</a:t>
            </a:r>
            <a:r>
              <a:rPr lang="en-US" sz="3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,…,T-1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Liquor Sales Example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 of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14" name="Picture 13" descr="cusum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0697" t="20671" r="18046" b="26409"/>
              <a:stretch>
                <a:fillRect/>
              </a:stretch>
            </p:blipFill>
          </mc:Choice>
          <mc:Fallback>
            <p:blipFill>
              <a:blip r:embed="rId3"/>
              <a:srcRect l="10697" t="20671" r="18046" b="26409"/>
              <a:stretch>
                <a:fillRect/>
              </a:stretch>
            </p:blipFill>
          </mc:Fallback>
        </mc:AlternateContent>
        <p:spPr>
          <a:xfrm>
            <a:off x="1524000" y="1141529"/>
            <a:ext cx="5971032" cy="57387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55952" y="1885842"/>
            <a:ext cx="3685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A5ACD"/>
                </a:solidFill>
              </a:rPr>
              <a:t>Cumulative </a:t>
            </a:r>
            <a:r>
              <a:rPr lang="en-US" sz="2400" dirty="0" smtClean="0">
                <a:solidFill>
                  <a:srgbClr val="6A5ACD"/>
                </a:solidFill>
              </a:rPr>
              <a:t>Sum</a:t>
            </a:r>
          </a:p>
          <a:p>
            <a:pPr algn="ctr"/>
            <a:r>
              <a:rPr lang="en-US" sz="2400" dirty="0" smtClean="0">
                <a:solidFill>
                  <a:srgbClr val="6A5ACD"/>
                </a:solidFill>
              </a:rPr>
              <a:t>Used for parameter stability</a:t>
            </a:r>
            <a:endParaRPr lang="en-US" sz="2400" dirty="0">
              <a:solidFill>
                <a:srgbClr val="6A5AC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70815" y="3310469"/>
            <a:ext cx="2920278" cy="1498595"/>
            <a:chOff x="2570815" y="3208871"/>
            <a:chExt cx="2920278" cy="1498595"/>
          </a:xfrm>
        </p:grpSpPr>
        <p:sp>
          <p:nvSpPr>
            <p:cNvPr id="8" name="TextBox 7"/>
            <p:cNvSpPr txBox="1"/>
            <p:nvPr/>
          </p:nvSpPr>
          <p:spPr>
            <a:xfrm>
              <a:off x="2570815" y="3208871"/>
              <a:ext cx="2920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Variance grows as we include </a:t>
              </a:r>
            </a:p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more observations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3485468" y="3942667"/>
              <a:ext cx="852265" cy="6773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7072" y="3925334"/>
            <a:ext cx="2066881" cy="1137732"/>
            <a:chOff x="5227072" y="3925334"/>
            <a:chExt cx="2066881" cy="1137732"/>
          </a:xfrm>
        </p:grpSpPr>
        <p:sp>
          <p:nvSpPr>
            <p:cNvPr id="12" name="TextBox 11"/>
            <p:cNvSpPr txBox="1"/>
            <p:nvPr/>
          </p:nvSpPr>
          <p:spPr>
            <a:xfrm>
              <a:off x="5491093" y="3925334"/>
              <a:ext cx="180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happened?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V="1">
              <a:off x="5227072" y="4301867"/>
              <a:ext cx="1062109" cy="7611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Liquor Sales Example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 of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recre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1017" t="25147" r="17088" b="26420"/>
              <a:stretch>
                <a:fillRect/>
              </a:stretch>
            </p:blipFill>
          </mc:Choice>
          <mc:Fallback>
            <p:blipFill>
              <a:blip r:embed="rId3"/>
              <a:srcRect l="11017" t="25147" r="17088" b="26420"/>
              <a:stretch>
                <a:fillRect/>
              </a:stretch>
            </p:blipFill>
          </mc:Fallback>
        </mc:AlternateContent>
        <p:spPr>
          <a:xfrm>
            <a:off x="1405466" y="1484004"/>
            <a:ext cx="6007608" cy="5237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3765" y="4156501"/>
            <a:ext cx="2648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A5ACD"/>
                </a:solidFill>
              </a:rPr>
              <a:t>Breaking Parameter </a:t>
            </a:r>
          </a:p>
          <a:p>
            <a:pPr algn="ctr"/>
            <a:r>
              <a:rPr lang="en-US" sz="2400" dirty="0" smtClean="0">
                <a:solidFill>
                  <a:srgbClr val="6A5ACD"/>
                </a:solidFill>
              </a:rPr>
              <a:t>Model</a:t>
            </a:r>
            <a:endParaRPr lang="en-US" sz="2400" dirty="0">
              <a:solidFill>
                <a:srgbClr val="6A5ACD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005666" y="3496733"/>
            <a:ext cx="3115734" cy="169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Based on Simulated Forecasting Performance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556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664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Cross Validation</a:t>
            </a:r>
            <a:r>
              <a:rPr lang="en-US" dirty="0" smtClean="0">
                <a:solidFill>
                  <a:srgbClr val="595959"/>
                </a:solidFill>
              </a:rPr>
              <a:t>: Select among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N</a:t>
            </a:r>
            <a:r>
              <a:rPr lang="en-US" dirty="0" smtClean="0">
                <a:solidFill>
                  <a:srgbClr val="595959"/>
                </a:solidFill>
              </a:rPr>
              <a:t> forecasting models.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Start with model 1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Estimate it using all data observations except the first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Use it to forecast the first observation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Compute the squared forecast error.</a:t>
            </a:r>
          </a:p>
          <a:p>
            <a:pPr marL="1371600" lvl="2" indent="-514350"/>
            <a:r>
              <a:rPr lang="en-US" dirty="0" smtClean="0">
                <a:solidFill>
                  <a:srgbClr val="595959"/>
                </a:solidFill>
              </a:rPr>
              <a:t>Continue estimating the model with one observation deleted and then using the estimated model to forecast the deleted observation until each observation has been sequentially deleted.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Average the squared errors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Repeat procedure for model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n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=1,…,N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  <a:cs typeface="Times New Roman"/>
              </a:rPr>
              <a:t>Select the model with the smallest squared error. </a:t>
            </a:r>
          </a:p>
          <a:p>
            <a:pPr lvl="1"/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Based on Simulated Forecasting Performance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556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664"/>
            <a:ext cx="8229600" cy="475615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6A5ACD"/>
                </a:solidFill>
              </a:rPr>
              <a:t>Recursive Cross Validation</a:t>
            </a:r>
            <a:r>
              <a:rPr lang="en-US" sz="4000" dirty="0" smtClean="0">
                <a:solidFill>
                  <a:srgbClr val="595959"/>
                </a:solidFill>
              </a:rPr>
              <a:t>: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Let the initial estimation sample run from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=1,…,T*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Let the `holdout sample’ run from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=T*+1,…,T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For each model: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Estimate the model using observations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=1,…,T*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Use the model to forecast observation </a:t>
            </a:r>
            <a:r>
              <a:rPr lang="en-US" i="1" dirty="0" smtClean="0">
                <a:solidFill>
                  <a:srgbClr val="595959"/>
                </a:solidFill>
              </a:rPr>
              <a:t>T*+1.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Compute the associated squared error.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Update the sample by 1 observation (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T*+1</a:t>
            </a:r>
            <a:r>
              <a:rPr lang="en-US" dirty="0" smtClean="0">
                <a:solidFill>
                  <a:srgbClr val="595959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Estimate the model using the updated sample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=1,…,T*+1.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Forecast observation T*+2, computed associated squared error.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Repeat previous steps until sample is exhausted.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Average the squared errors in predicting observations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T*+1</a:t>
            </a:r>
            <a:r>
              <a:rPr lang="en-US" dirty="0" smtClean="0">
                <a:solidFill>
                  <a:srgbClr val="595959"/>
                </a:solidFill>
              </a:rPr>
              <a:t> through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Select the model with the smallest squared forecast error.</a:t>
            </a:r>
          </a:p>
          <a:p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2, 6, 7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Full model: Trend + Seasonal + </a:t>
            </a:r>
            <a:r>
              <a:rPr lang="en-US" sz="3600" dirty="0" err="1" smtClean="0"/>
              <a:t>Cycle(s</a:t>
            </a:r>
            <a:r>
              <a:rPr lang="en-US" sz="3600" smtClean="0"/>
              <a:t>)</a:t>
            </a:r>
          </a:p>
          <a:p>
            <a:r>
              <a:rPr lang="en-US" sz="3600" dirty="0" smtClean="0"/>
              <a:t>R Example </a:t>
            </a:r>
          </a:p>
          <a:p>
            <a:r>
              <a:rPr lang="en-US" sz="3600" dirty="0" smtClean="0"/>
              <a:t>Recursive Estimation Procedures </a:t>
            </a:r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Full Model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172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full model includes a trend, seasonal dummies, and cyclical dynamics.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5740" y="2685537"/>
            <a:ext cx="8229600" cy="860105"/>
          </a:xfrm>
          <a:prstGeom prst="rect">
            <a:avLst/>
          </a:prstGeom>
        </p:spPr>
      </p:pic>
      <p:sp>
        <p:nvSpPr>
          <p:cNvPr id="15" name="Right Brace 14"/>
          <p:cNvSpPr/>
          <p:nvPr/>
        </p:nvSpPr>
        <p:spPr>
          <a:xfrm rot="16200000" flipH="1" flipV="1">
            <a:off x="1445981" y="3115067"/>
            <a:ext cx="322854" cy="7753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51998" y="3742273"/>
            <a:ext cx="89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Trend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6200000" flipH="1" flipV="1">
            <a:off x="5263865" y="380781"/>
            <a:ext cx="521103" cy="65618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44033" y="3905322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Seasonality</a:t>
            </a:r>
            <a:endParaRPr lang="en-US" sz="2400" dirty="0">
              <a:solidFill>
                <a:srgbClr val="6A5AC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12557" y="4338710"/>
            <a:ext cx="95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Cycles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2600872"/>
            <a:ext cx="8415871" cy="2385752"/>
          </a:xfrm>
          <a:prstGeom prst="rect">
            <a:avLst/>
          </a:prstGeom>
          <a:noFill/>
          <a:ln w="254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64302" y="5848360"/>
            <a:ext cx="152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Innovation</a:t>
            </a:r>
          </a:p>
        </p:txBody>
      </p:sp>
      <p:sp>
        <p:nvSpPr>
          <p:cNvPr id="24" name="Right Brace 23"/>
          <p:cNvSpPr/>
          <p:nvPr/>
        </p:nvSpPr>
        <p:spPr>
          <a:xfrm rot="16200000" flipH="1" flipV="1">
            <a:off x="6647855" y="4360231"/>
            <a:ext cx="320466" cy="26517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0323" y="5446347"/>
            <a:ext cx="4855464" cy="361847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51122" y="6024113"/>
            <a:ext cx="4498848" cy="343603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600739" y="5133989"/>
            <a:ext cx="2468880" cy="42324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37808" y="4377717"/>
            <a:ext cx="2542032" cy="354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Full Model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5602" y="1826168"/>
            <a:ext cx="8321040" cy="652971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40454" y="3175552"/>
            <a:ext cx="8503920" cy="637794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74320" y="4821107"/>
            <a:ext cx="8503920" cy="6377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626" y="1375206"/>
            <a:ext cx="908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can now construct the 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point forecast at time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T+h,T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95" y="2631536"/>
            <a:ext cx="417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the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r.h.s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 on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895" y="3936117"/>
            <a:ext cx="7491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 the point forecast operational by replacing unknown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 with estimates.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80533" y="5679062"/>
            <a:ext cx="2084832" cy="362578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565753" y="5636159"/>
            <a:ext cx="2112264" cy="40548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75739" y="6070086"/>
            <a:ext cx="302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Confidence Interval</a:t>
            </a:r>
            <a:endParaRPr lang="en-US" sz="2800" dirty="0">
              <a:solidFill>
                <a:srgbClr val="6A5ACD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1442" y="6070086"/>
            <a:ext cx="2585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Density Forecast</a:t>
            </a:r>
            <a:endParaRPr lang="en-US" sz="2800" dirty="0">
              <a:solidFill>
                <a:srgbClr val="6A5AC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Liquor Sales Example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10" name="Picture 9" descr="liquor_tren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2295" t="25147" r="18046" b="26173"/>
              <a:stretch>
                <a:fillRect/>
              </a:stretch>
            </p:blipFill>
          </mc:Choice>
          <mc:Fallback>
            <p:blipFill>
              <a:blip r:embed="rId3"/>
              <a:srcRect l="12295" t="25147" r="18046" b="26173"/>
              <a:stretch>
                <a:fillRect/>
              </a:stretch>
            </p:blipFill>
          </mc:Fallback>
        </mc:AlternateContent>
        <p:spPr>
          <a:xfrm>
            <a:off x="1625603" y="1481506"/>
            <a:ext cx="5888736" cy="53256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30794" y="2291259"/>
            <a:ext cx="2591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A5ACD"/>
                </a:solidFill>
              </a:rPr>
              <a:t>Quadratic Trend Model</a:t>
            </a:r>
            <a:endParaRPr lang="en-US" sz="2000" dirty="0">
              <a:solidFill>
                <a:srgbClr val="6A5A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7332" y="3816236"/>
            <a:ext cx="3531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Strong residual seasonality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(maybe even cycles)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013200" y="4165600"/>
            <a:ext cx="774132" cy="711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Liquor Sales Example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9" name="Picture 8" descr="acf_trend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0697" t="20671" r="17088" b="24938"/>
              <a:stretch>
                <a:fillRect/>
              </a:stretch>
            </p:blipFill>
          </mc:Choice>
          <mc:Fallback>
            <p:blipFill>
              <a:blip r:embed="rId3"/>
              <a:srcRect l="10697" t="20671" r="17088" b="24938"/>
              <a:stretch>
                <a:fillRect/>
              </a:stretch>
            </p:blipFill>
          </mc:Fallback>
        </mc:AlternateContent>
        <p:spPr>
          <a:xfrm>
            <a:off x="1473219" y="1129777"/>
            <a:ext cx="5843016" cy="5695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29972" y="1493718"/>
            <a:ext cx="195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</a:rPr>
              <a:t>Bartlett Bands</a:t>
            </a:r>
            <a:endParaRPr lang="en-US" sz="2400" dirty="0">
              <a:solidFill>
                <a:srgbClr val="B2222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6908800" y="1955383"/>
            <a:ext cx="643468" cy="412864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29044" y="3508061"/>
            <a:ext cx="2426616" cy="707886"/>
          </a:xfrm>
          <a:prstGeom prst="rect">
            <a:avLst/>
          </a:prstGeom>
          <a:solidFill>
            <a:srgbClr val="FFFF00">
              <a:alpha val="26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Indicate the presence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cyclical dynamics.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5758" y="3276603"/>
            <a:ext cx="18916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S-AR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(1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ith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=12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Liquor Sales Example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6" descr="season_trend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0697" t="25147" r="16449" b="26420"/>
              <a:stretch>
                <a:fillRect/>
              </a:stretch>
            </p:blipFill>
          </mc:Choice>
          <mc:Fallback>
            <p:blipFill>
              <a:blip r:embed="rId3"/>
              <a:srcRect l="10697" t="25147" r="16449" b="26420"/>
              <a:stretch>
                <a:fillRect/>
              </a:stretch>
            </p:blipFill>
          </mc:Fallback>
        </mc:AlternateContent>
        <p:spPr>
          <a:xfrm>
            <a:off x="1524007" y="1239122"/>
            <a:ext cx="6144768" cy="5286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057" y="1904994"/>
            <a:ext cx="2591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A5ACD"/>
                </a:solidFill>
              </a:rPr>
              <a:t>Quadratic Trend Model</a:t>
            </a:r>
          </a:p>
          <a:p>
            <a:pPr algn="ctr"/>
            <a:r>
              <a:rPr lang="en-US" sz="2000" dirty="0" smtClean="0">
                <a:solidFill>
                  <a:srgbClr val="6A5ACD"/>
                </a:solidFill>
              </a:rPr>
              <a:t>+Seasonality</a:t>
            </a:r>
            <a:endParaRPr lang="en-US" sz="2000" dirty="0">
              <a:solidFill>
                <a:srgbClr val="6A5AC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3636" y="3375978"/>
            <a:ext cx="3151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 seasonality but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strong serial correlation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49600" y="4206975"/>
            <a:ext cx="1355710" cy="7851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909" y="3560644"/>
            <a:ext cx="2543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</a:rPr>
              <a:t>Highly Predictable!</a:t>
            </a:r>
            <a:endParaRPr lang="en-US" sz="2400" dirty="0">
              <a:solidFill>
                <a:srgbClr val="B22222"/>
              </a:solidFill>
            </a:endParaRPr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4505310" y="3791477"/>
            <a:ext cx="12012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Liquor Sales Example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of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8" name="Picture 7" descr="acf_trend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1975" t="20671" r="17088" b="26173"/>
              <a:stretch>
                <a:fillRect/>
              </a:stretch>
            </p:blipFill>
          </mc:Choice>
          <mc:Fallback>
            <p:blipFill>
              <a:blip r:embed="rId3"/>
              <a:srcRect l="11975" t="20671" r="17088" b="26173"/>
              <a:stretch>
                <a:fillRect/>
              </a:stretch>
            </p:blipFill>
          </mc:Fallback>
        </mc:AlternateContent>
        <p:spPr>
          <a:xfrm>
            <a:off x="1557866" y="1126226"/>
            <a:ext cx="5769864" cy="55952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57866" y="3081867"/>
            <a:ext cx="5769864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cf_trend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0697" t="38506" r="17088" b="57451"/>
              <a:stretch>
                <a:fillRect/>
              </a:stretch>
            </p:blipFill>
          </mc:Choice>
          <mc:Fallback>
            <p:blipFill>
              <a:blip r:embed="rId5"/>
              <a:srcRect l="10697" t="38506" r="17088" b="57451"/>
              <a:stretch>
                <a:fillRect/>
              </a:stretch>
            </p:blipFill>
          </mc:Fallback>
        </mc:AlternateContent>
        <p:spPr>
          <a:xfrm>
            <a:off x="1524018" y="2997200"/>
            <a:ext cx="5843016" cy="4233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6800" y="5960533"/>
            <a:ext cx="4990930" cy="1693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cf_trend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0697" t="38506" r="17088" b="57451"/>
              <a:stretch>
                <a:fillRect/>
              </a:stretch>
            </p:blipFill>
          </mc:Choice>
          <mc:Fallback>
            <p:blipFill>
              <a:blip r:embed="rId5"/>
              <a:srcRect l="10697" t="38506" r="17088" b="57451"/>
              <a:stretch>
                <a:fillRect/>
              </a:stretch>
            </p:blipFill>
          </mc:Fallback>
        </mc:AlternateContent>
        <p:spPr>
          <a:xfrm>
            <a:off x="1535513" y="5825061"/>
            <a:ext cx="5843016" cy="42333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rot="5400000">
            <a:off x="2236392" y="5249733"/>
            <a:ext cx="1455477" cy="1588"/>
          </a:xfrm>
          <a:prstGeom prst="line">
            <a:avLst/>
          </a:prstGeom>
          <a:ln>
            <a:solidFill>
              <a:srgbClr val="B222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66546" y="4792136"/>
            <a:ext cx="348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Cutoff at 3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AR(3) model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2393" y="1232972"/>
            <a:ext cx="41656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Residual Sample Autocorrelations</a:t>
            </a:r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01628" y="4039509"/>
            <a:ext cx="52167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Residual Sample Partial Autocorrelations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Liquor Sales Example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 of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16" name="Picture 15" descr="ful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1336" t="25146" r="17088" b="24198"/>
              <a:stretch>
                <a:fillRect/>
              </a:stretch>
            </p:blipFill>
          </mc:Choice>
          <mc:Fallback>
            <p:blipFill>
              <a:blip r:embed="rId3"/>
              <a:srcRect l="11336" t="25146" r="17088" b="24198"/>
              <a:stretch>
                <a:fillRect/>
              </a:stretch>
            </p:blipFill>
          </mc:Fallback>
        </mc:AlternateContent>
        <p:spPr>
          <a:xfrm>
            <a:off x="1591734" y="1403486"/>
            <a:ext cx="5806440" cy="53179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1194788" y="2121497"/>
            <a:ext cx="116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(sales)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246186" y="4957189"/>
            <a:ext cx="10604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9756" y="3759203"/>
            <a:ext cx="430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 structure left in the residuals!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5012267" y="4254733"/>
            <a:ext cx="965202" cy="6188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21533</TotalTime>
  <Words>785</Words>
  <Application>Microsoft Macintosh PowerPoint</Application>
  <PresentationFormat>On-screen Show (4:3)</PresentationFormat>
  <Paragraphs>169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Economics 144 Economic Forecasting   </vt:lpstr>
      <vt:lpstr>Today’s Class </vt:lpstr>
      <vt:lpstr>Full Model 1 of 2   </vt:lpstr>
      <vt:lpstr>Full Model 2 of 2</vt:lpstr>
      <vt:lpstr>Liquor Sales Example 1 of 7</vt:lpstr>
      <vt:lpstr>Liquor Sales Example 2 of 7</vt:lpstr>
      <vt:lpstr>Liquor Sales Example 3 of 7</vt:lpstr>
      <vt:lpstr>Liquor Sales Example 4 of 7</vt:lpstr>
      <vt:lpstr>Liquor Sales Example 5 of 7</vt:lpstr>
      <vt:lpstr>Recursive Estimation Procedures</vt:lpstr>
      <vt:lpstr>Recursive Parameter Estimation  and Recursive Residuals 1 of 2</vt:lpstr>
      <vt:lpstr>Recursive Parameter Estimation  and Recursive Residuals 2 of 2</vt:lpstr>
      <vt:lpstr>Liquor Sales Example 6 of 7</vt:lpstr>
      <vt:lpstr>Liquor Sales Example 7 of 7</vt:lpstr>
      <vt:lpstr>Model Selection Based on Simulated Forecasting Performance 1 of 2</vt:lpstr>
      <vt:lpstr>Model Selection Based on Simulated Forecasting Performance 2 of 2</vt:lpstr>
      <vt:lpstr>For 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RANDALL R. ROJAS</cp:lastModifiedBy>
  <cp:revision>486</cp:revision>
  <dcterms:created xsi:type="dcterms:W3CDTF">2015-05-10T15:11:21Z</dcterms:created>
  <dcterms:modified xsi:type="dcterms:W3CDTF">2015-05-11T03:02:52Z</dcterms:modified>
</cp:coreProperties>
</file>