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76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ACD"/>
    <a:srgbClr val="7B68EE"/>
    <a:srgbClr val="5D478B"/>
    <a:srgbClr val="8968CD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/>
    <p:restoredTop sz="94613"/>
  </p:normalViewPr>
  <p:slideViewPr>
    <p:cSldViewPr snapToGrid="0" snapToObjects="1" showGuides="1">
      <p:cViewPr varScale="1">
        <p:scale>
          <a:sx n="119" d="100"/>
          <a:sy n="119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AF238-90E4-4F44-B76F-1DC1059F79F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9C4D-D781-2149-9457-0AA10B4E86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9320-1833-6541-AD58-BF572CE1825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362-6679-A544-96FD-FF32FCB5C1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A362-6679-A544-96FD-FF32FCB5C10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023F-58E3-784C-BBEA-F27B6D2370AB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601-3AE6-7D4D-96B6-20B96C582F71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583-03E9-FA43-8238-FCB34E64BC1F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0382-F55F-FD48-B788-4DD7FE1BA5EE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3F1E-0AD5-3840-AB75-DDAAECBC5EC3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7947-D179-7A4C-BC0F-7667151DC886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80E-4747-374E-A32A-14DFAC8E4721}" type="datetime1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73B-4E5D-884E-9BEE-3A3FB395BD2D}" type="datetime1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6A7-0D27-BE43-ABAB-1567BFAAC4D8}" type="datetime1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7C00-27FE-0146-BB78-3868FB644856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2F02-CE8B-8740-8C29-702911AD3F5C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8F0A-E967-834D-83DB-08B0653FE7ED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12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 and IRF 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 and Interpretation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 smtClean="0">
                <a:solidFill>
                  <a:srgbClr val="B22222"/>
                </a:solidFill>
              </a:rPr>
              <a:t>Q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starts ‘Granger-cause’ completions?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grangertest(comps~starts,order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1: comps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2: comps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    F    Pr(&gt;F)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1    329                    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2    333 -4 32.125 &lt; 2.2e-16 ***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---</a:t>
            </a:r>
          </a:p>
          <a:p>
            <a:pPr>
              <a:buNone/>
            </a:pP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commands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03222" y="5277556"/>
            <a:ext cx="4445526" cy="649111"/>
            <a:chOff x="3203222" y="5277556"/>
            <a:chExt cx="4445526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283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B22222"/>
                  </a:solidFill>
                </a:rPr>
                <a:t>A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Reject H</a:t>
              </a:r>
              <a:r>
                <a:rPr lang="en-US" sz="2800" baseline="-250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0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Yes!</a:t>
              </a:r>
              <a:endParaRPr lang="en-US" sz="2800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starts do not cause comps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res.eps"/>
          <p:cNvPicPr>
            <a:picLocks noGrp="1" noChangeAspect="1"/>
          </p:cNvPicPr>
          <p:nvPr>
            <p:ph idx="1"/>
          </p:nvPr>
        </p:nvPicPr>
        <p:blipFill>
          <a:blip r:embed="rId2"/>
          <a:srcRect l="4810" t="15464" r="8441" b="22404"/>
          <a:stretch>
            <a:fillRect/>
          </a:stretch>
        </p:blipFill>
        <p:spPr>
          <a:xfrm>
            <a:off x="1636776" y="1388520"/>
            <a:ext cx="5870448" cy="5441256"/>
          </a:xfrm>
        </p:spPr>
      </p:pic>
      <p:sp>
        <p:nvSpPr>
          <p:cNvPr id="5" name="TextBox 4"/>
          <p:cNvSpPr txBox="1"/>
          <p:nvPr/>
        </p:nvSpPr>
        <p:spPr>
          <a:xfrm>
            <a:off x="3429003" y="1885833"/>
            <a:ext cx="135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4" y="4808053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ACF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9781" y="4889898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PACF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it.eps"/>
          <p:cNvPicPr>
            <a:picLocks noGrp="1" noChangeAspect="1"/>
          </p:cNvPicPr>
          <p:nvPr>
            <p:ph idx="1"/>
          </p:nvPr>
        </p:nvPicPr>
        <p:blipFill>
          <a:blip r:embed="rId2"/>
          <a:srcRect l="8441" t="15563" r="9249" b="26184"/>
          <a:stretch>
            <a:fillRect/>
          </a:stretch>
        </p:blipFill>
        <p:spPr>
          <a:xfrm>
            <a:off x="1485900" y="1538115"/>
            <a:ext cx="5623560" cy="5150551"/>
          </a:xfrm>
        </p:spPr>
      </p:pic>
      <p:sp>
        <p:nvSpPr>
          <p:cNvPr id="5" name="TextBox 4"/>
          <p:cNvSpPr txBox="1"/>
          <p:nvPr/>
        </p:nvSpPr>
        <p:spPr>
          <a:xfrm>
            <a:off x="5432776" y="21476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-Completions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-Fit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orecast.eps"/>
          <p:cNvPicPr>
            <a:picLocks noGrp="1" noChangeAspect="1"/>
          </p:cNvPicPr>
          <p:nvPr>
            <p:ph idx="1"/>
          </p:nvPr>
        </p:nvPicPr>
        <p:blipFill>
          <a:blip r:embed="rId2"/>
          <a:srcRect l="8038" t="16088" r="10862" b="24674"/>
          <a:stretch>
            <a:fillRect/>
          </a:stretch>
        </p:blipFill>
        <p:spPr>
          <a:xfrm>
            <a:off x="1737360" y="1417638"/>
            <a:ext cx="5669280" cy="535902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3.3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255" r="14170"/>
          <a:stretch>
            <a:fillRect/>
          </a:stretch>
        </p:blipFill>
        <p:spPr>
          <a:xfrm>
            <a:off x="62092" y="1600197"/>
            <a:ext cx="4023360" cy="5245705"/>
          </a:xfrm>
        </p:spPr>
      </p:pic>
      <p:sp>
        <p:nvSpPr>
          <p:cNvPr id="5" name="TextBox 4"/>
          <p:cNvSpPr txBox="1"/>
          <p:nvPr/>
        </p:nvSpPr>
        <p:spPr>
          <a:xfrm>
            <a:off x="4234959" y="2624665"/>
            <a:ext cx="4814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starts: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2986" y="4301061"/>
            <a:ext cx="4801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comps: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no movement, then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builds up, peaking around 14 months.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333" y="4176889"/>
            <a:ext cx="2906889" cy="169333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14897" y="231422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038530" y="4205112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8889" y="430106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starts on comps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2333" y="2314223"/>
            <a:ext cx="23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starts on starts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4.1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98" r="12470" b="-581"/>
          <a:stretch>
            <a:fillRect/>
          </a:stretch>
        </p:blipFill>
        <p:spPr>
          <a:xfrm>
            <a:off x="68812" y="1417638"/>
            <a:ext cx="4123944" cy="5386170"/>
          </a:xfrm>
        </p:spPr>
      </p:pic>
      <p:sp>
        <p:nvSpPr>
          <p:cNvPr id="5" name="TextBox 4"/>
          <p:cNvSpPr txBox="1"/>
          <p:nvPr/>
        </p:nvSpPr>
        <p:spPr>
          <a:xfrm>
            <a:off x="4311264" y="4165562"/>
            <a:ext cx="4898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comps: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533" y="2228671"/>
            <a:ext cx="4951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starts: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little movement in starts at all times.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889" y="404706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comps on comps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8889" y="222867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comps on starts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4014897" y="2187224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38530" y="407811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634" y="1445860"/>
            <a:ext cx="6126480" cy="534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323864" y="4404224"/>
            <a:ext cx="4480714" cy="89255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Riverside depend on LA or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LA depend on Riverside?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700" y="2017891"/>
            <a:ext cx="270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They move together</a:t>
            </a:r>
            <a:endParaRPr lang="en-US" sz="24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5221108" y="2507778"/>
            <a:ext cx="1016000" cy="229778"/>
          </a:xfrm>
          <a:prstGeom prst="bentConnector3">
            <a:avLst>
              <a:gd name="adj1" fmla="val -27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two economies are linked via commuters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economic activity in LA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Increase in demand for housing in LA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LA housing prices go up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Demand for houses in Riverside go 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61556" y="2342444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263144" y="3230650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262350" y="4159162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264732" y="5090495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8119" y="5870942"/>
            <a:ext cx="6086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7B68EE"/>
                </a:solidFill>
              </a:rPr>
              <a:t>LA Economic Activity </a:t>
            </a:r>
            <a:r>
              <a:rPr lang="en-US" sz="2200" dirty="0" err="1" smtClean="0">
                <a:solidFill>
                  <a:srgbClr val="7B68EE"/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rgbClr val="7B68EE"/>
                </a:solidFill>
                <a:sym typeface="Wingdings"/>
              </a:rPr>
              <a:t> Riverside Economic Activity</a:t>
            </a:r>
            <a:endParaRPr lang="en-US" sz="2200" dirty="0">
              <a:solidFill>
                <a:srgbClr val="7B68E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521" y="6333784"/>
            <a:ext cx="6280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Riverside Economic Activity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sym typeface="Wingdings"/>
              </a:rPr>
              <a:t> LA Economic Activity ?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dirty="0" smtClean="0">
                <a:solidFill>
                  <a:srgbClr val="B22222"/>
                </a:solidFill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Los Angeles and </a:t>
            </a:r>
            <a:r>
              <a:rPr lang="en-US" sz="2800" dirty="0" smtClean="0">
                <a:solidFill>
                  <a:srgbClr val="3366FF"/>
                </a:solidFill>
              </a:rPr>
              <a:t>X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Riverside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 VAR(1) Model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+β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1t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	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0.25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0.79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0.04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endParaRPr lang="en-US" sz="2800" i="1" baseline="-25000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800" i="1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c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+β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2t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   = 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-0.36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0.89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0.05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endParaRPr lang="en-US" sz="2800" baseline="-25000" dirty="0" smtClean="0"/>
          </a:p>
          <a:p>
            <a:endParaRPr lang="en-US" sz="2800" baseline="-250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 r="2716" b="49960"/>
          <a:stretch>
            <a:fillRect/>
          </a:stretch>
        </p:blipFill>
        <p:spPr bwMode="auto">
          <a:xfrm>
            <a:off x="4557889" y="2112649"/>
            <a:ext cx="4544568" cy="39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9777" y="3302001"/>
            <a:ext cx="832556" cy="2759364"/>
          </a:xfrm>
          <a:prstGeom prst="rect">
            <a:avLst/>
          </a:prstGeom>
          <a:noFill/>
          <a:ln w="254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84058" y="3299180"/>
            <a:ext cx="832556" cy="275936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425" y="5249333"/>
            <a:ext cx="5197544" cy="1199363"/>
            <a:chOff x="104425" y="5249333"/>
            <a:chExt cx="5197544" cy="1199363"/>
          </a:xfrm>
        </p:grpSpPr>
        <p:sp>
          <p:nvSpPr>
            <p:cNvPr id="8" name="TextBox 7"/>
            <p:cNvSpPr txBox="1"/>
            <p:nvPr/>
          </p:nvSpPr>
          <p:spPr>
            <a:xfrm>
              <a:off x="104425" y="6017809"/>
              <a:ext cx="51975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</a:rPr>
                <a:t>1% growth in LA </a:t>
              </a:r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0.9% growth in Riverside</a:t>
              </a:r>
              <a:endParaRPr lang="en-US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333" y="5249333"/>
              <a:ext cx="649111" cy="423334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050728" y="5865605"/>
              <a:ext cx="385877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224" y="1518357"/>
            <a:ext cx="6556248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1509890" y="2116667"/>
            <a:ext cx="6081888" cy="1509888"/>
            <a:chOff x="1509890" y="2116667"/>
            <a:chExt cx="6081888" cy="1509888"/>
          </a:xfrm>
        </p:grpSpPr>
        <p:sp>
          <p:nvSpPr>
            <p:cNvPr id="13" name="Rectangle 12"/>
            <p:cNvSpPr/>
            <p:nvPr/>
          </p:nvSpPr>
          <p:spPr>
            <a:xfrm>
              <a:off x="1509890" y="3245555"/>
              <a:ext cx="6081888" cy="3810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0890" y="2116667"/>
              <a:ext cx="31165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B22222"/>
                  </a:solidFill>
                </a:rPr>
                <a:t>Preferred Model = VAR(1)</a:t>
              </a:r>
              <a:endParaRPr lang="en-US" sz="2200" dirty="0">
                <a:solidFill>
                  <a:srgbClr val="B2222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Two Examples of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Autoregressions</a:t>
            </a:r>
            <a:r>
              <a:rPr lang="en-US" dirty="0" smtClean="0"/>
              <a:t> (VAR)</a:t>
            </a:r>
          </a:p>
          <a:p>
            <a:pPr lvl="1"/>
            <a:r>
              <a:rPr lang="en-US" dirty="0" smtClean="0"/>
              <a:t>Predicative Causality (Granger-Causality)</a:t>
            </a:r>
          </a:p>
          <a:p>
            <a:pPr lvl="1"/>
            <a:r>
              <a:rPr lang="en-US" dirty="0" smtClean="0"/>
              <a:t>Impulse-Response Functions (IRF)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-2566" r="4477" b="14201"/>
          <a:stretch>
            <a:fillRect/>
          </a:stretch>
        </p:blipFill>
        <p:spPr bwMode="auto">
          <a:xfrm>
            <a:off x="41546" y="2292524"/>
            <a:ext cx="4773168" cy="359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91445" y="1852637"/>
            <a:ext cx="341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B68EE"/>
                </a:solidFill>
              </a:rPr>
              <a:t>Granger Causality Test</a:t>
            </a:r>
            <a:endParaRPr lang="en-US" sz="2800" dirty="0">
              <a:solidFill>
                <a:srgbClr val="7B68E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44159" y="3651829"/>
            <a:ext cx="4258237" cy="875226"/>
            <a:chOff x="4744159" y="3651829"/>
            <a:chExt cx="4258237" cy="875226"/>
          </a:xfrm>
        </p:grpSpPr>
        <p:sp>
          <p:nvSpPr>
            <p:cNvPr id="6" name="TextBox 5"/>
            <p:cNvSpPr txBox="1"/>
            <p:nvPr/>
          </p:nvSpPr>
          <p:spPr>
            <a:xfrm>
              <a:off x="5044725" y="3778828"/>
              <a:ext cx="3957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0</a:t>
              </a:r>
              <a:r>
                <a:rPr lang="en-US" dirty="0" smtClean="0"/>
                <a:t>: Riverside has no effect on LA  (</a:t>
              </a:r>
              <a:r>
                <a:rPr lang="en-US" dirty="0" smtClean="0">
                  <a:solidFill>
                    <a:srgbClr val="B22222"/>
                  </a:solidFill>
                </a:rPr>
                <a:t>β</a:t>
              </a:r>
              <a:r>
                <a:rPr lang="en-US" baseline="-25000" dirty="0" smtClean="0">
                  <a:solidFill>
                    <a:srgbClr val="B22222"/>
                  </a:solidFill>
                </a:rPr>
                <a:t>11</a:t>
              </a:r>
              <a:r>
                <a:rPr lang="en-US" dirty="0" smtClean="0">
                  <a:solidFill>
                    <a:srgbClr val="B22222"/>
                  </a:solidFill>
                </a:rPr>
                <a:t>=0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ym typeface="Wingdings"/>
                </a:rPr>
                <a:t></a:t>
              </a:r>
              <a:r>
                <a:rPr lang="en-US" dirty="0" smtClean="0">
                  <a:sym typeface="Wingdings"/>
                </a:rPr>
                <a:t> </a:t>
              </a:r>
              <a:r>
                <a:rPr lang="en-US" dirty="0" smtClean="0"/>
                <a:t>Fail to reject H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744159" y="3651829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6614" y="4950557"/>
            <a:ext cx="4282720" cy="875226"/>
            <a:chOff x="4776614" y="4950557"/>
            <a:chExt cx="4282720" cy="875226"/>
          </a:xfrm>
        </p:grpSpPr>
        <p:sp>
          <p:nvSpPr>
            <p:cNvPr id="7" name="TextBox 6"/>
            <p:cNvSpPr txBox="1"/>
            <p:nvPr/>
          </p:nvSpPr>
          <p:spPr>
            <a:xfrm>
              <a:off x="5093322" y="5049334"/>
              <a:ext cx="3966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0</a:t>
              </a:r>
              <a:r>
                <a:rPr lang="en-US" dirty="0" smtClean="0"/>
                <a:t>: LA has no effect on Riverside  (</a:t>
              </a:r>
              <a:r>
                <a:rPr lang="en-US" dirty="0" smtClean="0">
                  <a:solidFill>
                    <a:srgbClr val="3366FF"/>
                  </a:solidFill>
                </a:rPr>
                <a:t>α</a:t>
              </a:r>
              <a:r>
                <a:rPr lang="en-US" baseline="-25000" dirty="0" smtClean="0">
                  <a:solidFill>
                    <a:srgbClr val="3366FF"/>
                  </a:solidFill>
                </a:rPr>
                <a:t>21</a:t>
              </a:r>
              <a:r>
                <a:rPr lang="en-US" dirty="0" smtClean="0">
                  <a:solidFill>
                    <a:srgbClr val="3366FF"/>
                  </a:solidFill>
                </a:rPr>
                <a:t>=0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ym typeface="Wingdings"/>
                </a:rPr>
                <a:t></a:t>
              </a:r>
              <a:r>
                <a:rPr lang="en-US" dirty="0" smtClean="0">
                  <a:sym typeface="Wingdings"/>
                </a:rPr>
                <a:t> R</a:t>
              </a:r>
              <a:r>
                <a:rPr lang="en-US" dirty="0" smtClean="0"/>
                <a:t>eject H</a:t>
              </a:r>
              <a:r>
                <a:rPr lang="en-US" baseline="-25000" dirty="0" smtClean="0"/>
                <a:t>0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4776614" y="4950557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8423" y="6127700"/>
            <a:ext cx="7957502" cy="52322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LA Market is useful in predicting the Riverside Market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8939" y="2552855"/>
            <a:ext cx="4272173" cy="46166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does Granger-Cause Riverside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731" y="981654"/>
            <a:ext cx="7360920" cy="57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36440" y="1610055"/>
            <a:ext cx="2626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LA market effect from 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shock in the Riverside market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1063" y="4354110"/>
            <a:ext cx="25458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Riverside market effect from</a:t>
            </a:r>
          </a:p>
          <a:p>
            <a:r>
              <a:rPr lang="en-US" sz="1600" dirty="0" smtClean="0">
                <a:solidFill>
                  <a:srgbClr val="3366FF"/>
                </a:solidFill>
              </a:rPr>
              <a:t>a shock in the LA market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176" y="5713775"/>
            <a:ext cx="69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Large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90163" y="5525940"/>
            <a:ext cx="337444" cy="94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602203" y="2718832"/>
            <a:ext cx="324556" cy="1975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1659" y="2286000"/>
            <a:ext cx="69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Small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6162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Impulse-Response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674" y="98776"/>
            <a:ext cx="8549640" cy="67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243" y="799573"/>
            <a:ext cx="2212848" cy="72862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57" y="4008676"/>
            <a:ext cx="2258568" cy="69297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862" y="4000505"/>
            <a:ext cx="2258568" cy="69297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973" y="841906"/>
            <a:ext cx="2212848" cy="7286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43501" y="1628421"/>
            <a:ext cx="8741664" cy="4257300"/>
            <a:chOff x="1252" y="9394"/>
            <a:chExt cx="10417" cy="4224"/>
          </a:xfrm>
        </p:grpSpPr>
        <p:pic>
          <p:nvPicPr>
            <p:cNvPr id="5" name="Picture 1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2" y="9394"/>
              <a:ext cx="5254" cy="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37" y="9422"/>
              <a:ext cx="5132" cy="4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5, 6, 8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VAR(p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Algorithm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How to determine the order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VAR model?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Solution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=1, compute VAR(1)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=2, and keep the one with lowest AIC and BIC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3, 4, …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a certain value of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AIC &amp; BIC will worsen, therefore, decide on the model with lowest overall AIC and BIC.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house.eps"/>
          <p:cNvPicPr>
            <a:picLocks noGrp="1" noChangeAspect="1"/>
          </p:cNvPicPr>
          <p:nvPr>
            <p:ph idx="1"/>
          </p:nvPr>
        </p:nvPicPr>
        <p:blipFill>
          <a:blip r:embed="rId2"/>
          <a:srcRect l="6424" t="19829" r="11266" b="21556"/>
          <a:stretch>
            <a:fillRect/>
          </a:stretch>
        </p:blipFill>
        <p:spPr>
          <a:xfrm>
            <a:off x="1675740" y="1370450"/>
            <a:ext cx="5806440" cy="5351025"/>
          </a:xfrm>
        </p:spPr>
      </p:pic>
      <p:grpSp>
        <p:nvGrpSpPr>
          <p:cNvPr id="19" name="Group 18"/>
          <p:cNvGrpSpPr/>
          <p:nvPr/>
        </p:nvGrpSpPr>
        <p:grpSpPr>
          <a:xfrm>
            <a:off x="5693330" y="2389919"/>
            <a:ext cx="3325249" cy="2062850"/>
            <a:chOff x="5693330" y="2389919"/>
            <a:chExt cx="3325249" cy="2062850"/>
          </a:xfrm>
        </p:grpSpPr>
        <p:sp>
          <p:nvSpPr>
            <p:cNvPr id="8" name="TextBox 7"/>
            <p:cNvSpPr txBox="1"/>
            <p:nvPr/>
          </p:nvSpPr>
          <p:spPr>
            <a:xfrm>
              <a:off x="7394592" y="2389919"/>
              <a:ext cx="162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A5ACD"/>
                  </a:solidFill>
                </a:rPr>
                <a:t>Business Cycles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6025664" y="3010851"/>
              <a:ext cx="1693518" cy="1190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693330" y="2773848"/>
              <a:ext cx="1759654" cy="4379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835697">
              <a:off x="6155273" y="2584060"/>
              <a:ext cx="113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Expansion</a:t>
              </a:r>
              <a:endParaRPr lang="en-US" dirty="0">
                <a:solidFill>
                  <a:srgbClr val="B2222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8413350">
              <a:off x="6058451" y="3379760"/>
              <a:ext cx="128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Contraction</a:t>
              </a:r>
              <a:endParaRPr lang="en-US" dirty="0">
                <a:solidFill>
                  <a:srgbClr val="B2222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Content Placeholder 12" descr="start.eps"/>
          <p:cNvPicPr>
            <a:picLocks noGrp="1" noChangeAspect="1"/>
          </p:cNvPicPr>
          <p:nvPr>
            <p:ph idx="1"/>
          </p:nvPr>
        </p:nvPicPr>
        <p:blipFill>
          <a:blip r:embed="rId2"/>
          <a:srcRect l="4003" t="13594" r="13075" b="21976"/>
          <a:stretch>
            <a:fillRect/>
          </a:stretch>
        </p:blipFill>
        <p:spPr>
          <a:xfrm>
            <a:off x="1629760" y="1088748"/>
            <a:ext cx="5601726" cy="5632727"/>
          </a:xfrm>
        </p:spPr>
      </p:pic>
      <p:sp>
        <p:nvSpPr>
          <p:cNvPr id="14" name="TextBox 13"/>
          <p:cNvSpPr txBox="1"/>
          <p:nvPr/>
        </p:nvSpPr>
        <p:spPr>
          <a:xfrm>
            <a:off x="549058" y="4261556"/>
            <a:ext cx="126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0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(slowly)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412" y="3879290"/>
            <a:ext cx="1780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PACF has a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Sharp cut off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at lag =2.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418668" y="4981221"/>
            <a:ext cx="1867745" cy="25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ccf.eps"/>
          <p:cNvPicPr>
            <a:picLocks noGrp="1" noChangeAspect="1"/>
          </p:cNvPicPr>
          <p:nvPr>
            <p:ph idx="1"/>
          </p:nvPr>
        </p:nvPicPr>
        <p:blipFill>
          <a:blip r:embed="rId2"/>
          <a:srcRect l="4407" t="14217" r="10459" b="21244"/>
          <a:stretch>
            <a:fillRect/>
          </a:stretch>
        </p:blipFill>
        <p:spPr>
          <a:xfrm>
            <a:off x="3231430" y="1234200"/>
            <a:ext cx="5724144" cy="5615642"/>
          </a:xfrm>
        </p:spPr>
      </p:pic>
      <p:sp>
        <p:nvSpPr>
          <p:cNvPr id="5" name="TextBox 4"/>
          <p:cNvSpPr txBox="1"/>
          <p:nvPr/>
        </p:nvSpPr>
        <p:spPr>
          <a:xfrm>
            <a:off x="245533" y="1747670"/>
            <a:ext cx="3288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A5ACD"/>
                </a:solidFill>
              </a:rPr>
              <a:t>Completions </a:t>
            </a:r>
            <a:r>
              <a:rPr lang="en-US" sz="2200" dirty="0">
                <a:solidFill>
                  <a:srgbClr val="6A5ACD"/>
                </a:solidFill>
              </a:rPr>
              <a:t>are maximally</a:t>
            </a:r>
            <a:r>
              <a:rPr lang="en-US" sz="2200" dirty="0" smtClean="0">
                <a:solidFill>
                  <a:srgbClr val="6A5ACD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6A5ACD"/>
                </a:solidFill>
              </a:rPr>
              <a:t>correlated </a:t>
            </a:r>
            <a:r>
              <a:rPr lang="en-US" sz="2200" dirty="0">
                <a:solidFill>
                  <a:srgbClr val="6A5ACD"/>
                </a:solidFill>
              </a:rPr>
              <a:t>with starts</a:t>
            </a:r>
            <a:r>
              <a:rPr lang="en-US" sz="2200" dirty="0" smtClean="0">
                <a:solidFill>
                  <a:srgbClr val="6A5ACD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6A5ACD"/>
                </a:solidFill>
              </a:rPr>
              <a:t>lagged </a:t>
            </a:r>
            <a:r>
              <a:rPr lang="en-US" sz="2200" dirty="0">
                <a:solidFill>
                  <a:srgbClr val="6A5ACD"/>
                </a:solidFill>
              </a:rPr>
              <a:t>by 6-12 months.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5993" y="2116667"/>
            <a:ext cx="19614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460" y="4782433"/>
            <a:ext cx="293767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rgbClr val="6A5ACD"/>
                </a:solidFill>
              </a:rPr>
              <a:t>Cross-Correlation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ACF for the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multivariate case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886" y="1876780"/>
            <a:ext cx="137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CC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≈ 0.90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096001" y="2116668"/>
            <a:ext cx="8607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536" y="3104445"/>
            <a:ext cx="341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</a:rPr>
              <a:t>Q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depend of starts,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 do starts depend on comps?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Screen Shot 2015-05-17 at 5.12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" y="126999"/>
            <a:ext cx="9144000" cy="6619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5111" y="365780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Equation 1: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991556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0" y="2074333"/>
            <a:ext cx="4415633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22222"/>
                </a:solidFill>
              </a:rPr>
              <a:t>s</a:t>
            </a:r>
            <a:r>
              <a:rPr lang="en-US" sz="2800" dirty="0" smtClean="0">
                <a:solidFill>
                  <a:srgbClr val="B22222"/>
                </a:solidFill>
              </a:rPr>
              <a:t>tarts</a:t>
            </a:r>
            <a:r>
              <a:rPr lang="en-US" sz="2800" dirty="0" smtClean="0"/>
              <a:t> = </a:t>
            </a:r>
            <a:r>
              <a:rPr lang="en-US" sz="2800" dirty="0" err="1" smtClean="0"/>
              <a:t>c</a:t>
            </a:r>
            <a:r>
              <a:rPr lang="en-US" sz="2800" dirty="0" smtClean="0"/>
              <a:t> + </a:t>
            </a:r>
            <a:r>
              <a:rPr lang="en-US" sz="2800" dirty="0" err="1" smtClean="0"/>
              <a:t>starts</a:t>
            </a:r>
            <a:r>
              <a:rPr lang="en-US" sz="2800" baseline="-25000" dirty="0" err="1" smtClean="0"/>
              <a:t>t-k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comps</a:t>
            </a:r>
            <a:r>
              <a:rPr lang="en-US" sz="2800" baseline="-25000" dirty="0" err="1" smtClean="0"/>
              <a:t>t-k</a:t>
            </a:r>
            <a:endParaRPr 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5-17 at 5.16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11" y="579599"/>
            <a:ext cx="9144000" cy="6156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4706" y="1303869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Equation 2: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34354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4330" y="2667006"/>
            <a:ext cx="45578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22222"/>
                </a:solidFill>
              </a:rPr>
              <a:t>comps</a:t>
            </a:r>
            <a:r>
              <a:rPr lang="en-US" sz="2800" dirty="0" smtClean="0"/>
              <a:t> = </a:t>
            </a:r>
            <a:r>
              <a:rPr lang="en-US" sz="2800" dirty="0" err="1" smtClean="0"/>
              <a:t>c</a:t>
            </a:r>
            <a:r>
              <a:rPr lang="en-US" sz="2800" dirty="0" smtClean="0"/>
              <a:t> + </a:t>
            </a:r>
            <a:r>
              <a:rPr lang="en-US" sz="2800" dirty="0" err="1" smtClean="0"/>
              <a:t>starts</a:t>
            </a:r>
            <a:r>
              <a:rPr lang="en-US" sz="2800" baseline="-25000" dirty="0" err="1" smtClean="0"/>
              <a:t>t-k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comps</a:t>
            </a:r>
            <a:r>
              <a:rPr lang="en-US" sz="2800" baseline="-25000" dirty="0" err="1" smtClean="0"/>
              <a:t>t-k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8770" y="3880558"/>
            <a:ext cx="3930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000" dirty="0" smtClean="0">
                <a:solidFill>
                  <a:srgbClr val="595959"/>
                </a:solidFill>
              </a:rPr>
              <a:t>: It appears that </a:t>
            </a:r>
          </a:p>
          <a:p>
            <a:r>
              <a:rPr lang="en-US" sz="3000" dirty="0" smtClean="0">
                <a:solidFill>
                  <a:srgbClr val="595959"/>
                </a:solidFill>
              </a:rPr>
              <a:t>comps depend on starts</a:t>
            </a:r>
            <a:endParaRPr lang="en-US" sz="30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323" y="5293187"/>
            <a:ext cx="3760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A5ACD"/>
                </a:solidFill>
              </a:rPr>
              <a:t>A</a:t>
            </a:r>
            <a:r>
              <a:rPr lang="en-US" sz="3200" dirty="0" smtClean="0">
                <a:solidFill>
                  <a:srgbClr val="6A5ACD"/>
                </a:solidFill>
              </a:rPr>
              <a:t>sk R which one is it?</a:t>
            </a:r>
            <a:endParaRPr lang="en-US" sz="3200" dirty="0">
              <a:solidFill>
                <a:srgbClr val="6A5A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 smtClean="0">
                <a:solidFill>
                  <a:srgbClr val="B22222"/>
                </a:solidFill>
              </a:rPr>
              <a:t>Q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‘Granger-cause’ starts?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 smtClean="0">
                <a:solidFill>
                  <a:srgbClr val="0000FF"/>
                </a:solidFill>
                <a:latin typeface="Monaco"/>
                <a:cs typeface="Monaco"/>
              </a:rPr>
              <a:t>Grangertest(starts~comps,order</a:t>
            </a:r>
            <a:r>
              <a:rPr lang="en-US" sz="1882" dirty="0" smtClean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 smtClean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1: starts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Model 2: starts ~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      F  Pr(&gt;F)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1    329                    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2    333 -4 2.3066 0.05801 .</a:t>
            </a:r>
          </a:p>
          <a:p>
            <a:pPr>
              <a:buNone/>
            </a:pP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--</a:t>
            </a:r>
          </a:p>
          <a:p>
            <a:pPr>
              <a:buNone/>
            </a:pPr>
            <a:r>
              <a:rPr lang="en-US" sz="1700" dirty="0" err="1" smtClean="0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 smtClean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commands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906891" y="5263445"/>
            <a:ext cx="5351448" cy="649111"/>
            <a:chOff x="3203222" y="5277556"/>
            <a:chExt cx="5351448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3742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B22222"/>
                  </a:solidFill>
                </a:rPr>
                <a:t>A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</a:rPr>
                <a:t>:Fail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 to reject H</a:t>
              </a:r>
              <a:r>
                <a:rPr lang="en-US" sz="28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 err="1" smtClean="0">
                  <a:solidFill>
                    <a:schemeClr val="accent6">
                      <a:lumMod val="75000"/>
                    </a:schemeClr>
                  </a:solidFill>
                </a:rPr>
                <a:t>No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!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comps do not cause starts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812</Words>
  <Application>Microsoft Macintosh PowerPoint</Application>
  <PresentationFormat>On-screen Show (4:3)</PresentationFormat>
  <Paragraphs>195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 Typewriter</vt:lpstr>
      <vt:lpstr>Monaco</vt:lpstr>
      <vt:lpstr>Times New Roman</vt:lpstr>
      <vt:lpstr>Wingdings</vt:lpstr>
      <vt:lpstr>Office Theme</vt:lpstr>
      <vt:lpstr>Economics 144 Economic Forecasting   </vt:lpstr>
      <vt:lpstr>Today’s Class </vt:lpstr>
      <vt:lpstr>VAR(p) Algorithm</vt:lpstr>
      <vt:lpstr>VAR Example 1 Housing Starts and Completions</vt:lpstr>
      <vt:lpstr>VAR Example 1 Housing Starts and Completions</vt:lpstr>
      <vt:lpstr>VAR Example 1 Housing Starts and Completions</vt:lpstr>
      <vt:lpstr>PowerPoint Presentation</vt:lpstr>
      <vt:lpstr>PowerPoint Presentation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(IRF) Housing Starts and Completions</vt:lpstr>
      <vt:lpstr>VAR Example 1 (IRF) Housing Starts and Completions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PowerPoint Presentation</vt:lpstr>
      <vt:lpstr>PowerPoint Presentation</vt:lpstr>
      <vt:lpstr>VAR Example 2 House Price Growth in LA &amp; Riverside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144 Economic Forecasting   </dc:title>
  <dc:creator>RANDALL R. ROJAS</dc:creator>
  <cp:lastModifiedBy>Noah Kawasaki</cp:lastModifiedBy>
  <cp:revision>62</cp:revision>
  <cp:lastPrinted>2015-05-20T03:15:04Z</cp:lastPrinted>
  <dcterms:created xsi:type="dcterms:W3CDTF">2015-05-20T00:26:39Z</dcterms:created>
  <dcterms:modified xsi:type="dcterms:W3CDTF">2018-05-17T17:39:00Z</dcterms:modified>
</cp:coreProperties>
</file>