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16" r:id="rId4"/>
    <p:sldId id="417" r:id="rId5"/>
    <p:sldId id="418" r:id="rId6"/>
    <p:sldId id="420" r:id="rId7"/>
    <p:sldId id="421" r:id="rId8"/>
    <p:sldId id="422" r:id="rId9"/>
    <p:sldId id="405" r:id="rId10"/>
    <p:sldId id="406" r:id="rId11"/>
    <p:sldId id="407" r:id="rId12"/>
    <p:sldId id="412" r:id="rId13"/>
    <p:sldId id="419" r:id="rId14"/>
    <p:sldId id="409" r:id="rId15"/>
    <p:sldId id="408" r:id="rId16"/>
    <p:sldId id="410" r:id="rId17"/>
    <p:sldId id="411" r:id="rId18"/>
    <p:sldId id="413" r:id="rId19"/>
    <p:sldId id="414" r:id="rId20"/>
    <p:sldId id="415" r:id="rId21"/>
    <p:sldId id="40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6/6/15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7F51-39F7-DD4E-96F0-78F5CCABEC3A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F4-A957-5E4A-9F66-1D06389BDA73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EAD-361E-C640-997A-6CA1BA5425F0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903-2C7B-3249-A855-B6B6C7BB529D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A2B4-D14D-9A4F-A397-033FE4EC2399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8BE9-DC16-B043-BCD1-CBC9BCEFC3E4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26C-5BB3-EA40-979A-8ABC80A01E47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CB9B-C3B6-114F-84EC-A8D32B0F23FE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7D8A-41AD-7B49-B578-42C6A10D78E6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13D-4717-FC43-BA23-0FDF77E34F04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1C4-EA7E-9240-B846-D74492E8B58D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EA18-79D6-A845-B1D8-97F67824C5BD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19.pdf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6" Type="http://schemas.openxmlformats.org/officeDocument/2006/relationships/image" Target="../media/image25.pdf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df"/><Relationship Id="rId5" Type="http://schemas.openxmlformats.org/officeDocument/2006/relationships/image" Target="../media/image30.png"/><Relationship Id="rId6" Type="http://schemas.openxmlformats.org/officeDocument/2006/relationships/image" Target="../media/image31.pdf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df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df"/><Relationship Id="rId5" Type="http://schemas.openxmlformats.org/officeDocument/2006/relationships/image" Target="../media/image40.png"/><Relationship Id="rId6" Type="http://schemas.openxmlformats.org/officeDocument/2006/relationships/image" Target="../media/image41.pdf"/><Relationship Id="rId7" Type="http://schemas.openxmlformats.org/officeDocument/2006/relationships/image" Target="../media/image42.png"/><Relationship Id="rId8" Type="http://schemas.openxmlformats.org/officeDocument/2006/relationships/image" Target="../media/image43.pdf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df"/><Relationship Id="rId3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df"/><Relationship Id="rId5" Type="http://schemas.openxmlformats.org/officeDocument/2006/relationships/image" Target="../media/image50.png"/><Relationship Id="rId6" Type="http://schemas.openxmlformats.org/officeDocument/2006/relationships/image" Target="../media/image51.pdf"/><Relationship Id="rId7" Type="http://schemas.openxmlformats.org/officeDocument/2006/relationships/image" Target="../media/image52.png"/><Relationship Id="rId8" Type="http://schemas.openxmlformats.org/officeDocument/2006/relationships/image" Target="../media/image53.pdf"/><Relationship Id="rId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df"/><Relationship Id="rId5" Type="http://schemas.openxmlformats.org/officeDocument/2006/relationships/image" Target="../media/image58.png"/><Relationship Id="rId6" Type="http://schemas.openxmlformats.org/officeDocument/2006/relationships/image" Target="../media/image59.pdf"/><Relationship Id="rId7" Type="http://schemas.openxmlformats.org/officeDocument/2006/relationships/image" Target="../media/image60.png"/><Relationship Id="rId8" Type="http://schemas.openxmlformats.org/officeDocument/2006/relationships/image" Target="../media/image61.pdf"/><Relationship Id="rId9" Type="http://schemas.openxmlformats.org/officeDocument/2006/relationships/image" Target="../media/image62.png"/><Relationship Id="rId10" Type="http://schemas.openxmlformats.org/officeDocument/2006/relationships/image" Target="../media/image63.pdf"/><Relationship Id="rId1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d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13</a:t>
            </a: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and Combining Forecasts</a:t>
            </a: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 I (Theory)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Evaluating a Single Forecast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of Optimal Forecasts: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errors that are white noise.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errors that are at most MA(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variances that are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nondecreasing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that converge to the unconditional variance of the process.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6A5ACD"/>
                </a:solidFill>
              </a:rPr>
              <a:t>Unforecastability</a:t>
            </a:r>
            <a:r>
              <a:rPr lang="en-US" sz="2400" dirty="0" smtClean="0">
                <a:solidFill>
                  <a:srgbClr val="6A5ACD"/>
                </a:solidFill>
              </a:rPr>
              <a:t> Principle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Optimal forecast errors should be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unforecastable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given the information available at the time of the forecast.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 regression of the form: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where the hypothesis is that all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0. Optimality therefore implies that (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,α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)=(0,0).</a:t>
            </a:r>
          </a:p>
          <a:p>
            <a:pPr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regression of interest is therefore:</a:t>
            </a:r>
          </a:p>
          <a:p>
            <a:pPr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5203" y="3052768"/>
            <a:ext cx="3877056" cy="96021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65203" y="5554136"/>
            <a:ext cx="4590288" cy="350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6A5ACD"/>
                </a:solidFill>
              </a:rPr>
              <a:t>Mincer-Zarnowitz</a:t>
            </a:r>
            <a:r>
              <a:rPr lang="en-US" sz="2800" dirty="0" smtClean="0">
                <a:solidFill>
                  <a:srgbClr val="6A5ACD"/>
                </a:solidFill>
              </a:rPr>
              <a:t> Regression:</a:t>
            </a:r>
          </a:p>
          <a:p>
            <a:endParaRPr lang="en-US" sz="2800" dirty="0" smtClean="0">
              <a:solidFill>
                <a:srgbClr val="6A5ACD"/>
              </a:solidFill>
            </a:endParaRPr>
          </a:p>
          <a:p>
            <a:endParaRPr lang="en-US" sz="2800" dirty="0" smtClean="0">
              <a:solidFill>
                <a:srgbClr val="6A5ACD"/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case, optimality implies that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,β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)=(0,1). Therefore,  </a:t>
            </a:r>
          </a:p>
          <a:p>
            <a:pPr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   i.e.,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,α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)=(0,0) when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,β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)=(0,1)</a:t>
            </a:r>
          </a:p>
          <a:p>
            <a:pPr>
              <a:buNone/>
            </a:pPr>
            <a:endParaRPr lang="en-US" sz="1400" dirty="0" smtClean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The two approaches are the same!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57263" y="2074863"/>
            <a:ext cx="5029200" cy="457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46892" y="3471863"/>
            <a:ext cx="3543300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130302" y="4198938"/>
            <a:ext cx="53213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>
              <a:solidFill>
                <a:srgbClr val="6A5ACD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6A5ACD"/>
                </a:solidFill>
              </a:rPr>
              <a:t>Irrelevance Proposition</a:t>
            </a:r>
          </a:p>
          <a:p>
            <a:pPr algn="ctr">
              <a:buNone/>
            </a:pPr>
            <a:endParaRPr lang="en-US" dirty="0" smtClean="0">
              <a:solidFill>
                <a:srgbClr val="6A5ACD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In a world with no model misspecification, infinite data samples (no estimation error) and complete access to the information sets underlying the individual forecasts, there is no need for forecast combinatio</a:t>
            </a:r>
            <a:r>
              <a:rPr lang="en-US" sz="2800" dirty="0" smtClean="0"/>
              <a:t>n. </a:t>
            </a:r>
            <a:r>
              <a:rPr lang="en-US" sz="2800" dirty="0" smtClean="0">
                <a:solidFill>
                  <a:srgbClr val="6A5ACD"/>
                </a:solidFill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Popular Accuracy Measures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–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t+h,t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(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–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t+h,t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)/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rgbClr val="6A5ACD"/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Error Variance: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Squared Error: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65951" y="2837921"/>
            <a:ext cx="2368296" cy="86644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156267" y="3871910"/>
            <a:ext cx="3593592" cy="89839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990906" y="4922705"/>
            <a:ext cx="2523744" cy="8631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Squared Percent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Root Mean Squared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Root Mean Squared Percent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235039" y="1314979"/>
            <a:ext cx="2953512" cy="93129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53504" y="2697161"/>
            <a:ext cx="3282696" cy="114104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934499" y="5186164"/>
            <a:ext cx="3438144" cy="111739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Squared Error: </a:t>
            </a:r>
            <a:r>
              <a:rPr lang="en-US" sz="2800" dirty="0" smtClean="0">
                <a:latin typeface="Times New Roman"/>
                <a:cs typeface="Times New Roman"/>
              </a:rPr>
              <a:t>MSE = EV + ME</a:t>
            </a:r>
            <a:r>
              <a:rPr lang="en-US" sz="2800" baseline="30000" dirty="0" smtClean="0">
                <a:latin typeface="Times New Roman"/>
                <a:cs typeface="Times New Roman"/>
              </a:rPr>
              <a:t>2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Absolute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Mean Absolute Percent Error: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72991" y="2770720"/>
            <a:ext cx="3227832" cy="10177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69010" y="5039783"/>
            <a:ext cx="3831336" cy="1120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Statistical Comparison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Forecast Accuracy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69"/>
            <a:ext cx="8449733" cy="5698064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accuracy measures are sample estimates of population accuracy.</a:t>
            </a: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Hypothesis Testing, we can test the</a:t>
            </a:r>
            <a:r>
              <a:rPr lang="en-US" sz="2600" dirty="0" smtClean="0">
                <a:solidFill>
                  <a:srgbClr val="6A5ACD"/>
                </a:solidFill>
              </a:rPr>
              <a:t> Equal Accuracy Hypothesis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								        against the alternative that one or the other is better.</a:t>
            </a:r>
          </a:p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Equivalently, we can test the hypothesis that:</a:t>
            </a:r>
          </a:p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covariance stationary, then:</a:t>
            </a:r>
          </a:p>
          <a:p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where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74976" y="2749773"/>
            <a:ext cx="4078224" cy="43962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18149" y="4577857"/>
            <a:ext cx="5971032" cy="44126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01216" y="5580840"/>
            <a:ext cx="2889504" cy="38762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022204" y="6077391"/>
            <a:ext cx="4416552" cy="645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515534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competing forecasts be combined to produce a composite forecast superior to all original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forecasts?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Yes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sym typeface="Wingdings"/>
            </a:endParaRPr>
          </a:p>
          <a:p>
            <a:r>
              <a:rPr lang="en-US" sz="2800" dirty="0" smtClean="0">
                <a:solidFill>
                  <a:srgbClr val="6A5ACD"/>
                </a:solidFill>
                <a:sym typeface="Wingdings"/>
              </a:rPr>
              <a:t>Forecast Encompassing Tests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Determine whether one forecast incorporates all the relevant information in competing forecasts. </a:t>
            </a:r>
          </a:p>
          <a:p>
            <a:r>
              <a:rPr lang="en-US" sz="2800" dirty="0" smtClean="0">
                <a:solidFill>
                  <a:srgbClr val="6A5ACD"/>
                </a:solidFill>
                <a:sym typeface="Wingdings"/>
              </a:rPr>
              <a:t>Forecast Combination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There are two* main methods for combining forecasts: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Variance-Covariance 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Regression (	     											)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6134" y="6179065"/>
            <a:ext cx="620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*Technically, Variance-Covariance is a special case of Regression.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27880" y="5671423"/>
            <a:ext cx="5029200" cy="381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515534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optimal weight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ω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we can minimize the variance of the combined forecast error: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replace        with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80850" y="4080405"/>
            <a:ext cx="402336" cy="451402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27115" y="3749852"/>
            <a:ext cx="3602736" cy="104211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253063" y="3098800"/>
            <a:ext cx="8805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5857684" y="2682487"/>
            <a:ext cx="503067" cy="8840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56018" y="2699420"/>
            <a:ext cx="2562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Optimal combining</a:t>
            </a:r>
          </a:p>
          <a:p>
            <a:pPr algn="ctr"/>
            <a:r>
              <a:rPr lang="en-US" sz="2400" dirty="0" smtClean="0">
                <a:solidFill>
                  <a:srgbClr val="6A5ACD"/>
                </a:solidFill>
              </a:rPr>
              <a:t> weight</a:t>
            </a:r>
            <a:endParaRPr lang="en-US" sz="2400" dirty="0">
              <a:solidFill>
                <a:srgbClr val="6A5ACD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32083" y="5537200"/>
            <a:ext cx="8805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7114" y="6132014"/>
            <a:ext cx="550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B22222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B22222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B22222"/>
                </a:solidFill>
              </a:rPr>
              <a:t>We are forming a portfolio of forecasts!</a:t>
            </a:r>
            <a:endParaRPr lang="en-US" sz="2400" dirty="0">
              <a:solidFill>
                <a:srgbClr val="B22222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167501" y="2614755"/>
            <a:ext cx="3712464" cy="95463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179651" y="4949296"/>
            <a:ext cx="4445000" cy="11430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sz="3027" dirty="0" smtClean="0"/>
              <a:t>Introduction</a:t>
            </a:r>
          </a:p>
          <a:p>
            <a:r>
              <a:rPr lang="en-US" sz="3027" dirty="0" smtClean="0"/>
              <a:t>Evaluating a Single Forecast</a:t>
            </a:r>
          </a:p>
          <a:p>
            <a:r>
              <a:rPr lang="en-US" sz="3027" dirty="0" smtClean="0"/>
              <a:t>Testing Properties of Optimal Forecasts</a:t>
            </a:r>
          </a:p>
          <a:p>
            <a:r>
              <a:rPr lang="en-US" sz="3027" dirty="0" smtClean="0"/>
              <a:t>Assessing Optimality </a:t>
            </a:r>
            <a:r>
              <a:rPr lang="en-US" sz="3027" dirty="0" err="1" smtClean="0"/>
              <a:t>w.r.t</a:t>
            </a:r>
            <a:r>
              <a:rPr lang="en-US" sz="3027" dirty="0" smtClean="0"/>
              <a:t>. an Information Set </a:t>
            </a:r>
          </a:p>
          <a:p>
            <a:r>
              <a:rPr lang="en-US" sz="3027" dirty="0" smtClean="0"/>
              <a:t>Comparing Forecast Accuracy</a:t>
            </a:r>
          </a:p>
          <a:p>
            <a:r>
              <a:rPr lang="en-US" sz="3027" dirty="0" smtClean="0"/>
              <a:t>Statistical Comparison of Forecast Accuracy</a:t>
            </a:r>
          </a:p>
          <a:p>
            <a:r>
              <a:rPr lang="en-US" sz="3027" dirty="0" smtClean="0"/>
              <a:t>Forecast Encompassing and Forecast Combination </a:t>
            </a:r>
          </a:p>
          <a:p>
            <a:r>
              <a:rPr lang="en-US" sz="3027" dirty="0" smtClean="0"/>
              <a:t>R Example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 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634065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Time-Varying Combining Weights: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 Correlation: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Nonlinear Combining Regressions: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2663" y="2531269"/>
            <a:ext cx="8229600" cy="32861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66787" y="3690943"/>
            <a:ext cx="6199632" cy="471496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42932" y="5426608"/>
            <a:ext cx="7772400" cy="3886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005013" y="5815228"/>
            <a:ext cx="3401568" cy="417426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075269" y="4228572"/>
            <a:ext cx="3200400" cy="375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9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3, 5, 9, 11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10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6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Can competing forecasts be combined to produce a composite forecast superior to all original forecasts?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Yes!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Main reasons for combining forecasts: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Many models or forecasts that have very similar predictive accuracy makes it difficult to identify a single best forecast.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Diversification gains.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6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dirty="0" smtClean="0">
                <a:solidFill>
                  <a:srgbClr val="595959"/>
                </a:solidFill>
              </a:rPr>
              <a:t> should we combine forecasts?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Individual forecasts are </a:t>
            </a:r>
            <a:r>
              <a:rPr lang="en-US" dirty="0" err="1" smtClean="0">
                <a:solidFill>
                  <a:srgbClr val="595959"/>
                </a:solidFill>
              </a:rPr>
              <a:t>misspecified</a:t>
            </a:r>
            <a:endParaRPr lang="en-US" dirty="0" smtClean="0">
              <a:solidFill>
                <a:srgbClr val="595959"/>
              </a:solidFill>
            </a:endParaRP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Unstable forecasting environment (e.g., past track record unreliable)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Short track record; use 1-over-N weights?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What</a:t>
            </a:r>
            <a:r>
              <a:rPr lang="en-US" dirty="0" smtClean="0">
                <a:solidFill>
                  <a:srgbClr val="595959"/>
                </a:solidFill>
              </a:rPr>
              <a:t> should we combine?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Forecasts using different information sets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Forecasts based on different modeling approaches (e.g., linear vs. nonlinear)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Surveys, econometric model forecasts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529" dirty="0" smtClean="0">
                <a:solidFill>
                  <a:srgbClr val="6A5ACD"/>
                </a:solidFill>
              </a:rPr>
              <a:t>Advantages of combining forecasts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Dimensionality Reduction: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reduces the information in a vector of forecasts to a single summary measure using a set of combination weights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combination chooses weights to minimize the expected loss of the combined forecast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accurate forecasts tend to get larger weights.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weights also reflect correlations across forecasts.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 error is important to combination weights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129" dirty="0" smtClean="0">
                <a:solidFill>
                  <a:srgbClr val="6A5ACD"/>
                </a:solidFill>
              </a:rPr>
              <a:t>Successful Applications of Forecast Combinations</a:t>
            </a:r>
          </a:p>
          <a:p>
            <a:pPr algn="ctr">
              <a:buNone/>
            </a:pPr>
            <a:endParaRPr lang="en-US" sz="4129" dirty="0" smtClean="0">
              <a:solidFill>
                <a:srgbClr val="6A5ACD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Gross National Product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Currency market volatility and exchange rates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Inflation, interest rates, money supply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Stock returns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Meteorological data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City populations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Sports (e.g., outcomes of football games)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Wilderness area use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Political risks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Estimation of GDP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800" dirty="0" smtClean="0">
                <a:solidFill>
                  <a:srgbClr val="6A5ACD"/>
                </a:solidFill>
              </a:rPr>
              <a:t>Two Types of Forecast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Data underlying the forecasts are not observed: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Treat individual forecasts like any other conditioning information (data) and estimate the best possible mapping from the forecasts to the outcome.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129" dirty="0" smtClean="0">
                <a:solidFill>
                  <a:srgbClr val="6A5ACD"/>
                </a:solidFill>
              </a:rPr>
              <a:t>Two Types of Forecast Combinations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595959"/>
                </a:solidFill>
              </a:rPr>
              <a:t>Data underlying the model forecasts are observed: `model combination’</a:t>
            </a: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	Using a middle step of first constructing forecasts limits the flexibility of the final forecasting model. Why not directly map the underlying data to the forecasts?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Estimation error plays a key role in the risk of any given method. Model combination yields a risk function which, through parsimonious use of the data, could result in an attractive risk function.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Combined forecast can be viewed simply as a different estimator of the final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Evaluating a Single Forecast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154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the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Wold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representation:	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linear LS forecast: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 error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		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00100" y="1866492"/>
            <a:ext cx="5458968" cy="334841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00100" y="2252132"/>
            <a:ext cx="2468880" cy="42323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00100" y="3339345"/>
            <a:ext cx="5879592" cy="40087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00100" y="4469656"/>
            <a:ext cx="8321040" cy="335153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00100" y="5326225"/>
            <a:ext cx="3017520" cy="984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21685</TotalTime>
  <Words>1129</Words>
  <Application>Microsoft Macintosh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Economics 144 Economic Forecasting   </vt:lpstr>
      <vt:lpstr>Today’s Class </vt:lpstr>
      <vt:lpstr>Introduction 1 of 6</vt:lpstr>
      <vt:lpstr>Introduction 2 of 6</vt:lpstr>
      <vt:lpstr>Introduction 3 of 6</vt:lpstr>
      <vt:lpstr>Introduction 4 of 6</vt:lpstr>
      <vt:lpstr>Introduction 5 of 6</vt:lpstr>
      <vt:lpstr>Introduction 6 of 6</vt:lpstr>
      <vt:lpstr>Evaluating a Single Forecast 1 of 2</vt:lpstr>
      <vt:lpstr>Evaluating a Single Forecast 2 of 2</vt:lpstr>
      <vt:lpstr>Assessing Optimality w.r.t. an Information Set 1 of 3</vt:lpstr>
      <vt:lpstr>Assessing Optimality w.r.t. an Information Set 2 of 3</vt:lpstr>
      <vt:lpstr>Assessing Optimality w.r.t. an Information Set 3 of 3</vt:lpstr>
      <vt:lpstr>Comparing Forecast Accuracy 1 of 3</vt:lpstr>
      <vt:lpstr>Comparing Forecast Accuracy 2 of 3</vt:lpstr>
      <vt:lpstr>Comparing Forecast Accuracy 3 of 3</vt:lpstr>
      <vt:lpstr>Statistical Comparison  of Forecast Accuracy</vt:lpstr>
      <vt:lpstr>Forecast Encompassing and   Forecast Combination 1 of 3</vt:lpstr>
      <vt:lpstr>Forecast Encompassing and   Forecast Combination 2 of 3</vt:lpstr>
      <vt:lpstr>Forecast Encompassing and   Forecast Combination 3 of 3 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547</cp:revision>
  <dcterms:created xsi:type="dcterms:W3CDTF">2015-06-06T21:57:22Z</dcterms:created>
  <dcterms:modified xsi:type="dcterms:W3CDTF">2015-06-06T22:02:51Z</dcterms:modified>
</cp:coreProperties>
</file>