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7" r:id="rId18"/>
    <p:sldId id="418" r:id="rId19"/>
    <p:sldId id="419" r:id="rId20"/>
    <p:sldId id="4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13" autoAdjust="0"/>
  </p:normalViewPr>
  <p:slideViewPr>
    <p:cSldViewPr snapToGrid="0" snapToObjects="1">
      <p:cViewPr>
        <p:scale>
          <a:sx n="120" d="100"/>
          <a:sy n="120" d="100"/>
        </p:scale>
        <p:origin x="15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7F51-39F7-DD4E-96F0-78F5CCABEC3A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F4-A957-5E4A-9F66-1D06389BDA73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EAD-361E-C640-997A-6CA1BA5425F0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903-2C7B-3249-A855-B6B6C7BB529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A2B4-D14D-9A4F-A397-033FE4EC2399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8BE9-DC16-B043-BCD1-CBC9BCEFC3E4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26C-5BB3-EA40-979A-8ABC80A01E47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CB9B-C3B6-114F-84EC-A8D32B0F23FE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7D8A-41AD-7B49-B578-42C6A10D78E6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13D-4717-FC43-BA23-0FDF77E34F04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E1C4-EA7E-9240-B846-D74492E8B58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EA18-79D6-A845-B1D8-97F67824C5B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emf"/><Relationship Id="rId1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7" Type="http://schemas.openxmlformats.org/officeDocument/2006/relationships/image" Target="../media/image57.emf"/><Relationship Id="rId8" Type="http://schemas.openxmlformats.org/officeDocument/2006/relationships/image" Target="../media/image58.emf"/><Relationship Id="rId9" Type="http://schemas.openxmlformats.org/officeDocument/2006/relationships/image" Target="../media/image59.emf"/><Relationship Id="rId10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pdf"/><Relationship Id="rId9" Type="http://schemas.openxmlformats.org/officeDocument/2006/relationships/image" Target="../media/image13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Economics 187</a:t>
            </a:r>
            <a:br>
              <a:rPr lang="en-US" dirty="0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85000" lnSpcReduction="1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14</a:t>
            </a:r>
          </a:p>
          <a:p>
            <a:r>
              <a:rPr lang="en-US" sz="4400" dirty="0" smtClean="0">
                <a:solidFill>
                  <a:srgbClr val="595959"/>
                </a:solidFill>
              </a:rPr>
              <a:t>Unit Roots, Stochastic Trends, ARIMA, </a:t>
            </a:r>
          </a:p>
          <a:p>
            <a:r>
              <a:rPr lang="en-US" sz="4400" dirty="0" smtClean="0">
                <a:solidFill>
                  <a:srgbClr val="595959"/>
                </a:solidFill>
              </a:rPr>
              <a:t>Forecasting Models, and Smoothing 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 Regression with Unit Roots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A5ACD"/>
                </a:solidFill>
              </a:rPr>
              <a:t>Superconsistency</a:t>
            </a:r>
            <a:r>
              <a:rPr lang="en-US" dirty="0" smtClean="0">
                <a:solidFill>
                  <a:srgbClr val="595959"/>
                </a:solidFill>
              </a:rPr>
              <a:t>: For the unit root 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φ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=1</a:t>
            </a:r>
            <a:r>
              <a:rPr lang="en-US" dirty="0" smtClean="0">
                <a:solidFill>
                  <a:srgbClr val="595959"/>
                </a:solidFill>
              </a:rPr>
              <a:t>) case, as the sample size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</a:rPr>
              <a:t> grows,           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-1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goes to zero very quickly (~1/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) </a:t>
            </a:r>
            <a:r>
              <a:rPr lang="en-US" dirty="0" err="1" smtClean="0">
                <a:solidFill>
                  <a:srgbClr val="595959"/>
                </a:solidFill>
                <a:cs typeface="Times New Roman"/>
                <a:sym typeface="Wingdings"/>
              </a:rPr>
              <a:t>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 LS estimator of a unit root is </a:t>
            </a:r>
            <a:r>
              <a:rPr lang="en-US" dirty="0" err="1" smtClean="0">
                <a:solidFill>
                  <a:srgbClr val="595959"/>
                </a:solidFill>
                <a:cs typeface="Times New Roman"/>
                <a:sym typeface="Wingdings"/>
              </a:rPr>
              <a:t>superconsistent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 (</a:t>
            </a:r>
            <a:r>
              <a:rPr lang="en-US" dirty="0" smtClean="0">
                <a:solidFill>
                  <a:srgbClr val="E46C0A"/>
                </a:solidFill>
                <a:cs typeface="Times New Roman"/>
                <a:sym typeface="Wingdings"/>
              </a:rPr>
              <a:t>good for forecasting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).</a:t>
            </a:r>
          </a:p>
          <a:p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For the covariance stationary case, |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|&lt;1,                     		   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-1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goes to zero as 1/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1/2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</a:p>
          <a:p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The LS is biased downward, i.e., E[        ] &lt;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True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cs typeface="Times New Roman"/>
                <a:sym typeface="Wingdings"/>
              </a:rPr>
              <a:t>Bias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 is worst in the unit root case.</a:t>
            </a: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68" y="2188632"/>
            <a:ext cx="7620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8" y="4677825"/>
            <a:ext cx="7620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63" y="5317054"/>
            <a:ext cx="762000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4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Series with unit roots, should be checked for their presence via e.g., a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rgbClr val="595959"/>
                </a:solidFill>
              </a:rPr>
              <a:t>-statistic for a 0 coefficient and       	   for a unit coefficient.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For the unit root case,     follows a </a:t>
            </a:r>
            <a:r>
              <a:rPr lang="en-US" sz="2800" dirty="0" smtClean="0">
                <a:solidFill>
                  <a:srgbClr val="6A5ACD"/>
                </a:solidFill>
              </a:rPr>
              <a:t>Dickey-Fuller</a:t>
            </a:r>
            <a:r>
              <a:rPr lang="en-US" sz="2800" dirty="0" smtClean="0">
                <a:solidFill>
                  <a:srgbClr val="595959"/>
                </a:solidFill>
              </a:rPr>
              <a:t> </a:t>
            </a:r>
            <a:r>
              <a:rPr lang="en-US" sz="2800" dirty="0" smtClean="0">
                <a:solidFill>
                  <a:srgbClr val="6A5ACD"/>
                </a:solidFill>
              </a:rPr>
              <a:t>Distribution</a:t>
            </a:r>
            <a:r>
              <a:rPr lang="en-US" sz="2800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For the general, nonzero mean case (under the alternative hypothesis), the process is a covariance stationary AR(1) process in deviations from the mean. </a:t>
            </a:r>
            <a:r>
              <a:rPr lang="en-US" sz="2800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+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where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=μ(1-φ)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cs typeface="Times New Roman"/>
                <a:sym typeface="Wingdings"/>
              </a:rPr>
              <a:t>Note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: The Dickey-Fuller statistic table is for (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)=(0,1).</a:t>
            </a:r>
            <a:endParaRPr lang="en-US" sz="2800" dirty="0" smtClean="0">
              <a:solidFill>
                <a:srgbClr val="595959"/>
              </a:solidFill>
              <a:cs typeface="Times New Roman"/>
            </a:endParaRPr>
          </a:p>
          <a:p>
            <a:pPr>
              <a:buNone/>
            </a:pPr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" y="2514070"/>
            <a:ext cx="228600" cy="3302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144" y="3043239"/>
            <a:ext cx="228600" cy="33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4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The statistic,    can be computed from the </a:t>
            </a:r>
            <a:r>
              <a:rPr lang="en-US" sz="2800" dirty="0" err="1" smtClean="0">
                <a:solidFill>
                  <a:srgbClr val="595959"/>
                </a:solidFill>
              </a:rPr>
              <a:t>t</a:t>
            </a:r>
            <a:r>
              <a:rPr lang="en-US" sz="2800" dirty="0" smtClean="0">
                <a:solidFill>
                  <a:srgbClr val="595959"/>
                </a:solidFill>
              </a:rPr>
              <a:t>-test by regressing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rgbClr val="595959"/>
                </a:solidFill>
              </a:rPr>
              <a:t> on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2800" baseline="-25000" dirty="0" smtClean="0">
                <a:solidFill>
                  <a:srgbClr val="595959"/>
                </a:solidFill>
              </a:rPr>
              <a:t> </a:t>
            </a:r>
            <a:r>
              <a:rPr lang="en-US" sz="2800" dirty="0" smtClean="0">
                <a:solidFill>
                  <a:srgbClr val="595959"/>
                </a:solidFill>
              </a:rPr>
              <a:t>when testing for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=1.</a:t>
            </a:r>
          </a:p>
          <a:p>
            <a:endParaRPr lang="en-US" sz="2800" dirty="0" smtClean="0">
              <a:solidFill>
                <a:srgbClr val="595959"/>
              </a:solidFill>
              <a:cs typeface="Times New Roman"/>
              <a:sym typeface="Wingdings"/>
            </a:endParaRPr>
          </a:p>
          <a:p>
            <a:endParaRPr lang="en-US" sz="2800" dirty="0" smtClean="0">
              <a:solidFill>
                <a:srgbClr val="595959"/>
              </a:solidFill>
            </a:endParaRPr>
          </a:p>
          <a:p>
            <a:endParaRPr lang="en-US" sz="2800" dirty="0" smtClean="0">
              <a:solidFill>
                <a:srgbClr val="595959"/>
              </a:solidFill>
            </a:endParaRPr>
          </a:p>
          <a:p>
            <a:r>
              <a:rPr lang="en-US" sz="2800" dirty="0" smtClean="0">
                <a:solidFill>
                  <a:srgbClr val="595959"/>
                </a:solidFill>
              </a:rPr>
              <a:t>We can extend the model to allow for deterministic trend: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+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β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TIME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+φ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(for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=1, this is a random walk with drift), where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α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=a(1-φ)+bφ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 and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β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=b(1-φ)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  <a:endParaRPr lang="en-US" sz="2800" dirty="0" smtClean="0">
              <a:solidFill>
                <a:srgbClr val="595959"/>
              </a:solidFill>
              <a:cs typeface="Times New Roman"/>
            </a:endParaRPr>
          </a:p>
          <a:p>
            <a:pPr>
              <a:buNone/>
            </a:pPr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33" y="1718731"/>
            <a:ext cx="228600" cy="330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05" y="2642130"/>
            <a:ext cx="3236976" cy="13477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18580" y="2871059"/>
            <a:ext cx="349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(Dickey-Fuller Statistic)</a:t>
            </a:r>
            <a:endParaRPr lang="en-US" sz="2800" dirty="0">
              <a:solidFill>
                <a:srgbClr val="6A5A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4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For the general </a:t>
            </a:r>
            <a:r>
              <a:rPr lang="en-US" dirty="0" err="1" smtClean="0">
                <a:solidFill>
                  <a:srgbClr val="595959"/>
                </a:solidFill>
              </a:rPr>
              <a:t>AR(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solidFill>
                  <a:srgbClr val="595959"/>
                </a:solidFill>
              </a:rPr>
              <a:t>) process: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</a:rPr>
              <a:t>	where                    and                ,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=2,…,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For the nonzero mean case: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</a:rPr>
              <a:t>	where                           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82" y="1515535"/>
            <a:ext cx="2532888" cy="894951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07" y="2376620"/>
            <a:ext cx="5193792" cy="88087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424" y="3274426"/>
            <a:ext cx="1645920" cy="834776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281" y="3240560"/>
            <a:ext cx="1353312" cy="83889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68880" y="2809345"/>
            <a:ext cx="718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096" y="4490589"/>
            <a:ext cx="5934456" cy="95023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968880" y="4944531"/>
            <a:ext cx="7185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2196" y="5548250"/>
            <a:ext cx="2359152" cy="995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 Tests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of 4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1997" cy="5121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For the general </a:t>
            </a:r>
            <a:r>
              <a:rPr lang="en-US" dirty="0" err="1" smtClean="0">
                <a:solidFill>
                  <a:srgbClr val="595959"/>
                </a:solidFill>
              </a:rPr>
              <a:t>AR(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solidFill>
                  <a:srgbClr val="595959"/>
                </a:solidFill>
              </a:rPr>
              <a:t>) process with a linear trend: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</a:rPr>
              <a:t>	where                                            and</a:t>
            </a:r>
          </a:p>
          <a:p>
            <a:pPr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</a:rPr>
              <a:t>                                under the null hypothesis,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7" y="2653246"/>
            <a:ext cx="8321040" cy="99101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98" y="3796658"/>
            <a:ext cx="3703320" cy="82296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46" y="4880393"/>
            <a:ext cx="2432304" cy="855661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95" y="5764931"/>
            <a:ext cx="2167128" cy="9904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97456" y="5926668"/>
            <a:ext cx="39454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                         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Exponential Smoothing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1997" cy="5121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  <a:cs typeface="Times New Roman"/>
              </a:rPr>
              <a:t>Given a random walk time series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, where</a:t>
            </a: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  <a:cs typeface="Times New Roman"/>
              </a:rPr>
              <a:t>	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 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 t-1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+η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η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~WN</a:t>
            </a:r>
            <a:r>
              <a:rPr lang="en-US" dirty="0" smtClean="0">
                <a:solidFill>
                  <a:srgbClr val="595959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0,σ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η</a:t>
            </a:r>
            <a:r>
              <a:rPr lang="en-US" dirty="0" smtClean="0">
                <a:solidFill>
                  <a:srgbClr val="595959"/>
                </a:solidFill>
                <a:latin typeface="Times New Roman"/>
                <a:cs typeface="Times New Roman"/>
              </a:rPr>
              <a:t>), 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we can consider the time series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as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plus white noise.</a:t>
            </a: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  <a:cs typeface="Times New Roman"/>
              </a:rPr>
              <a:t>	</a:t>
            </a:r>
            <a:r>
              <a:rPr lang="en-US" dirty="0" err="1" smtClean="0">
                <a:solidFill>
                  <a:srgbClr val="595959"/>
                </a:solidFill>
                <a:cs typeface="Times New Roman"/>
                <a:sym typeface="Wingdings"/>
              </a:rPr>
              <a:t>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 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, where </a:t>
            </a:r>
            <a:r>
              <a:rPr lang="en-US" dirty="0" err="1" smtClean="0">
                <a:solidFill>
                  <a:srgbClr val="595959"/>
                </a:solidFill>
                <a:cs typeface="Times New Roman"/>
              </a:rPr>
              <a:t>ε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is uncorrelated with </a:t>
            </a:r>
            <a:r>
              <a:rPr lang="en-US" dirty="0" err="1" smtClean="0">
                <a:solidFill>
                  <a:srgbClr val="595959"/>
                </a:solidFill>
                <a:cs typeface="Times New Roman"/>
              </a:rPr>
              <a:t>η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at all leads and lags.</a:t>
            </a:r>
          </a:p>
          <a:p>
            <a:r>
              <a:rPr lang="en-US" dirty="0" smtClean="0">
                <a:solidFill>
                  <a:srgbClr val="6A5ACD"/>
                </a:solidFill>
                <a:cs typeface="Times New Roman"/>
              </a:rPr>
              <a:t>Strategy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 Convert              into a smoothed series              , and forecasts,              . </a:t>
            </a:r>
          </a:p>
          <a:p>
            <a:r>
              <a:rPr lang="en-US" dirty="0" smtClean="0">
                <a:solidFill>
                  <a:srgbClr val="E46C0A"/>
                </a:solidFill>
                <a:cs typeface="Times New Roman"/>
              </a:rPr>
              <a:t>Note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is known as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local level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85" y="4418143"/>
            <a:ext cx="1106424" cy="41617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20" y="4879962"/>
            <a:ext cx="1197864" cy="45057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82" y="4863029"/>
            <a:ext cx="12065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Exponential Smoothing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958668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Algorithm:</a:t>
            </a:r>
            <a:endParaRPr lang="en-US" dirty="0" smtClean="0">
              <a:solidFill>
                <a:scrgbClr r="0" g="0" b="0"/>
              </a:solidFill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  <a:cs typeface="Times New Roman"/>
              </a:rPr>
              <a:t>Initialize at </a:t>
            </a:r>
            <a:r>
              <a:rPr lang="en-US" dirty="0" err="1" smtClean="0">
                <a:solidFill>
                  <a:srgbClr val="595959"/>
                </a:solidFill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=1: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  <a:cs typeface="Times New Roman"/>
              </a:rPr>
              <a:t>Update: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  <a:cs typeface="Times New Roman"/>
              </a:rPr>
              <a:t>Forecast:</a:t>
            </a:r>
          </a:p>
          <a:p>
            <a:pPr marL="514350" indent="-514350"/>
            <a:r>
              <a:rPr lang="en-US" dirty="0" smtClean="0">
                <a:solidFill>
                  <a:srgbClr val="6A5ACD"/>
                </a:solidFill>
                <a:cs typeface="Times New Roman"/>
              </a:rPr>
              <a:t>Result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 One-sided moving average with exponentially declining weights.</a:t>
            </a:r>
          </a:p>
          <a:p>
            <a:pPr marL="514350" indent="-514350"/>
            <a:endParaRPr lang="en-US" dirty="0" smtClean="0">
              <a:solidFill>
                <a:srgbClr val="595959"/>
              </a:solidFill>
              <a:cs typeface="Times New Roman"/>
            </a:endParaRPr>
          </a:p>
          <a:p>
            <a:pPr marL="514350" indent="-514350"/>
            <a:endParaRPr lang="en-US" dirty="0" smtClean="0">
              <a:solidFill>
                <a:srgbClr val="595959"/>
              </a:solidFill>
              <a:cs typeface="Times New Roman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595959"/>
                </a:solidFill>
                <a:cs typeface="Times New Roman"/>
              </a:rPr>
              <a:t>	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45" y="3283339"/>
            <a:ext cx="2157984" cy="42221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819" y="2252135"/>
            <a:ext cx="1225296" cy="33116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34" y="2744794"/>
            <a:ext cx="5998464" cy="39212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77" y="5150386"/>
            <a:ext cx="3730752" cy="39327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211" y="4797862"/>
            <a:ext cx="2478024" cy="114530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580765" y="5372738"/>
            <a:ext cx="9903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193" y="5877426"/>
            <a:ext cx="2432304" cy="445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Holt-Winters Smoothing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958668" cy="5121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If in addition to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 </a:t>
            </a:r>
            <a:r>
              <a:rPr lang="en-US" dirty="0" smtClean="0">
                <a:solidFill>
                  <a:srgbClr val="595959"/>
                </a:solidFill>
              </a:rPr>
              <a:t>slowly evolving, the series has a trend with a slowly evolving local slope,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0,t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1,t</a:t>
            </a:r>
            <a:r>
              <a:rPr lang="en-US" dirty="0" smtClean="0">
                <a:solidFill>
                  <a:srgbClr val="595959"/>
                </a:solidFill>
              </a:rPr>
              <a:t>TIME</a:t>
            </a:r>
            <a:r>
              <a:rPr lang="en-US" baseline="-25000" dirty="0" smtClean="0">
                <a:solidFill>
                  <a:srgbClr val="595959"/>
                </a:solidFill>
              </a:rPr>
              <a:t>t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where,</a:t>
            </a:r>
          </a:p>
          <a:p>
            <a:pPr>
              <a:buNone/>
            </a:pP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	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0,t-1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η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and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1,t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1,t-1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v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then,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  <a:cs typeface="Times New Roman"/>
                <a:sym typeface="Wingdings"/>
              </a:rPr>
              <a:t>Optimal Smoothing Algorithm 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= </a:t>
            </a:r>
            <a:r>
              <a:rPr lang="en-US" dirty="0" smtClean="0">
                <a:solidFill>
                  <a:srgbClr val="B22222"/>
                </a:solidFill>
                <a:cs typeface="Times New Roman"/>
                <a:sym typeface="Wingdings"/>
              </a:rPr>
              <a:t>Holt-Winters Smoothing</a:t>
            </a:r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.</a:t>
            </a:r>
          </a:p>
          <a:p>
            <a:r>
              <a:rPr lang="en-US" dirty="0" smtClean="0">
                <a:solidFill>
                  <a:srgbClr val="595959"/>
                </a:solidFill>
                <a:cs typeface="Times New Roman"/>
                <a:sym typeface="Wingdings"/>
              </a:rPr>
              <a:t>When the data-generating process is close to the one for which Holt-Winters is optimal, the forecasts may be close to optimal.</a:t>
            </a:r>
            <a:endParaRPr lang="en-US" dirty="0" smtClean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Holt-Winters Smoothing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958668" cy="5121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at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Forecast: </a:t>
            </a:r>
          </a:p>
          <a:p>
            <a:endParaRPr lang="en-US" dirty="0" smtClean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18" y="2370667"/>
            <a:ext cx="1243584" cy="33310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65" y="2844803"/>
            <a:ext cx="2084832" cy="35647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07" y="4034375"/>
            <a:ext cx="7068312" cy="385162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08" y="4515157"/>
            <a:ext cx="6912864" cy="375591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>
            <a:off x="3877733" y="2336801"/>
            <a:ext cx="358648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005" y="4938712"/>
            <a:ext cx="2039112" cy="3086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338" y="5647270"/>
            <a:ext cx="38608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Holt-Winters Smoothing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73"/>
            <a:ext cx="7958668" cy="5121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Algorithm (Including Seasonality):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at 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Update: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Forecast: </a:t>
            </a:r>
          </a:p>
          <a:p>
            <a:endParaRPr lang="en-US" dirty="0" smtClean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657604" y="1981208"/>
            <a:ext cx="320023" cy="137997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27" y="1809225"/>
            <a:ext cx="1691640" cy="84582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54" y="2156042"/>
            <a:ext cx="841248" cy="255673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906" y="2658024"/>
            <a:ext cx="4306824" cy="703155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2" y="3560952"/>
            <a:ext cx="7223760" cy="32355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89" y="4049196"/>
            <a:ext cx="5815584" cy="315975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" y="4483734"/>
            <a:ext cx="5769864" cy="31166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22" y="4865298"/>
            <a:ext cx="1819656" cy="2461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5859361"/>
            <a:ext cx="4626864" cy="352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6368628"/>
            <a:ext cx="4636008" cy="352847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1032" y="5877166"/>
            <a:ext cx="1746504" cy="318425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3853" y="6426850"/>
            <a:ext cx="2377440" cy="3029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84064" y="5877166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84067" y="6351293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Stochastic Trends and Forecasting</a:t>
            </a:r>
          </a:p>
          <a:p>
            <a:pPr lvl="1"/>
            <a:r>
              <a:rPr lang="en-US" dirty="0" smtClean="0"/>
              <a:t>Random Walk without Drift</a:t>
            </a:r>
          </a:p>
          <a:p>
            <a:pPr lvl="1"/>
            <a:r>
              <a:rPr lang="en-US" dirty="0" smtClean="0"/>
              <a:t>Random Walk with Drift</a:t>
            </a:r>
          </a:p>
          <a:p>
            <a:pPr lvl="1"/>
            <a:r>
              <a:rPr lang="en-US" dirty="0" smtClean="0"/>
              <a:t>ARIMA</a:t>
            </a:r>
          </a:p>
          <a:p>
            <a:r>
              <a:rPr lang="en-US" dirty="0" smtClean="0"/>
              <a:t>Unit Roots: Estimation and Testing</a:t>
            </a:r>
          </a:p>
          <a:p>
            <a:pPr lvl="1"/>
            <a:r>
              <a:rPr lang="en-US" sz="2627" dirty="0" smtClean="0"/>
              <a:t>Least Squares Regression with Unit Roots</a:t>
            </a:r>
          </a:p>
          <a:p>
            <a:pPr lvl="1"/>
            <a:r>
              <a:rPr lang="en-US" sz="2627" dirty="0" smtClean="0"/>
              <a:t>Effects of Unit Roots on the ACF and PACF</a:t>
            </a:r>
          </a:p>
          <a:p>
            <a:pPr lvl="1"/>
            <a:r>
              <a:rPr lang="en-US" sz="2627" dirty="0" smtClean="0"/>
              <a:t>Unit Root Tests</a:t>
            </a:r>
          </a:p>
          <a:p>
            <a:r>
              <a:rPr lang="en-US" sz="3027" dirty="0" smtClean="0"/>
              <a:t>R Example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13: 2, 6, 7, 8, 10, 12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 smtClean="0">
                <a:solidFill>
                  <a:srgbClr val="558ED5"/>
                </a:solidFill>
              </a:rPr>
              <a:t>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Often in Economics we encounter many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nonstationary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series (a.k.a. </a:t>
            </a:r>
            <a:r>
              <a:rPr lang="en-US" sz="2600" dirty="0" smtClean="0">
                <a:solidFill>
                  <a:srgbClr val="6A5ACD"/>
                </a:solidFill>
              </a:rPr>
              <a:t>unit-root </a:t>
            </a:r>
            <a:r>
              <a:rPr lang="en-US" sz="2600" dirty="0" err="1" smtClean="0">
                <a:solidFill>
                  <a:srgbClr val="6A5ACD"/>
                </a:solidFill>
              </a:rPr>
              <a:t>nonstationary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e.g., interest rates, foreign exchange rates, and the price series of an asset of interest.</a:t>
            </a: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an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ARMA(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p,q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 where one of the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roots of its autoregressive lag operator polynomial is 1 (unit root).</a:t>
            </a:r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13" y="4543960"/>
            <a:ext cx="2414016" cy="34091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29" y="4532663"/>
            <a:ext cx="3017520" cy="36321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829" y="5059377"/>
            <a:ext cx="3099816" cy="4003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81483" y="4696357"/>
            <a:ext cx="10202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597" y="4923913"/>
            <a:ext cx="3674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is covariance stationary.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98419" y="5221035"/>
            <a:ext cx="10202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426" y="5725070"/>
            <a:ext cx="5458496" cy="830997"/>
          </a:xfrm>
          <a:prstGeom prst="rect">
            <a:avLst/>
          </a:prstGeom>
          <a:solidFill>
            <a:srgbClr val="FFFF00">
              <a:alpha val="25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nonstationary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series is integrated if its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nonstationarity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undone by differencing.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 smtClean="0">
                <a:solidFill>
                  <a:srgbClr val="558ED5"/>
                </a:solidFill>
              </a:rPr>
              <a:t>ng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558ED5"/>
                </a:solidFill>
              </a:rPr>
              <a:t>-Random Walk </a:t>
            </a:r>
            <a:r>
              <a:rPr lang="en-US" sz="1556" dirty="0" smtClean="0">
                <a:solidFill>
                  <a:srgbClr val="558ED5"/>
                </a:solidFill>
              </a:rPr>
              <a:t>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only one difference is required, the series is said to be  integrated of order 1,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(1). In general, for </a:t>
            </a:r>
            <a:r>
              <a:rPr lang="en-US" sz="2800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differences, we have </a:t>
            </a:r>
            <a:r>
              <a:rPr lang="en-US" sz="2800" i="1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err="1" smtClean="0">
                <a:solidFill>
                  <a:srgbClr val="E46C0A"/>
                </a:solidFill>
              </a:rPr>
              <a:t>(</a:t>
            </a:r>
            <a:r>
              <a:rPr lang="en-US" sz="2800" i="1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rgbClr val="E46C0A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where the number of differences equals the number of unit roots.</a:t>
            </a:r>
          </a:p>
          <a:p>
            <a:r>
              <a:rPr lang="en-US" sz="2800" dirty="0" smtClean="0">
                <a:solidFill>
                  <a:srgbClr val="6A5ACD"/>
                </a:solidFill>
              </a:rPr>
              <a:t>Random Walk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an AR(1) process with unit coefficient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and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).</a:t>
            </a:r>
            <a:endParaRPr lang="en-US" sz="36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 descr="rw.eps"/>
          <p:cNvPicPr>
            <a:picLocks noChangeAspect="1"/>
          </p:cNvPicPr>
          <p:nvPr/>
        </p:nvPicPr>
        <p:blipFill>
          <a:blip r:embed="rId2"/>
          <a:srcRect l="10741" t="6876" r="5000" b="13818"/>
          <a:stretch>
            <a:fillRect/>
          </a:stretch>
        </p:blipFill>
        <p:spPr>
          <a:xfrm>
            <a:off x="457200" y="4544481"/>
            <a:ext cx="6028266" cy="1930400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3200" y="4950873"/>
            <a:ext cx="2518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Random walk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cumulative sum of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 noise changes.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 smtClean="0">
                <a:solidFill>
                  <a:srgbClr val="558ED5"/>
                </a:solidFill>
              </a:rPr>
              <a:t>ng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558ED5"/>
                </a:solidFill>
              </a:rPr>
              <a:t>-Random Walk </a:t>
            </a:r>
            <a:r>
              <a:rPr lang="en-US" sz="1556" dirty="0" smtClean="0">
                <a:solidFill>
                  <a:srgbClr val="558ED5"/>
                </a:solidFill>
              </a:rPr>
              <a:t>2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Random Walk with Drift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an AR(1) process with unit coefficient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δ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+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and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).</a:t>
            </a:r>
            <a:endParaRPr lang="en-US" sz="36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rwd.eps"/>
          <p:cNvPicPr>
            <a:picLocks noChangeAspect="1"/>
          </p:cNvPicPr>
          <p:nvPr/>
        </p:nvPicPr>
        <p:blipFill>
          <a:blip r:embed="rId2"/>
          <a:srcRect l="12222" t="7410" r="7778" b="9985"/>
          <a:stretch>
            <a:fillRect/>
          </a:stretch>
        </p:blipFill>
        <p:spPr>
          <a:xfrm>
            <a:off x="778933" y="2709335"/>
            <a:ext cx="7315200" cy="4012139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914403" y="3488263"/>
            <a:ext cx="6993467" cy="2504477"/>
          </a:xfrm>
          <a:prstGeom prst="line">
            <a:avLst/>
          </a:prstGeom>
          <a:ln>
            <a:solidFill>
              <a:srgbClr val="B222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2860" y="5780437"/>
            <a:ext cx="475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Stochastic Trend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walk with (or without) drift.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 smtClean="0">
                <a:solidFill>
                  <a:srgbClr val="558ED5"/>
                </a:solidFill>
              </a:rPr>
              <a:t>ng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558ED5"/>
                </a:solidFill>
              </a:rPr>
              <a:t>-Random Walk </a:t>
            </a:r>
            <a:r>
              <a:rPr lang="en-US" sz="1556" dirty="0" smtClean="0">
                <a:solidFill>
                  <a:srgbClr val="558ED5"/>
                </a:solidFill>
              </a:rPr>
              <a:t>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Random walk</a:t>
            </a:r>
            <a:r>
              <a:rPr lang="en-US" sz="2800" dirty="0" smtClean="0">
                <a:solidFill>
                  <a:srgbClr val="595959"/>
                </a:solidFill>
              </a:rPr>
              <a:t>: Given</a:t>
            </a: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 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-1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,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), and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y(0) =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0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sz="2800" dirty="0" smtClean="0">
                <a:solidFill>
                  <a:srgbClr val="31859C"/>
                </a:solidFill>
                <a:sym typeface="Wingdings"/>
              </a:rPr>
              <a:t>Random Walk with a Drift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Given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δ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+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t-1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,    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~ WN(0,σ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), and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y(0)=y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0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</a:p>
          <a:p>
            <a:endParaRPr lang="en-US" sz="2800" baseline="-250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endParaRPr lang="en-US" sz="36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22" y="2912362"/>
            <a:ext cx="1627632" cy="36720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46" y="2878496"/>
            <a:ext cx="2112264" cy="43918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805" y="3558353"/>
            <a:ext cx="2697480" cy="51282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4" y="5016803"/>
            <a:ext cx="3063240" cy="101781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184" y="2522202"/>
            <a:ext cx="2212848" cy="96291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68138" y="3095967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71652" y="3097555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74184" y="3759204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5159" y="5590663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165" y="5413924"/>
            <a:ext cx="2313432" cy="356654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2978" y="6136757"/>
            <a:ext cx="2112264" cy="43918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874184" y="6355816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5245" y="6357404"/>
            <a:ext cx="5846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7701" y="6151270"/>
            <a:ext cx="2697480" cy="512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 smtClean="0">
                <a:solidFill>
                  <a:srgbClr val="558ED5"/>
                </a:solidFill>
              </a:rPr>
              <a:t>ng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558ED5"/>
                </a:solidFill>
              </a:rPr>
              <a:t>-ARIMA(</a:t>
            </a:r>
            <a:r>
              <a:rPr lang="en-US" i="1" dirty="0" smtClean="0">
                <a:solidFill>
                  <a:srgbClr val="558ED5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solidFill>
                  <a:srgbClr val="558ED5"/>
                </a:solidFill>
              </a:rPr>
              <a:t>,1,</a:t>
            </a:r>
            <a:r>
              <a:rPr lang="en-US" i="1" dirty="0" smtClean="0">
                <a:solidFill>
                  <a:srgbClr val="558ED5"/>
                </a:solidFill>
                <a:latin typeface="Times New Roman"/>
                <a:cs typeface="Times New Roman"/>
              </a:rPr>
              <a:t>q</a:t>
            </a:r>
            <a:r>
              <a:rPr lang="en-US" dirty="0" smtClean="0">
                <a:solidFill>
                  <a:srgbClr val="558ED5"/>
                </a:solidFill>
              </a:rPr>
              <a:t>)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ARIMA: </a:t>
            </a:r>
            <a:r>
              <a:rPr lang="en-US" dirty="0" smtClean="0">
                <a:solidFill>
                  <a:srgbClr val="595959"/>
                </a:solidFill>
              </a:rPr>
              <a:t>Autoregressive integrated moving average.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ARIMA(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p,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,q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595959"/>
                </a:solidFill>
              </a:rPr>
              <a:t> process is a stationary and invertible </a:t>
            </a:r>
            <a:r>
              <a:rPr lang="en-US" dirty="0" err="1" smtClean="0">
                <a:solidFill>
                  <a:srgbClr val="595959"/>
                </a:solidFill>
              </a:rPr>
              <a:t>ARMA(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p,q</a:t>
            </a:r>
            <a:r>
              <a:rPr lang="en-US" dirty="0" smtClean="0">
                <a:solidFill>
                  <a:srgbClr val="595959"/>
                </a:solidFill>
              </a:rPr>
              <a:t>) process in first differences: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19" y="3828687"/>
            <a:ext cx="4169664" cy="35384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71" y="4693064"/>
            <a:ext cx="5833872" cy="41600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307" y="5440527"/>
            <a:ext cx="4608576" cy="377422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06" y="5919547"/>
            <a:ext cx="4325112" cy="349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100665" y="495667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9819" y="5587116"/>
            <a:ext cx="110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where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2202786" y="5389728"/>
            <a:ext cx="326248" cy="9158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Trends and Forecasti</a:t>
            </a:r>
            <a:r>
              <a:rPr lang="en-US" dirty="0" smtClean="0">
                <a:solidFill>
                  <a:srgbClr val="558ED5"/>
                </a:solidFill>
              </a:rPr>
              <a:t>ng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558ED5"/>
                </a:solidFill>
              </a:rPr>
              <a:t>-</a:t>
            </a:r>
            <a:r>
              <a:rPr lang="en-US" dirty="0" err="1" smtClean="0">
                <a:solidFill>
                  <a:srgbClr val="558ED5"/>
                </a:solidFill>
              </a:rPr>
              <a:t>ARIMA(</a:t>
            </a:r>
            <a:r>
              <a:rPr lang="en-US" i="1" dirty="0" err="1" smtClean="0">
                <a:solidFill>
                  <a:srgbClr val="558ED5"/>
                </a:solidFill>
                <a:latin typeface="Times New Roman"/>
                <a:cs typeface="Times New Roman"/>
              </a:rPr>
              <a:t>p</a:t>
            </a:r>
            <a:r>
              <a:rPr lang="en-US" dirty="0" err="1" smtClean="0">
                <a:solidFill>
                  <a:srgbClr val="558ED5"/>
                </a:solidFill>
              </a:rPr>
              <a:t>,</a:t>
            </a:r>
            <a:r>
              <a:rPr lang="en-US" i="1" dirty="0" err="1" smtClean="0">
                <a:solidFill>
                  <a:srgbClr val="558ED5"/>
                </a:solidFill>
                <a:latin typeface="Times New Roman"/>
                <a:cs typeface="Times New Roman"/>
              </a:rPr>
              <a:t>d</a:t>
            </a:r>
            <a:r>
              <a:rPr lang="en-US" dirty="0" err="1" smtClean="0">
                <a:solidFill>
                  <a:srgbClr val="558ED5"/>
                </a:solidFill>
              </a:rPr>
              <a:t>,</a:t>
            </a:r>
            <a:r>
              <a:rPr lang="en-US" i="1" dirty="0" err="1" smtClean="0">
                <a:solidFill>
                  <a:srgbClr val="558ED5"/>
                </a:solidFill>
                <a:latin typeface="Times New Roman"/>
                <a:cs typeface="Times New Roman"/>
              </a:rPr>
              <a:t>q</a:t>
            </a:r>
            <a:r>
              <a:rPr lang="en-US" dirty="0" smtClean="0">
                <a:solidFill>
                  <a:srgbClr val="558ED5"/>
                </a:solidFill>
              </a:rPr>
              <a:t>)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In general, for the </a:t>
            </a:r>
            <a:r>
              <a:rPr lang="en-US" dirty="0" err="1" smtClean="0">
                <a:solidFill>
                  <a:srgbClr val="31859C"/>
                </a:solidFill>
              </a:rPr>
              <a:t>ARIMA(</a:t>
            </a:r>
            <a:r>
              <a:rPr lang="en-US" i="1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dirty="0" err="1" smtClean="0">
                <a:solidFill>
                  <a:srgbClr val="31859C"/>
                </a:solidFill>
              </a:rPr>
              <a:t>,</a:t>
            </a:r>
            <a:r>
              <a:rPr lang="en-US" i="1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d</a:t>
            </a:r>
            <a:r>
              <a:rPr lang="en-US" dirty="0" err="1" smtClean="0">
                <a:solidFill>
                  <a:srgbClr val="31859C"/>
                </a:solidFill>
              </a:rPr>
              <a:t>,</a:t>
            </a:r>
            <a:r>
              <a:rPr lang="en-US" i="1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dirty="0" smtClean="0">
                <a:solidFill>
                  <a:srgbClr val="31859C"/>
                </a:solidFill>
              </a:rPr>
              <a:t>)</a:t>
            </a:r>
            <a:r>
              <a:rPr lang="en-US" dirty="0" smtClean="0">
                <a:solidFill>
                  <a:srgbClr val="595959"/>
                </a:solidFill>
              </a:rPr>
              <a:t> model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The </a:t>
            </a:r>
            <a:r>
              <a:rPr lang="en-US" dirty="0" err="1" smtClean="0">
                <a:solidFill>
                  <a:srgbClr val="595959"/>
                </a:solidFill>
              </a:rPr>
              <a:t>ARIMA(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p,d,q</a:t>
            </a:r>
            <a:r>
              <a:rPr lang="en-US" dirty="0" smtClean="0">
                <a:solidFill>
                  <a:srgbClr val="595959"/>
                </a:solidFill>
              </a:rPr>
              <a:t>) process is a stationary and invertible </a:t>
            </a:r>
            <a:r>
              <a:rPr lang="en-US" dirty="0" err="1" smtClean="0">
                <a:solidFill>
                  <a:srgbClr val="595959"/>
                </a:solidFill>
              </a:rPr>
              <a:t>ARMA(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p,q</a:t>
            </a:r>
            <a:r>
              <a:rPr lang="en-US" dirty="0" smtClean="0">
                <a:solidFill>
                  <a:srgbClr val="595959"/>
                </a:solidFill>
              </a:rPr>
              <a:t>) after differencing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rgbClr val="595959"/>
                </a:solidFill>
              </a:rPr>
              <a:t> 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40" y="3899624"/>
            <a:ext cx="4608576" cy="377422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9" y="4378644"/>
            <a:ext cx="4325112" cy="349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948268" y="3178705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6752" y="4046213"/>
            <a:ext cx="110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where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2219719" y="3848825"/>
            <a:ext cx="326248" cy="9158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929" y="2986225"/>
            <a:ext cx="5870448" cy="42142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35" y="2370667"/>
            <a:ext cx="4645152" cy="44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Roots: Estimation and Testing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 Regression with Unit Roots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 smtClean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We will consider Least Squares (LS) estimators in the case of models with unit roots: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Let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equal a random walk ,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y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If we did not know that the autoregressive coefficient is 1, we can estimate it via, e.g., AR(1) </a:t>
            </a:r>
            <a:r>
              <a:rPr lang="en-US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595959"/>
                </a:solidFill>
                <a:sym typeface="Wingdings"/>
              </a:rPr>
              <a:t>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φ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 </a:t>
            </a:r>
          </a:p>
          <a:p>
            <a:r>
              <a:rPr lang="en-US" dirty="0" smtClean="0">
                <a:solidFill>
                  <a:srgbClr val="595959"/>
                </a:solidFill>
                <a:cs typeface="Times New Roman"/>
              </a:rPr>
              <a:t>Two implications are </a:t>
            </a:r>
            <a:r>
              <a:rPr lang="en-US" dirty="0" err="1" smtClean="0">
                <a:solidFill>
                  <a:srgbClr val="6A5ACD"/>
                </a:solidFill>
                <a:cs typeface="Times New Roman"/>
              </a:rPr>
              <a:t>superconsistency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and </a:t>
            </a:r>
            <a:r>
              <a:rPr lang="en-US" dirty="0" smtClean="0">
                <a:solidFill>
                  <a:srgbClr val="6A5ACD"/>
                </a:solidFill>
                <a:cs typeface="Times New Roman"/>
              </a:rPr>
              <a:t>bias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.</a:t>
            </a: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25190</TotalTime>
  <Words>783</Words>
  <Application>Microsoft Macintosh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187 Economic Forecasting   </vt:lpstr>
      <vt:lpstr>Today’s Class </vt:lpstr>
      <vt:lpstr>Stochastic Trends and Forecasting</vt:lpstr>
      <vt:lpstr>Stochastic Trends and Forecasting -Random Walk 1 of 2</vt:lpstr>
      <vt:lpstr>Stochastic Trends and Forecasting -Random Walk 2 of 2</vt:lpstr>
      <vt:lpstr>Stochastic Trends and Forecasting -Random Walk 3 of 3</vt:lpstr>
      <vt:lpstr>Stochastic Trends and Forecasting -ARIMA(p,1,q)</vt:lpstr>
      <vt:lpstr>Stochastic Trends and Forecasting -ARIMA(p,d,q)</vt:lpstr>
      <vt:lpstr>Unit Roots: Estimation and Testing LS Regression with Unit Roots 1 of 2</vt:lpstr>
      <vt:lpstr>Unit Roots: Estimation and Testing LS Regression with Unit Roots 2 of 2</vt:lpstr>
      <vt:lpstr>Unit Roots: Estimation and Testing Unit Root Tests 1 of 4</vt:lpstr>
      <vt:lpstr>Unit Roots: Estimation and Testing Unit Root Tests 2 of 4</vt:lpstr>
      <vt:lpstr>Unit Roots: Estimation and Testing Unit Root Tests 3 of 4</vt:lpstr>
      <vt:lpstr>Unit Roots: Estimation and Testing Unit Root Tests 4 of 4</vt:lpstr>
      <vt:lpstr>Exponential Smoothing 1 of 2</vt:lpstr>
      <vt:lpstr>Exponential Smoothing 2 of 2</vt:lpstr>
      <vt:lpstr>Holt-Winters Smoothing 1 of 2</vt:lpstr>
      <vt:lpstr>Holt-Winters Smoothing 2 of 2</vt:lpstr>
      <vt:lpstr>Holt-Winters Smoothing 2 of 2</vt:lpstr>
      <vt:lpstr>For Next Class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Noah Kawasaki</cp:lastModifiedBy>
  <cp:revision>581</cp:revision>
  <dcterms:created xsi:type="dcterms:W3CDTF">2015-05-31T15:09:37Z</dcterms:created>
  <dcterms:modified xsi:type="dcterms:W3CDTF">2018-06-06T21:48:25Z</dcterms:modified>
</cp:coreProperties>
</file>