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2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62" r:id="rId12"/>
    <p:sldId id="263" r:id="rId13"/>
    <p:sldId id="264" r:id="rId14"/>
    <p:sldId id="265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37">
          <p15:clr>
            <a:srgbClr val="A4A3A4"/>
          </p15:clr>
        </p15:guide>
        <p15:guide id="2" pos="28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51FF"/>
    <a:srgbClr val="564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21"/>
    <p:restoredTop sz="50091"/>
  </p:normalViewPr>
  <p:slideViewPr>
    <p:cSldViewPr snapToGrid="0" snapToObjects="1" showGuides="1">
      <p:cViewPr varScale="1">
        <p:scale>
          <a:sx n="43" d="100"/>
          <a:sy n="43" d="100"/>
        </p:scale>
        <p:origin x="2192" y="200"/>
      </p:cViewPr>
      <p:guideLst>
        <p:guide orient="horz" pos="2337"/>
        <p:guide pos="288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D1393-58BA-3545-8210-79BB7EB5C700}" type="datetimeFigureOut">
              <a:rPr lang="en-US" smtClean="0"/>
              <a:t>5/23/16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F20B7-3235-CF4A-A35C-485D27160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02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E14BF-F4BF-0E49-B342-91D1D84C84BF}" type="datetimeFigureOut">
              <a:rPr lang="en-US" smtClean="0"/>
              <a:t>5/23/16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218A-F3A0-0347-9B02-0B5A26D2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75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1633-087D-584F-B4B6-C48E13F572D9}" type="datetime1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F52-2308-A948-A094-2F2952757F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4106-730C-7C4D-87E0-F9A98E3A8FEF}" type="datetime1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F52-2308-A948-A094-2F2952757F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F6F0-F294-1146-AE18-DF0CDC95A1A8}" type="datetime1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F52-2308-A948-A094-2F2952757F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233D-A302-C04A-AA51-6ECC6BCE0449}" type="datetime1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F52-2308-A948-A094-2F2952757F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1E1D-BC39-804D-B772-094C164D7E59}" type="datetime1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F52-2308-A948-A094-2F2952757F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5EB7-C689-8844-9607-612BFB2EB29A}" type="datetime1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F52-2308-A948-A094-2F2952757F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0D9A-1F19-C64C-BE3D-18C3C7C3ABC7}" type="datetime1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F52-2308-A948-A094-2F2952757F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5FA9-C12B-2444-838E-F212C4293CA9}" type="datetime1">
              <a:rPr lang="en-US" smtClean="0"/>
              <a:t>5/23/16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F52-2308-A948-A094-2F2952757F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508C-2B7B-BE41-B5D3-C53608EB1B34}" type="datetime1">
              <a:rPr lang="en-US" smtClean="0"/>
              <a:t>5/23/16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F52-2308-A948-A094-2F2952757F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DA8D-4778-454D-A3E8-B9431B9EFA23}" type="datetime1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F52-2308-A948-A094-2F2952757F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C1B2-69C2-F149-88E4-D36877D4DE60}" type="datetime1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F52-2308-A948-A094-2F2952757F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BDFE7-EAFB-8E42-BB9C-95D4300B4434}" type="datetime1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5DF52-2308-A948-A094-2F2952757F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7" Type="http://schemas.openxmlformats.org/officeDocument/2006/relationships/image" Target="../media/image11.emf"/><Relationship Id="rId8" Type="http://schemas.openxmlformats.org/officeDocument/2006/relationships/image" Target="../media/image12.emf"/><Relationship Id="rId9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 dirty="0" smtClean="0"/>
              <a:t>Economics 187</a:t>
            </a:r>
            <a:br>
              <a:rPr lang="en-US" dirty="0" smtClean="0"/>
            </a:br>
            <a:r>
              <a:rPr lang="en-US" dirty="0" smtClean="0"/>
              <a:t>Economic Forecasting	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004" y="3213099"/>
            <a:ext cx="7848600" cy="2849563"/>
          </a:xfrm>
        </p:spPr>
        <p:txBody>
          <a:bodyPr>
            <a:normAutofit/>
          </a:bodyPr>
          <a:lstStyle/>
          <a:p>
            <a:r>
              <a:rPr lang="en-US" sz="457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Lecture 17</a:t>
            </a:r>
          </a:p>
          <a:p>
            <a:r>
              <a:rPr lang="en-US" sz="4400" smtClean="0">
                <a:solidFill>
                  <a:srgbClr val="595959"/>
                </a:solidFill>
              </a:rPr>
              <a:t>State Space Models</a:t>
            </a:r>
            <a:endParaRPr lang="en-US" sz="4400" dirty="0" smtClean="0">
              <a:solidFill>
                <a:srgbClr val="595959"/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24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Dr. Randall R. Rojas</a:t>
            </a:r>
            <a:endParaRPr lang="en-US" sz="2824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1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Example: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Kalman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Filter</a:t>
            </a:r>
            <a:endParaRPr lang="en-US" dirty="0"/>
          </a:p>
        </p:txBody>
      </p:sp>
      <p:pic>
        <p:nvPicPr>
          <p:cNvPr id="5" name="Picture 4" descr="Screen Shot 2015-11-06 at 10.21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25" y="1522497"/>
            <a:ext cx="6671466" cy="52120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55622" y="2539892"/>
            <a:ext cx="170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Very noisy data!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728678" y="2994276"/>
            <a:ext cx="186434" cy="71571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09939" y="5519960"/>
            <a:ext cx="183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KF performs well!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055622" y="5009879"/>
            <a:ext cx="673056" cy="5217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F52-2308-A948-A094-2F2952757F4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Filters vs. ARIMA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Content Placeholder 9" descr="arma21.eps"/>
          <p:cNvPicPr>
            <a:picLocks noGrp="1" noChangeAspect="1"/>
          </p:cNvPicPr>
          <p:nvPr>
            <p:ph idx="1"/>
          </p:nvPr>
        </p:nvPicPr>
        <p:blipFill>
          <a:blip r:embed="rId2"/>
          <a:srcRect l="6061" t="15153" r="12234" b="21712"/>
          <a:stretch>
            <a:fillRect/>
          </a:stretch>
        </p:blipFill>
        <p:spPr>
          <a:xfrm>
            <a:off x="1291527" y="1155700"/>
            <a:ext cx="5513832" cy="5513832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kfit.eps"/>
          <p:cNvPicPr>
            <a:picLocks noGrp="1" noChangeAspect="1"/>
          </p:cNvPicPr>
          <p:nvPr>
            <p:ph idx="1"/>
          </p:nvPr>
        </p:nvPicPr>
        <p:blipFill>
          <a:blip r:embed="rId2"/>
          <a:srcRect l="10756" t="19642" r="10782" b="21712"/>
          <a:stretch>
            <a:fillRect/>
          </a:stretch>
        </p:blipFill>
        <p:spPr>
          <a:xfrm>
            <a:off x="1783305" y="1337371"/>
            <a:ext cx="5577389" cy="539496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Filters vs. ARIMA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1144032" y="3759200"/>
            <a:ext cx="73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43606" y="6386351"/>
            <a:ext cx="7002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359706" y="2095123"/>
            <a:ext cx="510186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359706" y="2345227"/>
            <a:ext cx="51018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67272" y="1964201"/>
            <a:ext cx="1146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Fitted</a:t>
            </a:r>
          </a:p>
          <a:p>
            <a:r>
              <a:rPr lang="en-US" sz="1400" dirty="0" smtClean="0"/>
              <a:t>Observations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Results from the </a:t>
            </a:r>
            <a:r>
              <a:rPr lang="en-US" dirty="0" err="1" smtClean="0">
                <a:solidFill>
                  <a:srgbClr val="558ED5"/>
                </a:solidFill>
              </a:rPr>
              <a:t>Kalman</a:t>
            </a:r>
            <a:r>
              <a:rPr lang="en-US" dirty="0" smtClean="0">
                <a:solidFill>
                  <a:srgbClr val="558ED5"/>
                </a:solidFill>
              </a:rPr>
              <a:t> Filter</a:t>
            </a:r>
            <a:endParaRPr lang="en-US" dirty="0">
              <a:solidFill>
                <a:srgbClr val="558ED5"/>
              </a:solidFill>
            </a:endParaRPr>
          </a:p>
        </p:txBody>
      </p:sp>
      <p:pic>
        <p:nvPicPr>
          <p:cNvPr id="7" name="Picture 6" descr="kf_Rres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5" t="16304" r="12105" b="20222"/>
          <a:stretch/>
        </p:blipFill>
        <p:spPr>
          <a:xfrm>
            <a:off x="2963416" y="1346078"/>
            <a:ext cx="5404174" cy="54315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985" y="3150590"/>
            <a:ext cx="3249608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White noise statistical test suggest </a:t>
            </a:r>
          </a:p>
          <a:p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autocorrelation functions </a:t>
            </a:r>
          </a:p>
          <a:p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are consistent white noise at 1%.</a:t>
            </a:r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432863" y="4092545"/>
            <a:ext cx="10855" cy="629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2489" y="4746380"/>
            <a:ext cx="2682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Our model seems to have</a:t>
            </a:r>
          </a:p>
          <a:p>
            <a:r>
              <a:rPr lang="en-US" dirty="0">
                <a:solidFill>
                  <a:srgbClr val="595959"/>
                </a:solidFill>
              </a:rPr>
              <a:t>c</a:t>
            </a:r>
            <a:r>
              <a:rPr lang="en-US" dirty="0" smtClean="0">
                <a:solidFill>
                  <a:srgbClr val="595959"/>
                </a:solidFill>
              </a:rPr>
              <a:t>aptured all the dynamics.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F52-2308-A948-A094-2F2952757F4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Results from ARMA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985" y="3150590"/>
            <a:ext cx="3249608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>
                <a:solidFill>
                  <a:srgbClr val="595959"/>
                </a:solidFill>
              </a:rPr>
              <a:t>White noise statistical test suggest </a:t>
            </a:r>
          </a:p>
          <a:p>
            <a:r>
              <a:rPr lang="en-US" sz="1700" dirty="0" smtClean="0">
                <a:solidFill>
                  <a:srgbClr val="595959"/>
                </a:solidFill>
              </a:rPr>
              <a:t>the autocorrelation functions </a:t>
            </a:r>
          </a:p>
          <a:p>
            <a:r>
              <a:rPr lang="en-US" sz="1700" dirty="0" smtClean="0">
                <a:solidFill>
                  <a:srgbClr val="595959"/>
                </a:solidFill>
              </a:rPr>
              <a:t>are consistent white noise at 1%.</a:t>
            </a:r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432863" y="4092545"/>
            <a:ext cx="10855" cy="629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2489" y="4746380"/>
            <a:ext cx="2682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Our model seems to have</a:t>
            </a:r>
          </a:p>
          <a:p>
            <a:r>
              <a:rPr lang="en-US" dirty="0">
                <a:solidFill>
                  <a:srgbClr val="595959"/>
                </a:solidFill>
              </a:rPr>
              <a:t>c</a:t>
            </a:r>
            <a:r>
              <a:rPr lang="en-US" dirty="0" smtClean="0">
                <a:solidFill>
                  <a:srgbClr val="595959"/>
                </a:solidFill>
              </a:rPr>
              <a:t>aptured all the dynamics.</a:t>
            </a:r>
            <a:endParaRPr lang="en-US" dirty="0">
              <a:solidFill>
                <a:srgbClr val="595959"/>
              </a:solidFill>
            </a:endParaRPr>
          </a:p>
        </p:txBody>
      </p:sp>
      <p:pic>
        <p:nvPicPr>
          <p:cNvPr id="3" name="Picture 2" descr="arma_Rres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5" t="16211" r="12925" b="21739"/>
          <a:stretch/>
        </p:blipFill>
        <p:spPr>
          <a:xfrm>
            <a:off x="2963424" y="1280966"/>
            <a:ext cx="5426529" cy="54406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2804" y="1736653"/>
            <a:ext cx="2617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F51FF"/>
                </a:solidFill>
              </a:rPr>
              <a:t>ARMA results are almost </a:t>
            </a:r>
          </a:p>
          <a:p>
            <a:r>
              <a:rPr lang="en-US" dirty="0" smtClean="0">
                <a:solidFill>
                  <a:srgbClr val="6F51FF"/>
                </a:solidFill>
              </a:rPr>
              <a:t>identical to the KF results.</a:t>
            </a:r>
            <a:endParaRPr lang="en-US" dirty="0">
              <a:solidFill>
                <a:srgbClr val="6F51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F52-2308-A948-A094-2F2952757F4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03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State Space Models 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vs. ARIMA, VAR, and others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900" dirty="0" smtClean="0">
                <a:solidFill>
                  <a:schemeClr val="accent6">
                    <a:lumMod val="75000"/>
                  </a:schemeClr>
                </a:solidFill>
              </a:rPr>
              <a:t>Some Advantaged of SSM over ARIMA, VAR, </a:t>
            </a:r>
            <a:r>
              <a:rPr lang="is-IS" sz="3900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en-US" sz="39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en-US" sz="3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Any </a:t>
            </a:r>
            <a:r>
              <a:rPr lang="en-US" sz="3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ARIMA model can be represented in a state-space form, but only simple state-space models can be represented exactly in </a:t>
            </a:r>
            <a:r>
              <a:rPr lang="en-US" sz="3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ARIMA </a:t>
            </a:r>
            <a:r>
              <a:rPr lang="en-US" sz="3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</a:t>
            </a:r>
            <a:r>
              <a:rPr lang="en-US" sz="3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sz="3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SSM </a:t>
            </a:r>
            <a:r>
              <a:rPr lang="en-US" sz="3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easily handles structural breaks, shifts, </a:t>
            </a:r>
            <a:r>
              <a:rPr lang="en-US" sz="3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time</a:t>
            </a:r>
            <a:r>
              <a:rPr lang="en-US" sz="3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-varying parameters of some static </a:t>
            </a:r>
            <a:r>
              <a:rPr lang="en-US" sz="3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model.</a:t>
            </a:r>
          </a:p>
          <a:p>
            <a:r>
              <a:rPr lang="en-US" sz="3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SSM handles </a:t>
            </a:r>
            <a:r>
              <a:rPr lang="en-US" sz="3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missing </a:t>
            </a:r>
            <a:r>
              <a:rPr lang="en-US" sz="3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(and/or irregular) data better than e.g., ARIMA, VAR, </a:t>
            </a:r>
            <a:r>
              <a:rPr lang="is-IS" sz="3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  <a:p>
            <a:r>
              <a:rPr lang="is-IS" sz="3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SSM </a:t>
            </a:r>
            <a:r>
              <a:rPr lang="en-US" sz="3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allows </a:t>
            </a:r>
            <a:r>
              <a:rPr lang="en-US" sz="3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changes </a:t>
            </a:r>
            <a:r>
              <a:rPr lang="en-US" sz="3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on-a-fly parameters of </a:t>
            </a:r>
            <a:r>
              <a:rPr lang="en-US" sz="3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sz="3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state-space model </a:t>
            </a:r>
            <a:r>
              <a:rPr lang="en-US" sz="3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itself.</a:t>
            </a:r>
          </a:p>
          <a:p>
            <a:r>
              <a:rPr lang="en-US" sz="3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SSM models allows </a:t>
            </a:r>
            <a:r>
              <a:rPr lang="en-US" sz="3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</a:t>
            </a:r>
            <a:r>
              <a:rPr lang="en-US" sz="3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 data </a:t>
            </a:r>
            <a:r>
              <a:rPr lang="en-US" sz="3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different sources simultaneously in the same model to estimate one underlying </a:t>
            </a:r>
            <a:r>
              <a:rPr lang="en-US" sz="3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quantity.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F52-2308-A948-A094-2F2952757F4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4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State Space Models (SSM)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558ED5"/>
                </a:solidFill>
              </a:rPr>
              <a:t>(e.g., </a:t>
            </a:r>
            <a:r>
              <a:rPr lang="en-US" dirty="0" err="1" smtClean="0">
                <a:solidFill>
                  <a:srgbClr val="558ED5"/>
                </a:solidFill>
              </a:rPr>
              <a:t>Kalman</a:t>
            </a:r>
            <a:r>
              <a:rPr lang="en-US" dirty="0" smtClean="0">
                <a:solidFill>
                  <a:srgbClr val="558ED5"/>
                </a:solidFill>
              </a:rPr>
              <a:t> Filter)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Why would you use Filtering techniques instead of e.g., ARIMA?</a:t>
            </a:r>
          </a:p>
          <a:p>
            <a:r>
              <a:rPr lang="en-US" dirty="0" smtClean="0">
                <a:solidFill>
                  <a:srgbClr val="E46C0A"/>
                </a:solidFill>
              </a:rPr>
              <a:t>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Smoothing techniques (such as filtering and spectral analysis) are often used to </a:t>
            </a:r>
            <a:r>
              <a:rPr lang="en-US" i="1" dirty="0" smtClean="0">
                <a:solidFill>
                  <a:srgbClr val="E46C0A"/>
                </a:solidFill>
              </a:rPr>
              <a:t>filter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out random noise. 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All previous time-series techniques discussed, relied consisted of regressions of present on past observations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dirty="0" err="1" smtClean="0">
                <a:solidFill>
                  <a:srgbClr val="6F51FF"/>
                </a:solidFill>
                <a:sym typeface="Wingdings"/>
              </a:rPr>
              <a:t>Time</a:t>
            </a:r>
            <a:r>
              <a:rPr lang="en-US" dirty="0" smtClean="0">
                <a:solidFill>
                  <a:srgbClr val="6F51FF"/>
                </a:solidFill>
                <a:sym typeface="Wingdings"/>
              </a:rPr>
              <a:t> Domain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Now we consider regressions of the present on periodic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sines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and cosines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dirty="0" err="1" smtClean="0">
                <a:solidFill>
                  <a:srgbClr val="6F51FF"/>
                </a:solidFill>
                <a:sym typeface="Wingdings"/>
              </a:rPr>
              <a:t>Frequency</a:t>
            </a:r>
            <a:r>
              <a:rPr lang="en-US" dirty="0" smtClean="0">
                <a:solidFill>
                  <a:srgbClr val="6F51FF"/>
                </a:solidFill>
                <a:sym typeface="Wingdings"/>
              </a:rPr>
              <a:t> Domain</a:t>
            </a:r>
          </a:p>
          <a:p>
            <a:pPr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State Space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558ED5"/>
                </a:solidFill>
              </a:rPr>
              <a:t>(e.g., </a:t>
            </a:r>
            <a:r>
              <a:rPr lang="en-US" dirty="0" err="1">
                <a:solidFill>
                  <a:srgbClr val="558ED5"/>
                </a:solidFill>
              </a:rPr>
              <a:t>Kalman</a:t>
            </a:r>
            <a:r>
              <a:rPr lang="en-US" dirty="0">
                <a:solidFill>
                  <a:srgbClr val="558ED5"/>
                </a:solidFill>
              </a:rPr>
              <a:t> Filter)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Main goals of filtering methods: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 the dominant frequencies in a series. </a:t>
            </a:r>
          </a:p>
          <a:p>
            <a:pPr lvl="1"/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Find an explanation of the system from which the measurements were derived. This ‘explanation’ usually consists of only a few oscillations, therefore, its simpler and more physically meaningful.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Example: Deterministic Signal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i="1" dirty="0" smtClean="0">
                <a:latin typeface="Times New Roman"/>
                <a:cs typeface="Times New Roman"/>
              </a:rPr>
              <a:t>	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x</a:t>
            </a:r>
            <a:r>
              <a:rPr lang="en-US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1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= 2cos(2πt 6/100) + 3cos(2πt 6/100)</a:t>
            </a:r>
          </a:p>
          <a:p>
            <a:pPr>
              <a:buNone/>
            </a:pP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	x</a:t>
            </a:r>
            <a:r>
              <a:rPr lang="en-US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= 4cos(2πt 10/100) + 5cos(2πt 10/100)</a:t>
            </a:r>
          </a:p>
          <a:p>
            <a:pPr>
              <a:buNone/>
            </a:pP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	x</a:t>
            </a:r>
            <a:r>
              <a:rPr lang="en-US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3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= 6cos(2πt 40/100) + 7cos(2πt 40/100)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i="1" dirty="0" smtClean="0">
                <a:latin typeface="Times New Roman"/>
                <a:cs typeface="Times New Roman"/>
              </a:rPr>
              <a:t>	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 = x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x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+x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3</a:t>
            </a:r>
          </a:p>
          <a:p>
            <a:pPr>
              <a:buNone/>
            </a:pPr>
            <a:endParaRPr lang="en-US" sz="2400" dirty="0" smtClean="0">
              <a:solidFill>
                <a:srgbClr val="595959"/>
              </a:solidFill>
              <a:cs typeface="Times New Roman"/>
            </a:endParaRPr>
          </a:p>
          <a:p>
            <a:r>
              <a:rPr lang="en-US" sz="2800" dirty="0" smtClean="0">
                <a:solidFill>
                  <a:srgbClr val="6A5ACD"/>
                </a:solidFill>
                <a:cs typeface="Times New Roman"/>
              </a:rPr>
              <a:t>Summary</a:t>
            </a:r>
            <a:r>
              <a:rPr lang="en-US" sz="2800" dirty="0" smtClean="0">
                <a:solidFill>
                  <a:srgbClr val="595959"/>
                </a:solidFill>
                <a:cs typeface="Times New Roman"/>
              </a:rPr>
              <a:t>: </a:t>
            </a:r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x</a:t>
            </a:r>
            <a:r>
              <a:rPr lang="en-US" sz="2800" dirty="0" smtClean="0">
                <a:solidFill>
                  <a:srgbClr val="595959"/>
                </a:solidFill>
                <a:cs typeface="Times New Roman"/>
              </a:rPr>
              <a:t> is constructed from 3 signals with respective (</a:t>
            </a:r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f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, A</a:t>
            </a:r>
            <a:r>
              <a:rPr lang="en-US" sz="2800" i="1" baseline="30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sz="2800" dirty="0" smtClean="0">
                <a:solidFill>
                  <a:srgbClr val="595959"/>
                </a:solidFill>
                <a:cs typeface="Times New Roman"/>
              </a:rPr>
              <a:t>) given by (0.06, 13), (0.10, 41), and (0.4, 85) </a:t>
            </a:r>
            <a:endParaRPr lang="en-US" sz="2800" dirty="0">
              <a:solidFill>
                <a:srgbClr val="595959"/>
              </a:solidFill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3606800"/>
            <a:ext cx="7620000" cy="127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0646" y="2900859"/>
            <a:ext cx="4656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595959"/>
                </a:solidFill>
              </a:rPr>
              <a:t>+</a:t>
            </a:r>
            <a:endParaRPr lang="en-US" sz="44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Example: Deterministic Signal</a:t>
            </a:r>
            <a:endParaRPr lang="en-US" dirty="0"/>
          </a:p>
        </p:txBody>
      </p:sp>
      <p:pic>
        <p:nvPicPr>
          <p:cNvPr id="5" name="Content Placeholder 4" descr="filter.eps"/>
          <p:cNvPicPr>
            <a:picLocks noGrp="1" noChangeAspect="1"/>
          </p:cNvPicPr>
          <p:nvPr>
            <p:ph idx="1"/>
          </p:nvPr>
        </p:nvPicPr>
        <p:blipFill>
          <a:blip r:embed="rId2"/>
          <a:srcRect l="4972" t="15153" r="11145" b="21712"/>
          <a:stretch>
            <a:fillRect/>
          </a:stretch>
        </p:blipFill>
        <p:spPr>
          <a:xfrm>
            <a:off x="1701800" y="1354138"/>
            <a:ext cx="5754734" cy="560527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7357" y="1453634"/>
            <a:ext cx="42795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/>
                <a:cs typeface="Times New Roman"/>
              </a:rPr>
              <a:t>f</a:t>
            </a:r>
            <a:r>
              <a:rPr lang="en-US" i="1" dirty="0" smtClean="0">
                <a:latin typeface="Times New Roman"/>
                <a:cs typeface="Times New Roman"/>
              </a:rPr>
              <a:t>=0.06, A</a:t>
            </a:r>
            <a:r>
              <a:rPr lang="en-US" i="1" baseline="30000" dirty="0" smtClean="0">
                <a:latin typeface="Times New Roman"/>
                <a:cs typeface="Times New Roman"/>
              </a:rPr>
              <a:t>2</a:t>
            </a:r>
            <a:r>
              <a:rPr lang="en-US" i="1" dirty="0" smtClean="0">
                <a:latin typeface="Times New Roman"/>
                <a:cs typeface="Times New Roman"/>
              </a:rPr>
              <a:t> = 13                     </a:t>
            </a:r>
            <a:r>
              <a:rPr lang="en-US" i="1" dirty="0" err="1" smtClean="0">
                <a:latin typeface="Times New Roman"/>
                <a:cs typeface="Times New Roman"/>
              </a:rPr>
              <a:t>f</a:t>
            </a:r>
            <a:r>
              <a:rPr lang="en-US" i="1" dirty="0" smtClean="0">
                <a:latin typeface="Times New Roman"/>
                <a:cs typeface="Times New Roman"/>
              </a:rPr>
              <a:t>=0.10, A</a:t>
            </a:r>
            <a:r>
              <a:rPr lang="en-US" i="1" baseline="30000" dirty="0" smtClean="0">
                <a:latin typeface="Times New Roman"/>
                <a:cs typeface="Times New Roman"/>
              </a:rPr>
              <a:t>2</a:t>
            </a:r>
            <a:r>
              <a:rPr lang="en-US" i="1" dirty="0" smtClean="0">
                <a:latin typeface="Times New Roman"/>
                <a:cs typeface="Times New Roman"/>
              </a:rPr>
              <a:t> = 41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7645" y="4278868"/>
            <a:ext cx="42795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/>
                <a:cs typeface="Times New Roman"/>
              </a:rPr>
              <a:t>f</a:t>
            </a:r>
            <a:r>
              <a:rPr lang="en-US" i="1" dirty="0" smtClean="0">
                <a:latin typeface="Times New Roman"/>
                <a:cs typeface="Times New Roman"/>
              </a:rPr>
              <a:t>=0.40, A</a:t>
            </a:r>
            <a:r>
              <a:rPr lang="en-US" i="1" baseline="30000" dirty="0" smtClean="0">
                <a:latin typeface="Times New Roman"/>
                <a:cs typeface="Times New Roman"/>
              </a:rPr>
              <a:t>2</a:t>
            </a:r>
            <a:r>
              <a:rPr lang="en-US" i="1" dirty="0" smtClean="0">
                <a:latin typeface="Times New Roman"/>
                <a:cs typeface="Times New Roman"/>
              </a:rPr>
              <a:t> = 85                               Sum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Content Placeholder 32" descr="filte3.eps"/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 l="5961" t="20490" r="14503" b="20589"/>
          <a:stretch>
            <a:fillRect/>
          </a:stretch>
        </p:blipFill>
        <p:spPr>
          <a:xfrm>
            <a:off x="4561115" y="2539175"/>
            <a:ext cx="3958241" cy="3794760"/>
          </a:xfr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Example: Deterministic Signal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50416" y="1861341"/>
            <a:ext cx="4040188" cy="639762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 smtClean="0">
                <a:solidFill>
                  <a:schemeClr val="accent6">
                    <a:lumMod val="75000"/>
                  </a:schemeClr>
                </a:solidFill>
              </a:rPr>
              <a:t>Q:</a:t>
            </a:r>
            <a:r>
              <a:rPr lang="en-US" b="0" dirty="0" smtClean="0"/>
              <a:t> </a:t>
            </a:r>
            <a:r>
              <a:rPr 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 we only observe the final signal, can we infer its main ‘components’?</a:t>
            </a:r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Content Placeholder 16" descr="filter2.eps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6299" t="20490" r="10927" b="21012"/>
          <a:stretch>
            <a:fillRect/>
          </a:stretch>
        </p:blipFill>
        <p:spPr>
          <a:xfrm>
            <a:off x="404049" y="2564575"/>
            <a:ext cx="4029237" cy="3685032"/>
          </a:xfrm>
        </p:spPr>
      </p:pic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54761" y="1861341"/>
            <a:ext cx="4041775" cy="639762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 smtClean="0">
                <a:solidFill>
                  <a:srgbClr val="E46C0A"/>
                </a:solidFill>
              </a:rPr>
              <a:t>Yes!</a:t>
            </a:r>
            <a:r>
              <a:rPr lang="en-US" b="0" dirty="0" smtClean="0">
                <a:solidFill>
                  <a:srgbClr val="595959"/>
                </a:solidFill>
              </a:rPr>
              <a:t> We look at the </a:t>
            </a:r>
            <a:r>
              <a:rPr lang="en-US" b="0" dirty="0" err="1" smtClean="0">
                <a:solidFill>
                  <a:schemeClr val="accent6">
                    <a:lumMod val="75000"/>
                  </a:schemeClr>
                </a:solidFill>
              </a:rPr>
              <a:t>periodogram’s</a:t>
            </a:r>
            <a:r>
              <a:rPr lang="en-US" b="0" dirty="0" smtClean="0">
                <a:solidFill>
                  <a:srgbClr val="595959"/>
                </a:solidFill>
              </a:rPr>
              <a:t> (FFT) frequencies and amplitudes.</a:t>
            </a:r>
            <a:endParaRPr lang="en-US" b="0" dirty="0">
              <a:solidFill>
                <a:srgbClr val="59595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72736" y="5878330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0.06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36481" y="6279325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0.10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44189" y="624754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0.4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5442914" y="5772074"/>
            <a:ext cx="337923" cy="158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78003" y="5994119"/>
            <a:ext cx="1588" cy="332604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7576489" y="6127675"/>
            <a:ext cx="337923" cy="158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75352" y="4837875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1400" baseline="30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=13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71865" y="3910775"/>
            <a:ext cx="620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1400" baseline="30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=41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39469" y="2615375"/>
            <a:ext cx="620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1400" baseline="30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=85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Example: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Kalman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Filter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25020" y="2941854"/>
            <a:ext cx="23362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 Update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(Prediction)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17128" y="2931420"/>
            <a:ext cx="38701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595959"/>
                </a:solidFill>
              </a:rPr>
              <a:t>Measurement Update</a:t>
            </a:r>
          </a:p>
          <a:p>
            <a:pPr algn="ctr"/>
            <a:r>
              <a:rPr lang="en-US" sz="3200" dirty="0" smtClean="0">
                <a:solidFill>
                  <a:srgbClr val="595959"/>
                </a:solidFill>
              </a:rPr>
              <a:t>(Correction)</a:t>
            </a:r>
            <a:endParaRPr lang="en-US" sz="3200" dirty="0">
              <a:solidFill>
                <a:srgbClr val="595959"/>
              </a:solidFill>
            </a:endParaRPr>
          </a:p>
        </p:txBody>
      </p:sp>
      <p:sp>
        <p:nvSpPr>
          <p:cNvPr id="7" name="Curved Down Arrow 6"/>
          <p:cNvSpPr/>
          <p:nvPr/>
        </p:nvSpPr>
        <p:spPr>
          <a:xfrm>
            <a:off x="2800596" y="2029997"/>
            <a:ext cx="3560448" cy="977001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 rot="10800000">
            <a:off x="2790170" y="4244932"/>
            <a:ext cx="3560448" cy="977001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5763" y="5600120"/>
            <a:ext cx="6719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time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update projects the current state estimate ahead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time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The measurement update adjusts the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projected estimate by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actual measurement at that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2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Example: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Kalman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595959"/>
                </a:solidFill>
              </a:rPr>
              <a:t>The KF ‘data fusion algorithm’ consists of updating the means and (co)variances of process modeled.</a:t>
            </a:r>
          </a:p>
          <a:p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56" y="3665877"/>
            <a:ext cx="4254500" cy="4191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911" y="5283898"/>
            <a:ext cx="2857500" cy="4191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169403" y="4052409"/>
            <a:ext cx="2601393" cy="1080890"/>
            <a:chOff x="1169403" y="4052409"/>
            <a:chExt cx="2601393" cy="1080890"/>
          </a:xfrm>
        </p:grpSpPr>
        <p:sp>
          <p:nvSpPr>
            <p:cNvPr id="8" name="TextBox 7"/>
            <p:cNvSpPr txBox="1"/>
            <p:nvPr/>
          </p:nvSpPr>
          <p:spPr>
            <a:xfrm>
              <a:off x="1169403" y="4302302"/>
              <a:ext cx="260139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E46C0A"/>
                  </a:solidFill>
                </a:rPr>
                <a:t>Transition Matrix</a:t>
              </a:r>
            </a:p>
            <a:p>
              <a:pPr algn="ctr"/>
              <a:r>
                <a:rPr lang="en-US" sz="1600" dirty="0" smtClean="0">
                  <a:solidFill>
                    <a:srgbClr val="595959"/>
                  </a:solidFill>
                </a:rPr>
                <a:t>Position at t-1 </a:t>
              </a:r>
              <a:r>
                <a:rPr lang="en-US" sz="1600" dirty="0" smtClean="0">
                  <a:solidFill>
                    <a:srgbClr val="595959"/>
                  </a:solidFill>
                  <a:sym typeface="Wingdings"/>
                </a:rPr>
                <a:t>position at t</a:t>
              </a:r>
            </a:p>
            <a:p>
              <a:pPr algn="ctr"/>
              <a:r>
                <a:rPr lang="en-US" sz="1600" dirty="0" smtClean="0">
                  <a:solidFill>
                    <a:srgbClr val="595959"/>
                  </a:solidFill>
                  <a:sym typeface="Wingdings"/>
                </a:rPr>
                <a:t>Velocity at t-1 velocity at t</a:t>
              </a:r>
              <a:endParaRPr lang="en-US" sz="1600" dirty="0">
                <a:solidFill>
                  <a:srgbClr val="595959"/>
                </a:solidFill>
              </a:endParaRPr>
            </a:p>
          </p:txBody>
        </p:sp>
        <p:sp>
          <p:nvSpPr>
            <p:cNvPr id="12" name="Right Brace 11"/>
            <p:cNvSpPr/>
            <p:nvPr/>
          </p:nvSpPr>
          <p:spPr>
            <a:xfrm rot="5400000">
              <a:off x="2326834" y="3896579"/>
              <a:ext cx="288460" cy="600119"/>
            </a:xfrm>
            <a:prstGeom prst="rightBrace">
              <a:avLst>
                <a:gd name="adj1" fmla="val 8333"/>
                <a:gd name="adj2" fmla="val 50685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41532" y="2763523"/>
            <a:ext cx="3877985" cy="902355"/>
            <a:chOff x="2141532" y="2763523"/>
            <a:chExt cx="3877985" cy="902355"/>
          </a:xfrm>
        </p:grpSpPr>
        <p:sp>
          <p:nvSpPr>
            <p:cNvPr id="9" name="TextBox 8"/>
            <p:cNvSpPr txBox="1"/>
            <p:nvPr/>
          </p:nvSpPr>
          <p:spPr>
            <a:xfrm>
              <a:off x="2141532" y="2763523"/>
              <a:ext cx="387798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Control Input Matrix</a:t>
              </a:r>
            </a:p>
            <a:p>
              <a:pPr algn="ctr"/>
              <a:r>
                <a:rPr lang="en-US" sz="1600" dirty="0" smtClean="0">
                  <a:solidFill>
                    <a:srgbClr val="595959"/>
                  </a:solidFill>
                </a:rPr>
                <a:t>Effect of </a:t>
              </a:r>
              <a:r>
                <a:rPr lang="en-US" sz="1600" dirty="0" err="1" smtClean="0">
                  <a:solidFill>
                    <a:srgbClr val="595959"/>
                  </a:solidFill>
                </a:rPr>
                <a:t>acceleration</a:t>
              </a:r>
              <a:r>
                <a:rPr lang="en-US" sz="1600" dirty="0" err="1" smtClean="0">
                  <a:solidFill>
                    <a:srgbClr val="595959"/>
                  </a:solidFill>
                  <a:sym typeface="Wingdings"/>
                </a:rPr>
                <a:t>position</a:t>
              </a:r>
              <a:r>
                <a:rPr lang="en-US" sz="1600" dirty="0" smtClean="0">
                  <a:solidFill>
                    <a:srgbClr val="595959"/>
                  </a:solidFill>
                  <a:sym typeface="Wingdings"/>
                </a:rPr>
                <a:t> and vel</a:t>
              </a:r>
              <a:r>
                <a:rPr lang="en-US" sz="1600" dirty="0" smtClean="0">
                  <a:sym typeface="Wingdings"/>
                </a:rPr>
                <a:t>ocity</a:t>
              </a:r>
              <a:endParaRPr lang="en-US" sz="1600" dirty="0"/>
            </a:p>
          </p:txBody>
        </p:sp>
        <p:sp>
          <p:nvSpPr>
            <p:cNvPr id="13" name="Right Brace 12"/>
            <p:cNvSpPr/>
            <p:nvPr/>
          </p:nvSpPr>
          <p:spPr>
            <a:xfrm rot="16200000">
              <a:off x="3691360" y="3221588"/>
              <a:ext cx="288460" cy="600119"/>
            </a:xfrm>
            <a:prstGeom prst="rightBrace">
              <a:avLst>
                <a:gd name="adj1" fmla="val 8333"/>
                <a:gd name="adj2" fmla="val 50685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545731" y="3622533"/>
            <a:ext cx="3663399" cy="600119"/>
            <a:chOff x="5545731" y="3622533"/>
            <a:chExt cx="3663399" cy="600119"/>
          </a:xfrm>
        </p:grpSpPr>
        <p:sp>
          <p:nvSpPr>
            <p:cNvPr id="6" name="TextBox 5"/>
            <p:cNvSpPr txBox="1"/>
            <p:nvPr/>
          </p:nvSpPr>
          <p:spPr>
            <a:xfrm>
              <a:off x="5871483" y="3738809"/>
              <a:ext cx="3337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State vector (position, velocity,</a:t>
              </a:r>
              <a:r>
                <a:rPr lang="is-IS" dirty="0" smtClean="0">
                  <a:solidFill>
                    <a:schemeClr val="accent6">
                      <a:lumMod val="75000"/>
                    </a:schemeClr>
                  </a:solidFill>
                </a:rPr>
                <a:t>…</a:t>
              </a:r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)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4" name="Right Brace 13"/>
            <p:cNvSpPr/>
            <p:nvPr/>
          </p:nvSpPr>
          <p:spPr>
            <a:xfrm>
              <a:off x="5545731" y="3622533"/>
              <a:ext cx="288460" cy="600119"/>
            </a:xfrm>
            <a:prstGeom prst="rightBrace">
              <a:avLst>
                <a:gd name="adj1" fmla="val 8333"/>
                <a:gd name="adj2" fmla="val 50685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55572" y="5341711"/>
            <a:ext cx="2853312" cy="600119"/>
            <a:chOff x="4355572" y="5341711"/>
            <a:chExt cx="2853312" cy="600119"/>
          </a:xfrm>
        </p:grpSpPr>
        <p:sp>
          <p:nvSpPr>
            <p:cNvPr id="7" name="TextBox 6"/>
            <p:cNvSpPr txBox="1"/>
            <p:nvPr/>
          </p:nvSpPr>
          <p:spPr>
            <a:xfrm>
              <a:off x="4699889" y="5464457"/>
              <a:ext cx="2508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E46C0A"/>
                  </a:solidFill>
                </a:rPr>
                <a:t>V</a:t>
              </a:r>
              <a:r>
                <a:rPr lang="en-US" dirty="0" smtClean="0">
                  <a:solidFill>
                    <a:srgbClr val="E46C0A"/>
                  </a:solidFill>
                </a:rPr>
                <a:t>ector of measurements</a:t>
              </a:r>
              <a:endParaRPr lang="en-US" dirty="0">
                <a:solidFill>
                  <a:srgbClr val="E46C0A"/>
                </a:solidFill>
              </a:endParaRPr>
            </a:p>
          </p:txBody>
        </p:sp>
        <p:sp>
          <p:nvSpPr>
            <p:cNvPr id="15" name="Right Brace 14"/>
            <p:cNvSpPr/>
            <p:nvPr/>
          </p:nvSpPr>
          <p:spPr>
            <a:xfrm>
              <a:off x="4355572" y="5341711"/>
              <a:ext cx="288460" cy="600119"/>
            </a:xfrm>
            <a:prstGeom prst="rightBrace">
              <a:avLst>
                <a:gd name="adj1" fmla="val 8333"/>
                <a:gd name="adj2" fmla="val 50685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73110" y="5659980"/>
            <a:ext cx="3266548" cy="1092851"/>
            <a:chOff x="873110" y="5659980"/>
            <a:chExt cx="3266548" cy="1092851"/>
          </a:xfrm>
        </p:grpSpPr>
        <p:sp>
          <p:nvSpPr>
            <p:cNvPr id="10" name="TextBox 9"/>
            <p:cNvSpPr txBox="1"/>
            <p:nvPr/>
          </p:nvSpPr>
          <p:spPr>
            <a:xfrm>
              <a:off x="873110" y="5891057"/>
              <a:ext cx="326654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E46C0A"/>
                  </a:solidFill>
                </a:rPr>
                <a:t>Transformation Matrix</a:t>
              </a:r>
            </a:p>
            <a:p>
              <a:pPr algn="ctr"/>
              <a:r>
                <a:rPr lang="en-US" sz="1600" dirty="0" smtClean="0">
                  <a:solidFill>
                    <a:srgbClr val="595959"/>
                  </a:solidFill>
                </a:rPr>
                <a:t>Maps the state vector parameters</a:t>
              </a:r>
              <a:r>
                <a:rPr lang="en-US" sz="1600" dirty="0" smtClean="0">
                  <a:solidFill>
                    <a:srgbClr val="595959"/>
                  </a:solidFill>
                  <a:sym typeface="Wingdings"/>
                </a:rPr>
                <a:t> into the measurement dom</a:t>
              </a:r>
              <a:r>
                <a:rPr lang="en-US" dirty="0" smtClean="0">
                  <a:solidFill>
                    <a:srgbClr val="595959"/>
                  </a:solidFill>
                  <a:sym typeface="Wingdings"/>
                </a:rPr>
                <a:t>ain</a:t>
              </a:r>
            </a:p>
          </p:txBody>
        </p:sp>
        <p:sp>
          <p:nvSpPr>
            <p:cNvPr id="16" name="Right Brace 15"/>
            <p:cNvSpPr/>
            <p:nvPr/>
          </p:nvSpPr>
          <p:spPr>
            <a:xfrm rot="5400000">
              <a:off x="2359399" y="5504150"/>
              <a:ext cx="288460" cy="600119"/>
            </a:xfrm>
            <a:prstGeom prst="rightBrace">
              <a:avLst>
                <a:gd name="adj1" fmla="val 8333"/>
                <a:gd name="adj2" fmla="val 50685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F52-2308-A948-A094-2F2952757F4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5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Example: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Kalman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60" y="1903356"/>
            <a:ext cx="4389120" cy="694944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60" y="3060592"/>
            <a:ext cx="2779776" cy="694944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5600888" y="2190368"/>
            <a:ext cx="3382131" cy="1519620"/>
            <a:chOff x="5600888" y="2190368"/>
            <a:chExt cx="3382131" cy="1519620"/>
          </a:xfrm>
        </p:grpSpPr>
        <p:sp>
          <p:nvSpPr>
            <p:cNvPr id="15" name="TextBox 14"/>
            <p:cNvSpPr txBox="1"/>
            <p:nvPr/>
          </p:nvSpPr>
          <p:spPr>
            <a:xfrm>
              <a:off x="5901000" y="2760350"/>
              <a:ext cx="3082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Kinematic Equations of Motion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" name="Right Brace 15"/>
            <p:cNvSpPr/>
            <p:nvPr/>
          </p:nvSpPr>
          <p:spPr>
            <a:xfrm>
              <a:off x="5600888" y="2190368"/>
              <a:ext cx="288460" cy="1519620"/>
            </a:xfrm>
            <a:prstGeom prst="rightBrace">
              <a:avLst>
                <a:gd name="adj1" fmla="val 8333"/>
                <a:gd name="adj2" fmla="val 50685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37990" y="2598301"/>
            <a:ext cx="1335785" cy="600348"/>
            <a:chOff x="3837990" y="2598301"/>
            <a:chExt cx="1335785" cy="600348"/>
          </a:xfrm>
        </p:grpSpPr>
        <p:sp>
          <p:nvSpPr>
            <p:cNvPr id="17" name="Right Brace 16"/>
            <p:cNvSpPr/>
            <p:nvPr/>
          </p:nvSpPr>
          <p:spPr>
            <a:xfrm rot="5400000">
              <a:off x="4354304" y="2442471"/>
              <a:ext cx="288460" cy="600120"/>
            </a:xfrm>
            <a:prstGeom prst="rightBrace">
              <a:avLst>
                <a:gd name="adj1" fmla="val 8333"/>
                <a:gd name="adj2" fmla="val 50685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37990" y="2829317"/>
              <a:ext cx="133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acceleration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11275" y="2381369"/>
            <a:ext cx="1255647" cy="600348"/>
            <a:chOff x="3837990" y="2598301"/>
            <a:chExt cx="1255647" cy="600348"/>
          </a:xfrm>
        </p:grpSpPr>
        <p:sp>
          <p:nvSpPr>
            <p:cNvPr id="21" name="Right Brace 20"/>
            <p:cNvSpPr/>
            <p:nvPr/>
          </p:nvSpPr>
          <p:spPr>
            <a:xfrm rot="5400000">
              <a:off x="4354304" y="2442471"/>
              <a:ext cx="288460" cy="600120"/>
            </a:xfrm>
            <a:prstGeom prst="rightBrace">
              <a:avLst>
                <a:gd name="adj1" fmla="val 8333"/>
                <a:gd name="adj2" fmla="val 50685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37990" y="2829317"/>
              <a:ext cx="1255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position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11275" y="3547396"/>
            <a:ext cx="1172116" cy="600348"/>
            <a:chOff x="3837990" y="2598301"/>
            <a:chExt cx="1172116" cy="600348"/>
          </a:xfrm>
        </p:grpSpPr>
        <p:sp>
          <p:nvSpPr>
            <p:cNvPr id="24" name="Right Brace 23"/>
            <p:cNvSpPr/>
            <p:nvPr/>
          </p:nvSpPr>
          <p:spPr>
            <a:xfrm rot="5400000">
              <a:off x="4354304" y="2442471"/>
              <a:ext cx="288460" cy="600120"/>
            </a:xfrm>
            <a:prstGeom prst="rightBrace">
              <a:avLst>
                <a:gd name="adj1" fmla="val 8333"/>
                <a:gd name="adj2" fmla="val 50685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37990" y="2829317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velocity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57200" y="4299460"/>
            <a:ext cx="8153400" cy="1954139"/>
            <a:chOff x="457200" y="4299460"/>
            <a:chExt cx="8153400" cy="1954139"/>
          </a:xfrm>
        </p:grpSpPr>
        <p:pic>
          <p:nvPicPr>
            <p:cNvPr id="10" name="Picture 9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4299460"/>
              <a:ext cx="8153400" cy="1104900"/>
            </a:xfrm>
            <a:prstGeom prst="rect">
              <a:avLst/>
            </a:prstGeom>
          </p:spPr>
        </p:pic>
        <p:grpSp>
          <p:nvGrpSpPr>
            <p:cNvPr id="35" name="Group 34"/>
            <p:cNvGrpSpPr/>
            <p:nvPr/>
          </p:nvGrpSpPr>
          <p:grpSpPr>
            <a:xfrm>
              <a:off x="492155" y="5462164"/>
              <a:ext cx="600119" cy="642788"/>
              <a:chOff x="492155" y="5462164"/>
              <a:chExt cx="600119" cy="642788"/>
            </a:xfrm>
          </p:grpSpPr>
          <p:pic>
            <p:nvPicPr>
              <p:cNvPr id="26" name="Picture 25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494" y="5825552"/>
                <a:ext cx="393700" cy="279400"/>
              </a:xfrm>
              <a:prstGeom prst="rect">
                <a:avLst/>
              </a:prstGeom>
            </p:spPr>
          </p:pic>
          <p:sp>
            <p:nvSpPr>
              <p:cNvPr id="29" name="Right Brace 28"/>
              <p:cNvSpPr/>
              <p:nvPr/>
            </p:nvSpPr>
            <p:spPr>
              <a:xfrm rot="5400000">
                <a:off x="647985" y="5306334"/>
                <a:ext cx="288460" cy="600119"/>
              </a:xfrm>
              <a:prstGeom prst="rightBrace">
                <a:avLst>
                  <a:gd name="adj1" fmla="val 8333"/>
                  <a:gd name="adj2" fmla="val 5068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969208" y="5462164"/>
              <a:ext cx="1474003" cy="768850"/>
              <a:chOff x="1969208" y="5462164"/>
              <a:chExt cx="1474003" cy="768850"/>
            </a:xfrm>
          </p:grpSpPr>
          <p:pic>
            <p:nvPicPr>
              <p:cNvPr id="11" name="Picture 10" descr="latex-image-1.pd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6493" y="5837314"/>
                <a:ext cx="444500" cy="393700"/>
              </a:xfrm>
              <a:prstGeom prst="rect">
                <a:avLst/>
              </a:prstGeom>
            </p:spPr>
          </p:pic>
          <p:sp>
            <p:nvSpPr>
              <p:cNvPr id="30" name="Right Brace 29"/>
              <p:cNvSpPr/>
              <p:nvPr/>
            </p:nvSpPr>
            <p:spPr>
              <a:xfrm rot="5400000">
                <a:off x="2561980" y="4869392"/>
                <a:ext cx="288460" cy="1474003"/>
              </a:xfrm>
              <a:prstGeom prst="rightBrace">
                <a:avLst>
                  <a:gd name="adj1" fmla="val 8333"/>
                  <a:gd name="adj2" fmla="val 5068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3791381" y="5464764"/>
              <a:ext cx="1061287" cy="677179"/>
              <a:chOff x="3791381" y="5464764"/>
              <a:chExt cx="1061287" cy="677179"/>
            </a:xfrm>
          </p:grpSpPr>
          <p:pic>
            <p:nvPicPr>
              <p:cNvPr id="13" name="Picture 12" descr="latex-image-1.pdf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381" y="5862543"/>
                <a:ext cx="850900" cy="279400"/>
              </a:xfrm>
              <a:prstGeom prst="rect">
                <a:avLst/>
              </a:prstGeom>
            </p:spPr>
          </p:pic>
          <p:sp>
            <p:nvSpPr>
              <p:cNvPr id="31" name="Right Brace 30"/>
              <p:cNvSpPr/>
              <p:nvPr/>
            </p:nvSpPr>
            <p:spPr>
              <a:xfrm rot="5400000">
                <a:off x="4177795" y="5078350"/>
                <a:ext cx="288460" cy="1061287"/>
              </a:xfrm>
              <a:prstGeom prst="rightBrace">
                <a:avLst>
                  <a:gd name="adj1" fmla="val 8333"/>
                  <a:gd name="adj2" fmla="val 5068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5694104" y="5478344"/>
              <a:ext cx="1630186" cy="775255"/>
              <a:chOff x="5694104" y="5478344"/>
              <a:chExt cx="1630186" cy="775255"/>
            </a:xfrm>
          </p:grpSpPr>
          <p:pic>
            <p:nvPicPr>
              <p:cNvPr id="12" name="Picture 11" descr="latex-image-1.pdf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6944" y="5847199"/>
                <a:ext cx="482600" cy="406400"/>
              </a:xfrm>
              <a:prstGeom prst="rect">
                <a:avLst/>
              </a:prstGeom>
            </p:spPr>
          </p:pic>
          <p:sp>
            <p:nvSpPr>
              <p:cNvPr id="32" name="Right Brace 31"/>
              <p:cNvSpPr/>
              <p:nvPr/>
            </p:nvSpPr>
            <p:spPr>
              <a:xfrm rot="5400000">
                <a:off x="6364967" y="4807481"/>
                <a:ext cx="288460" cy="1630186"/>
              </a:xfrm>
              <a:prstGeom prst="rightBrace">
                <a:avLst>
                  <a:gd name="adj1" fmla="val 8333"/>
                  <a:gd name="adj2" fmla="val 5068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7684424" y="5446540"/>
              <a:ext cx="850900" cy="683753"/>
              <a:chOff x="7684424" y="5446540"/>
              <a:chExt cx="850900" cy="683753"/>
            </a:xfrm>
          </p:grpSpPr>
          <p:pic>
            <p:nvPicPr>
              <p:cNvPr id="14" name="Picture 13" descr="latex-image-1.pdf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4424" y="5850893"/>
                <a:ext cx="850900" cy="279400"/>
              </a:xfrm>
              <a:prstGeom prst="rect">
                <a:avLst/>
              </a:prstGeom>
            </p:spPr>
          </p:pic>
          <p:sp>
            <p:nvSpPr>
              <p:cNvPr id="33" name="Right Brace 32"/>
              <p:cNvSpPr/>
              <p:nvPr/>
            </p:nvSpPr>
            <p:spPr>
              <a:xfrm rot="5400000">
                <a:off x="7965403" y="5290710"/>
                <a:ext cx="288460" cy="600119"/>
              </a:xfrm>
              <a:prstGeom prst="rightBrace">
                <a:avLst>
                  <a:gd name="adj1" fmla="val 8333"/>
                  <a:gd name="adj2" fmla="val 5068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229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542</Words>
  <Application>Microsoft Macintosh PowerPoint</Application>
  <PresentationFormat>On-screen Show (4:3)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Times New Roman</vt:lpstr>
      <vt:lpstr>Wingdings</vt:lpstr>
      <vt:lpstr>Arial</vt:lpstr>
      <vt:lpstr>Office Theme</vt:lpstr>
      <vt:lpstr>Economics 187 Economic Forecasting   </vt:lpstr>
      <vt:lpstr>State Space Models (SSM) (e.g., Kalman Filter)</vt:lpstr>
      <vt:lpstr>State Space Models (e.g., Kalman Filter)</vt:lpstr>
      <vt:lpstr>Example: Deterministic Signal</vt:lpstr>
      <vt:lpstr>Example: Deterministic Signal</vt:lpstr>
      <vt:lpstr>Example: Deterministic Signal</vt:lpstr>
      <vt:lpstr>Example: Kalman Filter</vt:lpstr>
      <vt:lpstr>Example: Kalman Filter</vt:lpstr>
      <vt:lpstr>Example: Kalman Filter</vt:lpstr>
      <vt:lpstr>Example: Kalman Filter</vt:lpstr>
      <vt:lpstr>Filters vs. ARIMA</vt:lpstr>
      <vt:lpstr>Filters vs. ARIMA</vt:lpstr>
      <vt:lpstr>Results from the Kalman Filter</vt:lpstr>
      <vt:lpstr>Results from ARMA</vt:lpstr>
      <vt:lpstr>State Space Models  vs. ARIMA, VAR, and others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RANDALL R. ROJAS</dc:creator>
  <cp:lastModifiedBy>Microsoft Office User</cp:lastModifiedBy>
  <cp:revision>38</cp:revision>
  <dcterms:created xsi:type="dcterms:W3CDTF">2015-11-06T01:22:16Z</dcterms:created>
  <dcterms:modified xsi:type="dcterms:W3CDTF">2016-05-23T17:43:19Z</dcterms:modified>
</cp:coreProperties>
</file>