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embeddings/Microsoft_Equation7.bin" ContentType="application/vnd.openxmlformats-officedocument.oleObject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embeddings/Microsoft_Equation3.bin" ContentType="application/vnd.openxmlformats-officedocument.oleObject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jpeg" ContentType="image/jpeg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embeddings/Microsoft_Equation8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embeddings/Microsoft_Equation4.bin" ContentType="application/vnd.openxmlformats-officedocument.oleObject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embeddings/Microsoft_Equation5.bin" ContentType="application/vnd.openxmlformats-officedocument.oleObject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Default Extension="wmf" ContentType="image/x-wmf"/>
  <Override PartName="/ppt/embeddings/Microsoft_Equation6.bin" ContentType="application/vnd.openxmlformats-officedocument.oleObject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Microsoft_Equation2.bin" ContentType="application/vnd.openxmlformats-officedocument.oleObject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364" r:id="rId4"/>
    <p:sldId id="349" r:id="rId5"/>
    <p:sldId id="371" r:id="rId6"/>
    <p:sldId id="369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8" r:id="rId21"/>
    <p:sldId id="389" r:id="rId22"/>
    <p:sldId id="390" r:id="rId23"/>
    <p:sldId id="391" r:id="rId24"/>
    <p:sldId id="392" r:id="rId25"/>
    <p:sldId id="395" r:id="rId26"/>
    <p:sldId id="394" r:id="rId27"/>
    <p:sldId id="393" r:id="rId28"/>
    <p:sldId id="396" r:id="rId29"/>
    <p:sldId id="398" r:id="rId30"/>
    <p:sldId id="402" r:id="rId31"/>
    <p:sldId id="403" r:id="rId32"/>
    <p:sldId id="404" r:id="rId33"/>
    <p:sldId id="401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D700"/>
    <a:srgbClr val="6A5ACD"/>
    <a:srgbClr val="006400"/>
    <a:srgbClr val="9932CC"/>
    <a:srgbClr val="B2222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49" autoAdjust="0"/>
    <p:restoredTop sz="94620" autoAdjust="0"/>
  </p:normalViewPr>
  <p:slideViewPr>
    <p:cSldViewPr snapToGrid="0" snapToObjects="1">
      <p:cViewPr>
        <p:scale>
          <a:sx n="75" d="100"/>
          <a:sy n="75" d="100"/>
        </p:scale>
        <p:origin x="-1736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Relationship Id="rId2" Type="http://schemas.openxmlformats.org/officeDocument/2006/relationships/image" Target="../media/image58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image" Target="../media/image5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4/28/15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E38-EDF2-0B4B-A1AE-2C9A9CC8448E}" type="datetime1">
              <a:rPr lang="en-US" smtClean="0"/>
              <a:pPr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4A1-FAB2-8540-996A-EF6238DC218B}" type="datetime1">
              <a:rPr lang="en-US" smtClean="0"/>
              <a:pPr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42E-FC60-354B-9E01-F98987CF91EA}" type="datetime1">
              <a:rPr lang="en-US" smtClean="0"/>
              <a:pPr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7A32-8E31-344A-9B2B-A10CFA75356E}" type="datetime1">
              <a:rPr lang="en-US" smtClean="0"/>
              <a:pPr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A19E-4A45-ED4F-BD27-B0EE52A51AF6}" type="datetime1">
              <a:rPr lang="en-US" smtClean="0"/>
              <a:pPr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4752-6B78-9841-8719-C037FEC45DC1}" type="datetime1">
              <a:rPr lang="en-US" smtClean="0"/>
              <a:pPr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48A7-4584-084F-BB0A-E1A38D98CD94}" type="datetime1">
              <a:rPr lang="en-US" smtClean="0"/>
              <a:pPr/>
              <a:t>4/28/15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E8FB-B829-8A44-806E-D8D0FB4AB18A}" type="datetime1">
              <a:rPr lang="en-US" smtClean="0"/>
              <a:pPr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C61-63AC-8445-997C-669BD7969E4E}" type="datetime1">
              <a:rPr lang="en-US" smtClean="0"/>
              <a:pPr/>
              <a:t>4/28/15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6C7-C2C5-C24C-AC8A-A91C9FF9B017}" type="datetime1">
              <a:rPr lang="en-US" smtClean="0"/>
              <a:pPr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839B-E887-0944-84C3-E700F2F6A56F}" type="datetime1">
              <a:rPr lang="en-US" smtClean="0"/>
              <a:pPr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0F97-75B8-7541-A107-497A429A2E0D}" type="datetime1">
              <a:rPr lang="en-US" smtClean="0"/>
              <a:pPr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oleObject" Target="../embeddings/Microsoft_Equation1.bin"/><Relationship Id="rId8" Type="http://schemas.openxmlformats.org/officeDocument/2006/relationships/oleObject" Target="../embeddings/Microsoft_Equation2.bin"/><Relationship Id="rId9" Type="http://schemas.openxmlformats.org/officeDocument/2006/relationships/oleObject" Target="../embeddings/Microsoft_Equation3.bin"/><Relationship Id="rId10" Type="http://schemas.openxmlformats.org/officeDocument/2006/relationships/oleObject" Target="../embeddings/Microsoft_Equation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df"/><Relationship Id="rId3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df"/><Relationship Id="rId5" Type="http://schemas.openxmlformats.org/officeDocument/2006/relationships/image" Target="../media/image32.png"/><Relationship Id="rId6" Type="http://schemas.openxmlformats.org/officeDocument/2006/relationships/image" Target="../media/image27.pdf"/><Relationship Id="rId7" Type="http://schemas.openxmlformats.org/officeDocument/2006/relationships/image" Target="../media/image28.png"/><Relationship Id="rId8" Type="http://schemas.openxmlformats.org/officeDocument/2006/relationships/image" Target="../media/image33.pdf"/><Relationship Id="rId9" Type="http://schemas.openxmlformats.org/officeDocument/2006/relationships/image" Target="../media/image34.png"/><Relationship Id="rId10" Type="http://schemas.openxmlformats.org/officeDocument/2006/relationships/image" Target="../media/image35.pdf"/><Relationship Id="rId11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d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df"/><Relationship Id="rId3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df"/><Relationship Id="rId3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df"/><Relationship Id="rId5" Type="http://schemas.openxmlformats.org/officeDocument/2006/relationships/image" Target="../media/image44.png"/><Relationship Id="rId6" Type="http://schemas.openxmlformats.org/officeDocument/2006/relationships/image" Target="../media/image45.pdf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df"/><Relationship Id="rId3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df"/><Relationship Id="rId4" Type="http://schemas.openxmlformats.org/officeDocument/2006/relationships/image" Target="../media/image51.png"/><Relationship Id="rId5" Type="http://schemas.openxmlformats.org/officeDocument/2006/relationships/image" Target="../media/image52.pdf"/><Relationship Id="rId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4" Type="http://schemas.openxmlformats.org/officeDocument/2006/relationships/image" Target="../media/image60.emf"/><Relationship Id="rId5" Type="http://schemas.openxmlformats.org/officeDocument/2006/relationships/oleObject" Target="../embeddings/Microsoft_Equation5.bin"/><Relationship Id="rId6" Type="http://schemas.openxmlformats.org/officeDocument/2006/relationships/oleObject" Target="../embeddings/Microsoft_Equation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oleObject" Target="../embeddings/Microsoft_Equation7.bin"/><Relationship Id="rId6" Type="http://schemas.openxmlformats.org/officeDocument/2006/relationships/oleObject" Target="../embeddings/Microsoft_Equation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df"/><Relationship Id="rId5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df"/><Relationship Id="rId3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df"/><Relationship Id="rId5" Type="http://schemas.openxmlformats.org/officeDocument/2006/relationships/image" Target="../media/image10.png"/><Relationship Id="rId6" Type="http://schemas.openxmlformats.org/officeDocument/2006/relationships/image" Target="../media/image11.pdf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smtClean="0"/>
              <a:t>Economics 144</a:t>
            </a:r>
            <a:br>
              <a:rPr lang="en-US" smtClean="0"/>
            </a:br>
            <a:r>
              <a:rPr lang="en-US" dirty="0" smtClean="0"/>
              <a:t>Economic Forecasting	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7</a:t>
            </a:r>
          </a:p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Characterizing Cycles</a:t>
            </a:r>
          </a:p>
          <a:p>
            <a:r>
              <a:rPr lang="en-US" sz="4571" dirty="0" smtClean="0">
                <a:solidFill>
                  <a:schemeClr val="accent6">
                    <a:lumMod val="75000"/>
                  </a:schemeClr>
                </a:solidFill>
              </a:rPr>
              <a:t>Moving Average Models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  <a:endParaRPr lang="en-US" sz="282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6A5ACD"/>
                </a:solidFill>
              </a:rPr>
              <a:t>MA(1):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6A5ACD"/>
                </a:solidFill>
              </a:rPr>
              <a:t> 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333500" y="1083730"/>
            <a:ext cx="6286500" cy="5486400"/>
            <a:chOff x="720" y="2628"/>
            <a:chExt cx="10800" cy="9279"/>
          </a:xfrm>
        </p:grpSpPr>
        <p:pic>
          <p:nvPicPr>
            <p:cNvPr id="6" name="Picture 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35" y="2663"/>
              <a:ext cx="5385" cy="4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0" y="2628"/>
              <a:ext cx="5385" cy="4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20" y="7222"/>
              <a:ext cx="5400" cy="4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20" y="7250"/>
              <a:ext cx="5400" cy="4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1663410" y="1303869"/>
            <a:ext cx="1104606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 smtClean="0">
                <a:latin typeface="Times New Roman"/>
                <a:cs typeface="Times New Roman"/>
              </a:rPr>
              <a:t>θ</a:t>
            </a:r>
            <a:r>
              <a:rPr lang="en-US" sz="2200" i="1" dirty="0" smtClean="0">
                <a:latin typeface="Times New Roman"/>
                <a:cs typeface="Times New Roman"/>
              </a:rPr>
              <a:t>=0.05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9435" y="3986744"/>
            <a:ext cx="751945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 smtClean="0">
                <a:latin typeface="Times New Roman"/>
                <a:cs typeface="Times New Roman"/>
              </a:rPr>
              <a:t>θ</a:t>
            </a:r>
            <a:r>
              <a:rPr lang="en-US" sz="2200" i="1" dirty="0" smtClean="0">
                <a:latin typeface="Times New Roman"/>
                <a:cs typeface="Times New Roman"/>
              </a:rPr>
              <a:t>=2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3407" y="4020610"/>
            <a:ext cx="1104606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 smtClean="0">
                <a:latin typeface="Times New Roman"/>
                <a:cs typeface="Times New Roman"/>
              </a:rPr>
              <a:t>θ</a:t>
            </a:r>
            <a:r>
              <a:rPr lang="en-US" sz="2200" i="1" dirty="0" smtClean="0">
                <a:latin typeface="Times New Roman"/>
                <a:cs typeface="Times New Roman"/>
              </a:rPr>
              <a:t>=0.95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3301" y="1320802"/>
            <a:ext cx="963542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 smtClean="0">
                <a:latin typeface="Times New Roman"/>
                <a:cs typeface="Times New Roman"/>
              </a:rPr>
              <a:t>θ</a:t>
            </a:r>
            <a:r>
              <a:rPr lang="en-US" sz="2200" i="1" dirty="0" smtClean="0">
                <a:latin typeface="Times New Roman"/>
                <a:cs typeface="Times New Roman"/>
              </a:rPr>
              <a:t>=0.5</a:t>
            </a:r>
            <a:endParaRPr lang="en-US" sz="2200" i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MA(1) Process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2000" dirty="0" smtClean="0">
                <a:solidFill>
                  <a:srgbClr val="E46C0A"/>
                </a:solidFill>
                <a:cs typeface="Times New Roman"/>
              </a:rPr>
              <a:t>(2)</a:t>
            </a:r>
            <a:r>
              <a:rPr lang="en-US" sz="1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What do the corresponding </a:t>
            </a:r>
            <a:r>
              <a:rPr lang="en-US" sz="1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ACFs</a:t>
            </a:r>
            <a:r>
              <a:rPr lang="en-US" sz="1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sz="1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PACFs</a:t>
            </a:r>
            <a:r>
              <a:rPr lang="en-US" sz="1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look like?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65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9600" dirty="0" smtClean="0">
                <a:solidFill>
                  <a:srgbClr val="E46C0A"/>
                </a:solidFill>
                <a:cs typeface="Times New Roman"/>
              </a:rPr>
              <a:t>ACF: </a:t>
            </a:r>
          </a:p>
          <a:p>
            <a:pPr lvl="1"/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8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i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We would expect to see only 1 spike different from zero, i.e., ρ</a:t>
            </a:r>
            <a:r>
              <a:rPr lang="en-US" sz="88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≠0, and all others equal to zero (</a:t>
            </a:r>
            <a:r>
              <a:rPr lang="en-US" sz="8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ρ</a:t>
            </a:r>
            <a:r>
              <a:rPr lang="en-US" sz="88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=0, </a:t>
            </a:r>
            <a:r>
              <a:rPr lang="en-US" sz="8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&gt;1).</a:t>
            </a:r>
          </a:p>
          <a:p>
            <a:pPr lvl="1"/>
            <a:endParaRPr lang="en-US" sz="8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(ii) The magnitude of the spike should be proportional to </a:t>
            </a:r>
            <a:r>
              <a:rPr lang="en-US" sz="8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for   |</a:t>
            </a:r>
            <a:r>
              <a:rPr lang="en-US" sz="8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|&lt;1.</a:t>
            </a:r>
          </a:p>
          <a:p>
            <a:pPr lvl="1"/>
            <a:endParaRPr lang="en-US" sz="8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Note: You can show (please fill in the steps) that</a:t>
            </a:r>
          </a:p>
          <a:p>
            <a:pPr lvl="1">
              <a:buNone/>
            </a:pP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ρ</a:t>
            </a:r>
            <a:r>
              <a:rPr lang="en-US" sz="88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</a:t>
            </a:r>
            <a:r>
              <a:rPr lang="en-US" sz="8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/(1+θ</a:t>
            </a:r>
            <a:r>
              <a:rPr lang="en-US" sz="8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</a:p>
          <a:p>
            <a:pPr lvl="1">
              <a:buNone/>
            </a:pPr>
            <a:endParaRPr lang="en-US" sz="8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(iii) Given the expression above, the sign of the ACF is the same as the sign of </a:t>
            </a:r>
            <a:r>
              <a:rPr lang="en-US" sz="8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.</a:t>
            </a:r>
          </a:p>
          <a:p>
            <a:pPr>
              <a:buNone/>
            </a:pP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MA(1) Process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2000" dirty="0" smtClean="0">
                <a:solidFill>
                  <a:srgbClr val="E46C0A"/>
                </a:solidFill>
                <a:cs typeface="Times New Roman"/>
              </a:rPr>
              <a:t>(2)</a:t>
            </a:r>
            <a:r>
              <a:rPr lang="en-US" sz="1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What do the corresponding </a:t>
            </a:r>
            <a:r>
              <a:rPr lang="en-US" sz="1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ACFs</a:t>
            </a:r>
            <a:r>
              <a:rPr lang="en-US" sz="1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sz="1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PACFs</a:t>
            </a:r>
            <a:r>
              <a:rPr lang="en-US" sz="1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look like?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65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9600" dirty="0" smtClean="0">
                <a:solidFill>
                  <a:srgbClr val="E46C0A"/>
                </a:solidFill>
                <a:cs typeface="Times New Roman"/>
              </a:rPr>
              <a:t>PACF: </a:t>
            </a:r>
            <a:endParaRPr lang="en-US" sz="8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Note: You can show (please fill in the steps) that the </a:t>
            </a:r>
            <a:r>
              <a:rPr lang="en-US" sz="8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autocovariance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of order 1 is given by: γ</a:t>
            </a:r>
            <a:r>
              <a:rPr lang="en-US" sz="88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θσ</a:t>
            </a:r>
            <a:r>
              <a:rPr lang="en-US" sz="8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r>
              <a:rPr lang="en-US" sz="88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ε 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and all other orders are equal to 0.</a:t>
            </a:r>
          </a:p>
          <a:p>
            <a:pPr lvl="1"/>
            <a:endParaRPr lang="en-US" sz="8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8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i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The PACF decreases to zero in an alternating fashion, according to </a:t>
            </a:r>
            <a:r>
              <a:rPr lang="en-US" sz="8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</a:t>
            </a:r>
            <a:r>
              <a:rPr lang="en-US" sz="88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&gt;0 (</a:t>
            </a:r>
            <a:r>
              <a:rPr lang="en-US" sz="8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=odd), and </a:t>
            </a:r>
            <a:r>
              <a:rPr lang="en-US" sz="8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</a:t>
            </a:r>
            <a:r>
              <a:rPr lang="en-US" sz="88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&lt;0 (</a:t>
            </a:r>
            <a:r>
              <a:rPr lang="en-US" sz="8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=even).</a:t>
            </a:r>
          </a:p>
          <a:p>
            <a:pPr lvl="1"/>
            <a:endParaRPr lang="en-US" sz="8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(ii) We can also show that p</a:t>
            </a:r>
            <a:r>
              <a:rPr lang="en-US" sz="88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ρ</a:t>
            </a:r>
            <a:r>
              <a:rPr lang="en-US" sz="88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8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.</a:t>
            </a:r>
            <a:endParaRPr lang="en-US" sz="8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>
              <a:buNone/>
            </a:pP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1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Autocorrelation Functions of </a:t>
            </a:r>
            <a:br>
              <a:rPr lang="en-US" sz="311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</a:br>
            <a:r>
              <a:rPr lang="en-US" sz="311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Simulated MA(1) Processes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1295400" y="1447800"/>
            <a:ext cx="6276975" cy="4243388"/>
            <a:chOff x="180" y="7020"/>
            <a:chExt cx="11520" cy="7560"/>
          </a:xfrm>
        </p:grpSpPr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180" y="7091"/>
              <a:ext cx="11520" cy="7489"/>
              <a:chOff x="360" y="3186"/>
              <a:chExt cx="11520" cy="7489"/>
            </a:xfrm>
          </p:grpSpPr>
          <p:pic>
            <p:nvPicPr>
              <p:cNvPr id="12" name="Picture 49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60" y="3186"/>
                <a:ext cx="5580" cy="3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50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300" y="3186"/>
                <a:ext cx="5580" cy="3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51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300" y="7200"/>
                <a:ext cx="5580" cy="3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52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40" y="7200"/>
                <a:ext cx="5580" cy="34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53"/>
            <p:cNvGrpSpPr>
              <a:grpSpLocks/>
            </p:cNvGrpSpPr>
            <p:nvPr/>
          </p:nvGrpSpPr>
          <p:grpSpPr bwMode="auto">
            <a:xfrm>
              <a:off x="3060" y="7020"/>
              <a:ext cx="7004" cy="4476"/>
              <a:chOff x="3060" y="7122"/>
              <a:chExt cx="7004" cy="4476"/>
            </a:xfrm>
          </p:grpSpPr>
          <p:sp>
            <p:nvSpPr>
              <p:cNvPr id="9" name="Text Box 54"/>
              <p:cNvSpPr txBox="1">
                <a:spLocks noChangeArrowheads="1"/>
              </p:cNvSpPr>
              <p:nvPr/>
            </p:nvSpPr>
            <p:spPr bwMode="auto">
              <a:xfrm>
                <a:off x="3060" y="7122"/>
                <a:ext cx="1184" cy="4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Text Box 55"/>
              <p:cNvSpPr txBox="1">
                <a:spLocks noChangeArrowheads="1"/>
              </p:cNvSpPr>
              <p:nvPr/>
            </p:nvSpPr>
            <p:spPr bwMode="auto">
              <a:xfrm>
                <a:off x="9000" y="7122"/>
                <a:ext cx="1064" cy="4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Text Box 56"/>
              <p:cNvSpPr txBox="1">
                <a:spLocks noChangeArrowheads="1"/>
              </p:cNvSpPr>
              <p:nvPr/>
            </p:nvSpPr>
            <p:spPr bwMode="auto">
              <a:xfrm>
                <a:off x="3240" y="11160"/>
                <a:ext cx="1184" cy="4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6" name="Text Box 55"/>
          <p:cNvSpPr txBox="1">
            <a:spLocks noChangeArrowheads="1"/>
          </p:cNvSpPr>
          <p:nvPr/>
        </p:nvSpPr>
        <p:spPr bwMode="auto">
          <a:xfrm>
            <a:off x="6126163" y="3716338"/>
            <a:ext cx="579437" cy="2460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4034" name="Object 8"/>
          <p:cNvGraphicFramePr>
            <a:graphicFrameLocks noChangeAspect="1"/>
          </p:cNvGraphicFramePr>
          <p:nvPr/>
        </p:nvGraphicFramePr>
        <p:xfrm>
          <a:off x="2882900" y="1495425"/>
          <a:ext cx="550863" cy="180975"/>
        </p:xfrm>
        <a:graphic>
          <a:graphicData uri="http://schemas.openxmlformats.org/presentationml/2006/ole">
            <p:oleObj spid="_x0000_s44034" name="Equation" r:id="rId7" imgW="545760" imgH="177480" progId="Equation.3">
              <p:embed/>
            </p:oleObj>
          </a:graphicData>
        </a:graphic>
      </p:graphicFrame>
      <p:graphicFrame>
        <p:nvGraphicFramePr>
          <p:cNvPr id="44035" name="Object 10"/>
          <p:cNvGraphicFramePr>
            <a:graphicFrameLocks noChangeAspect="1"/>
          </p:cNvGraphicFramePr>
          <p:nvPr/>
        </p:nvGraphicFramePr>
        <p:xfrm>
          <a:off x="6121400" y="1495425"/>
          <a:ext cx="473075" cy="180975"/>
        </p:xfrm>
        <a:graphic>
          <a:graphicData uri="http://schemas.openxmlformats.org/presentationml/2006/ole">
            <p:oleObj spid="_x0000_s44035" name="Equation" r:id="rId8" imgW="469800" imgH="177480" progId="Equation.3">
              <p:embed/>
            </p:oleObj>
          </a:graphicData>
        </a:graphic>
      </p:graphicFrame>
      <p:graphicFrame>
        <p:nvGraphicFramePr>
          <p:cNvPr id="44036" name="Object 9"/>
          <p:cNvGraphicFramePr>
            <a:graphicFrameLocks noChangeAspect="1"/>
          </p:cNvGraphicFramePr>
          <p:nvPr/>
        </p:nvGraphicFramePr>
        <p:xfrm>
          <a:off x="3012017" y="3764492"/>
          <a:ext cx="552450" cy="180975"/>
        </p:xfrm>
        <a:graphic>
          <a:graphicData uri="http://schemas.openxmlformats.org/presentationml/2006/ole">
            <p:oleObj spid="_x0000_s44036" name="Equation" r:id="rId9" imgW="545760" imgH="177480" progId="Equation.3">
              <p:embed/>
            </p:oleObj>
          </a:graphicData>
        </a:graphic>
      </p:graphicFrame>
      <p:graphicFrame>
        <p:nvGraphicFramePr>
          <p:cNvPr id="44037" name="Object 11"/>
          <p:cNvGraphicFramePr>
            <a:graphicFrameLocks noChangeAspect="1"/>
          </p:cNvGraphicFramePr>
          <p:nvPr/>
        </p:nvGraphicFramePr>
        <p:xfrm>
          <a:off x="6240992" y="3747559"/>
          <a:ext cx="371475" cy="180975"/>
        </p:xfrm>
        <a:graphic>
          <a:graphicData uri="http://schemas.openxmlformats.org/presentationml/2006/ole">
            <p:oleObj spid="_x0000_s44037" name="Equation" r:id="rId10" imgW="368140" imgH="177723" progId="Equation.3">
              <p:embed/>
            </p:oleObj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4470414" y="1383772"/>
            <a:ext cx="3477935" cy="5044784"/>
            <a:chOff x="4470414" y="1383772"/>
            <a:chExt cx="3477935" cy="5044784"/>
          </a:xfrm>
        </p:grpSpPr>
        <p:sp>
          <p:nvSpPr>
            <p:cNvPr id="22" name="Rectangle 21"/>
            <p:cNvSpPr/>
            <p:nvPr/>
          </p:nvSpPr>
          <p:spPr>
            <a:xfrm>
              <a:off x="4481166" y="1383772"/>
              <a:ext cx="3308167" cy="4509029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70414" y="5966891"/>
              <a:ext cx="34779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Can you distinguish them?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MA(1)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our previous example, based on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ACFs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alone, we could not distinguish the MA(1) process with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=0.5 from the MA(1) process with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=2. This property is known as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invertibility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6A5ACD"/>
                </a:solidFill>
              </a:rPr>
              <a:t>Def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Invertibility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An MA(1) process is invertible if |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&lt;1. Otherwise, if |θ|≥1, the process is noninvertible.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MA(1)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Meaning of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Invertibility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You can transform the MA(1) process to an ‘autoregressive’ function of its own past (lagged values), such that the recent past has more weight than the distant past.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+θε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(1-(-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)L)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Solve for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413654" y="5041367"/>
            <a:ext cx="4686300" cy="105410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MA(1)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Since |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|&lt;1, we can perform a Taylor series expansion of the denominator: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Therefore, we can re-express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as: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                                                                                 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40267" y="2808287"/>
            <a:ext cx="8503920" cy="711611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960431" y="3519898"/>
            <a:ext cx="3346704" cy="397366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750440" y="3815667"/>
            <a:ext cx="3319272" cy="746609"/>
          </a:xfrm>
          <a:prstGeom prst="rect">
            <a:avLst/>
          </a:prstGeom>
          <a:ln w="19050">
            <a:noFill/>
          </a:ln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399129" y="4540792"/>
            <a:ext cx="5559552" cy="452403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338263" y="5577411"/>
            <a:ext cx="7406640" cy="4294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10183" y="6131584"/>
            <a:ext cx="43186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= Autoregressive Process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MA(1)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an MA process is invertible, you can always find an Autoregressive representation.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To predict the future, we need the information contained in the past.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As noted earlier, the recent past has more weight than the distant past since: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620932" y="5520795"/>
            <a:ext cx="1883664" cy="564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MA(1)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Q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What can we conclude for the case when    </a:t>
            </a:r>
            <a:r>
              <a:rPr lang="en-US" dirty="0" smtClean="0">
                <a:solidFill>
                  <a:srgbClr val="B22222"/>
                </a:solidFill>
              </a:rPr>
              <a:t>|θ|≥1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We cannot perform the Taylor series expansion 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but we can on 1/θ.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Since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&gt;1, consider expanding 1/(1-θL) as follows: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75731" y="4730281"/>
            <a:ext cx="8046720" cy="102540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792137" y="5879603"/>
            <a:ext cx="3830316" cy="858805"/>
            <a:chOff x="4792137" y="5879603"/>
            <a:chExt cx="3830316" cy="858805"/>
          </a:xfrm>
        </p:grpSpPr>
        <p:sp>
          <p:nvSpPr>
            <p:cNvPr id="9" name="Left Brace 8"/>
            <p:cNvSpPr/>
            <p:nvPr/>
          </p:nvSpPr>
          <p:spPr>
            <a:xfrm rot="16200000">
              <a:off x="6460735" y="4211005"/>
              <a:ext cx="493120" cy="3830316"/>
            </a:xfrm>
            <a:prstGeom prst="leftBrace">
              <a:avLst>
                <a:gd name="adj1" fmla="val 8333"/>
                <a:gd name="adj2" fmla="val 5089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41814" y="6215188"/>
              <a:ext cx="34282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E46C0A"/>
                  </a:solidFill>
                </a:rPr>
                <a:t>Infinite lag polynomial</a:t>
              </a:r>
              <a:endParaRPr lang="en-US" sz="2800" dirty="0">
                <a:solidFill>
                  <a:srgbClr val="E46C0A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MA(1)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A5ACD"/>
                </a:solidFill>
              </a:rPr>
              <a:t>Def: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Forward Operator (F)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1/L, where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t+1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F(L(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)) = F(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forward operator is inverse of the lag operator. It delivers the process at a future date.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33986" y="3918491"/>
            <a:ext cx="5065776" cy="700672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64687" y="4728113"/>
            <a:ext cx="6583680" cy="726949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873677" y="5575837"/>
            <a:ext cx="5422392" cy="68590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58808" y="6329474"/>
            <a:ext cx="7526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E46C0A"/>
                </a:solidFill>
              </a:rPr>
              <a:t>Autoregressive representation of a noninvertible MA(1) process.</a:t>
            </a:r>
            <a:endParaRPr lang="en-US" sz="2200" dirty="0">
              <a:solidFill>
                <a:srgbClr val="E46C0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82999" y="5530746"/>
            <a:ext cx="2733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B22222"/>
                </a:solidFill>
              </a:rPr>
              <a:t>The present is a </a:t>
            </a:r>
          </a:p>
          <a:p>
            <a:r>
              <a:rPr lang="en-US" sz="2200" dirty="0" smtClean="0">
                <a:solidFill>
                  <a:srgbClr val="B22222"/>
                </a:solidFill>
              </a:rPr>
              <a:t>function of the future.</a:t>
            </a:r>
            <a:endParaRPr lang="en-US" sz="2200" dirty="0">
              <a:solidFill>
                <a:srgbClr val="B222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Covariance Stationary Time Series</a:t>
            </a:r>
          </a:p>
          <a:p>
            <a:r>
              <a:rPr lang="en-US" sz="3600" dirty="0" smtClean="0"/>
              <a:t>White Noise</a:t>
            </a:r>
          </a:p>
          <a:p>
            <a:r>
              <a:rPr lang="en-US" sz="3600" dirty="0" smtClean="0"/>
              <a:t>The Lag Operator</a:t>
            </a:r>
          </a:p>
          <a:p>
            <a:r>
              <a:rPr lang="en-US" sz="3600" dirty="0" err="1" smtClean="0"/>
              <a:t>Wold’s</a:t>
            </a:r>
            <a:r>
              <a:rPr lang="en-US" sz="3600" dirty="0" smtClean="0"/>
              <a:t> Theorem</a:t>
            </a:r>
          </a:p>
          <a:p>
            <a:r>
              <a:rPr lang="en-US" sz="3571" dirty="0" smtClean="0"/>
              <a:t>Characteristics of the </a:t>
            </a:r>
            <a:r>
              <a:rPr lang="en-US" sz="3571" dirty="0" err="1" smtClean="0"/>
              <a:t>MA(q</a:t>
            </a:r>
            <a:r>
              <a:rPr lang="en-US" sz="3571" dirty="0" smtClean="0"/>
              <a:t>) Process</a:t>
            </a:r>
          </a:p>
          <a:p>
            <a:pPr lvl="1"/>
            <a:r>
              <a:rPr lang="en-US" sz="3171" dirty="0" smtClean="0"/>
              <a:t>Example: MA(1) Process </a:t>
            </a:r>
          </a:p>
          <a:p>
            <a:pPr>
              <a:buNone/>
            </a:pP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MA(1)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an MA process is invertible, you can always find an Autoregressive representation.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To predict the future, we need the information contained in the past.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As noted earlier, the recent past has more weight than the distant past since: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620932" y="5520795"/>
            <a:ext cx="1883664" cy="564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MA(1)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What is the practical use of all this?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/>
          <a:srcRect r="5540" b="40841"/>
          <a:stretch>
            <a:fillRect/>
          </a:stretch>
        </p:blipFill>
        <p:spPr bwMode="auto">
          <a:xfrm>
            <a:off x="33875" y="2099728"/>
            <a:ext cx="4707458" cy="363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/>
          <a:srcRect l="4616" t="59787" r="2879" b="-1501"/>
          <a:stretch>
            <a:fillRect/>
          </a:stretch>
        </p:blipFill>
        <p:spPr bwMode="auto">
          <a:xfrm>
            <a:off x="4521216" y="2269070"/>
            <a:ext cx="4581137" cy="254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4673610" y="3352799"/>
            <a:ext cx="4417646" cy="1821552"/>
            <a:chOff x="4673610" y="3352799"/>
            <a:chExt cx="4417646" cy="1821552"/>
          </a:xfrm>
        </p:grpSpPr>
        <p:sp>
          <p:nvSpPr>
            <p:cNvPr id="10" name="TextBox 9"/>
            <p:cNvSpPr txBox="1"/>
            <p:nvPr/>
          </p:nvSpPr>
          <p:spPr>
            <a:xfrm>
              <a:off x="4673610" y="4712686"/>
              <a:ext cx="44176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</a:rPr>
                <a:t>What process would you suggest?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95333" y="3352799"/>
              <a:ext cx="592667" cy="1253067"/>
            </a:xfrm>
            <a:prstGeom prst="rect">
              <a:avLst/>
            </a:prstGeom>
            <a:noFill/>
            <a:ln w="1270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37311" y="6063962"/>
            <a:ext cx="1724551" cy="58477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MA(1)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893732" y="5247748"/>
            <a:ext cx="3962400" cy="54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Forecasting in an MA(1)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5664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first the 1-step-ahead forecast, </a:t>
            </a:r>
            <a:r>
              <a:rPr lang="en-US" i="1" dirty="0" err="1" smtClean="0">
                <a:solidFill>
                  <a:srgbClr val="B22222"/>
                </a:solidFill>
              </a:rPr>
              <a:t>h</a:t>
            </a:r>
            <a:r>
              <a:rPr lang="en-US" i="1" dirty="0" smtClean="0">
                <a:solidFill>
                  <a:srgbClr val="B22222"/>
                </a:solidFill>
              </a:rPr>
              <a:t> </a:t>
            </a:r>
            <a:r>
              <a:rPr lang="en-US" dirty="0" smtClean="0">
                <a:solidFill>
                  <a:srgbClr val="B22222"/>
                </a:solidFill>
              </a:rPr>
              <a:t>= 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342900" lvl="1" indent="-34290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MA(</a:t>
            </a:r>
            <a:r>
              <a:rPr lang="en-US" dirty="0" smtClean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+θε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ε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Optimal Point Forecast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 smtClean="0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i="1" baseline="-25000" dirty="0" smtClean="0">
                <a:solidFill>
                  <a:srgbClr val="B22222"/>
                </a:solidFill>
                <a:cs typeface="Times New Roman"/>
              </a:rPr>
              <a:t>t,1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E(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1200150" lvl="3" indent="-342900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Note: We can write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in terms of lags of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2400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1200150" lvl="3" indent="-342900"/>
            <a:endParaRPr lang="en-US" sz="24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rgbClr val="E46C0A"/>
                </a:solidFill>
                <a:cs typeface="Times New Roman"/>
              </a:rPr>
              <a:t>One-period-ahead Forecast Error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e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t,1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-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t,1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ε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Uncertainty of the Forecast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t+1|t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var(Y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 σ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rgbClr val="E46C0A"/>
                </a:solidFill>
                <a:cs typeface="Times New Roman"/>
              </a:rPr>
              <a:t>Density Forecast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: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f(Y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t+1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)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~ N(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 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, σ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</a:p>
          <a:p>
            <a:pPr marL="1200150" lvl="3" indent="-342900"/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</a:rPr>
              <a:t>Note: We can compute the confidence intervals from the density forecast.</a:t>
            </a:r>
            <a:endParaRPr lang="en-US" sz="2400" i="1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</a:t>
            </a: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2261" y="6187021"/>
            <a:ext cx="63978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Please go over the steps for </a:t>
            </a:r>
            <a:r>
              <a:rPr lang="en-US" sz="2200" i="1" dirty="0" err="1" smtClean="0"/>
              <a:t>h</a:t>
            </a:r>
            <a:r>
              <a:rPr lang="en-US" sz="2200" dirty="0" smtClean="0"/>
              <a:t>=1 and </a:t>
            </a:r>
            <a:r>
              <a:rPr lang="en-US" sz="2200" i="1" dirty="0" err="1" smtClean="0"/>
              <a:t>h</a:t>
            </a:r>
            <a:r>
              <a:rPr lang="en-US" sz="2200" dirty="0" smtClean="0"/>
              <a:t>=2 (Section 6.2</a:t>
            </a:r>
            <a:r>
              <a:rPr lang="en-US" sz="2200" baseline="30000" dirty="0" smtClean="0"/>
              <a:t>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Forecasting in an MA(1)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5664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first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forecast, </a:t>
            </a:r>
            <a:r>
              <a:rPr lang="en-US" i="1" dirty="0" err="1" smtClean="0">
                <a:solidFill>
                  <a:srgbClr val="B22222"/>
                </a:solidFill>
              </a:rPr>
              <a:t>h</a:t>
            </a:r>
            <a:r>
              <a:rPr lang="en-US" i="1" dirty="0" smtClean="0">
                <a:solidFill>
                  <a:srgbClr val="B22222"/>
                </a:solidFill>
              </a:rPr>
              <a:t> </a:t>
            </a:r>
            <a:r>
              <a:rPr lang="en-US" dirty="0" smtClean="0">
                <a:solidFill>
                  <a:srgbClr val="B22222"/>
                </a:solidFill>
              </a:rPr>
              <a:t>= </a:t>
            </a:r>
            <a:r>
              <a:rPr lang="en-US" dirty="0" err="1" smtClean="0">
                <a:solidFill>
                  <a:srgbClr val="B22222"/>
                </a:solidFill>
              </a:rPr>
              <a:t>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342900" lvl="1" indent="-34290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MA(</a:t>
            </a:r>
            <a:r>
              <a:rPr lang="en-US" dirty="0" smtClean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+θε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ε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Optimal Point Forecast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sz="2400" i="1" dirty="0" err="1" smtClean="0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sz="2400" i="1" baseline="-25000" dirty="0" err="1" smtClean="0">
                <a:solidFill>
                  <a:srgbClr val="B22222"/>
                </a:solidFill>
                <a:cs typeface="Times New Roman"/>
              </a:rPr>
              <a:t>t,k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E(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</a:t>
            </a:r>
          </a:p>
          <a:p>
            <a:pPr marL="1200150" lvl="3" indent="-342900">
              <a:buNone/>
            </a:pPr>
            <a:endParaRPr lang="en-US" sz="24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 err="1" smtClean="0">
                <a:solidFill>
                  <a:srgbClr val="E46C0A"/>
                </a:solidFill>
                <a:cs typeface="Times New Roman"/>
              </a:rPr>
              <a:t>k</a:t>
            </a:r>
            <a:r>
              <a:rPr lang="en-US" sz="2400" dirty="0" smtClean="0">
                <a:solidFill>
                  <a:srgbClr val="E46C0A"/>
                </a:solidFill>
                <a:cs typeface="Times New Roman"/>
              </a:rPr>
              <a:t>-period-ahead Forecast Error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sz="2400" i="1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e</a:t>
            </a:r>
            <a:r>
              <a:rPr lang="en-US" sz="2400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t,k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–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t,k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ε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+θε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t+k-1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400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sz="24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Uncertainty of the Forecast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sz="24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σ</a:t>
            </a:r>
            <a:r>
              <a:rPr lang="en-US" sz="2400" i="1" baseline="30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sz="24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t+k|t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σ</a:t>
            </a:r>
            <a:r>
              <a:rPr lang="en-US" sz="24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(1+θ</a:t>
            </a:r>
            <a:r>
              <a:rPr lang="en-US" sz="24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 σ</a:t>
            </a:r>
            <a:r>
              <a:rPr lang="en-US" sz="24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</a:p>
          <a:p>
            <a:pPr marL="342900" lvl="1" indent="-342900">
              <a:buFont typeface="Arial"/>
              <a:buChar char="•"/>
            </a:pPr>
            <a:endParaRPr lang="en-US" sz="24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E46C0A"/>
                </a:solidFill>
                <a:cs typeface="Times New Roman"/>
              </a:rPr>
              <a:t>Density Forecast</a:t>
            </a:r>
            <a:r>
              <a:rPr lang="en-US" sz="2400" dirty="0" smtClean="0">
                <a:solidFill>
                  <a:srgbClr val="595959"/>
                </a:solidFill>
                <a:cs typeface="Times New Roman"/>
              </a:rPr>
              <a:t>:</a:t>
            </a:r>
            <a:r>
              <a:rPr lang="en-US" sz="24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f(Y</a:t>
            </a:r>
            <a:r>
              <a:rPr lang="en-US" sz="2400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t+k</a:t>
            </a:r>
            <a:r>
              <a:rPr lang="en-US" sz="2400" i="1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|I</a:t>
            </a:r>
            <a:r>
              <a:rPr lang="en-US" sz="2400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sz="24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) </a:t>
            </a:r>
            <a:r>
              <a:rPr lang="en-US" sz="24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~ N(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μ, σ</a:t>
            </a:r>
            <a:r>
              <a:rPr lang="en-US" sz="24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 </a:t>
            </a:r>
            <a:r>
              <a:rPr lang="en-US" sz="24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</a:p>
          <a:p>
            <a:pPr marL="342900" lvl="1" indent="-342900">
              <a:buFont typeface="Arial"/>
              <a:buChar char="•"/>
            </a:pPr>
            <a:endParaRPr lang="en-US" sz="2400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</a:t>
            </a: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18244" y="6202365"/>
            <a:ext cx="48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where                           and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MA(1)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Forecasting the 5-year Constant Maturity Yield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/>
          <a:srcRect r="5540" b="40841"/>
          <a:stretch>
            <a:fillRect/>
          </a:stretch>
        </p:blipFill>
        <p:spPr bwMode="auto">
          <a:xfrm>
            <a:off x="33875" y="2150527"/>
            <a:ext cx="4707458" cy="363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/>
          <a:srcRect l="4616" t="59787" r="2879" b="-1501"/>
          <a:stretch>
            <a:fillRect/>
          </a:stretch>
        </p:blipFill>
        <p:spPr bwMode="auto">
          <a:xfrm>
            <a:off x="4521216" y="2269070"/>
            <a:ext cx="4581137" cy="254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2150533" y="4814284"/>
            <a:ext cx="6768025" cy="1241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   						Model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+θε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sz="2800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2800" i="1" dirty="0" smtClean="0">
                <a:solidFill>
                  <a:srgbClr val="E46C0A"/>
                </a:solidFill>
                <a:latin typeface="Times New Roman"/>
                <a:cs typeface="Times New Roman"/>
                <a:sym typeface="Wingdings"/>
              </a:rPr>
              <a:t>Estimated Model: </a:t>
            </a:r>
            <a:r>
              <a:rPr lang="en-US" sz="2800" i="1" baseline="-25000" dirty="0" smtClean="0">
                <a:solidFill>
                  <a:srgbClr val="E46C0A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0.160 +0.485ε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224178" y="6270097"/>
            <a:ext cx="1600200" cy="351878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5480959" y="6280464"/>
            <a:ext cx="1444752" cy="290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Estimation Output: 5-Year Treasury Yield (Monthly Percentage Changes)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6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-998" r="-380" b="1482"/>
          <a:stretch>
            <a:fillRect/>
          </a:stretch>
        </p:blipFill>
        <p:spPr bwMode="auto">
          <a:xfrm>
            <a:off x="745072" y="1481669"/>
            <a:ext cx="7406640" cy="528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  <a:latin typeface="Calibri" pitchFamily="-103" charset="0"/>
              </a:rPr>
              <a:t>December 2007-April 2008 Forecasts of 5-year Treasure Yield Changes</a:t>
            </a:r>
            <a:endParaRPr lang="en-US" dirty="0">
              <a:solidFill>
                <a:srgbClr val="558ED5"/>
              </a:solidFill>
              <a:latin typeface="Calibri" pitchFamily="-103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-4454" b="-4454"/>
          <a:stretch>
            <a:fillRect/>
          </a:stretch>
        </p:blipFill>
        <p:spPr bwMode="auto">
          <a:xfrm>
            <a:off x="254004" y="1600200"/>
            <a:ext cx="8686800" cy="477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MA(1)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1436" y="1422392"/>
            <a:ext cx="5705856" cy="538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MA(2) Process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baseline="-250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81200"/>
            <a:ext cx="416718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1981200"/>
            <a:ext cx="416718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529785" y="1769542"/>
          <a:ext cx="2124075" cy="290513"/>
        </p:xfrm>
        <a:graphic>
          <a:graphicData uri="http://schemas.openxmlformats.org/presentationml/2006/ole">
            <p:oleObj spid="_x0000_s63490" name="Equation" r:id="rId5" imgW="1663700" imgH="2286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1753" y="1818225"/>
          <a:ext cx="2184400" cy="222250"/>
        </p:xfrm>
        <a:graphic>
          <a:graphicData uri="http://schemas.openxmlformats.org/presentationml/2006/ole">
            <p:oleObj spid="_x0000_s63491" name="Equation" r:id="rId6" imgW="1752600" imgH="177800" progId="Equation.3">
              <p:embed/>
            </p:oleObj>
          </a:graphicData>
        </a:graphic>
      </p:graphicFrame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2362200" y="56388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(a)</a:t>
            </a:r>
          </a:p>
        </p:txBody>
      </p:sp>
      <p:sp>
        <p:nvSpPr>
          <p:cNvPr id="10" name="TextBox 21"/>
          <p:cNvSpPr txBox="1">
            <a:spLocks noChangeArrowheads="1"/>
          </p:cNvSpPr>
          <p:nvPr/>
        </p:nvSpPr>
        <p:spPr bwMode="auto">
          <a:xfrm>
            <a:off x="6553200" y="56388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(b)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2362200" y="685800"/>
            <a:ext cx="4114800" cy="5497513"/>
            <a:chOff x="2880" y="1977"/>
            <a:chExt cx="6660" cy="9003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0" y="2073"/>
              <a:ext cx="6570" cy="4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6120" y="1977"/>
              <a:ext cx="3204" cy="5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55" y="6840"/>
              <a:ext cx="6585" cy="4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6256" y="6861"/>
              <a:ext cx="2924" cy="5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66564" name="Object 7"/>
          <p:cNvGraphicFramePr>
            <a:graphicFrameLocks noChangeAspect="1"/>
          </p:cNvGraphicFramePr>
          <p:nvPr/>
        </p:nvGraphicFramePr>
        <p:xfrm>
          <a:off x="4379913" y="735013"/>
          <a:ext cx="1944687" cy="241300"/>
        </p:xfrm>
        <a:graphic>
          <a:graphicData uri="http://schemas.openxmlformats.org/presentationml/2006/ole">
            <p:oleObj spid="_x0000_s66564" name="Equation" r:id="rId5" imgW="1841500" imgH="228600" progId="Equation.3">
              <p:embed/>
            </p:oleObj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4475163" y="3733800"/>
          <a:ext cx="1773237" cy="242888"/>
        </p:xfrm>
        <a:graphic>
          <a:graphicData uri="http://schemas.openxmlformats.org/presentationml/2006/ole">
            <p:oleObj spid="_x0000_s66565" name="Equation" r:id="rId6" imgW="1663700" imgH="228600" progId="Equation.3">
              <p:embed/>
            </p:oleObj>
          </a:graphicData>
        </a:graphic>
      </p:graphicFrame>
      <p:sp>
        <p:nvSpPr>
          <p:cNvPr id="21" name="Rectangle 20"/>
          <p:cNvSpPr/>
          <p:nvPr/>
        </p:nvSpPr>
        <p:spPr>
          <a:xfrm>
            <a:off x="2980267" y="1547343"/>
            <a:ext cx="592667" cy="1715932"/>
          </a:xfrm>
          <a:prstGeom prst="rect">
            <a:avLst/>
          </a:prstGeom>
          <a:noFill/>
          <a:ln w="1270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83936" y="4467381"/>
            <a:ext cx="592667" cy="1715932"/>
          </a:xfrm>
          <a:prstGeom prst="rect">
            <a:avLst/>
          </a:prstGeom>
          <a:noFill/>
          <a:ln w="1270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9825" y="2610468"/>
            <a:ext cx="234411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Both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ACFs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show </a:t>
            </a:r>
          </a:p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 spikes only</a:t>
            </a:r>
          </a:p>
          <a:p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MA(2)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>
          <a:xfrm rot="5400000" flipH="1" flipV="1">
            <a:off x="1791741" y="1718274"/>
            <a:ext cx="612335" cy="1172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1313013" y="3984475"/>
            <a:ext cx="1103312" cy="1087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Covariance Stationary Time Series </a:t>
            </a:r>
            <a:r>
              <a:rPr lang="en-US" sz="1800" dirty="0" smtClean="0"/>
              <a:t>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Content Placeholder 12" descr="acf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10634" t="18351" r="15768" b="30458"/>
              <a:stretch>
                <a:fillRect/>
              </a:stretch>
            </p:blipFill>
          </mc:Choice>
          <mc:Fallback>
            <p:blipFill>
              <a:blip r:embed="rId3"/>
              <a:srcRect l="10634" t="18351" r="15768" b="30458"/>
              <a:stretch>
                <a:fillRect/>
              </a:stretch>
            </p:blipFill>
          </mc:Fallback>
        </mc:AlternateContent>
        <p:spPr>
          <a:xfrm>
            <a:off x="1253078" y="1013365"/>
            <a:ext cx="5477256" cy="49302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03588" y="1335092"/>
            <a:ext cx="238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03588" y="3982539"/>
            <a:ext cx="238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85539" y="1879609"/>
            <a:ext cx="21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 R:  </a:t>
            </a:r>
            <a:r>
              <a:rPr lang="en-US" sz="2000" dirty="0" err="1" smtClean="0">
                <a:solidFill>
                  <a:srgbClr val="6A5ACD"/>
                </a:solidFill>
                <a:latin typeface="Lucida Sans Typewriter"/>
                <a:cs typeface="Lucida Sans Typewriter"/>
              </a:rPr>
              <a:t>acf(data</a:t>
            </a:r>
            <a:r>
              <a:rPr lang="en-US" sz="2000" dirty="0" smtClean="0">
                <a:solidFill>
                  <a:srgbClr val="6A5ACD"/>
                </a:solidFill>
                <a:latin typeface="Lucida Sans Typewriter"/>
                <a:cs typeface="Lucida Sans Typewriter"/>
              </a:rPr>
              <a:t>)</a:t>
            </a:r>
            <a:endParaRPr lang="en-US" sz="2000" dirty="0">
              <a:solidFill>
                <a:srgbClr val="6A5ACD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77937" y="4504268"/>
            <a:ext cx="2291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 R:  </a:t>
            </a:r>
            <a:r>
              <a:rPr lang="en-US" sz="2000" dirty="0" err="1" smtClean="0">
                <a:solidFill>
                  <a:srgbClr val="6A5ACD"/>
                </a:solidFill>
              </a:rPr>
              <a:t>p</a:t>
            </a:r>
            <a:r>
              <a:rPr lang="en-US" sz="2000" dirty="0" err="1" smtClean="0">
                <a:solidFill>
                  <a:srgbClr val="6A5ACD"/>
                </a:solidFill>
                <a:latin typeface="Lucida Sans Typewriter"/>
                <a:cs typeface="Lucida Sans Typewriter"/>
              </a:rPr>
              <a:t>acf(data</a:t>
            </a:r>
            <a:r>
              <a:rPr lang="en-US" sz="2000" dirty="0" smtClean="0">
                <a:solidFill>
                  <a:srgbClr val="6A5ACD"/>
                </a:solidFill>
                <a:latin typeface="Lucida Sans Typewriter"/>
                <a:cs typeface="Lucida Sans Typewriter"/>
              </a:rPr>
              <a:t>)</a:t>
            </a:r>
            <a:endParaRPr lang="en-US" sz="2000" dirty="0">
              <a:solidFill>
                <a:srgbClr val="6A5ACD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24351" y="6011562"/>
            <a:ext cx="5472305" cy="677108"/>
          </a:xfrm>
          <a:prstGeom prst="rect">
            <a:avLst/>
          </a:prstGeom>
          <a:solidFill>
            <a:srgbClr val="FFFF00">
              <a:alpha val="23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Recall that covariance stationary processes have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ρ(k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p(k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0 as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0.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MA(</a:t>
            </a:r>
            <a:r>
              <a:rPr lang="en-US" dirty="0" smtClean="0">
                <a:solidFill>
                  <a:srgbClr val="E46C0A"/>
                </a:solidFill>
              </a:rPr>
              <a:t>?</a:t>
            </a:r>
            <a:r>
              <a:rPr lang="en-US" dirty="0" smtClean="0">
                <a:solidFill>
                  <a:srgbClr val="6A5ACD"/>
                </a:solidFill>
              </a:rPr>
              <a:t>) Process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baseline="-250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736" y="1447797"/>
            <a:ext cx="6291072" cy="542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MA(</a:t>
            </a:r>
            <a:r>
              <a:rPr lang="en-US" dirty="0" smtClean="0">
                <a:solidFill>
                  <a:srgbClr val="E46C0A"/>
                </a:solidFill>
              </a:rPr>
              <a:t>?</a:t>
            </a:r>
            <a:r>
              <a:rPr lang="en-US" dirty="0" smtClean="0">
                <a:solidFill>
                  <a:srgbClr val="6A5ACD"/>
                </a:solidFill>
              </a:rPr>
              <a:t>) Process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baseline="-250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474" y="2379121"/>
            <a:ext cx="8659368" cy="398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694524" y="1979011"/>
            <a:ext cx="39840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alibri" pitchFamily="-103" charset="0"/>
              </a:rPr>
              <a:t>Daily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 pitchFamily="-103" charset="0"/>
              </a:rPr>
              <a:t>Returns to Microsoft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3449" y="3049601"/>
            <a:ext cx="2916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3-day MA is less volatile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MA(</a:t>
            </a:r>
            <a:r>
              <a:rPr lang="en-US" dirty="0" smtClean="0">
                <a:solidFill>
                  <a:srgbClr val="E46C0A"/>
                </a:solidFill>
              </a:rPr>
              <a:t>2</a:t>
            </a:r>
            <a:r>
              <a:rPr lang="en-US" dirty="0" smtClean="0">
                <a:solidFill>
                  <a:srgbClr val="6A5ACD"/>
                </a:solidFill>
              </a:rPr>
              <a:t>) Process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baseline="-250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138" y="1879598"/>
            <a:ext cx="4352544" cy="273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4691062" y="1913465"/>
            <a:ext cx="4181475" cy="2638425"/>
            <a:chOff x="3060" y="8441"/>
            <a:chExt cx="6585" cy="4155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60" y="8441"/>
              <a:ext cx="6585" cy="4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6030" y="9900"/>
              <a:ext cx="1170" cy="2520"/>
            </a:xfrm>
            <a:custGeom>
              <a:avLst/>
              <a:gdLst>
                <a:gd name="T0" fmla="*/ 1170 w 1170"/>
                <a:gd name="T1" fmla="*/ 0 h 2520"/>
                <a:gd name="T2" fmla="*/ 90 w 1170"/>
                <a:gd name="T3" fmla="*/ 360 h 2520"/>
                <a:gd name="T4" fmla="*/ 630 w 1170"/>
                <a:gd name="T5" fmla="*/ 900 h 2520"/>
                <a:gd name="T6" fmla="*/ 90 w 1170"/>
                <a:gd name="T7" fmla="*/ 1260 h 2520"/>
                <a:gd name="T8" fmla="*/ 630 w 1170"/>
                <a:gd name="T9" fmla="*/ 1620 h 2520"/>
                <a:gd name="T10" fmla="*/ 270 w 1170"/>
                <a:gd name="T11" fmla="*/ 1980 h 2520"/>
                <a:gd name="T12" fmla="*/ 630 w 1170"/>
                <a:gd name="T13" fmla="*/ 2520 h 25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0"/>
                <a:gd name="T22" fmla="*/ 0 h 2520"/>
                <a:gd name="T23" fmla="*/ 1170 w 1170"/>
                <a:gd name="T24" fmla="*/ 2520 h 25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0" h="2520">
                  <a:moveTo>
                    <a:pt x="1170" y="0"/>
                  </a:moveTo>
                  <a:cubicBezTo>
                    <a:pt x="675" y="105"/>
                    <a:pt x="180" y="210"/>
                    <a:pt x="90" y="360"/>
                  </a:cubicBezTo>
                  <a:cubicBezTo>
                    <a:pt x="0" y="510"/>
                    <a:pt x="630" y="750"/>
                    <a:pt x="630" y="900"/>
                  </a:cubicBezTo>
                  <a:cubicBezTo>
                    <a:pt x="630" y="1050"/>
                    <a:pt x="90" y="1140"/>
                    <a:pt x="90" y="1260"/>
                  </a:cubicBezTo>
                  <a:cubicBezTo>
                    <a:pt x="90" y="1380"/>
                    <a:pt x="600" y="1500"/>
                    <a:pt x="630" y="1620"/>
                  </a:cubicBezTo>
                  <a:cubicBezTo>
                    <a:pt x="660" y="1740"/>
                    <a:pt x="270" y="1830"/>
                    <a:pt x="270" y="1980"/>
                  </a:cubicBezTo>
                  <a:cubicBezTo>
                    <a:pt x="270" y="2130"/>
                    <a:pt x="570" y="2430"/>
                    <a:pt x="630" y="25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404533" y="1811867"/>
            <a:ext cx="1071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E46C0A"/>
                </a:solidFill>
              </a:rPr>
              <a:t>Returns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61199" y="1778001"/>
            <a:ext cx="1288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E46C0A"/>
                </a:solidFill>
              </a:rPr>
              <a:t>3-day MA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65200" y="4687354"/>
            <a:ext cx="2927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Looks like white-noise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548" y="4670424"/>
            <a:ext cx="3642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Looks like an </a:t>
            </a:r>
            <a:r>
              <a:rPr lang="en-US" sz="2400" dirty="0" smtClean="0">
                <a:solidFill>
                  <a:srgbClr val="B22222"/>
                </a:solidFill>
              </a:rPr>
              <a:t>MA(2)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process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4" name="Picture 2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055813" y="5763679"/>
            <a:ext cx="5778500" cy="3937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E46C0A"/>
                </a:solidFill>
              </a:rPr>
              <a:t>Example: </a:t>
            </a:r>
            <a:r>
              <a:rPr lang="en-US" dirty="0" err="1" smtClean="0">
                <a:solidFill>
                  <a:srgbClr val="E46C0A"/>
                </a:solidFill>
              </a:rPr>
              <a:t>MA(q</a:t>
            </a:r>
            <a:r>
              <a:rPr lang="en-US" dirty="0" smtClean="0">
                <a:solidFill>
                  <a:srgbClr val="E46C0A"/>
                </a:solidFill>
              </a:rPr>
              <a:t>) Process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baseline="-250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58060" y="4196453"/>
            <a:ext cx="889009" cy="1715932"/>
          </a:xfrm>
          <a:prstGeom prst="rect">
            <a:avLst/>
          </a:prstGeom>
          <a:noFill/>
          <a:ln w="1270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2283" y="1830404"/>
            <a:ext cx="23767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type of a 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process is this?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613" y="4365783"/>
            <a:ext cx="228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MA(4)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6598" y="6390216"/>
            <a:ext cx="6203040" cy="430887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general, for any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MA(q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process,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ρ</a:t>
            </a:r>
            <a:r>
              <a:rPr lang="en-US" sz="22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0 for any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sz="2200" dirty="0" smtClean="0">
                <a:solidFill>
                  <a:srgbClr val="595959"/>
                </a:solidFill>
              </a:rPr>
              <a:t>&gt;</a:t>
            </a:r>
            <a:r>
              <a:rPr lang="en-US" sz="2200" dirty="0" err="1" smtClean="0">
                <a:solidFill>
                  <a:srgbClr val="595959"/>
                </a:solidFill>
              </a:rPr>
              <a:t>q</a:t>
            </a:r>
            <a:r>
              <a:rPr lang="en-US" sz="2200" dirty="0" smtClean="0">
                <a:solidFill>
                  <a:srgbClr val="595959"/>
                </a:solidFill>
              </a:rPr>
              <a:t>.</a:t>
            </a:r>
            <a:endParaRPr lang="en-US" sz="2200" dirty="0">
              <a:solidFill>
                <a:srgbClr val="595959"/>
              </a:solidFill>
            </a:endParaRPr>
          </a:p>
        </p:txBody>
      </p:sp>
      <p:pic>
        <p:nvPicPr>
          <p:cNvPr id="10" name="Picture 9" descr="acf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t="20671" b="21481"/>
              <a:stretch>
                <a:fillRect/>
              </a:stretch>
            </p:blipFill>
          </mc:Choice>
          <mc:Fallback>
            <p:blipFill>
              <a:blip r:embed="rId3"/>
              <a:srcRect t="20671" b="21481"/>
              <a:stretch>
                <a:fillRect/>
              </a:stretch>
            </p:blipFill>
          </mc:Fallback>
        </mc:AlternateContent>
        <p:spPr>
          <a:xfrm>
            <a:off x="2125514" y="1400698"/>
            <a:ext cx="6675120" cy="49970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Readings about today’s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6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8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 smtClean="0"/>
              <a:t>Review Exercises / Problems: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7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1, 2, 3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Readings for next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595959"/>
                </a:solidFill>
              </a:rPr>
              <a:t>6</a:t>
            </a:r>
            <a:r>
              <a:rPr lang="en-US" baseline="30000" dirty="0" smtClean="0">
                <a:solidFill>
                  <a:srgbClr val="595959"/>
                </a:solidFill>
              </a:rPr>
              <a:t>a</a:t>
            </a:r>
            <a:r>
              <a:rPr lang="en-US" dirty="0" smtClean="0">
                <a:solidFill>
                  <a:srgbClr val="595959"/>
                </a:solidFill>
              </a:rPr>
              <a:t> ,7</a:t>
            </a:r>
            <a:r>
              <a:rPr lang="en-US" baseline="30000" dirty="0" smtClean="0">
                <a:solidFill>
                  <a:srgbClr val="595959"/>
                </a:solidFill>
              </a:rPr>
              <a:t>a</a:t>
            </a:r>
            <a:r>
              <a:rPr lang="en-US" dirty="0" smtClean="0">
                <a:solidFill>
                  <a:srgbClr val="595959"/>
                </a:solidFill>
              </a:rPr>
              <a:t>, 8</a:t>
            </a:r>
            <a:r>
              <a:rPr lang="en-US" baseline="30000" dirty="0" smtClean="0">
                <a:solidFill>
                  <a:srgbClr val="595959"/>
                </a:solidFill>
              </a:rPr>
              <a:t>b</a:t>
            </a:r>
            <a:r>
              <a:rPr lang="en-US" dirty="0" smtClean="0">
                <a:solidFill>
                  <a:srgbClr val="595959"/>
                </a:solidFill>
              </a:rPr>
              <a:t>, 9</a:t>
            </a:r>
            <a:r>
              <a:rPr lang="en-US" baseline="30000" dirty="0" smtClean="0">
                <a:solidFill>
                  <a:srgbClr val="595959"/>
                </a:solidFill>
              </a:rPr>
              <a:t>b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White Noise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3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6A5ACD"/>
                </a:solidFill>
              </a:rPr>
              <a:t>White Noise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Time series process with zero mean, constant variance, and no serial correlation.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Since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ρ(k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)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= 0 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and </a:t>
            </a:r>
            <a:r>
              <a:rPr lang="en-US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  <a:sym typeface="Wingdings"/>
              </a:rPr>
              <a:t>p(k</a:t>
            </a:r>
            <a:r>
              <a:rPr lang="en-US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  <a:sym typeface="Wingdings"/>
              </a:rPr>
              <a:t>)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 = 0 for </a:t>
            </a:r>
            <a:r>
              <a:rPr lang="en-US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  <a:sym typeface="Wingdings"/>
              </a:rPr>
              <a:t>k</a:t>
            </a:r>
            <a:r>
              <a:rPr lang="en-US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  <a:sym typeface="Wingdings"/>
              </a:rPr>
              <a:t> ≥ 1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, there is no link between past and present observations. </a:t>
            </a:r>
          </a:p>
          <a:p>
            <a:pPr lvl="1">
              <a:buNone/>
            </a:pP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	</a:t>
            </a:r>
            <a:r>
              <a:rPr lang="en-US" sz="3459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</a:t>
            </a:r>
            <a:r>
              <a:rPr lang="en-US" sz="3459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 Cannot predict the future.</a:t>
            </a:r>
          </a:p>
          <a:p>
            <a:pPr lvl="1">
              <a:buNone/>
            </a:pPr>
            <a:endParaRPr lang="en-US" sz="2400" dirty="0" smtClean="0">
              <a:solidFill>
                <a:prstClr val="black">
                  <a:lumMod val="65000"/>
                  <a:lumOff val="35000"/>
                </a:prstClr>
              </a:solidFill>
              <a:cs typeface="Times New Roman"/>
              <a:sym typeface="Wingdings"/>
            </a:endParaRP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Times New Roman"/>
                <a:sym typeface="Wingdings"/>
              </a:rPr>
              <a:t>Examples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: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S&amp;P500 returns, interest rates, etc.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509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Example: Autocorrelation Functions of Monthly Returns for </a:t>
            </a:r>
            <a:b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</a:b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Microsoft and the Dow Jones Index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/>
            </a:r>
            <a:b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</a:b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828800" y="982661"/>
            <a:ext cx="5753100" cy="5443537"/>
            <a:chOff x="1620" y="1848"/>
            <a:chExt cx="9735" cy="8838"/>
          </a:xfrm>
        </p:grpSpPr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1620" y="1848"/>
              <a:ext cx="9735" cy="4224"/>
              <a:chOff x="1620" y="7956"/>
              <a:chExt cx="9735" cy="4224"/>
            </a:xfrm>
          </p:grpSpPr>
          <p:pic>
            <p:nvPicPr>
              <p:cNvPr id="12" name="Picture 17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620" y="7956"/>
                <a:ext cx="4845" cy="4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18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480" y="7968"/>
                <a:ext cx="4875" cy="4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1620" y="6174"/>
              <a:ext cx="8934" cy="4512"/>
              <a:chOff x="1620" y="1620"/>
              <a:chExt cx="8934" cy="4512"/>
            </a:xfrm>
          </p:grpSpPr>
          <p:pic>
            <p:nvPicPr>
              <p:cNvPr id="10" name="Picture 20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20" y="1620"/>
                <a:ext cx="4437" cy="44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21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120" y="1620"/>
                <a:ext cx="4434" cy="45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Wold’s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Theorem (Part 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64652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rgbClr val="E46C0A"/>
                </a:solidFill>
                <a:cs typeface="Times New Roman"/>
              </a:rPr>
              <a:t>Q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What’s left after filtering the trend and seasonal components?</a:t>
            </a:r>
          </a:p>
          <a:p>
            <a:r>
              <a:rPr lang="en-US" sz="2800" dirty="0" smtClean="0">
                <a:solidFill>
                  <a:srgbClr val="E46C0A"/>
                </a:solidFill>
                <a:cs typeface="Times New Roman"/>
              </a:rPr>
              <a:t>A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Covariance stationary (short memory) residuals! How should we model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them?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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</a:t>
            </a:r>
            <a:r>
              <a:rPr lang="en-US" sz="2800" dirty="0" err="1" smtClean="0">
                <a:solidFill>
                  <a:srgbClr val="B22222"/>
                </a:solidFill>
                <a:cs typeface="Times New Roman"/>
                <a:sym typeface="Wingdings"/>
              </a:rPr>
              <a:t>Wold’s</a:t>
            </a:r>
            <a:r>
              <a:rPr lang="en-US" sz="2800" dirty="0" smtClean="0">
                <a:solidFill>
                  <a:srgbClr val="B22222"/>
                </a:solidFill>
                <a:cs typeface="Times New Roman"/>
                <a:sym typeface="Wingdings"/>
              </a:rPr>
              <a:t> Theorem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!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  <a:p>
            <a:r>
              <a:rPr lang="en-US" sz="2800" dirty="0" err="1" smtClean="0">
                <a:solidFill>
                  <a:srgbClr val="6A5ACD"/>
                </a:solidFill>
                <a:cs typeface="Times New Roman"/>
                <a:sym typeface="Wingdings"/>
              </a:rPr>
              <a:t>Wold’s</a:t>
            </a:r>
            <a:r>
              <a:rPr lang="en-US" sz="2800" dirty="0" smtClean="0">
                <a:solidFill>
                  <a:srgbClr val="6A5ACD"/>
                </a:solidFill>
                <a:cs typeface="Times New Roman"/>
                <a:sym typeface="Wingdings"/>
              </a:rPr>
              <a:t> Representation Theorem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: Let {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} be any zero-mean covariance-stationary process. Then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                                                    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										 and</a:t>
            </a:r>
          </a:p>
          <a:p>
            <a:pPr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	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	where                          and 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b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o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=1.</a:t>
            </a:r>
          </a:p>
          <a:p>
            <a:pPr lvl="8">
              <a:buNone/>
            </a:pPr>
            <a:endParaRPr lang="en-US" sz="2800" dirty="0" smtClean="0">
              <a:solidFill>
                <a:srgbClr val="6A5ACD"/>
              </a:solidFill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8201" y="4267473"/>
            <a:ext cx="3730752" cy="981779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336652" y="4487521"/>
            <a:ext cx="2468880" cy="423239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867433" y="5469381"/>
            <a:ext cx="1609344" cy="9466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65867" y="5255534"/>
            <a:ext cx="1556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(Innovations)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5263145" y="5099998"/>
            <a:ext cx="344939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A5ACD"/>
                </a:solidFill>
              </a:rPr>
              <a:t>Def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MA(q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Moving Average process or order q≥0: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θ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…+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q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t-q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    where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dirty="0" smtClean="0">
                <a:solidFill>
                  <a:srgbClr val="6A5ACD"/>
                </a:solidFill>
                <a:cs typeface="Times New Roman"/>
              </a:rPr>
              <a:t>Examples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MA(</a:t>
            </a:r>
            <a:r>
              <a:rPr lang="en-US" dirty="0" smtClean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i="1" baseline="-25000" dirty="0" smtClean="0">
              <a:solidFill>
                <a:srgbClr val="B22222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MA(</a:t>
            </a:r>
            <a:r>
              <a:rPr lang="en-US" dirty="0" smtClean="0">
                <a:solidFill>
                  <a:srgbClr val="B22222"/>
                </a:solidFill>
                <a:cs typeface="Times New Roman"/>
              </a:rPr>
              <a:t>5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θ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5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t-5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 smtClean="0">
              <a:solidFill>
                <a:srgbClr val="B22222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MA(</a:t>
            </a:r>
            <a:r>
              <a:rPr lang="en-US" dirty="0" smtClean="0">
                <a:solidFill>
                  <a:srgbClr val="B22222"/>
                </a:solidFill>
                <a:cs typeface="Times New Roman"/>
              </a:rPr>
              <a:t>10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10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t-10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 smtClean="0">
              <a:solidFill>
                <a:srgbClr val="B22222"/>
              </a:solidFill>
              <a:latin typeface="Times New Roman"/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25247" y="2692400"/>
            <a:ext cx="1737360" cy="4217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For every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MA(q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process, we need to address the following 3 questions: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does a time series of an MA process look like?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do the corresponding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ACFs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PACFs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look like?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is the optimal forecast?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MA(1) Process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 smtClean="0">
                <a:solidFill>
                  <a:srgbClr val="E46C0A"/>
                </a:solidFill>
                <a:cs typeface="Times New Roman"/>
              </a:rPr>
              <a:t>(1)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What does a time series of an MA process look like?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Consider the following MA(1) process: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sz="3135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sz="3135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135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3135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</a:pPr>
            <a:endParaRPr lang="en-US" sz="3135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plot this process for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μ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=2, and different values of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e.g., for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=0.05,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=0.5,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=0.95, and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=2.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show that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E(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)=0, and σ</a:t>
            </a:r>
            <a:r>
              <a:rPr lang="en-US" sz="3135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= (1+θ</a:t>
            </a:r>
            <a:r>
              <a:rPr lang="en-US" sz="3135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)σ</a:t>
            </a:r>
            <a:r>
              <a:rPr lang="en-US" sz="3135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135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endParaRPr lang="en-US" sz="3135" baseline="-250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16899</TotalTime>
  <Words>1907</Words>
  <Application>Microsoft Macintosh PowerPoint</Application>
  <PresentationFormat>On-screen Show (4:3)</PresentationFormat>
  <Paragraphs>255</Paragraphs>
  <Slides>34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Equation</vt:lpstr>
      <vt:lpstr>Economics 144 Economic Forecasting   </vt:lpstr>
      <vt:lpstr>Today’s Class </vt:lpstr>
      <vt:lpstr>Covariance Stationary Time Series  </vt:lpstr>
      <vt:lpstr>White Noise 1 of 3  </vt:lpstr>
      <vt:lpstr>Example: Autocorrelation Functions of Monthly Returns for  Microsoft and the Dow Jones Index </vt:lpstr>
      <vt:lpstr>Wold’s Theorem (Part I)</vt:lpstr>
      <vt:lpstr>Moving Average Models</vt:lpstr>
      <vt:lpstr>Moving Average Models</vt:lpstr>
      <vt:lpstr>Moving Average Models Example: MA(1) Process</vt:lpstr>
      <vt:lpstr>MA(1): Yt = μ +θ εt-1 + εt  </vt:lpstr>
      <vt:lpstr>Moving Average Models Example: MA(1) Process</vt:lpstr>
      <vt:lpstr>Moving Average Models Example: MA(1) Process</vt:lpstr>
      <vt:lpstr>Autocorrelation Functions of  Simulated MA(1) Processes</vt:lpstr>
      <vt:lpstr>Moving Average Models Example: MA(1) Process</vt:lpstr>
      <vt:lpstr>Moving Average Models Example: MA(1) Process</vt:lpstr>
      <vt:lpstr>Moving Average Models Example: MA(1) Process</vt:lpstr>
      <vt:lpstr>Moving Average Models Example: MA(1) Process</vt:lpstr>
      <vt:lpstr>Moving Average Models Example: MA(1) Process</vt:lpstr>
      <vt:lpstr>Moving Average Models Example: MA(1) Process</vt:lpstr>
      <vt:lpstr>Moving Average Models Example: MA(1) Process</vt:lpstr>
      <vt:lpstr>Moving Average Models Example: MA(1) Process</vt:lpstr>
      <vt:lpstr>Moving Average Models Forecasting in an MA(1) Process</vt:lpstr>
      <vt:lpstr>Moving Average Models Forecasting in an MA(1) Process</vt:lpstr>
      <vt:lpstr>Moving Average Models Example: MA(1) Process</vt:lpstr>
      <vt:lpstr>Estimation Output: 5-Year Treasury Yield (Monthly Percentage Changes)</vt:lpstr>
      <vt:lpstr>December 2007-April 2008 Forecasts of 5-year Treasure Yield Changes</vt:lpstr>
      <vt:lpstr>Moving Average Models Example: MA(1) Process</vt:lpstr>
      <vt:lpstr>Moving Average Models Example: MA(2) Process</vt:lpstr>
      <vt:lpstr>Slide 29</vt:lpstr>
      <vt:lpstr>Moving Average Models Example: MA(?) Process</vt:lpstr>
      <vt:lpstr>Moving Average Models Example: MA(?) Process</vt:lpstr>
      <vt:lpstr>Moving Average Models Example: MA(2) Process</vt:lpstr>
      <vt:lpstr>Moving Average Models Example: MA(q) Process</vt:lpstr>
      <vt:lpstr>For Next Class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RANDALL R. ROJAS</cp:lastModifiedBy>
  <cp:revision>438</cp:revision>
  <dcterms:created xsi:type="dcterms:W3CDTF">2015-04-28T16:45:28Z</dcterms:created>
  <dcterms:modified xsi:type="dcterms:W3CDTF">2015-04-28T16:52:16Z</dcterms:modified>
</cp:coreProperties>
</file>