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421" r:id="rId4"/>
    <p:sldId id="422" r:id="rId5"/>
    <p:sldId id="423" r:id="rId6"/>
    <p:sldId id="394" r:id="rId7"/>
    <p:sldId id="395" r:id="rId8"/>
    <p:sldId id="396" r:id="rId9"/>
    <p:sldId id="397" r:id="rId10"/>
    <p:sldId id="398" r:id="rId11"/>
    <p:sldId id="400" r:id="rId12"/>
    <p:sldId id="401" r:id="rId13"/>
    <p:sldId id="424" r:id="rId14"/>
    <p:sldId id="428" r:id="rId15"/>
    <p:sldId id="430" r:id="rId16"/>
    <p:sldId id="429" r:id="rId17"/>
    <p:sldId id="433" r:id="rId18"/>
    <p:sldId id="431" r:id="rId19"/>
    <p:sldId id="432" r:id="rId20"/>
    <p:sldId id="435" r:id="rId21"/>
    <p:sldId id="437" r:id="rId22"/>
    <p:sldId id="436" r:id="rId23"/>
    <p:sldId id="438" r:id="rId24"/>
    <p:sldId id="439" r:id="rId25"/>
    <p:sldId id="393" r:id="rId26"/>
    <p:sldId id="420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0"/>
    <a:srgbClr val="6A5ACD"/>
    <a:srgbClr val="006400"/>
    <a:srgbClr val="9932CC"/>
    <a:srgbClr val="B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80" autoAdjust="0"/>
    <p:restoredTop sz="94613" autoAdjust="0"/>
  </p:normalViewPr>
  <p:slideViewPr>
    <p:cSldViewPr snapToGrid="0" snapToObjects="1">
      <p:cViewPr>
        <p:scale>
          <a:sx n="120" d="100"/>
          <a:sy n="120" d="100"/>
        </p:scale>
        <p:origin x="1584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Relationship Id="rId3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0BAC9-D96F-6043-9C24-3CA1CCA5BE71}" type="datetimeFigureOut">
              <a:rPr lang="en-US" smtClean="0"/>
              <a:pPr/>
              <a:t>4/30/18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2FA3C-9100-7C4D-8840-25383C1564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14C45-A818-8343-8DB1-68AFBE94AD91}" type="datetimeFigureOut">
              <a:rPr lang="en-US" smtClean="0"/>
              <a:pPr/>
              <a:t>4/30/18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A6515-B5A6-F04E-B20B-D9B18B4D9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2E38-EDF2-0B4B-A1AE-2C9A9CC8448E}" type="datetime1">
              <a:rPr lang="en-US" smtClean="0"/>
              <a:pPr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94A1-FAB2-8540-996A-EF6238DC218B}" type="datetime1">
              <a:rPr lang="en-US" smtClean="0"/>
              <a:pPr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242E-FC60-354B-9E01-F98987CF91EA}" type="datetime1">
              <a:rPr lang="en-US" smtClean="0"/>
              <a:pPr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7A32-8E31-344A-9B2B-A10CFA75356E}" type="datetime1">
              <a:rPr lang="en-US" smtClean="0"/>
              <a:pPr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A19E-4A45-ED4F-BD27-B0EE52A51AF6}" type="datetime1">
              <a:rPr lang="en-US" smtClean="0"/>
              <a:pPr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4752-6B78-9841-8719-C037FEC45DC1}" type="datetime1">
              <a:rPr lang="en-US" smtClean="0"/>
              <a:pPr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48A7-4584-084F-BB0A-E1A38D98CD94}" type="datetime1">
              <a:rPr lang="en-US" smtClean="0"/>
              <a:pPr/>
              <a:t>4/30/18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E8FB-B829-8A44-806E-D8D0FB4AB18A}" type="datetime1">
              <a:rPr lang="en-US" smtClean="0"/>
              <a:pPr/>
              <a:t>4/30/18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C61-63AC-8445-997C-669BD7969E4E}" type="datetime1">
              <a:rPr lang="en-US" smtClean="0"/>
              <a:pPr/>
              <a:t>4/30/18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D6C7-C2C5-C24C-AC8A-A91C9FF9B017}" type="datetime1">
              <a:rPr lang="en-US" smtClean="0"/>
              <a:pPr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839B-E887-0944-84C3-E700F2F6A56F}" type="datetime1">
              <a:rPr lang="en-US" smtClean="0"/>
              <a:pPr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0F97-75B8-7541-A107-497A429A2E0D}" type="datetime1">
              <a:rPr lang="en-US" smtClean="0"/>
              <a:pPr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wmf"/><Relationship Id="rId12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oleObject" Target="../embeddings/oleObject1.bin"/><Relationship Id="rId7" Type="http://schemas.openxmlformats.org/officeDocument/2006/relationships/image" Target="../media/image5.wmf"/><Relationship Id="rId8" Type="http://schemas.openxmlformats.org/officeDocument/2006/relationships/oleObject" Target="../embeddings/oleObject2.bin"/><Relationship Id="rId9" Type="http://schemas.openxmlformats.org/officeDocument/2006/relationships/image" Target="../media/image6.wmf"/><Relationship Id="rId10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oleObject" Target="../embeddings/oleObject4.bin"/><Relationship Id="rId7" Type="http://schemas.openxmlformats.org/officeDocument/2006/relationships/image" Target="../media/image17.w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18.w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1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Relationship Id="rId3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2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Relationship Id="rId3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 smtClean="0"/>
              <a:t>Economics 144</a:t>
            </a:r>
            <a:br>
              <a:rPr lang="en-US" smtClean="0"/>
            </a:br>
            <a:r>
              <a:rPr lang="en-US" dirty="0" smtClean="0"/>
              <a:t>Economic Forecasting	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13099"/>
            <a:ext cx="7302500" cy="2849563"/>
          </a:xfrm>
        </p:spPr>
        <p:txBody>
          <a:bodyPr>
            <a:normAutofit fontScale="92500" lnSpcReduction="20000"/>
          </a:bodyPr>
          <a:lstStyle/>
          <a:p>
            <a:r>
              <a:rPr lang="en-US" sz="457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Lecture 8</a:t>
            </a:r>
          </a:p>
          <a:p>
            <a:r>
              <a:rPr lang="en-US" sz="457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Characterizing Cycles</a:t>
            </a:r>
          </a:p>
          <a:p>
            <a:r>
              <a:rPr lang="en-US" sz="4571" dirty="0" smtClean="0">
                <a:solidFill>
                  <a:schemeClr val="accent6">
                    <a:lumMod val="75000"/>
                  </a:schemeClr>
                </a:solidFill>
              </a:rPr>
              <a:t>Autoregressive Models</a:t>
            </a:r>
            <a:endParaRPr lang="en-US" sz="48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24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Dr. Randall R. Rojas</a:t>
            </a:r>
            <a:endParaRPr lang="en-US" sz="2824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Autoregressive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Example: AR(1) Process</a:t>
            </a:r>
            <a:endParaRPr lang="en-US" dirty="0">
              <a:solidFill>
                <a:srgbClr val="6A5AC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2000" dirty="0" smtClean="0">
                <a:solidFill>
                  <a:srgbClr val="E46C0A"/>
                </a:solidFill>
                <a:cs typeface="Times New Roman"/>
              </a:rPr>
              <a:t>(2)</a:t>
            </a:r>
            <a:r>
              <a:rPr lang="en-US" sz="1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What do the corresponding </a:t>
            </a:r>
            <a:r>
              <a:rPr lang="en-US" sz="1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ACFs</a:t>
            </a:r>
            <a:r>
              <a:rPr lang="en-US" sz="1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and </a:t>
            </a:r>
            <a:r>
              <a:rPr lang="en-US" sz="1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PACFs</a:t>
            </a:r>
            <a:r>
              <a:rPr lang="en-US" sz="1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look like?</a:t>
            </a: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65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r>
              <a:rPr lang="en-US" sz="10400" dirty="0" smtClean="0">
                <a:solidFill>
                  <a:srgbClr val="E46C0A"/>
                </a:solidFill>
                <a:cs typeface="Times New Roman"/>
              </a:rPr>
              <a:t>ACF: </a:t>
            </a:r>
          </a:p>
          <a:p>
            <a:pPr lvl="1"/>
            <a:r>
              <a:rPr lang="en-US" sz="10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We would expect to see that ρ</a:t>
            </a:r>
            <a:r>
              <a:rPr lang="en-US" sz="10400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1 </a:t>
            </a:r>
            <a:r>
              <a:rPr lang="en-US" sz="10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 p</a:t>
            </a:r>
            <a:r>
              <a:rPr lang="en-US" sz="10400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1</a:t>
            </a:r>
            <a:r>
              <a:rPr lang="en-US" sz="10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</a:t>
            </a:r>
            <a:r>
              <a:rPr lang="en-US" sz="10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ϕ</a:t>
            </a:r>
            <a:r>
              <a:rPr lang="en-US" sz="10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 and all others decay to zero according to </a:t>
            </a:r>
            <a:r>
              <a:rPr lang="en-US" sz="10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ρ</a:t>
            </a:r>
            <a:r>
              <a:rPr lang="en-US" sz="10400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k</a:t>
            </a:r>
            <a:r>
              <a:rPr lang="en-US" sz="10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 </a:t>
            </a:r>
            <a:r>
              <a:rPr lang="en-US" sz="10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ϕ</a:t>
            </a:r>
            <a:r>
              <a:rPr lang="en-US" sz="10400" baseline="30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k</a:t>
            </a:r>
            <a:r>
              <a:rPr lang="en-US" sz="10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.</a:t>
            </a:r>
          </a:p>
          <a:p>
            <a:pPr lvl="1"/>
            <a:endParaRPr lang="en-US" sz="104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r>
              <a:rPr lang="en-US" sz="10400" dirty="0" smtClean="0">
                <a:solidFill>
                  <a:srgbClr val="E46C0A"/>
                </a:solidFill>
                <a:cs typeface="Times New Roman"/>
              </a:rPr>
              <a:t>PACF: </a:t>
            </a:r>
            <a:endParaRPr lang="en-US" sz="104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lvl="1"/>
            <a:r>
              <a:rPr lang="en-US" sz="10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We would expect to see only 1 spike different from zero, i.e., p</a:t>
            </a:r>
            <a:r>
              <a:rPr lang="en-US" sz="10400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1</a:t>
            </a:r>
            <a:r>
              <a:rPr lang="en-US" sz="10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</a:t>
            </a:r>
            <a:r>
              <a:rPr lang="en-US" sz="10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ϕ</a:t>
            </a:r>
            <a:r>
              <a:rPr lang="en-US" sz="10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 and all others equal to zero (</a:t>
            </a:r>
            <a:r>
              <a:rPr lang="en-US" sz="10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p</a:t>
            </a:r>
            <a:r>
              <a:rPr lang="en-US" sz="10400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k</a:t>
            </a:r>
            <a:r>
              <a:rPr lang="en-US" sz="10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=0, </a:t>
            </a:r>
            <a:r>
              <a:rPr lang="en-US" sz="10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k</a:t>
            </a:r>
            <a:r>
              <a:rPr lang="en-US" sz="10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&gt;1).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1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  <a:t>Autocorrelation Functions of </a:t>
            </a:r>
            <a:br>
              <a:rPr lang="en-US" sz="311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</a:br>
            <a:r>
              <a:rPr lang="en-US" sz="311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  <a:t>Simulated AR(1) Processes</a:t>
            </a:r>
            <a:endParaRPr lang="en-US" dirty="0">
              <a:solidFill>
                <a:srgbClr val="6A5AC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24" name="Group 9"/>
          <p:cNvGrpSpPr>
            <a:grpSpLocks/>
          </p:cNvGrpSpPr>
          <p:nvPr/>
        </p:nvGrpSpPr>
        <p:grpSpPr bwMode="auto">
          <a:xfrm>
            <a:off x="33866" y="1371600"/>
            <a:ext cx="9067800" cy="3962400"/>
            <a:chOff x="540" y="8772"/>
            <a:chExt cx="11340" cy="4140"/>
          </a:xfrm>
        </p:grpSpPr>
        <p:grpSp>
          <p:nvGrpSpPr>
            <p:cNvPr id="25" name="Group 10"/>
            <p:cNvGrpSpPr>
              <a:grpSpLocks/>
            </p:cNvGrpSpPr>
            <p:nvPr/>
          </p:nvGrpSpPr>
          <p:grpSpPr bwMode="auto">
            <a:xfrm>
              <a:off x="540" y="8772"/>
              <a:ext cx="11340" cy="4140"/>
              <a:chOff x="540" y="9600"/>
              <a:chExt cx="11340" cy="4037"/>
            </a:xfrm>
          </p:grpSpPr>
          <p:pic>
            <p:nvPicPr>
              <p:cNvPr id="28" name="Picture 1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40" y="9600"/>
                <a:ext cx="3780" cy="3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" name="Picture 1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320" y="9630"/>
                <a:ext cx="3825" cy="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" name="Picture 13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8100" y="9600"/>
                <a:ext cx="3780" cy="3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1" name="Text Box 14"/>
              <p:cNvSpPr txBox="1">
                <a:spLocks noChangeArrowheads="1"/>
              </p:cNvSpPr>
              <p:nvPr/>
            </p:nvSpPr>
            <p:spPr bwMode="auto">
              <a:xfrm>
                <a:off x="1456" y="13158"/>
                <a:ext cx="1064" cy="479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B22222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Text Box 15"/>
              <p:cNvSpPr txBox="1">
                <a:spLocks noChangeArrowheads="1"/>
              </p:cNvSpPr>
              <p:nvPr/>
            </p:nvSpPr>
            <p:spPr bwMode="auto">
              <a:xfrm>
                <a:off x="5056" y="13141"/>
                <a:ext cx="1064" cy="479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B22222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Text Box 16"/>
              <p:cNvSpPr txBox="1">
                <a:spLocks noChangeArrowheads="1"/>
              </p:cNvSpPr>
              <p:nvPr/>
            </p:nvSpPr>
            <p:spPr bwMode="auto">
              <a:xfrm>
                <a:off x="9275" y="13158"/>
                <a:ext cx="1184" cy="479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B22222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4320" y="8820"/>
              <a:ext cx="0" cy="37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18"/>
            <p:cNvSpPr>
              <a:spLocks noChangeShapeType="1"/>
            </p:cNvSpPr>
            <p:nvPr/>
          </p:nvSpPr>
          <p:spPr bwMode="auto">
            <a:xfrm>
              <a:off x="8100" y="8820"/>
              <a:ext cx="0" cy="37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45062" name="Object 9"/>
          <p:cNvGraphicFramePr>
            <a:graphicFrameLocks noChangeAspect="1"/>
          </p:cNvGraphicFramePr>
          <p:nvPr/>
        </p:nvGraphicFramePr>
        <p:xfrm>
          <a:off x="795866" y="4946650"/>
          <a:ext cx="7556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Equation" r:id="rId6" imgW="482391" imgH="203112" progId="Equation.3">
                  <p:embed/>
                </p:oleObj>
              </mc:Choice>
              <mc:Fallback>
                <p:oleObj name="Equation" r:id="rId6" imgW="482391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866" y="4946650"/>
                        <a:ext cx="755650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10"/>
          <p:cNvGraphicFramePr>
            <a:graphicFrameLocks noChangeAspect="1"/>
          </p:cNvGraphicFramePr>
          <p:nvPr/>
        </p:nvGraphicFramePr>
        <p:xfrm>
          <a:off x="3691466" y="4946650"/>
          <a:ext cx="73501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7" name="Equation" r:id="rId8" imgW="469696" imgH="203112" progId="Equation.3">
                  <p:embed/>
                </p:oleObj>
              </mc:Choice>
              <mc:Fallback>
                <p:oleObj name="Equation" r:id="rId8" imgW="469696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1466" y="4946650"/>
                        <a:ext cx="735013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11"/>
          <p:cNvGraphicFramePr>
            <a:graphicFrameLocks noChangeAspect="1"/>
          </p:cNvGraphicFramePr>
          <p:nvPr/>
        </p:nvGraphicFramePr>
        <p:xfrm>
          <a:off x="7079187" y="4946650"/>
          <a:ext cx="85407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8" name="Equation" r:id="rId10" imgW="545626" imgH="203024" progId="Equation.3">
                  <p:embed/>
                </p:oleObj>
              </mc:Choice>
              <mc:Fallback>
                <p:oleObj name="Equation" r:id="rId10" imgW="545626" imgH="20302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9187" y="4946650"/>
                        <a:ext cx="854075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929476" y="5372673"/>
            <a:ext cx="2935311" cy="55399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30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sz="3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sz="3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+ϕY</a:t>
            </a:r>
            <a:r>
              <a:rPr lang="en-US" sz="30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sz="3000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sz="3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sz="3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30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sz="3000" dirty="0"/>
          </a:p>
        </p:txBody>
      </p:sp>
      <p:sp>
        <p:nvSpPr>
          <p:cNvPr id="36" name="Rectangle 35"/>
          <p:cNvSpPr/>
          <p:nvPr/>
        </p:nvSpPr>
        <p:spPr>
          <a:xfrm>
            <a:off x="2343152" y="2269067"/>
            <a:ext cx="755650" cy="209550"/>
          </a:xfrm>
          <a:prstGeom prst="rect">
            <a:avLst/>
          </a:prstGeom>
          <a:noFill/>
          <a:ln w="1905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365751" y="2308225"/>
            <a:ext cx="755650" cy="209550"/>
          </a:xfrm>
          <a:prstGeom prst="rect">
            <a:avLst/>
          </a:prstGeom>
          <a:noFill/>
          <a:ln w="1905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388350" y="2269067"/>
            <a:ext cx="755650" cy="209550"/>
          </a:xfrm>
          <a:prstGeom prst="rect">
            <a:avLst/>
          </a:prstGeom>
          <a:noFill/>
          <a:ln w="1905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224471" y="4760618"/>
            <a:ext cx="2155107" cy="1319941"/>
            <a:chOff x="224471" y="4760618"/>
            <a:chExt cx="2155107" cy="1319941"/>
          </a:xfrm>
        </p:grpSpPr>
        <p:sp>
          <p:nvSpPr>
            <p:cNvPr id="52" name="TextBox 51"/>
            <p:cNvSpPr txBox="1"/>
            <p:nvPr/>
          </p:nvSpPr>
          <p:spPr>
            <a:xfrm>
              <a:off x="224471" y="5372673"/>
              <a:ext cx="21551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Small</a:t>
              </a:r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persistence</a:t>
              </a:r>
            </a:p>
            <a:p>
              <a:r>
                <a:rPr lang="en-US" sz="2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/>
                </a:rPr>
                <a:t></a:t>
              </a:r>
              <a:r>
                <a:rPr lang="en-US" sz="2000" dirty="0" err="1" smtClean="0">
                  <a:solidFill>
                    <a:srgbClr val="E46C0A"/>
                  </a:solidFill>
                  <a:sym typeface="Wingdings"/>
                </a:rPr>
                <a:t>faster</a:t>
              </a:r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/>
                </a:rPr>
                <a:t> decay to 0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rot="5400000" flipH="1" flipV="1">
              <a:off x="242078" y="5076544"/>
              <a:ext cx="63344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350004" y="4760618"/>
            <a:ext cx="2252915" cy="1278407"/>
            <a:chOff x="6350004" y="4760618"/>
            <a:chExt cx="2252915" cy="1278407"/>
          </a:xfrm>
        </p:grpSpPr>
        <p:sp>
          <p:nvSpPr>
            <p:cNvPr id="53" name="TextBox 52"/>
            <p:cNvSpPr txBox="1"/>
            <p:nvPr/>
          </p:nvSpPr>
          <p:spPr>
            <a:xfrm>
              <a:off x="6350004" y="5331139"/>
              <a:ext cx="22529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E46C0A"/>
                  </a:solidFill>
                </a:rPr>
                <a:t>Large</a:t>
              </a:r>
              <a:r>
                <a:rPr lang="en-US" sz="2000" dirty="0" smtClean="0">
                  <a:solidFill>
                    <a:srgbClr val="595959"/>
                  </a:solidFill>
                </a:rPr>
                <a:t> persistence</a:t>
              </a:r>
            </a:p>
            <a:p>
              <a:r>
                <a:rPr lang="en-US" sz="2000" dirty="0" err="1" smtClean="0">
                  <a:solidFill>
                    <a:srgbClr val="595959"/>
                  </a:solidFill>
                  <a:sym typeface="Wingdings"/>
                </a:rPr>
                <a:t></a:t>
              </a:r>
              <a:r>
                <a:rPr lang="en-US" sz="2000" dirty="0" err="1" smtClean="0">
                  <a:solidFill>
                    <a:srgbClr val="E46C0A"/>
                  </a:solidFill>
                  <a:sym typeface="Wingdings"/>
                </a:rPr>
                <a:t>slower</a:t>
              </a:r>
              <a:r>
                <a:rPr lang="en-US" sz="2000" dirty="0" smtClean="0">
                  <a:solidFill>
                    <a:srgbClr val="595959"/>
                  </a:solidFill>
                  <a:sym typeface="Wingdings"/>
                </a:rPr>
                <a:t> decay to 0</a:t>
              </a:r>
              <a:endParaRPr lang="en-US" sz="2000" dirty="0">
                <a:solidFill>
                  <a:srgbClr val="595959"/>
                </a:solidFill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rot="5400000" flipH="1" flipV="1">
              <a:off x="6430420" y="5076544"/>
              <a:ext cx="63344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1634099" y="6060544"/>
            <a:ext cx="5501713" cy="603300"/>
            <a:chOff x="1159975" y="6009745"/>
            <a:chExt cx="5501713" cy="603300"/>
          </a:xfrm>
        </p:grpSpPr>
        <p:sp>
          <p:nvSpPr>
            <p:cNvPr id="49" name="TextBox 48"/>
            <p:cNvSpPr txBox="1"/>
            <p:nvPr/>
          </p:nvSpPr>
          <p:spPr>
            <a:xfrm>
              <a:off x="1159975" y="6028269"/>
              <a:ext cx="318127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For all three cases </a:t>
              </a:r>
              <a:endPara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61" name="Picture 60" descr="latex-image-1.pdf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12188" y="6009745"/>
              <a:ext cx="2349500" cy="5461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Autoregressive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Example: AR(1) Process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3400" dirty="0" smtClean="0">
                <a:solidFill>
                  <a:schemeClr val="accent5">
                    <a:lumMod val="75000"/>
                  </a:schemeClr>
                </a:solidFill>
              </a:rPr>
              <a:t>A useful Property for AR Processes:</a:t>
            </a:r>
          </a:p>
          <a:p>
            <a:endParaRPr lang="en-US" sz="3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A necessary and sufficient condition for an AR(1) process </a:t>
            </a:r>
            <a:r>
              <a:rPr lang="en-US" sz="3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34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sz="3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sz="3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+ϕY</a:t>
            </a:r>
            <a:r>
              <a:rPr lang="en-US" sz="34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sz="3400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sz="3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sz="3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34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to be covariance stationary is that |</a:t>
            </a:r>
            <a:r>
              <a:rPr lang="en-US" sz="3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|&lt;1.</a:t>
            </a:r>
            <a:endParaRPr lang="en-US" sz="3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Autoregressive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Example: AR(1)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3" y="1752600"/>
            <a:ext cx="3829050" cy="330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3" y="1865313"/>
            <a:ext cx="4495800" cy="301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207079" y="5201740"/>
            <a:ext cx="6836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Does this series look like an AR(1) process?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0944" y="2794000"/>
            <a:ext cx="7522058" cy="3918006"/>
            <a:chOff x="1240944" y="2794000"/>
            <a:chExt cx="7522058" cy="3918006"/>
          </a:xfrm>
        </p:grpSpPr>
        <p:grpSp>
          <p:nvGrpSpPr>
            <p:cNvPr id="10" name="Group 9"/>
            <p:cNvGrpSpPr/>
            <p:nvPr/>
          </p:nvGrpSpPr>
          <p:grpSpPr>
            <a:xfrm>
              <a:off x="1240944" y="5708030"/>
              <a:ext cx="7073321" cy="1003976"/>
              <a:chOff x="1240944" y="5708030"/>
              <a:chExt cx="7073321" cy="100397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240944" y="5708030"/>
                <a:ext cx="70733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</a:t>
                </a:r>
                <a:r>
                  <a:rPr 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Yes, since </a:t>
                </a:r>
                <a:r>
                  <a:rPr 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/>
                  </a:rPr>
                  <a:t>ρ</a:t>
                </a:r>
                <a:r>
                  <a:rPr lang="en-US" sz="2800" baseline="-25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/>
                  </a:rPr>
                  <a:t>1 </a:t>
                </a:r>
                <a:r>
                  <a:rPr 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/>
                  </a:rPr>
                  <a:t>= p</a:t>
                </a:r>
                <a:r>
                  <a:rPr lang="en-US" sz="2800" baseline="-25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/>
                  </a:rPr>
                  <a:t>1</a:t>
                </a:r>
                <a:r>
                  <a:rPr 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/>
                  </a:rPr>
                  <a:t> = </a:t>
                </a:r>
                <a:r>
                  <a:rPr lang="en-US" sz="28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/>
                  </a:rPr>
                  <a:t>ϕ</a:t>
                </a:r>
                <a:r>
                  <a:rPr 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/>
                  </a:rPr>
                  <a:t> and </a:t>
                </a:r>
                <a:r>
                  <a:rPr lang="en-US" sz="28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/>
                  </a:rPr>
                  <a:t>ρ</a:t>
                </a:r>
                <a:r>
                  <a:rPr lang="en-US" sz="2800" baseline="-250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/>
                  </a:rPr>
                  <a:t>k</a:t>
                </a:r>
                <a:r>
                  <a:rPr lang="en-US" sz="2800" baseline="-25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/>
                  </a:rPr>
                  <a:t> </a:t>
                </a:r>
                <a:r>
                  <a:rPr 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/>
                    <a:sym typeface="Wingdings"/>
                  </a:rPr>
                  <a:t>0 for </a:t>
                </a:r>
                <a:r>
                  <a:rPr lang="en-US" sz="28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/>
                    <a:sym typeface="Wingdings"/>
                  </a:rPr>
                  <a:t>k</a:t>
                </a:r>
                <a:r>
                  <a:rPr 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/>
                    <a:sym typeface="Wingdings"/>
                  </a:rPr>
                  <a:t>&gt;1.</a:t>
                </a:r>
                <a:r>
                  <a:rPr 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/>
                  </a:rPr>
                  <a:t> </a:t>
                </a:r>
                <a:r>
                  <a:rPr 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9" name="Picture 8" descr="latex-image-1.pdf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0663" y="6245755"/>
                <a:ext cx="3209544" cy="466251"/>
              </a:xfrm>
              <a:prstGeom prst="rect">
                <a:avLst/>
              </a:prstGeom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7665705" y="2794000"/>
              <a:ext cx="1097297" cy="209550"/>
            </a:xfrm>
            <a:prstGeom prst="rect">
              <a:avLst/>
            </a:prstGeom>
            <a:noFill/>
            <a:ln w="19050"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Autoregressive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Forecasting in an AR(1) Process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2800" cy="5664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 first the 1-step-ahead forecast, </a:t>
            </a:r>
            <a:r>
              <a:rPr lang="en-US" i="1" dirty="0" err="1" smtClean="0">
                <a:solidFill>
                  <a:srgbClr val="B22222"/>
                </a:solidFill>
              </a:rPr>
              <a:t>h</a:t>
            </a:r>
            <a:r>
              <a:rPr lang="en-US" i="1" dirty="0" smtClean="0">
                <a:solidFill>
                  <a:srgbClr val="B22222"/>
                </a:solidFill>
              </a:rPr>
              <a:t> </a:t>
            </a:r>
            <a:r>
              <a:rPr lang="en-US" dirty="0" smtClean="0">
                <a:solidFill>
                  <a:srgbClr val="B22222"/>
                </a:solidFill>
              </a:rPr>
              <a:t>= 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342900" lvl="1" indent="-34290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AR(</a:t>
            </a:r>
            <a:r>
              <a:rPr lang="en-US" dirty="0" smtClean="0">
                <a:solidFill>
                  <a:srgbClr val="B22222"/>
                </a:solidFill>
                <a:cs typeface="Times New Roman"/>
              </a:rPr>
              <a:t>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): 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+ϕY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ϕY</a:t>
            </a:r>
            <a:r>
              <a:rPr lang="en-US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ε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</a:p>
          <a:p>
            <a:pPr marL="342900" lvl="1" indent="-342900">
              <a:buFont typeface="Arial"/>
              <a:buChar char="•"/>
            </a:pP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Optimal Point Forecast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i="1" dirty="0" smtClean="0">
                <a:solidFill>
                  <a:srgbClr val="B22222"/>
                </a:solidFill>
                <a:cs typeface="Times New Roman"/>
              </a:rPr>
              <a:t>f</a:t>
            </a:r>
            <a:r>
              <a:rPr lang="en-US" i="1" baseline="-25000" dirty="0" smtClean="0">
                <a:solidFill>
                  <a:srgbClr val="B22222"/>
                </a:solidFill>
                <a:cs typeface="Times New Roman"/>
              </a:rPr>
              <a:t>t,1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E(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|I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ϕY</a:t>
            </a:r>
            <a:r>
              <a:rPr lang="en-US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1200150" lvl="3" indent="-342900">
              <a:buNone/>
            </a:pPr>
            <a:endParaRPr lang="en-US" sz="2400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solidFill>
                  <a:srgbClr val="E46C0A"/>
                </a:solidFill>
                <a:cs typeface="Times New Roman"/>
              </a:rPr>
              <a:t>One-period-ahead Forecast Error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e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t,1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Y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-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f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t,1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ε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</a:p>
          <a:p>
            <a:pPr marL="342900" lvl="1" indent="-342900">
              <a:buFont typeface="Arial"/>
              <a:buChar char="•"/>
            </a:pP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Uncertainty of the Forecast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σ</a:t>
            </a:r>
            <a:r>
              <a:rPr lang="en-US" i="1" baseline="30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t+1|t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var(Y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|I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 = σ</a:t>
            </a:r>
            <a:r>
              <a:rPr lang="en-US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</a:p>
          <a:p>
            <a:pPr marL="342900" lvl="1" indent="-342900">
              <a:buFont typeface="Arial"/>
              <a:buChar char="•"/>
            </a:pP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solidFill>
                  <a:srgbClr val="E46C0A"/>
                </a:solidFill>
                <a:cs typeface="Times New Roman"/>
              </a:rPr>
              <a:t>Density Forecast</a:t>
            </a:r>
            <a:r>
              <a:rPr lang="en-US" dirty="0" smtClean="0">
                <a:solidFill>
                  <a:srgbClr val="595959"/>
                </a:solidFill>
                <a:cs typeface="Times New Roman"/>
              </a:rPr>
              <a:t>: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f(Y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t+1</a:t>
            </a: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|I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)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~ </a:t>
            </a:r>
            <a:r>
              <a:rPr lang="en-US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N(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ϕY</a:t>
            </a:r>
            <a:r>
              <a:rPr lang="en-US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, σ</a:t>
            </a:r>
            <a:r>
              <a:rPr lang="en-US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)</a:t>
            </a:r>
          </a:p>
          <a:p>
            <a:pPr marL="1200150" lvl="3" indent="-342900"/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Times New Roman"/>
              </a:rPr>
              <a:t>Note: We can compute the confidence intervals from the density forecast.</a:t>
            </a:r>
            <a:endParaRPr lang="en-US" sz="2400" i="1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endParaRPr lang="en-US" i="1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</a:t>
            </a:r>
          </a:p>
          <a:p>
            <a:pPr marL="342900" lvl="1" indent="-342900">
              <a:buNone/>
            </a:pPr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342900" lvl="1" indent="-342900">
              <a:buNone/>
            </a:pPr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2261" y="6187021"/>
            <a:ext cx="63978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Please go over the steps for </a:t>
            </a:r>
            <a:r>
              <a:rPr lang="en-US" sz="2200" i="1" dirty="0" err="1" smtClean="0"/>
              <a:t>h</a:t>
            </a:r>
            <a:r>
              <a:rPr lang="en-US" sz="2200" dirty="0" smtClean="0"/>
              <a:t>=1 and </a:t>
            </a:r>
            <a:r>
              <a:rPr lang="en-US" sz="2200" i="1" dirty="0" err="1" smtClean="0"/>
              <a:t>h</a:t>
            </a:r>
            <a:r>
              <a:rPr lang="en-US" sz="2200" dirty="0" smtClean="0"/>
              <a:t>=2 (Section 7.2</a:t>
            </a:r>
            <a:r>
              <a:rPr lang="en-US" sz="2200" baseline="30000" dirty="0" smtClean="0"/>
              <a:t>a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Autoregressive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Forecasting in an AR(1) Process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2800" cy="5664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 the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-step-ahead forecast, </a:t>
            </a:r>
            <a:r>
              <a:rPr lang="en-US" i="1" dirty="0" err="1" smtClean="0">
                <a:solidFill>
                  <a:srgbClr val="B22222"/>
                </a:solidFill>
              </a:rPr>
              <a:t>h</a:t>
            </a:r>
            <a:r>
              <a:rPr lang="en-US" i="1" dirty="0" smtClean="0">
                <a:solidFill>
                  <a:srgbClr val="B22222"/>
                </a:solidFill>
              </a:rPr>
              <a:t> </a:t>
            </a:r>
            <a:r>
              <a:rPr lang="en-US" dirty="0" smtClean="0">
                <a:solidFill>
                  <a:srgbClr val="B22222"/>
                </a:solidFill>
              </a:rPr>
              <a:t>= </a:t>
            </a:r>
            <a:r>
              <a:rPr lang="en-US" dirty="0" err="1" smtClean="0">
                <a:solidFill>
                  <a:srgbClr val="B22222"/>
                </a:solidFill>
              </a:rPr>
              <a:t>k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for the</a:t>
            </a:r>
          </a:p>
          <a:p>
            <a:pPr marL="342900" lvl="1" indent="-34290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AR(</a:t>
            </a:r>
            <a:r>
              <a:rPr lang="en-US" dirty="0" smtClean="0">
                <a:solidFill>
                  <a:srgbClr val="B22222"/>
                </a:solidFill>
                <a:cs typeface="Times New Roman"/>
              </a:rPr>
              <a:t>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): 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+ϕY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process:</a:t>
            </a:r>
          </a:p>
          <a:p>
            <a:pPr marL="342900" lvl="1" indent="-342900">
              <a:buFont typeface="Arial"/>
              <a:buChar char="•"/>
            </a:pP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Optimal Point Forecast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i="1" dirty="0" err="1" smtClean="0">
                <a:solidFill>
                  <a:srgbClr val="B22222"/>
                </a:solidFill>
                <a:cs typeface="Times New Roman"/>
              </a:rPr>
              <a:t>f</a:t>
            </a:r>
            <a:r>
              <a:rPr lang="en-US" i="1" baseline="-25000" dirty="0" err="1" smtClean="0">
                <a:solidFill>
                  <a:srgbClr val="B22222"/>
                </a:solidFill>
                <a:cs typeface="Times New Roman"/>
              </a:rPr>
              <a:t>t,k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E(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t+k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|I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c(1+ϕ+…+ϕ</a:t>
            </a:r>
            <a:r>
              <a:rPr lang="en-US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k-1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 +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i="1" baseline="30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k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1200150" lvl="3" indent="-342900">
              <a:buNone/>
            </a:pPr>
            <a:endParaRPr lang="en-US" sz="2400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err="1" smtClean="0">
                <a:solidFill>
                  <a:srgbClr val="E46C0A"/>
                </a:solidFill>
                <a:cs typeface="Times New Roman"/>
              </a:rPr>
              <a:t>k</a:t>
            </a:r>
            <a:r>
              <a:rPr lang="en-US" dirty="0" smtClean="0">
                <a:solidFill>
                  <a:srgbClr val="E46C0A"/>
                </a:solidFill>
                <a:cs typeface="Times New Roman"/>
              </a:rPr>
              <a:t>-period-ahead Forecast Error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</a:p>
          <a:p>
            <a:pPr marL="342900" lvl="1" indent="-342900">
              <a:buNone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lang="en-US" i="1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e</a:t>
            </a:r>
            <a:r>
              <a:rPr lang="en-US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t,k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t+k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–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f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t,k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t+k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ϕε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t+k-1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+…+ ϕ</a:t>
            </a:r>
            <a:r>
              <a:rPr lang="en-US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k-1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</a:p>
          <a:p>
            <a:pPr marL="342900" lvl="1" indent="-342900">
              <a:buFont typeface="Arial"/>
              <a:buChar char="•"/>
            </a:pP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Uncertainty of the Forecast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</a:p>
          <a:p>
            <a:pPr marL="342900" lvl="1" indent="-342900">
              <a:buNone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σ</a:t>
            </a:r>
            <a:r>
              <a:rPr lang="en-US" i="1" baseline="30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t+k|t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var(Y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t+k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|I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 = σ</a:t>
            </a:r>
            <a:r>
              <a:rPr lang="en-US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(1+ϕ</a:t>
            </a:r>
            <a:r>
              <a:rPr lang="en-US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+ϕ</a:t>
            </a:r>
            <a:r>
              <a:rPr lang="en-US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4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+…+ϕ</a:t>
            </a:r>
            <a:r>
              <a:rPr lang="en-US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2(k-1)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</a:t>
            </a:r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solidFill>
                  <a:srgbClr val="E46C0A"/>
                </a:solidFill>
                <a:cs typeface="Times New Roman"/>
              </a:rPr>
              <a:t>Density Forecast</a:t>
            </a:r>
            <a:r>
              <a:rPr lang="en-US" dirty="0" smtClean="0">
                <a:solidFill>
                  <a:srgbClr val="595959"/>
                </a:solidFill>
                <a:cs typeface="Times New Roman"/>
              </a:rPr>
              <a:t>: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f(Y</a:t>
            </a:r>
            <a:r>
              <a:rPr lang="en-US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t+k</a:t>
            </a:r>
            <a:r>
              <a:rPr lang="en-US" i="1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|I</a:t>
            </a:r>
            <a:r>
              <a:rPr lang="en-US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)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~ </a:t>
            </a:r>
            <a:r>
              <a:rPr lang="en-US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N(μ</a:t>
            </a:r>
            <a:r>
              <a:rPr lang="en-US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t+k|t</a:t>
            </a:r>
            <a:r>
              <a:rPr lang="en-US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,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t+k|t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)</a:t>
            </a:r>
          </a:p>
          <a:p>
            <a:pPr marL="1200150" lvl="3" indent="-342900"/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Times New Roman"/>
              </a:rPr>
              <a:t>Note: We can compute the confidence intervals from the density forecast.</a:t>
            </a:r>
            <a:endParaRPr lang="en-US" sz="2400" i="1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endParaRPr lang="en-US" i="1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</a:t>
            </a:r>
          </a:p>
          <a:p>
            <a:pPr marL="342900" lvl="1" indent="-342900">
              <a:buNone/>
            </a:pPr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342900" lvl="1" indent="-342900">
              <a:buNone/>
            </a:pPr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Autoregressive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Forecasting in an AR(1) Process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2800" cy="4756151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000" dirty="0" smtClean="0">
                <a:solidFill>
                  <a:srgbClr val="595959"/>
                </a:solidFill>
                <a:cs typeface="Times New Roman"/>
              </a:rPr>
              <a:t>Recall that for covariance-stationary processes, |</a:t>
            </a:r>
            <a:r>
              <a:rPr lang="en-US" sz="3000" dirty="0" err="1" smtClean="0">
                <a:solidFill>
                  <a:srgbClr val="595959"/>
                </a:solidFill>
                <a:cs typeface="Times New Roman"/>
              </a:rPr>
              <a:t>ϕ</a:t>
            </a:r>
            <a:r>
              <a:rPr lang="en-US" sz="3000" dirty="0" smtClean="0">
                <a:solidFill>
                  <a:srgbClr val="595959"/>
                </a:solidFill>
                <a:cs typeface="Times New Roman"/>
              </a:rPr>
              <a:t>|&lt;1 and </a:t>
            </a:r>
            <a:r>
              <a:rPr lang="en-US" sz="3000" dirty="0" err="1" smtClean="0">
                <a:solidFill>
                  <a:srgbClr val="595959"/>
                </a:solidFill>
                <a:cs typeface="Times New Roman"/>
              </a:rPr>
              <a:t>ϕ</a:t>
            </a:r>
            <a:r>
              <a:rPr lang="en-US" sz="3000" baseline="30000" dirty="0" err="1" smtClean="0">
                <a:solidFill>
                  <a:srgbClr val="595959"/>
                </a:solidFill>
                <a:cs typeface="Times New Roman"/>
              </a:rPr>
              <a:t>k</a:t>
            </a:r>
            <a:r>
              <a:rPr lang="en-US" sz="3000" dirty="0" smtClean="0">
                <a:solidFill>
                  <a:srgbClr val="595959"/>
                </a:solidFill>
                <a:cs typeface="Times New Roman"/>
              </a:rPr>
              <a:t> </a:t>
            </a:r>
            <a:r>
              <a:rPr lang="en-US" sz="3000" dirty="0" smtClean="0">
                <a:solidFill>
                  <a:srgbClr val="595959"/>
                </a:solidFill>
                <a:cs typeface="Times New Roman"/>
                <a:sym typeface="Wingdings"/>
              </a:rPr>
              <a:t>0 for large values of </a:t>
            </a:r>
            <a:r>
              <a:rPr lang="en-US" sz="3000" dirty="0" err="1" smtClean="0">
                <a:solidFill>
                  <a:srgbClr val="595959"/>
                </a:solidFill>
                <a:cs typeface="Times New Roman"/>
                <a:sym typeface="Wingdings"/>
              </a:rPr>
              <a:t>k</a:t>
            </a:r>
            <a:r>
              <a:rPr lang="en-US" sz="3000" dirty="0" smtClean="0">
                <a:solidFill>
                  <a:srgbClr val="595959"/>
                </a:solidFill>
                <a:cs typeface="Times New Roman"/>
                <a:sym typeface="Wingdings"/>
              </a:rPr>
              <a:t> (</a:t>
            </a:r>
            <a:r>
              <a:rPr lang="en-US" sz="3000" dirty="0" err="1" smtClean="0">
                <a:solidFill>
                  <a:srgbClr val="595959"/>
                </a:solidFill>
                <a:cs typeface="Times New Roman"/>
                <a:sym typeface="Wingdings"/>
              </a:rPr>
              <a:t>k</a:t>
            </a:r>
            <a:r>
              <a:rPr lang="en-US" sz="3000" dirty="0" smtClean="0">
                <a:solidFill>
                  <a:srgbClr val="595959"/>
                </a:solidFill>
                <a:cs typeface="Times New Roman"/>
                <a:sym typeface="Wingdings"/>
              </a:rPr>
              <a:t>∞). Therefore, the optimal forecast does not depend on the information set, and thus has a ‘short-term memory’.</a:t>
            </a:r>
          </a:p>
          <a:p>
            <a:pPr marL="342900" lvl="1" indent="-342900">
              <a:buFont typeface="Arial"/>
              <a:buChar char="•"/>
            </a:pPr>
            <a:endParaRPr lang="en-US" sz="3200" dirty="0" smtClean="0">
              <a:solidFill>
                <a:srgbClr val="595959"/>
              </a:solidFill>
              <a:cs typeface="Times New Roman"/>
              <a:sym typeface="Wingdings"/>
            </a:endParaRPr>
          </a:p>
          <a:p>
            <a:pPr marL="342900" lvl="1" indent="-342900">
              <a:buNone/>
            </a:pPr>
            <a:r>
              <a:rPr lang="en-US" sz="3200" i="1" dirty="0" smtClean="0">
                <a:solidFill>
                  <a:srgbClr val="B22222"/>
                </a:solidFill>
                <a:cs typeface="Times New Roman"/>
              </a:rPr>
              <a:t>				</a:t>
            </a:r>
            <a:r>
              <a:rPr lang="en-US" sz="3200" i="1" dirty="0" err="1" smtClean="0">
                <a:solidFill>
                  <a:srgbClr val="B22222"/>
                </a:solidFill>
                <a:cs typeface="Times New Roman"/>
              </a:rPr>
              <a:t>f</a:t>
            </a:r>
            <a:r>
              <a:rPr lang="en-US" sz="3200" i="1" baseline="-25000" dirty="0" err="1" smtClean="0">
                <a:solidFill>
                  <a:srgbClr val="B22222"/>
                </a:solidFill>
                <a:cs typeface="Times New Roman"/>
              </a:rPr>
              <a:t>t,k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c(1+ϕ+ϕ</a:t>
            </a:r>
            <a:r>
              <a:rPr lang="en-US" sz="32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+…) = c/(1-ϕ)</a:t>
            </a:r>
          </a:p>
          <a:p>
            <a:pPr marL="342900" lvl="1" indent="-342900">
              <a:buNone/>
            </a:pPr>
            <a:endParaRPr lang="en-US" sz="3200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r>
              <a:rPr lang="en-US" sz="3200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			    σ</a:t>
            </a:r>
            <a:r>
              <a:rPr lang="en-US" sz="3200" i="1" baseline="30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2</a:t>
            </a:r>
            <a:r>
              <a:rPr lang="en-US" sz="32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t+1|t</a:t>
            </a:r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σ</a:t>
            </a:r>
            <a:r>
              <a:rPr lang="en-US" sz="32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2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(1+ϕ</a:t>
            </a:r>
            <a:r>
              <a:rPr lang="en-US" sz="32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+ϕ</a:t>
            </a:r>
            <a:r>
              <a:rPr lang="en-US" sz="32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4</a:t>
            </a:r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+…) = = σ</a:t>
            </a:r>
            <a:r>
              <a:rPr lang="en-US" sz="32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2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/(1-ϕ</a:t>
            </a:r>
            <a:r>
              <a:rPr lang="en-US" sz="32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</a:t>
            </a: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342900" lvl="1" indent="-342900">
              <a:buNone/>
            </a:pPr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342900" lvl="1" indent="-342900">
              <a:buNone/>
            </a:pPr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1388526" y="4656654"/>
            <a:ext cx="406400" cy="176106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Autoregressive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Example: AR(2) Process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Example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Y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ϕ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t-2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sz="2800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endParaRPr lang="en-US" sz="2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A useful Property for an AR(2) Process:</a:t>
            </a:r>
          </a:p>
          <a:p>
            <a:pPr>
              <a:buNone/>
            </a:pP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The necessary conditions for an AR(2) process 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to be covariance stationary are that -1&lt;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sz="26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&lt;1 and -2&lt;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sz="26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&lt;2, </a:t>
            </a:r>
          </a:p>
          <a:p>
            <a:pPr>
              <a:buNone/>
            </a:pP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and the sufficient conditions are that 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sz="26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+ϕ</a:t>
            </a:r>
            <a:r>
              <a:rPr lang="en-US" sz="26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&lt;1 and 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sz="26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-ϕ</a:t>
            </a:r>
            <a:r>
              <a:rPr lang="en-US" sz="26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&lt;1.</a:t>
            </a:r>
          </a:p>
          <a:p>
            <a:pPr>
              <a:buNone/>
            </a:pPr>
            <a:endParaRPr lang="en-US" sz="26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Note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For an AR(2) the respective unconditional mean is given by: </a:t>
            </a:r>
          </a:p>
          <a:p>
            <a:pPr>
              <a:buNone/>
            </a:pP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	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		 </a:t>
            </a:r>
            <a:endParaRPr lang="en-US" sz="3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16" y="5192185"/>
            <a:ext cx="3225800" cy="9271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Autoregressive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Example: AR(2)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9" name="Picture 15"/>
          <p:cNvPicPr>
            <a:picLocks noChangeAspect="1" noChangeArrowheads="1"/>
          </p:cNvPicPr>
          <p:nvPr/>
        </p:nvPicPr>
        <p:blipFill>
          <a:blip r:embed="rId2"/>
          <a:srcRect b="12381"/>
          <a:stretch>
            <a:fillRect/>
          </a:stretch>
        </p:blipFill>
        <p:spPr bwMode="auto">
          <a:xfrm>
            <a:off x="931334" y="2133585"/>
            <a:ext cx="7360920" cy="467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336922" y="5558933"/>
            <a:ext cx="44120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err="1" smtClean="0">
                <a:latin typeface="Times New Roman"/>
                <a:cs typeface="Times New Roman"/>
              </a:rPr>
              <a:t>Y</a:t>
            </a:r>
            <a:r>
              <a:rPr lang="en-US" sz="3000" i="1" baseline="-25000" dirty="0" err="1" smtClean="0">
                <a:latin typeface="Times New Roman"/>
                <a:cs typeface="Times New Roman"/>
              </a:rPr>
              <a:t>t</a:t>
            </a:r>
            <a:r>
              <a:rPr lang="en-US" sz="3000" i="1" dirty="0" smtClean="0">
                <a:latin typeface="Times New Roman"/>
                <a:cs typeface="Times New Roman"/>
              </a:rPr>
              <a:t> = 1 +0.5Y</a:t>
            </a:r>
            <a:r>
              <a:rPr lang="en-US" sz="3000" i="1" baseline="-25000" dirty="0" smtClean="0">
                <a:latin typeface="Times New Roman"/>
                <a:cs typeface="Times New Roman"/>
              </a:rPr>
              <a:t>t-1</a:t>
            </a:r>
            <a:r>
              <a:rPr lang="en-US" sz="3000" i="1" dirty="0" smtClean="0">
                <a:latin typeface="Times New Roman"/>
                <a:cs typeface="Times New Roman"/>
              </a:rPr>
              <a:t> +0.5Y</a:t>
            </a:r>
            <a:r>
              <a:rPr lang="en-US" sz="3000" i="1" baseline="-25000" dirty="0" smtClean="0">
                <a:latin typeface="Times New Roman"/>
                <a:cs typeface="Times New Roman"/>
              </a:rPr>
              <a:t>t-2</a:t>
            </a:r>
            <a:r>
              <a:rPr lang="en-US" sz="3000" i="1" dirty="0" smtClean="0">
                <a:latin typeface="Times New Roman"/>
                <a:cs typeface="Times New Roman"/>
              </a:rPr>
              <a:t> +</a:t>
            </a:r>
            <a:r>
              <a:rPr lang="en-US" sz="3000" i="1" dirty="0" err="1" smtClean="0">
                <a:latin typeface="Times New Roman"/>
                <a:cs typeface="Times New Roman"/>
              </a:rPr>
              <a:t>ε</a:t>
            </a:r>
            <a:r>
              <a:rPr lang="en-US" sz="3000" i="1" baseline="-25000" dirty="0" err="1" smtClean="0">
                <a:latin typeface="Times New Roman"/>
                <a:cs typeface="Times New Roman"/>
              </a:rPr>
              <a:t>t</a:t>
            </a:r>
            <a:endParaRPr lang="en-US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2098420" y="1804243"/>
            <a:ext cx="494358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Is this process stationary?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2286" y="2547906"/>
            <a:ext cx="36919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No since </a:t>
            </a:r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sz="32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+ϕ</a:t>
            </a:r>
            <a:r>
              <a:rPr lang="en-US" sz="32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=1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Autoregressive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Example: AR(2)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25401" y="1557866"/>
            <a:ext cx="9079992" cy="4038600"/>
            <a:chOff x="540" y="3240"/>
            <a:chExt cx="10800" cy="3960"/>
          </a:xfrm>
        </p:grpSpPr>
        <p:pic>
          <p:nvPicPr>
            <p:cNvPr id="6" name="Picture 1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0" y="3780"/>
              <a:ext cx="3600" cy="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140" y="3780"/>
              <a:ext cx="3600" cy="3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1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740" y="3780"/>
              <a:ext cx="3600" cy="3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4140" y="3240"/>
              <a:ext cx="0" cy="3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7740" y="3240"/>
              <a:ext cx="0" cy="3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77826" name="Object 5"/>
          <p:cNvGraphicFramePr>
            <a:graphicFrameLocks noChangeAspect="1"/>
          </p:cNvGraphicFramePr>
          <p:nvPr/>
        </p:nvGraphicFramePr>
        <p:xfrm>
          <a:off x="457200" y="1599137"/>
          <a:ext cx="248443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0" name="Equation" r:id="rId6" imgW="1511300" imgH="241300" progId="Equation.3">
                  <p:embed/>
                </p:oleObj>
              </mc:Choice>
              <mc:Fallback>
                <p:oleObj name="Equation" r:id="rId6" imgW="15113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99137"/>
                        <a:ext cx="2484438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Object 7"/>
          <p:cNvGraphicFramePr>
            <a:graphicFrameLocks noChangeAspect="1"/>
          </p:cNvGraphicFramePr>
          <p:nvPr/>
        </p:nvGraphicFramePr>
        <p:xfrm>
          <a:off x="3200400" y="1616070"/>
          <a:ext cx="27495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1" name="Equation" r:id="rId8" imgW="1676400" imgH="241300" progId="Equation.3">
                  <p:embed/>
                </p:oleObj>
              </mc:Choice>
              <mc:Fallback>
                <p:oleObj name="Equation" r:id="rId8" imgW="16764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616070"/>
                        <a:ext cx="27495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9"/>
          <p:cNvGraphicFramePr>
            <a:graphicFrameLocks noChangeAspect="1"/>
          </p:cNvGraphicFramePr>
          <p:nvPr/>
        </p:nvGraphicFramePr>
        <p:xfrm>
          <a:off x="6172200" y="1608662"/>
          <a:ext cx="27495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2" name="Equation" r:id="rId10" imgW="1676400" imgH="241300" progId="Equation.3">
                  <p:embed/>
                </p:oleObj>
              </mc:Choice>
              <mc:Fallback>
                <p:oleObj name="Equation" r:id="rId10" imgW="16764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608662"/>
                        <a:ext cx="27495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60404" y="5596466"/>
            <a:ext cx="7675594" cy="89255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All three AR(2) Processes have in common:</a:t>
            </a:r>
          </a:p>
          <a:p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ρ</a:t>
            </a:r>
            <a:r>
              <a:rPr lang="en-US" sz="2600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 = p</a:t>
            </a:r>
            <a:r>
              <a:rPr lang="en-US" sz="2600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2600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600" dirty="0" smtClean="0">
                <a:solidFill>
                  <a:srgbClr val="E46C0A"/>
                </a:solidFill>
              </a:rPr>
              <a:t>p</a:t>
            </a:r>
            <a:r>
              <a:rPr lang="en-US" sz="2600" baseline="-25000" dirty="0" smtClean="0">
                <a:solidFill>
                  <a:srgbClr val="E46C0A"/>
                </a:solidFill>
              </a:rPr>
              <a:t>2</a:t>
            </a:r>
            <a:r>
              <a:rPr lang="en-US" sz="2600" dirty="0" smtClean="0">
                <a:solidFill>
                  <a:srgbClr val="E46C0A"/>
                </a:solidFill>
              </a:rPr>
              <a:t> = </a:t>
            </a:r>
            <a:r>
              <a:rPr lang="en-US" sz="2600" dirty="0" smtClean="0">
                <a:solidFill>
                  <a:srgbClr val="E46C0A"/>
                </a:solidFill>
                <a:latin typeface="Times New Roman"/>
                <a:cs typeface="Times New Roman"/>
              </a:rPr>
              <a:t>ϕ</a:t>
            </a:r>
            <a:r>
              <a:rPr lang="en-US" sz="2600" baseline="-25000" dirty="0" smtClean="0">
                <a:solidFill>
                  <a:srgbClr val="E46C0A"/>
                </a:solidFill>
                <a:latin typeface="Times New Roman"/>
                <a:cs typeface="Times New Roman"/>
              </a:rPr>
              <a:t>2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and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E46C0A"/>
                </a:solidFill>
                <a:latin typeface="Times New Roman"/>
                <a:cs typeface="Times New Roman"/>
              </a:rPr>
              <a:t>p</a:t>
            </a:r>
            <a:r>
              <a:rPr lang="en-US" sz="2600" baseline="-25000" dirty="0" smtClean="0">
                <a:solidFill>
                  <a:srgbClr val="E46C0A"/>
                </a:solidFill>
                <a:latin typeface="Times New Roman"/>
                <a:cs typeface="Times New Roman"/>
              </a:rPr>
              <a:t>1</a:t>
            </a:r>
            <a:r>
              <a:rPr lang="en-US" sz="2600" dirty="0" smtClean="0">
                <a:solidFill>
                  <a:srgbClr val="E46C0A"/>
                </a:solidFill>
                <a:latin typeface="Times New Roman"/>
                <a:cs typeface="Times New Roman"/>
              </a:rPr>
              <a:t>≠0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and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E46C0A"/>
                </a:solidFill>
                <a:latin typeface="Times New Roman"/>
                <a:cs typeface="Times New Roman"/>
              </a:rPr>
              <a:t>p</a:t>
            </a:r>
            <a:r>
              <a:rPr lang="en-US" sz="2600" baseline="-25000" dirty="0" smtClean="0">
                <a:solidFill>
                  <a:srgbClr val="E46C0A"/>
                </a:solidFill>
                <a:latin typeface="Times New Roman"/>
                <a:cs typeface="Times New Roman"/>
              </a:rPr>
              <a:t>2</a:t>
            </a:r>
            <a:r>
              <a:rPr lang="en-US" sz="2600" dirty="0" smtClean="0">
                <a:solidFill>
                  <a:srgbClr val="E46C0A"/>
                </a:solidFill>
                <a:latin typeface="Times New Roman"/>
                <a:cs typeface="Times New Roman"/>
              </a:rPr>
              <a:t>≠0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 all other </a:t>
            </a:r>
            <a:r>
              <a:rPr lang="en-US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p</a:t>
            </a:r>
            <a:r>
              <a:rPr lang="en-US" sz="2600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k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=0 (</a:t>
            </a:r>
            <a:r>
              <a:rPr lang="en-US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k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&gt;2) </a:t>
            </a: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53067" y="2810932"/>
            <a:ext cx="755650" cy="412750"/>
          </a:xfrm>
          <a:prstGeom prst="rect">
            <a:avLst/>
          </a:prstGeom>
          <a:noFill/>
          <a:ln w="1905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31787" y="2810932"/>
            <a:ext cx="755650" cy="412750"/>
          </a:xfrm>
          <a:prstGeom prst="rect">
            <a:avLst/>
          </a:prstGeom>
          <a:noFill/>
          <a:ln w="1905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21548" y="2810932"/>
            <a:ext cx="755650" cy="412750"/>
          </a:xfrm>
          <a:prstGeom prst="rect">
            <a:avLst/>
          </a:prstGeom>
          <a:noFill/>
          <a:ln w="1905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Today’s Class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Cycles</a:t>
            </a:r>
          </a:p>
          <a:p>
            <a:r>
              <a:rPr lang="en-US" sz="3600" dirty="0" smtClean="0"/>
              <a:t>Autoregressive (AR) Models</a:t>
            </a:r>
          </a:p>
          <a:p>
            <a:pPr lvl="1"/>
            <a:r>
              <a:rPr lang="en-US" dirty="0" smtClean="0"/>
              <a:t>The AR(1) Process</a:t>
            </a:r>
          </a:p>
          <a:p>
            <a:pPr lvl="1"/>
            <a:r>
              <a:rPr lang="en-US" dirty="0" smtClean="0"/>
              <a:t>The AR(2) Process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AR(p</a:t>
            </a:r>
            <a:r>
              <a:rPr lang="en-US" dirty="0" smtClean="0"/>
              <a:t>) Process</a:t>
            </a:r>
            <a:endParaRPr lang="en-US" sz="3600" dirty="0" smtClean="0"/>
          </a:p>
          <a:p>
            <a:r>
              <a:rPr lang="en-US" sz="3600" dirty="0" smtClean="0"/>
              <a:t>Chain Rule for Forecasting</a:t>
            </a:r>
          </a:p>
          <a:p>
            <a:r>
              <a:rPr lang="en-US" sz="3600" dirty="0" smtClean="0"/>
              <a:t>R 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Autoregressive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Example: AR(2)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8" name="Group 10"/>
          <p:cNvGrpSpPr>
            <a:grpSpLocks noChangeAspect="1"/>
          </p:cNvGrpSpPr>
          <p:nvPr/>
        </p:nvGrpSpPr>
        <p:grpSpPr bwMode="auto">
          <a:xfrm>
            <a:off x="444516" y="1515531"/>
            <a:ext cx="8193024" cy="4668644"/>
            <a:chOff x="1980" y="9900"/>
            <a:chExt cx="8731" cy="4860"/>
          </a:xfrm>
        </p:grpSpPr>
        <p:grpSp>
          <p:nvGrpSpPr>
            <p:cNvPr id="10" name="Group 11"/>
            <p:cNvGrpSpPr>
              <a:grpSpLocks/>
            </p:cNvGrpSpPr>
            <p:nvPr/>
          </p:nvGrpSpPr>
          <p:grpSpPr bwMode="auto">
            <a:xfrm>
              <a:off x="1980" y="10489"/>
              <a:ext cx="3960" cy="3416"/>
              <a:chOff x="2520" y="1440"/>
              <a:chExt cx="3960" cy="3416"/>
            </a:xfrm>
          </p:grpSpPr>
          <p:pic>
            <p:nvPicPr>
              <p:cNvPr id="17" name="Picture 1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520" y="1440"/>
                <a:ext cx="3960" cy="34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2880" y="1650"/>
                <a:ext cx="3240" cy="2370"/>
              </a:xfrm>
              <a:custGeom>
                <a:avLst/>
                <a:gdLst>
                  <a:gd name="T0" fmla="*/ 0 w 3240"/>
                  <a:gd name="T1" fmla="*/ 1410 h 2370"/>
                  <a:gd name="T2" fmla="*/ 180 w 3240"/>
                  <a:gd name="T3" fmla="*/ 150 h 2370"/>
                  <a:gd name="T4" fmla="*/ 540 w 3240"/>
                  <a:gd name="T5" fmla="*/ 2310 h 2370"/>
                  <a:gd name="T6" fmla="*/ 1080 w 3240"/>
                  <a:gd name="T7" fmla="*/ 510 h 2370"/>
                  <a:gd name="T8" fmla="*/ 1440 w 3240"/>
                  <a:gd name="T9" fmla="*/ 1230 h 2370"/>
                  <a:gd name="T10" fmla="*/ 1980 w 3240"/>
                  <a:gd name="T11" fmla="*/ 1230 h 2370"/>
                  <a:gd name="T12" fmla="*/ 2340 w 3240"/>
                  <a:gd name="T13" fmla="*/ 510 h 2370"/>
                  <a:gd name="T14" fmla="*/ 2700 w 3240"/>
                  <a:gd name="T15" fmla="*/ 1230 h 2370"/>
                  <a:gd name="T16" fmla="*/ 3240 w 3240"/>
                  <a:gd name="T17" fmla="*/ 1050 h 237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240"/>
                  <a:gd name="T28" fmla="*/ 0 h 2370"/>
                  <a:gd name="T29" fmla="*/ 3240 w 3240"/>
                  <a:gd name="T30" fmla="*/ 2370 h 237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240" h="2370">
                    <a:moveTo>
                      <a:pt x="0" y="1410"/>
                    </a:moveTo>
                    <a:cubicBezTo>
                      <a:pt x="45" y="705"/>
                      <a:pt x="90" y="0"/>
                      <a:pt x="180" y="150"/>
                    </a:cubicBezTo>
                    <a:cubicBezTo>
                      <a:pt x="270" y="300"/>
                      <a:pt x="390" y="2250"/>
                      <a:pt x="540" y="2310"/>
                    </a:cubicBezTo>
                    <a:cubicBezTo>
                      <a:pt x="690" y="2370"/>
                      <a:pt x="930" y="690"/>
                      <a:pt x="1080" y="510"/>
                    </a:cubicBezTo>
                    <a:cubicBezTo>
                      <a:pt x="1230" y="330"/>
                      <a:pt x="1290" y="1110"/>
                      <a:pt x="1440" y="1230"/>
                    </a:cubicBezTo>
                    <a:cubicBezTo>
                      <a:pt x="1590" y="1350"/>
                      <a:pt x="1830" y="1350"/>
                      <a:pt x="1980" y="1230"/>
                    </a:cubicBezTo>
                    <a:cubicBezTo>
                      <a:pt x="2130" y="1110"/>
                      <a:pt x="2220" y="510"/>
                      <a:pt x="2340" y="510"/>
                    </a:cubicBezTo>
                    <a:cubicBezTo>
                      <a:pt x="2460" y="510"/>
                      <a:pt x="2550" y="1140"/>
                      <a:pt x="2700" y="1230"/>
                    </a:cubicBezTo>
                    <a:cubicBezTo>
                      <a:pt x="2850" y="1320"/>
                      <a:pt x="3150" y="1080"/>
                      <a:pt x="3240" y="105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4"/>
            <p:cNvGrpSpPr>
              <a:grpSpLocks/>
            </p:cNvGrpSpPr>
            <p:nvPr/>
          </p:nvGrpSpPr>
          <p:grpSpPr bwMode="auto">
            <a:xfrm>
              <a:off x="6480" y="9900"/>
              <a:ext cx="4231" cy="4860"/>
              <a:chOff x="6840" y="1260"/>
              <a:chExt cx="4231" cy="4860"/>
            </a:xfrm>
          </p:grpSpPr>
          <p:pic>
            <p:nvPicPr>
              <p:cNvPr id="15" name="Picture 1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840" y="1260"/>
                <a:ext cx="4231" cy="48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" name="Freeform 16"/>
              <p:cNvSpPr>
                <a:spLocks/>
              </p:cNvSpPr>
              <p:nvPr/>
            </p:nvSpPr>
            <p:spPr bwMode="auto">
              <a:xfrm>
                <a:off x="7170" y="2160"/>
                <a:ext cx="750" cy="3960"/>
              </a:xfrm>
              <a:custGeom>
                <a:avLst/>
                <a:gdLst>
                  <a:gd name="T0" fmla="*/ 750 w 750"/>
                  <a:gd name="T1" fmla="*/ 0 h 3960"/>
                  <a:gd name="T2" fmla="*/ 390 w 750"/>
                  <a:gd name="T3" fmla="*/ 1620 h 3960"/>
                  <a:gd name="T4" fmla="*/ 30 w 750"/>
                  <a:gd name="T5" fmla="*/ 3060 h 3960"/>
                  <a:gd name="T6" fmla="*/ 570 w 750"/>
                  <a:gd name="T7" fmla="*/ 3960 h 39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0"/>
                  <a:gd name="T13" fmla="*/ 0 h 3960"/>
                  <a:gd name="T14" fmla="*/ 750 w 750"/>
                  <a:gd name="T15" fmla="*/ 3960 h 39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0" h="3960">
                    <a:moveTo>
                      <a:pt x="750" y="0"/>
                    </a:moveTo>
                    <a:cubicBezTo>
                      <a:pt x="630" y="555"/>
                      <a:pt x="510" y="1110"/>
                      <a:pt x="390" y="1620"/>
                    </a:cubicBezTo>
                    <a:cubicBezTo>
                      <a:pt x="270" y="2130"/>
                      <a:pt x="0" y="2670"/>
                      <a:pt x="30" y="3060"/>
                    </a:cubicBezTo>
                    <a:cubicBezTo>
                      <a:pt x="60" y="3450"/>
                      <a:pt x="315" y="3705"/>
                      <a:pt x="570" y="396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697669" y="1712008"/>
            <a:ext cx="3273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1913-2003 Inflation Rate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0388" y="5379270"/>
            <a:ext cx="4619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What model would you suggest?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0391" y="5904196"/>
            <a:ext cx="355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An AR(2) with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-0.25</a:t>
            </a:r>
            <a:endParaRPr 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643"/>
            <a:ext cx="9143999" cy="1143000"/>
          </a:xfrm>
        </p:spPr>
        <p:txBody>
          <a:bodyPr>
            <a:normAutofit/>
          </a:bodyPr>
          <a:lstStyle/>
          <a:p>
            <a:r>
              <a:rPr lang="en-US" sz="3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12" charset="0"/>
              </a:rPr>
              <a:t>Multistep Forecast </a:t>
            </a:r>
            <a:r>
              <a:rPr lang="en-US" sz="3800" dirty="0" smtClean="0">
                <a:solidFill>
                  <a:srgbClr val="558ED5"/>
                </a:solidFill>
                <a:latin typeface="Calibri" pitchFamily="-112" charset="0"/>
              </a:rPr>
              <a:t>of the U.S. Inflation Rate</a:t>
            </a:r>
            <a:endParaRPr lang="en-US" sz="3800" dirty="0">
              <a:solidFill>
                <a:srgbClr val="558ED5"/>
              </a:solidFill>
              <a:latin typeface="Calibri" pitchFamily="-11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107525" name="Object 1"/>
          <p:cNvGraphicFramePr>
            <a:graphicFrameLocks noChangeAspect="1"/>
          </p:cNvGraphicFramePr>
          <p:nvPr/>
        </p:nvGraphicFramePr>
        <p:xfrm>
          <a:off x="829735" y="996415"/>
          <a:ext cx="7467600" cy="580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7" name="Document" r:id="rId4" imgW="6239150" imgH="5290935" progId="Word.Document.12">
                  <p:embed/>
                </p:oleObj>
              </mc:Choice>
              <mc:Fallback>
                <p:oleObj name="Document" r:id="rId4" imgW="6239150" imgH="5290935" progId="Word.Documen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735" y="996415"/>
                        <a:ext cx="7467600" cy="580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Autoregressive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Example: AR(2)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3082" y="1385354"/>
            <a:ext cx="5596128" cy="548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Autoregressive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AR(P) Process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In general, for an </a:t>
            </a:r>
            <a:r>
              <a:rPr lang="en-US" sz="3135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AR(p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process: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None/>
            </a:pPr>
            <a:r>
              <a:rPr lang="en-US" sz="3135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lang="en-US" sz="3135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3135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135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sz="3135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sz="3135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</a:t>
            </a:r>
            <a:r>
              <a:rPr lang="en-US" sz="3135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3135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3135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sz="3135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sz="3135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+ϕ</a:t>
            </a:r>
            <a:r>
              <a:rPr lang="en-US" sz="3135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135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3135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sz="3135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+… +</a:t>
            </a:r>
            <a:r>
              <a:rPr lang="en-US" sz="3135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sz="3135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sz="3135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3135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t-p</a:t>
            </a:r>
            <a:r>
              <a:rPr lang="en-US" sz="3135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</a:t>
            </a:r>
            <a:r>
              <a:rPr lang="en-US" sz="3135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sz="3135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3135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sz="3135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514350" indent="-514350">
              <a:buClr>
                <a:schemeClr val="accent6">
                  <a:lumMod val="75000"/>
                </a:schemeClr>
              </a:buClr>
              <a:buNone/>
            </a:pPr>
            <a:endParaRPr lang="en-US" sz="3135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135" dirty="0" smtClean="0">
                <a:solidFill>
                  <a:srgbClr val="595959"/>
                </a:solidFill>
                <a:cs typeface="Times New Roman"/>
              </a:rPr>
              <a:t>We can show that</a:t>
            </a:r>
          </a:p>
          <a:p>
            <a:pPr marL="914400" lvl="1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24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ρ</a:t>
            </a:r>
            <a:r>
              <a:rPr lang="en-US" sz="2400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 = p</a:t>
            </a:r>
            <a:r>
              <a:rPr lang="en-US" sz="2400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1</a:t>
            </a:r>
            <a:r>
              <a:rPr lang="en-US" sz="2400" baseline="-25000" dirty="0" smtClean="0">
                <a:solidFill>
                  <a:srgbClr val="595959"/>
                </a:solidFill>
              </a:rPr>
              <a:t>,</a:t>
            </a:r>
            <a:r>
              <a:rPr lang="en-US" sz="2400" dirty="0" smtClean="0">
                <a:solidFill>
                  <a:srgbClr val="595959"/>
                </a:solidFill>
              </a:rPr>
              <a:t> </a:t>
            </a:r>
          </a:p>
          <a:p>
            <a:pPr marL="914400" lvl="1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2400" dirty="0" smtClean="0">
                <a:solidFill>
                  <a:srgbClr val="595959"/>
                </a:solidFill>
                <a:cs typeface="Times New Roman"/>
              </a:rPr>
              <a:t>The speed of the </a:t>
            </a:r>
            <a:r>
              <a:rPr lang="en-US" sz="2400" dirty="0" err="1" smtClean="0">
                <a:solidFill>
                  <a:srgbClr val="595959"/>
                </a:solidFill>
                <a:cs typeface="Times New Roman"/>
              </a:rPr>
              <a:t>ACF’s</a:t>
            </a:r>
            <a:r>
              <a:rPr lang="en-US" sz="2400" dirty="0" smtClean="0">
                <a:solidFill>
                  <a:srgbClr val="595959"/>
                </a:solidFill>
                <a:cs typeface="Times New Roman"/>
              </a:rPr>
              <a:t> decay depends on the persistence of </a:t>
            </a:r>
            <a:r>
              <a:rPr lang="en-US" sz="2735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ϕ</a:t>
            </a:r>
            <a:r>
              <a:rPr lang="en-US" sz="2735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1</a:t>
            </a:r>
            <a:r>
              <a:rPr lang="en-US" sz="2735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+ϕ</a:t>
            </a:r>
            <a:r>
              <a:rPr lang="en-US" sz="2735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sz="2735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+… +</a:t>
            </a:r>
            <a:r>
              <a:rPr lang="en-US" sz="2735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ϕ</a:t>
            </a:r>
            <a:r>
              <a:rPr lang="en-US" sz="2735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p</a:t>
            </a:r>
            <a:endParaRPr lang="en-US" sz="2735" i="1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pPr marL="914400" lvl="1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24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p</a:t>
            </a:r>
            <a:r>
              <a:rPr lang="en-US" sz="2400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≠0, p</a:t>
            </a:r>
            <a:r>
              <a:rPr lang="en-US" sz="2400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sz="24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≠0, …p</a:t>
            </a:r>
            <a:r>
              <a:rPr lang="en-US" sz="2400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≠0, </a:t>
            </a:r>
            <a:r>
              <a:rPr lang="en-US" sz="2400" dirty="0" smtClean="0">
                <a:solidFill>
                  <a:srgbClr val="595959"/>
                </a:solidFill>
                <a:cs typeface="Times New Roman"/>
              </a:rPr>
              <a:t>and</a:t>
            </a:r>
            <a:r>
              <a:rPr lang="en-US" sz="24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 p</a:t>
            </a:r>
            <a:r>
              <a:rPr lang="en-US" sz="2400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=0 </a:t>
            </a:r>
            <a:r>
              <a:rPr lang="en-US" sz="2400" dirty="0" smtClean="0">
                <a:solidFill>
                  <a:srgbClr val="595959"/>
                </a:solidFill>
                <a:cs typeface="Times New Roman"/>
              </a:rPr>
              <a:t>for </a:t>
            </a:r>
            <a:r>
              <a:rPr lang="en-US" sz="24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k</a:t>
            </a:r>
            <a:r>
              <a:rPr lang="en-US" sz="24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&gt;</a:t>
            </a:r>
            <a:r>
              <a:rPr lang="en-US" sz="24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p</a:t>
            </a:r>
            <a:endParaRPr lang="en-US" sz="2735" dirty="0" smtClean="0">
              <a:solidFill>
                <a:srgbClr val="595959"/>
              </a:solidFill>
              <a:cs typeface="Times New Roman"/>
            </a:endParaRPr>
          </a:p>
          <a:p>
            <a:pPr marL="514350" indent="-514350">
              <a:buClr>
                <a:schemeClr val="accent6">
                  <a:lumMod val="75000"/>
                </a:schemeClr>
              </a:buClr>
            </a:pPr>
            <a:endParaRPr lang="en-US" sz="3135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Autoregressive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Forecasting in an </a:t>
            </a:r>
            <a:r>
              <a:rPr lang="en-US" dirty="0" err="1" smtClean="0">
                <a:solidFill>
                  <a:srgbClr val="6A5ACD"/>
                </a:solidFill>
              </a:rPr>
              <a:t>AR(p</a:t>
            </a:r>
            <a:r>
              <a:rPr lang="en-US" dirty="0" smtClean="0">
                <a:solidFill>
                  <a:srgbClr val="6A5ACD"/>
                </a:solidFill>
              </a:rPr>
              <a:t>) Process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3"/>
            <a:ext cx="8432800" cy="5664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 the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-step-ahead forecast, </a:t>
            </a:r>
            <a:r>
              <a:rPr lang="en-US" i="1" dirty="0" err="1" smtClean="0">
                <a:solidFill>
                  <a:srgbClr val="B22222"/>
                </a:solidFill>
              </a:rPr>
              <a:t>h</a:t>
            </a:r>
            <a:r>
              <a:rPr lang="en-US" i="1" dirty="0" smtClean="0">
                <a:solidFill>
                  <a:srgbClr val="B22222"/>
                </a:solidFill>
              </a:rPr>
              <a:t> </a:t>
            </a:r>
            <a:r>
              <a:rPr lang="en-US" dirty="0" smtClean="0">
                <a:solidFill>
                  <a:srgbClr val="B22222"/>
                </a:solidFill>
              </a:rPr>
              <a:t>= </a:t>
            </a:r>
            <a:r>
              <a:rPr lang="en-US" dirty="0" err="1" smtClean="0">
                <a:solidFill>
                  <a:srgbClr val="B22222"/>
                </a:solidFill>
              </a:rPr>
              <a:t>k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for the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AR(</a:t>
            </a:r>
            <a:r>
              <a:rPr lang="en-US" dirty="0" err="1" smtClean="0">
                <a:solidFill>
                  <a:srgbClr val="B22222"/>
                </a:solidFill>
                <a:cs typeface="Times New Roman"/>
              </a:rPr>
              <a:t>p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): 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+ϕ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t-2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+… +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t-p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</a:t>
            </a: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process: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Optimal Point Forecast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</a:p>
          <a:p>
            <a:pPr marL="342900" lvl="1" indent="-342900">
              <a:buNone/>
            </a:pPr>
            <a:r>
              <a:rPr lang="en-US" i="1" dirty="0" smtClean="0">
                <a:solidFill>
                  <a:srgbClr val="B22222"/>
                </a:solidFill>
                <a:cs typeface="Times New Roman"/>
              </a:rPr>
              <a:t>	</a:t>
            </a:r>
            <a:r>
              <a:rPr lang="en-US" i="1" dirty="0" err="1" smtClean="0">
                <a:solidFill>
                  <a:srgbClr val="B22222"/>
                </a:solidFill>
                <a:cs typeface="Times New Roman"/>
              </a:rPr>
              <a:t>f</a:t>
            </a:r>
            <a:r>
              <a:rPr lang="en-US" i="1" baseline="-25000" dirty="0" err="1" smtClean="0">
                <a:solidFill>
                  <a:srgbClr val="B22222"/>
                </a:solidFill>
                <a:cs typeface="Times New Roman"/>
              </a:rPr>
              <a:t>t,k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E(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t+k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|I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c+ϕ</a:t>
            </a:r>
            <a:r>
              <a:rPr lang="en-US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1</a:t>
            </a:r>
            <a:r>
              <a:rPr lang="en-US" i="1" dirty="0" smtClean="0">
                <a:solidFill>
                  <a:srgbClr val="595959"/>
                </a:solidFill>
                <a:cs typeface="Times New Roman"/>
              </a:rPr>
              <a:t>f</a:t>
            </a:r>
            <a:r>
              <a:rPr lang="en-US" i="1" baseline="-25000" dirty="0" smtClean="0">
                <a:solidFill>
                  <a:srgbClr val="595959"/>
                </a:solidFill>
                <a:cs typeface="Times New Roman"/>
              </a:rPr>
              <a:t>t,k-1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+…+</a:t>
            </a:r>
            <a:r>
              <a:rPr lang="en-US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ϕ</a:t>
            </a:r>
            <a:r>
              <a:rPr lang="en-US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p</a:t>
            </a:r>
            <a:r>
              <a:rPr lang="en-US" i="1" dirty="0" err="1" smtClean="0">
                <a:solidFill>
                  <a:srgbClr val="595959"/>
                </a:solidFill>
                <a:cs typeface="Times New Roman"/>
              </a:rPr>
              <a:t>f</a:t>
            </a:r>
            <a:r>
              <a:rPr lang="en-US" i="1" baseline="-25000" dirty="0" err="1" smtClean="0">
                <a:solidFill>
                  <a:srgbClr val="595959"/>
                </a:solidFill>
                <a:cs typeface="Times New Roman"/>
              </a:rPr>
              <a:t>t,k</a:t>
            </a:r>
            <a:r>
              <a:rPr lang="en-US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-p</a:t>
            </a:r>
            <a:endParaRPr lang="en-US" i="1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pPr marL="1200150" lvl="3" indent="-342900">
              <a:buNone/>
            </a:pPr>
            <a:endParaRPr lang="en-US" sz="1297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err="1" smtClean="0">
                <a:solidFill>
                  <a:srgbClr val="E46C0A"/>
                </a:solidFill>
                <a:cs typeface="Times New Roman"/>
              </a:rPr>
              <a:t>k</a:t>
            </a:r>
            <a:r>
              <a:rPr lang="en-US" dirty="0" smtClean="0">
                <a:solidFill>
                  <a:srgbClr val="E46C0A"/>
                </a:solidFill>
                <a:cs typeface="Times New Roman"/>
              </a:rPr>
              <a:t>-period-ahead Forecast Error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</a:p>
          <a:p>
            <a:pPr marL="342900" lvl="1" indent="-342900">
              <a:buNone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lang="en-US" i="1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e</a:t>
            </a:r>
            <a:r>
              <a:rPr lang="en-US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t,k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t+k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–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f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t,k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t+k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ϕ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t,k-1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+…+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t,k-p</a:t>
            </a:r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endParaRPr lang="en-US" sz="1200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Uncertainty of the Forecast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</a:p>
          <a:p>
            <a:pPr marL="342900" lvl="1" indent="-342900">
              <a:buNone/>
            </a:pPr>
            <a:r>
              <a:rPr lang="en-US" sz="865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</a:p>
          <a:p>
            <a:pPr marL="342900" lvl="1" indent="-342900">
              <a:buNone/>
            </a:pP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   σ</a:t>
            </a:r>
            <a:r>
              <a:rPr lang="en-US" i="1" baseline="30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t+1|t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sz="1297" dirty="0" smtClean="0">
              <a:solidFill>
                <a:srgbClr val="E46C0A"/>
              </a:solidFill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solidFill>
                  <a:srgbClr val="E46C0A"/>
                </a:solidFill>
                <a:cs typeface="Times New Roman"/>
              </a:rPr>
              <a:t>Density Forecast</a:t>
            </a:r>
            <a:r>
              <a:rPr lang="en-US" dirty="0" smtClean="0">
                <a:solidFill>
                  <a:srgbClr val="595959"/>
                </a:solidFill>
                <a:cs typeface="Times New Roman"/>
              </a:rPr>
              <a:t>: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f(Y</a:t>
            </a:r>
            <a:r>
              <a:rPr lang="en-US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t+k</a:t>
            </a:r>
            <a:r>
              <a:rPr lang="en-US" i="1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|I</a:t>
            </a:r>
            <a:r>
              <a:rPr lang="en-US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)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~ </a:t>
            </a:r>
            <a:r>
              <a:rPr lang="en-US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N(μ</a:t>
            </a:r>
            <a:r>
              <a:rPr lang="en-US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t+k|t</a:t>
            </a:r>
            <a:r>
              <a:rPr lang="en-US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,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t+k|t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)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342900" lvl="1" indent="-342900">
              <a:buNone/>
            </a:pPr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342900" lvl="1" indent="-342900">
              <a:buNone/>
            </a:pPr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460" y="5571413"/>
            <a:ext cx="6675120" cy="8436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Autoregressive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Forecasting in an </a:t>
            </a:r>
            <a:r>
              <a:rPr lang="en-US" dirty="0" err="1" smtClean="0">
                <a:solidFill>
                  <a:srgbClr val="6A5ACD"/>
                </a:solidFill>
              </a:rPr>
              <a:t>AR(p</a:t>
            </a:r>
            <a:r>
              <a:rPr lang="en-US" dirty="0" smtClean="0">
                <a:solidFill>
                  <a:srgbClr val="6A5ACD"/>
                </a:solidFill>
              </a:rPr>
              <a:t>)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Chain Rule for Forecasting</a:t>
            </a:r>
          </a:p>
          <a:p>
            <a:pPr>
              <a:buNone/>
            </a:pP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+ϕ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t-2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+… +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t-p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</a:t>
            </a: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lvl="1"/>
            <a:endParaRPr lang="en-US" dirty="0" smtClean="0">
              <a:solidFill>
                <a:srgbClr val="595959"/>
              </a:solidFill>
              <a:cs typeface="Times New Roman"/>
            </a:endParaRPr>
          </a:p>
          <a:p>
            <a:pPr lvl="1"/>
            <a:r>
              <a:rPr lang="en-US" dirty="0" smtClean="0">
                <a:solidFill>
                  <a:srgbClr val="6A5ACD"/>
                </a:solidFill>
                <a:cs typeface="Times New Roman"/>
              </a:rPr>
              <a:t>Step1</a:t>
            </a:r>
            <a:r>
              <a:rPr lang="en-US" dirty="0" smtClean="0">
                <a:solidFill>
                  <a:srgbClr val="595959"/>
                </a:solidFill>
                <a:cs typeface="Times New Roman"/>
              </a:rPr>
              <a:t> (change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Times New Roman"/>
                <a:sym typeface="Wingdings"/>
              </a:rPr>
              <a:t>t+1</a:t>
            </a:r>
            <a:r>
              <a:rPr lang="en-US" dirty="0" smtClean="0">
                <a:solidFill>
                  <a:srgbClr val="595959"/>
                </a:solidFill>
                <a:cs typeface="Times New Roman"/>
              </a:rPr>
              <a:t>): Compute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f</a:t>
            </a:r>
            <a:r>
              <a:rPr lang="en-US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t,1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= Y</a:t>
            </a:r>
            <a:r>
              <a:rPr lang="en-US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t+1</a:t>
            </a:r>
          </a:p>
          <a:p>
            <a:pPr lvl="1">
              <a:buNone/>
            </a:pPr>
            <a:r>
              <a:rPr lang="en-US" i="1" dirty="0" smtClean="0">
                <a:solidFill>
                  <a:srgbClr val="B22222"/>
                </a:solidFill>
                <a:cs typeface="Times New Roman"/>
              </a:rPr>
              <a:t>	f</a:t>
            </a:r>
            <a:r>
              <a:rPr lang="en-US" i="1" baseline="-25000" dirty="0" smtClean="0">
                <a:solidFill>
                  <a:srgbClr val="B22222"/>
                </a:solidFill>
                <a:cs typeface="Times New Roman"/>
              </a:rPr>
              <a:t>t,1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+ϕ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+… +ϕ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t+1-p</a:t>
            </a:r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lvl="1"/>
            <a:endParaRPr lang="en-US" dirty="0" smtClean="0">
              <a:solidFill>
                <a:srgbClr val="595959"/>
              </a:solidFill>
              <a:cs typeface="Times New Roman"/>
            </a:endParaRPr>
          </a:p>
          <a:p>
            <a:pPr lvl="1"/>
            <a:r>
              <a:rPr lang="en-US" dirty="0" smtClean="0">
                <a:solidFill>
                  <a:srgbClr val="6A5ACD"/>
                </a:solidFill>
                <a:cs typeface="Times New Roman"/>
              </a:rPr>
              <a:t>Step2</a:t>
            </a:r>
            <a:r>
              <a:rPr lang="en-US" dirty="0" smtClean="0">
                <a:solidFill>
                  <a:srgbClr val="595959"/>
                </a:solidFill>
                <a:cs typeface="Times New Roman"/>
              </a:rPr>
              <a:t>  (repeat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Step 1</a:t>
            </a:r>
            <a:r>
              <a:rPr lang="en-US" dirty="0" smtClean="0">
                <a:solidFill>
                  <a:srgbClr val="595959"/>
                </a:solidFill>
                <a:cs typeface="Times New Roman"/>
              </a:rPr>
              <a:t>): Compute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f</a:t>
            </a:r>
            <a:r>
              <a:rPr lang="en-US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t,2</a:t>
            </a:r>
          </a:p>
          <a:p>
            <a:pPr lvl="1">
              <a:buNone/>
            </a:pPr>
            <a:r>
              <a:rPr lang="en-US" i="1" dirty="0" smtClean="0">
                <a:solidFill>
                  <a:srgbClr val="B22222"/>
                </a:solidFill>
                <a:cs typeface="Times New Roman"/>
              </a:rPr>
              <a:t>	f</a:t>
            </a:r>
            <a:r>
              <a:rPr lang="en-US" i="1" baseline="-25000" dirty="0" smtClean="0">
                <a:solidFill>
                  <a:srgbClr val="B22222"/>
                </a:solidFill>
                <a:cs typeface="Times New Roman"/>
              </a:rPr>
              <a:t>t,2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b="1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Y</a:t>
            </a:r>
            <a:r>
              <a:rPr lang="en-US" b="1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t+1</a:t>
            </a:r>
            <a:r>
              <a:rPr lang="en-US" b="1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+ϕ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+… +ϕ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t+2-p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   </a:t>
            </a:r>
          </a:p>
          <a:p>
            <a:pPr lvl="1">
              <a:buNone/>
            </a:pP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			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 = 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</a:t>
            </a:r>
            <a:r>
              <a:rPr lang="en-US" b="1" i="1" dirty="0" smtClean="0">
                <a:solidFill>
                  <a:srgbClr val="B22222"/>
                </a:solidFill>
                <a:cs typeface="Times New Roman"/>
              </a:rPr>
              <a:t>f</a:t>
            </a:r>
            <a:r>
              <a:rPr lang="en-US" b="1" i="1" baseline="-25000" dirty="0" smtClean="0">
                <a:solidFill>
                  <a:srgbClr val="B22222"/>
                </a:solidFill>
                <a:cs typeface="Times New Roman"/>
              </a:rPr>
              <a:t>t,1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+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ϕ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+… +ϕ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t+2-p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</a:p>
          <a:p>
            <a:pPr lvl="1">
              <a:buNone/>
            </a:pP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										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…</a:t>
            </a:r>
          </a:p>
          <a:p>
            <a:pPr lvl="1">
              <a:buNone/>
            </a:pPr>
            <a:r>
              <a:rPr lang="en-US" sz="3243" i="1" dirty="0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	</a:t>
            </a:r>
            <a:r>
              <a:rPr lang="en-US" sz="3243" i="1" dirty="0" err="1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f</a:t>
            </a:r>
            <a:r>
              <a:rPr lang="en-US" sz="3243" i="1" baseline="-25000" dirty="0" err="1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t,k</a:t>
            </a:r>
            <a:r>
              <a:rPr lang="en-US" sz="3243" i="1" baseline="-25000" dirty="0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lang="en-US" sz="3243" i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sz="3243" i="1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sz="3243" i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sz="3243" i="1" dirty="0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f</a:t>
            </a:r>
            <a:r>
              <a:rPr lang="en-US" sz="3243" i="1" baseline="-25000" dirty="0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t,k-1 </a:t>
            </a:r>
            <a:r>
              <a:rPr lang="en-US" sz="3243" i="1" dirty="0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+</a:t>
            </a:r>
            <a:r>
              <a:rPr lang="en-US" sz="3243" i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 ϕ</a:t>
            </a:r>
            <a:r>
              <a:rPr lang="en-US" sz="3243" i="1" baseline="-250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2 </a:t>
            </a:r>
            <a:r>
              <a:rPr lang="en-US" sz="3243" i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lang="en-US" sz="3243" i="1" baseline="-250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t,k-2</a:t>
            </a:r>
            <a:r>
              <a:rPr lang="en-US" sz="3243" i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 +… +</a:t>
            </a:r>
            <a:r>
              <a:rPr lang="en-US" sz="3243" i="1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sz="3243" i="1" baseline="-250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sz="3243" i="1" baseline="-250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43" i="1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lang="en-US" sz="3243" i="1" baseline="-250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t,k-p</a:t>
            </a:r>
            <a:r>
              <a:rPr lang="en-US" sz="3243" i="1" baseline="-250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sz="3243" i="1" dirty="0" smtClean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Moving Average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E46C0A"/>
                </a:solidFill>
              </a:rPr>
              <a:t>Example: </a:t>
            </a:r>
            <a:r>
              <a:rPr lang="en-US" dirty="0" err="1" smtClean="0">
                <a:solidFill>
                  <a:srgbClr val="E46C0A"/>
                </a:solidFill>
              </a:rPr>
              <a:t>AR(p</a:t>
            </a:r>
            <a:r>
              <a:rPr lang="en-US" dirty="0" smtClean="0">
                <a:solidFill>
                  <a:srgbClr val="E46C0A"/>
                </a:solidFill>
              </a:rPr>
              <a:t>) Process</a:t>
            </a:r>
            <a:endParaRPr lang="en-US" dirty="0">
              <a:solidFill>
                <a:srgbClr val="E46C0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9886" y="1661074"/>
            <a:ext cx="503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E46C0A"/>
                </a:solidFill>
              </a:rPr>
              <a:t>Q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What type of a process is this?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01427" y="2777067"/>
            <a:ext cx="987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AR(4)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85799" y="6322484"/>
            <a:ext cx="6076945" cy="430887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general, for any </a:t>
            </a:r>
            <a:r>
              <a:rPr 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AR(p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process, </a:t>
            </a:r>
            <a:r>
              <a:rPr 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en-US" sz="2200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0 for any </a:t>
            </a:r>
            <a:r>
              <a:rPr 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en-US" sz="2200" dirty="0" smtClean="0">
                <a:solidFill>
                  <a:srgbClr val="595959"/>
                </a:solidFill>
              </a:rPr>
              <a:t>&gt;</a:t>
            </a:r>
            <a:r>
              <a:rPr lang="en-US" sz="2200" dirty="0" err="1" smtClean="0">
                <a:solidFill>
                  <a:srgbClr val="595959"/>
                </a:solidFill>
              </a:rPr>
              <a:t>p</a:t>
            </a:r>
            <a:r>
              <a:rPr lang="en-US" sz="2200" dirty="0" smtClean="0">
                <a:solidFill>
                  <a:srgbClr val="595959"/>
                </a:solidFill>
              </a:rPr>
              <a:t>.</a:t>
            </a:r>
            <a:endParaRPr lang="en-US" sz="2200" dirty="0">
              <a:solidFill>
                <a:srgbClr val="595959"/>
              </a:solidFill>
            </a:endParaRPr>
          </a:p>
        </p:txBody>
      </p:sp>
      <p:grpSp>
        <p:nvGrpSpPr>
          <p:cNvPr id="10" name="Group 2"/>
          <p:cNvGrpSpPr>
            <a:grpSpLocks noChangeAspect="1"/>
          </p:cNvGrpSpPr>
          <p:nvPr/>
        </p:nvGrpSpPr>
        <p:grpSpPr bwMode="auto">
          <a:xfrm>
            <a:off x="368316" y="1981197"/>
            <a:ext cx="8311896" cy="4178166"/>
            <a:chOff x="1620" y="1589"/>
            <a:chExt cx="9390" cy="4351"/>
          </a:xfrm>
        </p:grpSpPr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20" y="1800"/>
              <a:ext cx="4860" cy="3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40" y="1589"/>
              <a:ext cx="4170" cy="4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Rectangle 18"/>
          <p:cNvSpPr/>
          <p:nvPr/>
        </p:nvSpPr>
        <p:spPr>
          <a:xfrm>
            <a:off x="6707094" y="2810931"/>
            <a:ext cx="755650" cy="711202"/>
          </a:xfrm>
          <a:prstGeom prst="rect">
            <a:avLst/>
          </a:prstGeom>
          <a:noFill/>
          <a:ln w="1905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Readings about today’s class: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7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8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endParaRPr lang="en-US" sz="2162" dirty="0" smtClean="0">
              <a:solidFill>
                <a:schemeClr val="tx1">
                  <a:lumMod val="65000"/>
                  <a:lumOff val="35000"/>
                </a:schemeClr>
              </a:solidFill>
              <a:latin typeface="Lucida Sans Typewriter"/>
              <a:cs typeface="Lucida Sans Typewriter"/>
            </a:endParaRPr>
          </a:p>
          <a:p>
            <a:r>
              <a:rPr lang="en-US" dirty="0" smtClean="0"/>
              <a:t>Review Exercises / Problems: 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Chapter 8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1, 2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8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2, 3, 4, 9 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endParaRPr lang="en-US" dirty="0" smtClean="0"/>
          </a:p>
          <a:p>
            <a:r>
              <a:rPr lang="en-US" dirty="0" smtClean="0"/>
              <a:t>Readings for next class: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7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(Section 7.3), Chapter 9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Cycles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of 3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6A5ACD"/>
                </a:solidFill>
              </a:rPr>
              <a:t>Def: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Cycle</a:t>
            </a:r>
            <a:r>
              <a:rPr lang="en-US" dirty="0" smtClean="0">
                <a:solidFill>
                  <a:srgbClr val="6A5ACD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Time series pattern of periodic fluctuations.</a:t>
            </a: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Deterministic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Common in engineering, physical sciences, etc.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Example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2 cos(0.5t+0.8)+ε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rgbClr val="E46C0A"/>
                </a:solidFill>
              </a:rPr>
              <a:t>Stochastic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Common in economics, business, etc.                                             </a:t>
            </a:r>
            <a:r>
              <a:rPr lang="en-US" dirty="0" smtClean="0">
                <a:solidFill>
                  <a:srgbClr val="31859C"/>
                </a:solidFill>
              </a:rPr>
              <a:t>Example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0.5Y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+ 0.3Y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t-2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Cycles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of 3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593" y="1566334"/>
            <a:ext cx="4325112" cy="3452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9" descr="file:///D:/cpsbref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3831" y="1376194"/>
            <a:ext cx="4434840" cy="372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609605" y="5164085"/>
            <a:ext cx="35947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Deterministic</a:t>
            </a:r>
          </a:p>
          <a:p>
            <a:pPr algn="ctr"/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2 cos(0.5t+0.8)+ε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4970223" y="5164085"/>
            <a:ext cx="37084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Stochastic</a:t>
            </a:r>
          </a:p>
          <a:p>
            <a:pPr algn="ctr"/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0.5Y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+ 0.3Y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t-2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Cycles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 of 3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1549206" y="1292409"/>
            <a:ext cx="6373372" cy="5346619"/>
            <a:chOff x="2588" y="7083"/>
            <a:chExt cx="7380" cy="5865"/>
          </a:xfrm>
        </p:grpSpPr>
        <p:grpSp>
          <p:nvGrpSpPr>
            <p:cNvPr id="9" name="Group 38"/>
            <p:cNvGrpSpPr>
              <a:grpSpLocks/>
            </p:cNvGrpSpPr>
            <p:nvPr/>
          </p:nvGrpSpPr>
          <p:grpSpPr bwMode="auto">
            <a:xfrm>
              <a:off x="2588" y="7083"/>
              <a:ext cx="7380" cy="5865"/>
              <a:chOff x="2228" y="7083"/>
              <a:chExt cx="7380" cy="5865"/>
            </a:xfrm>
          </p:grpSpPr>
          <p:pic>
            <p:nvPicPr>
              <p:cNvPr id="17" name="Picture 39" descr="file:///D:/cpsbref2.gif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228" y="7083"/>
                <a:ext cx="7380" cy="58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" name="Line 41"/>
              <p:cNvSpPr>
                <a:spLocks noChangeShapeType="1"/>
              </p:cNvSpPr>
              <p:nvPr/>
            </p:nvSpPr>
            <p:spPr bwMode="auto">
              <a:xfrm>
                <a:off x="4807" y="8674"/>
                <a:ext cx="770" cy="98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Line 42"/>
              <p:cNvSpPr>
                <a:spLocks noChangeShapeType="1"/>
              </p:cNvSpPr>
              <p:nvPr/>
            </p:nvSpPr>
            <p:spPr bwMode="auto">
              <a:xfrm flipV="1">
                <a:off x="3545" y="8637"/>
                <a:ext cx="600" cy="113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lg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44"/>
            <p:cNvGrpSpPr>
              <a:grpSpLocks noChangeAspect="1"/>
            </p:cNvGrpSpPr>
            <p:nvPr/>
          </p:nvGrpSpPr>
          <p:grpSpPr bwMode="auto">
            <a:xfrm>
              <a:off x="3492" y="7764"/>
              <a:ext cx="5328" cy="4116"/>
              <a:chOff x="1800" y="7818"/>
              <a:chExt cx="5328" cy="4116"/>
            </a:xfrm>
          </p:grpSpPr>
          <p:sp>
            <p:nvSpPr>
              <p:cNvPr id="11" name="AutoShape 45"/>
              <p:cNvSpPr>
                <a:spLocks noChangeAspect="1" noChangeArrowheads="1"/>
              </p:cNvSpPr>
              <p:nvPr/>
            </p:nvSpPr>
            <p:spPr bwMode="auto">
              <a:xfrm>
                <a:off x="1800" y="7818"/>
                <a:ext cx="5328" cy="4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Text Box 46"/>
              <p:cNvSpPr txBox="1">
                <a:spLocks noChangeArrowheads="1"/>
              </p:cNvSpPr>
              <p:nvPr/>
            </p:nvSpPr>
            <p:spPr bwMode="auto">
              <a:xfrm>
                <a:off x="1912" y="9268"/>
                <a:ext cx="413" cy="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7666" tIns="33833" rIns="67666" bIns="33833">
                <a:prstTxWarp prst="textNoShape">
                  <a:avLst/>
                </a:prstTxWarp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en-US" sz="2200" dirty="0">
                    <a:solidFill>
                      <a:srgbClr val="000000"/>
                    </a:solidFill>
                  </a:rPr>
                  <a:t>A</a:t>
                </a:r>
                <a:endParaRPr lang="en-US" sz="2200" dirty="0"/>
              </a:p>
            </p:txBody>
          </p:sp>
          <p:sp>
            <p:nvSpPr>
              <p:cNvPr id="13" name="Text Box 47"/>
              <p:cNvSpPr txBox="1">
                <a:spLocks noChangeArrowheads="1"/>
              </p:cNvSpPr>
              <p:nvPr/>
            </p:nvSpPr>
            <p:spPr bwMode="auto">
              <a:xfrm>
                <a:off x="3842" y="8738"/>
                <a:ext cx="413" cy="4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7666" tIns="33833" rIns="67666" bIns="33833">
                <a:prstTxWarp prst="textNoShape">
                  <a:avLst/>
                </a:prstTxWarp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en-US" sz="2200" dirty="0">
                    <a:solidFill>
                      <a:srgbClr val="000000"/>
                    </a:solidFill>
                  </a:rPr>
                  <a:t>B</a:t>
                </a:r>
                <a:endParaRPr lang="en-US" sz="2200" dirty="0"/>
              </a:p>
            </p:txBody>
          </p:sp>
          <p:sp>
            <p:nvSpPr>
              <p:cNvPr id="14" name="Text Box 48"/>
              <p:cNvSpPr txBox="1">
                <a:spLocks noChangeArrowheads="1"/>
              </p:cNvSpPr>
              <p:nvPr/>
            </p:nvSpPr>
            <p:spPr bwMode="auto">
              <a:xfrm>
                <a:off x="5485" y="9858"/>
                <a:ext cx="429" cy="4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7666" tIns="33833" rIns="67666" bIns="33833">
                <a:prstTxWarp prst="textNoShape">
                  <a:avLst/>
                </a:prstTxWarp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en-US" sz="2200" dirty="0">
                    <a:solidFill>
                      <a:srgbClr val="000000"/>
                    </a:solidFill>
                  </a:rPr>
                  <a:t>C</a:t>
                </a:r>
                <a:endParaRPr lang="en-US" sz="2200" dirty="0"/>
              </a:p>
            </p:txBody>
          </p:sp>
          <p:sp>
            <p:nvSpPr>
              <p:cNvPr id="15" name="Text Box 49"/>
              <p:cNvSpPr txBox="1">
                <a:spLocks noChangeArrowheads="1"/>
              </p:cNvSpPr>
              <p:nvPr/>
            </p:nvSpPr>
            <p:spPr bwMode="auto">
              <a:xfrm>
                <a:off x="6547" y="9633"/>
                <a:ext cx="429" cy="4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7666" tIns="33833" rIns="67666" bIns="33833">
                <a:prstTxWarp prst="textNoShape">
                  <a:avLst/>
                </a:prstTxWarp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en-US" sz="2200" dirty="0">
                    <a:solidFill>
                      <a:srgbClr val="000000"/>
                    </a:solidFill>
                  </a:rPr>
                  <a:t>D</a:t>
                </a:r>
                <a:endParaRPr lang="en-US" sz="2200" dirty="0"/>
              </a:p>
            </p:txBody>
          </p:sp>
        </p:grpSp>
      </p:grpSp>
      <p:sp>
        <p:nvSpPr>
          <p:cNvPr id="24" name="Line 41"/>
          <p:cNvSpPr>
            <a:spLocks noChangeShapeType="1"/>
          </p:cNvSpPr>
          <p:nvPr/>
        </p:nvSpPr>
        <p:spPr bwMode="auto">
          <a:xfrm>
            <a:off x="5410364" y="4074084"/>
            <a:ext cx="1019088" cy="68418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42"/>
          <p:cNvSpPr>
            <a:spLocks noChangeShapeType="1"/>
          </p:cNvSpPr>
          <p:nvPr/>
        </p:nvSpPr>
        <p:spPr bwMode="auto">
          <a:xfrm flipV="1">
            <a:off x="6553200" y="3639083"/>
            <a:ext cx="518160" cy="103194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Autoregressive Models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6A5ACD"/>
                </a:solidFill>
              </a:rPr>
              <a:t>Def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AR(p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Autoregressive process of order p≥0: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Y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ϕ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t-2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…+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q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t-p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     where                    , and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ϕ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persistence parameter.</a:t>
            </a:r>
          </a:p>
          <a:p>
            <a:pPr>
              <a:buNone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r>
              <a:rPr lang="en-US" dirty="0" smtClean="0">
                <a:solidFill>
                  <a:srgbClr val="6A5ACD"/>
                </a:solidFill>
                <a:cs typeface="Times New Roman"/>
              </a:rPr>
              <a:t>Examples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AR(</a:t>
            </a:r>
            <a:r>
              <a:rPr lang="en-US" dirty="0" smtClean="0">
                <a:solidFill>
                  <a:srgbClr val="B22222"/>
                </a:solidFill>
                <a:cs typeface="Times New Roman"/>
              </a:rPr>
              <a:t>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): 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Y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i="1" baseline="-25000" dirty="0" smtClean="0">
              <a:solidFill>
                <a:srgbClr val="B22222"/>
              </a:solidFill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AR(</a:t>
            </a:r>
            <a:r>
              <a:rPr lang="en-US" dirty="0" smtClean="0">
                <a:solidFill>
                  <a:srgbClr val="B22222"/>
                </a:solidFill>
                <a:cs typeface="Times New Roman"/>
              </a:rPr>
              <a:t>2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Y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ϕ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2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t-2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i="1" baseline="-25000" dirty="0" smtClean="0">
              <a:solidFill>
                <a:srgbClr val="B22222"/>
              </a:solidFill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AR(</a:t>
            </a:r>
            <a:r>
              <a:rPr lang="en-US" dirty="0" smtClean="0">
                <a:solidFill>
                  <a:srgbClr val="B22222"/>
                </a:solidFill>
                <a:cs typeface="Times New Roman"/>
              </a:rPr>
              <a:t>6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):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6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t-6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i="1" baseline="-25000" dirty="0" smtClean="0">
              <a:solidFill>
                <a:srgbClr val="B22222"/>
              </a:solidFill>
              <a:latin typeface="Times New Roman"/>
              <a:cs typeface="Times New Roman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247" y="2692400"/>
            <a:ext cx="1737360" cy="4217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Autoregressive Models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For every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AR(p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process, we need to address the following 3 questions:</a:t>
            </a:r>
          </a:p>
          <a:p>
            <a:pPr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What does a time series of an AR process look like?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What do the corresponding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ACFs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and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PACFs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look like?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What is the optimal forecast?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Autoregressive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Example: AR(1) Process</a:t>
            </a:r>
            <a:endParaRPr lang="en-US" dirty="0">
              <a:solidFill>
                <a:srgbClr val="6A5AC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135" dirty="0" smtClean="0">
                <a:solidFill>
                  <a:srgbClr val="E46C0A"/>
                </a:solidFill>
                <a:cs typeface="Times New Roman"/>
              </a:rPr>
              <a:t>(1)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What does a time series of an AR process look like?</a:t>
            </a: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3135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Consider the following AR(1) process: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None/>
            </a:pPr>
            <a:r>
              <a:rPr lang="en-US" sz="3135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lang="en-US" sz="3135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3135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135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sz="3135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sz="3135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sz="3135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sz="3135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Y</a:t>
            </a:r>
            <a:r>
              <a:rPr lang="en-US" sz="3135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sz="3135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sz="3135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sz="3135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3135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sz="3135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514350" indent="-514350">
              <a:buClr>
                <a:schemeClr val="accent6">
                  <a:lumMod val="75000"/>
                </a:schemeClr>
              </a:buClr>
            </a:pPr>
            <a:endParaRPr lang="en-US" sz="3135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We can plot this process for </a:t>
            </a:r>
            <a:r>
              <a:rPr lang="en-US" sz="3135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c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=1, and different values of </a:t>
            </a:r>
            <a:r>
              <a:rPr lang="en-US" sz="3135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ϕ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 e.g., for </a:t>
            </a:r>
            <a:r>
              <a:rPr lang="en-US" sz="3135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ϕ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=0.4, </a:t>
            </a:r>
            <a:r>
              <a:rPr lang="en-US" sz="3135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ϕ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=0.7, </a:t>
            </a:r>
            <a:r>
              <a:rPr lang="en-US" sz="3135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ϕ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=0.95, and </a:t>
            </a:r>
            <a:r>
              <a:rPr lang="en-US" sz="3135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ϕ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=1.</a:t>
            </a: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3135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We can show that </a:t>
            </a:r>
            <a:r>
              <a:rPr lang="en-US" sz="3135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E(</a:t>
            </a:r>
            <a:r>
              <a:rPr lang="en-US" sz="3135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3135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)=</a:t>
            </a:r>
            <a:r>
              <a:rPr lang="en-US" sz="3135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c+ϕμ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 and σ</a:t>
            </a:r>
            <a:r>
              <a:rPr lang="en-US" sz="3135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2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</a:t>
            </a:r>
            <a:r>
              <a:rPr lang="en-US" sz="3135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3135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= σ</a:t>
            </a:r>
            <a:r>
              <a:rPr lang="en-US" sz="3135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135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 </a:t>
            </a:r>
            <a:r>
              <a:rPr lang="en-US" sz="3135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/ 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(1-ϕ</a:t>
            </a:r>
            <a:r>
              <a:rPr lang="en-US" sz="3135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2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</a:t>
            </a:r>
            <a:endParaRPr lang="en-US" sz="3135" baseline="-250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9329" y="6210828"/>
            <a:ext cx="5947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B22222"/>
                </a:solidFill>
              </a:rPr>
              <a:t>Note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Since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E(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4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)=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μ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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μ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c+ϕμ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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μ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c/(1-ϕ ) 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31"/>
          <p:cNvGrpSpPr>
            <a:grpSpLocks/>
          </p:cNvGrpSpPr>
          <p:nvPr/>
        </p:nvGrpSpPr>
        <p:grpSpPr bwMode="auto">
          <a:xfrm>
            <a:off x="1219203" y="1013138"/>
            <a:ext cx="6647744" cy="5598832"/>
            <a:chOff x="1584" y="3486"/>
            <a:chExt cx="9422" cy="7901"/>
          </a:xfrm>
        </p:grpSpPr>
        <p:pic>
          <p:nvPicPr>
            <p:cNvPr id="16" name="Picture 3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84" y="3486"/>
              <a:ext cx="9422" cy="7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 Box 33"/>
            <p:cNvSpPr txBox="1">
              <a:spLocks noChangeArrowheads="1"/>
            </p:cNvSpPr>
            <p:nvPr/>
          </p:nvSpPr>
          <p:spPr bwMode="auto">
            <a:xfrm>
              <a:off x="2356" y="4140"/>
              <a:ext cx="1064" cy="4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8" name="Text Box 34"/>
            <p:cNvSpPr txBox="1">
              <a:spLocks noChangeArrowheads="1"/>
            </p:cNvSpPr>
            <p:nvPr/>
          </p:nvSpPr>
          <p:spPr bwMode="auto">
            <a:xfrm>
              <a:off x="2596" y="7920"/>
              <a:ext cx="1184" cy="4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9" name="Text Box 35"/>
            <p:cNvSpPr txBox="1">
              <a:spLocks noChangeArrowheads="1"/>
            </p:cNvSpPr>
            <p:nvPr/>
          </p:nvSpPr>
          <p:spPr bwMode="auto">
            <a:xfrm>
              <a:off x="7020" y="7920"/>
              <a:ext cx="844" cy="4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4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6A5ACD"/>
                </a:solidFill>
              </a:rPr>
              <a:t>AR(1):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+ϕY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6A5ACD"/>
                </a:solidFill>
              </a:rPr>
              <a:t> </a:t>
            </a:r>
            <a:endParaRPr lang="en-US" dirty="0">
              <a:solidFill>
                <a:srgbClr val="6A5AC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63410" y="1303869"/>
            <a:ext cx="970981" cy="43088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200" i="1" dirty="0" err="1" smtClean="0">
                <a:latin typeface="Times New Roman"/>
                <a:cs typeface="Times New Roman"/>
              </a:rPr>
              <a:t>ϕ</a:t>
            </a:r>
            <a:r>
              <a:rPr lang="en-US" sz="2200" i="1" dirty="0" smtClean="0">
                <a:latin typeface="Times New Roman"/>
                <a:cs typeface="Times New Roman"/>
              </a:rPr>
              <a:t>=0.4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55157" y="4105275"/>
            <a:ext cx="759384" cy="43088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200" i="1" dirty="0" err="1" smtClean="0">
                <a:latin typeface="Times New Roman"/>
                <a:cs typeface="Times New Roman"/>
              </a:rPr>
              <a:t>ϕ</a:t>
            </a:r>
            <a:r>
              <a:rPr lang="en-US" sz="2200" i="1" dirty="0" smtClean="0">
                <a:latin typeface="Times New Roman"/>
                <a:cs typeface="Times New Roman"/>
              </a:rPr>
              <a:t>=1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31139" y="4105275"/>
            <a:ext cx="1104606" cy="43088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200" i="1" dirty="0" err="1" smtClean="0">
                <a:latin typeface="Times New Roman"/>
                <a:cs typeface="Times New Roman"/>
              </a:rPr>
              <a:t>ϕ</a:t>
            </a:r>
            <a:r>
              <a:rPr lang="en-US" sz="2200" i="1" dirty="0" smtClean="0">
                <a:latin typeface="Times New Roman"/>
                <a:cs typeface="Times New Roman"/>
              </a:rPr>
              <a:t>=0.95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8224" y="2675442"/>
            <a:ext cx="970981" cy="43088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200" i="1" dirty="0" err="1" smtClean="0">
                <a:latin typeface="Times New Roman"/>
                <a:cs typeface="Times New Roman"/>
              </a:rPr>
              <a:t>ϕ</a:t>
            </a:r>
            <a:r>
              <a:rPr lang="en-US" sz="2200" i="1" dirty="0" smtClean="0">
                <a:latin typeface="Times New Roman"/>
                <a:cs typeface="Times New Roman"/>
              </a:rPr>
              <a:t>=0.7</a:t>
            </a:r>
            <a:endParaRPr lang="en-US" sz="2200" i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18424</TotalTime>
  <Words>769</Words>
  <Application>Microsoft Macintosh PowerPoint</Application>
  <PresentationFormat>On-screen Show (4:3)</PresentationFormat>
  <Paragraphs>228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Calibri</vt:lpstr>
      <vt:lpstr>Lucida Sans Typewriter</vt:lpstr>
      <vt:lpstr>Times New Roman</vt:lpstr>
      <vt:lpstr>Wingdings</vt:lpstr>
      <vt:lpstr>Arial</vt:lpstr>
      <vt:lpstr>Office Theme</vt:lpstr>
      <vt:lpstr>Equation</vt:lpstr>
      <vt:lpstr>Document</vt:lpstr>
      <vt:lpstr>Economics 144 Economic Forecasting   </vt:lpstr>
      <vt:lpstr>Today’s Class </vt:lpstr>
      <vt:lpstr>Cycles 1 of 3  </vt:lpstr>
      <vt:lpstr>Cycles 2 of 3  </vt:lpstr>
      <vt:lpstr>Cycles 3 of 3  </vt:lpstr>
      <vt:lpstr>Autoregressive Models</vt:lpstr>
      <vt:lpstr>Autoregressive Models</vt:lpstr>
      <vt:lpstr>Autoregressive Models Example: AR(1) Process</vt:lpstr>
      <vt:lpstr>AR(1): Yt = c +ϕYt-1 + εt  </vt:lpstr>
      <vt:lpstr>Autoregressive Models Example: AR(1) Process</vt:lpstr>
      <vt:lpstr>Autocorrelation Functions of  Simulated AR(1) Processes</vt:lpstr>
      <vt:lpstr>Autoregressive Models Example: AR(1) Process</vt:lpstr>
      <vt:lpstr>Autoregressive Models Example: AR(1) Process</vt:lpstr>
      <vt:lpstr>Autoregressive Models Forecasting in an AR(1) Process</vt:lpstr>
      <vt:lpstr>Autoregressive Models Forecasting in an AR(1) Process</vt:lpstr>
      <vt:lpstr>Autoregressive Models Forecasting in an AR(1) Process</vt:lpstr>
      <vt:lpstr>Autoregressive Models Example: AR(2) Process</vt:lpstr>
      <vt:lpstr>Autoregressive Models Example: AR(2) Process</vt:lpstr>
      <vt:lpstr>Autoregressive Models Example: AR(2) Process</vt:lpstr>
      <vt:lpstr>Autoregressive Models Example: AR(2) Process</vt:lpstr>
      <vt:lpstr>Multistep Forecast of the U.S. Inflation Rate</vt:lpstr>
      <vt:lpstr>Autoregressive Models Example: AR(2) Process</vt:lpstr>
      <vt:lpstr>Autoregressive Models AR(P) Process</vt:lpstr>
      <vt:lpstr>Autoregressive Models Forecasting in an AR(p) Process</vt:lpstr>
      <vt:lpstr>Autoregressive Models Forecasting in an AR(p) Process</vt:lpstr>
      <vt:lpstr>Moving Average Models Example: AR(p) Process</vt:lpstr>
      <vt:lpstr>For Next Class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106V Investments   </dc:title>
  <dc:creator>RANDALL R. ROJAS</dc:creator>
  <cp:lastModifiedBy>Noah Kawasaki</cp:lastModifiedBy>
  <cp:revision>488</cp:revision>
  <dcterms:created xsi:type="dcterms:W3CDTF">2015-04-26T20:34:39Z</dcterms:created>
  <dcterms:modified xsi:type="dcterms:W3CDTF">2018-04-30T18:09:19Z</dcterms:modified>
</cp:coreProperties>
</file>