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80" r:id="rId23"/>
    <p:sldId id="281" r:id="rId24"/>
    <p:sldId id="282" r:id="rId25"/>
    <p:sldId id="276" r:id="rId26"/>
    <p:sldId id="277"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4960" autoAdjust="0"/>
  </p:normalViewPr>
  <p:slideViewPr>
    <p:cSldViewPr snapToGrid="0" snapToObjects="1" showGuides="1">
      <p:cViewPr varScale="1">
        <p:scale>
          <a:sx n="75" d="100"/>
          <a:sy n="75" d="100"/>
        </p:scale>
        <p:origin x="43"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67397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cstate="email">
            <a:alphaModFix amt="3000"/>
            <a:extLst>
              <a:ext uri="{28A0092B-C50C-407E-A947-70E740481C1C}">
                <a14:useLocalDpi xmlns:a14="http://schemas.microsoft.com/office/drawing/2010/main"/>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082629" cy="1325563"/>
          </a:xfrm>
        </p:spPr>
        <p:txBody>
          <a:bodyPr anchor="ctr">
            <a:normAutofit/>
          </a:bodyPr>
          <a:lstStyle/>
          <a:p>
            <a:r>
              <a:rPr lang="en-US">
                <a:solidFill>
                  <a:srgbClr val="0E659B"/>
                </a:solidFill>
              </a:rPr>
              <a:t>CAPSTONE PROJECT REPORT</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a:t>NATALIA KNIAZEVA</a:t>
            </a:r>
            <a:endParaRPr lang="en-US" dirty="0"/>
          </a:p>
          <a:p>
            <a:pPr marL="0" indent="0">
              <a:buNone/>
            </a:pPr>
            <a:r>
              <a:rPr lang="en-US"/>
              <a:t>03.03.2023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a:t>Currently MySQL is leading Top-10 of databases worked with</a:t>
            </a:r>
            <a:endParaRPr lang="ru-RU"/>
          </a:p>
          <a:p>
            <a:r>
              <a:rPr lang="en-US"/>
              <a:t>Microsoft SQL Server</a:t>
            </a:r>
            <a:r>
              <a:rPr lang="ru-RU"/>
              <a:t> </a:t>
            </a:r>
            <a:r>
              <a:rPr lang="en-US"/>
              <a:t>wins the future trends. Its popularity can be 30% higher than of MySQL next year</a:t>
            </a:r>
            <a:endParaRPr lang="en-US" dirty="0"/>
          </a:p>
          <a:p>
            <a:r>
              <a:rPr lang="en-US"/>
              <a:t>The least popular database</a:t>
            </a:r>
            <a:r>
              <a:rPr lang="ru-RU"/>
              <a:t> </a:t>
            </a:r>
            <a:r>
              <a:rPr lang="en-US"/>
              <a:t>is Firebase</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a:t>Microsoft SQL Server,</a:t>
            </a:r>
            <a:r>
              <a:rPr lang="ru-RU"/>
              <a:t> </a:t>
            </a:r>
            <a:r>
              <a:rPr lang="en-US"/>
              <a:t>MySQ, PostgreSQL and SQLite are in the current and future trends</a:t>
            </a:r>
            <a:endParaRPr lang="ru-RU"/>
          </a:p>
          <a:p>
            <a:r>
              <a:rPr lang="en-US"/>
              <a:t>There will be no new databases in Top-10 next year</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599285"/>
            <a:ext cx="7554500" cy="1972715"/>
          </a:xfrm>
        </p:spPr>
        <p:txBody>
          <a:bodyPr>
            <a:normAutofit/>
          </a:bodyPr>
          <a:lstStyle/>
          <a:p>
            <a:pPr marL="0" indent="0">
              <a:buNone/>
            </a:pPr>
            <a:r>
              <a:rPr lang="en-US" sz="2200"/>
              <a:t>https://eu-gb.dataplatform.cloud.ibm.com/dashboards/c0adab1b-a109-490d-81b0-de6b8b1e9ef3/view/4324df7e338063ff77f2e2e4079c250f7a637709b5bbd507d5857b4959607797f33f1093c8291f09de430166a0bf405d9f</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5377F262-AD41-5357-8B61-5C7F6B291CB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66750" y="1439722"/>
            <a:ext cx="9648825" cy="4971079"/>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C71F8174-73F4-E495-D018-144A8B20B01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62000" y="1423987"/>
            <a:ext cx="9429750" cy="491863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0D0C31DB-2164-B24B-FBB9-93D1E73AB1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8174" y="1404938"/>
            <a:ext cx="9715501" cy="497098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757069" y="1825625"/>
            <a:ext cx="5181600" cy="4351338"/>
          </a:xfrm>
        </p:spPr>
        <p:txBody>
          <a:bodyPr>
            <a:normAutofit lnSpcReduction="10000"/>
          </a:bodyPr>
          <a:lstStyle/>
          <a:p>
            <a:pPr lvl="1"/>
            <a:r>
              <a:rPr lang="en-US" sz="2800"/>
              <a:t>The presented analysis has proved the value of using such methods as collecting data via APIs, applying statistical technigues and visualization. It has enabled to answer the initial questions:</a:t>
            </a:r>
          </a:p>
          <a:p>
            <a:pPr lvl="1"/>
            <a:r>
              <a:rPr lang="en-US" sz="1800"/>
              <a:t>What are the top programming languages in demand?</a:t>
            </a:r>
          </a:p>
          <a:p>
            <a:pPr lvl="1"/>
            <a:r>
              <a:rPr lang="en-US" sz="1800"/>
              <a:t>What are the top database skills in demand?</a:t>
            </a:r>
          </a:p>
          <a:p>
            <a:pPr lvl="1"/>
            <a:r>
              <a:rPr lang="en-US" sz="1800"/>
              <a:t>What are the popular platforms and web frames?</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a:t>Fast changing trends</a:t>
            </a:r>
            <a:endParaRPr lang="en-US" dirty="0"/>
          </a:p>
          <a:p>
            <a:r>
              <a:rPr lang="en-US"/>
              <a:t>Gender imbalance in IT-professions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a:t>IT-companies should take into consideration these fast changes when working on new web development or mobile app development projects</a:t>
            </a:r>
            <a:endParaRPr lang="en-US" dirty="0"/>
          </a:p>
          <a:p>
            <a:r>
              <a:rPr lang="en-US"/>
              <a:t>IT-professionals should constantly gain new skills to stay competitive</a:t>
            </a:r>
            <a:endParaRPr lang="en-US" dirty="0"/>
          </a:p>
          <a:p>
            <a:r>
              <a:rPr lang="en-US"/>
              <a:t>IT field needs equal representation of men and women. It will bring diversity in thoughts while producing software, and diversity in business decisions, which will be a competitive advantage</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a:t>Only C programmers are in relatively high demand </a:t>
            </a:r>
          </a:p>
          <a:p>
            <a:r>
              <a:rPr lang="en-US"/>
              <a:t>Average annual salary is acceptable</a:t>
            </a:r>
          </a:p>
          <a:p>
            <a:r>
              <a:rPr lang="en-US"/>
              <a:t>Remuneration listed for a number of programming languages from $130,801 to $84,727 with no apparent gender bias</a:t>
            </a:r>
          </a:p>
          <a:p>
            <a:r>
              <a:rPr lang="en-US"/>
              <a:t>General preference for change in technology:</a:t>
            </a:r>
          </a:p>
          <a:p>
            <a:pPr marL="627063" indent="-177800"/>
            <a:r>
              <a:rPr lang="en-US" sz="2300"/>
              <a:t>Increase use of Python and introduction of TypeScript</a:t>
            </a:r>
          </a:p>
          <a:p>
            <a:pPr marL="627063" indent="-177800"/>
            <a:r>
              <a:rPr lang="en-US" sz="2300"/>
              <a:t>Among top 5 databases there us a continued use of 3 current databases and introduction of Redis &amp; Elasticsearch </a:t>
            </a:r>
          </a:p>
          <a:p>
            <a:pPr marL="627063" indent="-177800"/>
            <a:r>
              <a:rPr lang="en-US" sz="2300"/>
              <a:t>Declining preference for Windows as a platform, </a:t>
            </a:r>
          </a:p>
          <a:p>
            <a:pPr marL="627063" indent="-177800"/>
            <a:r>
              <a:rPr lang="en-US" sz="2300"/>
              <a:t>React.js webframe, ranked in top 3 for the next year, voted to become future leading webframe. Angular/Angular.js and jQuery are competitors, but only Angular/Angular.js is to retain constant use in future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055857" y="1849823"/>
            <a:ext cx="3194581" cy="3194581"/>
          </a:xfrm>
          <a:prstGeom prst="rect">
            <a:avLst/>
          </a:prstGeom>
        </p:spPr>
      </p:pic>
      <p:pic>
        <p:nvPicPr>
          <p:cNvPr id="8" name="Picture 7">
            <a:extLst>
              <a:ext uri="{FF2B5EF4-FFF2-40B4-BE49-F238E27FC236}">
                <a16:creationId xmlns:a16="http://schemas.microsoft.com/office/drawing/2014/main" id="{3D4FAE7F-11FD-FBF7-4B48-FECD6DC4821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182364" y="1494223"/>
            <a:ext cx="7171436" cy="4025995"/>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055857" y="1849823"/>
            <a:ext cx="3194581" cy="3194581"/>
          </a:xfrm>
          <a:prstGeom prst="rect">
            <a:avLst/>
          </a:prstGeom>
        </p:spPr>
      </p:pic>
      <p:pic>
        <p:nvPicPr>
          <p:cNvPr id="5" name="Picture 4">
            <a:extLst>
              <a:ext uri="{FF2B5EF4-FFF2-40B4-BE49-F238E27FC236}">
                <a16:creationId xmlns:a16="http://schemas.microsoft.com/office/drawing/2014/main" id="{1F457ACF-4DFA-2C5F-3451-C2BBAD87F5F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148074" y="2286000"/>
            <a:ext cx="7396226" cy="2550423"/>
          </a:xfrm>
          <a:prstGeom prst="rect">
            <a:avLst/>
          </a:prstGeom>
        </p:spPr>
      </p:pic>
    </p:spTree>
    <p:extLst>
      <p:ext uri="{BB962C8B-B14F-4D97-AF65-F5344CB8AC3E}">
        <p14:creationId xmlns:p14="http://schemas.microsoft.com/office/powerpoint/2010/main" val="306716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055857" y="1849823"/>
            <a:ext cx="3194581" cy="3194581"/>
          </a:xfrm>
          <a:prstGeom prst="rect">
            <a:avLst/>
          </a:prstGeom>
        </p:spPr>
      </p:pic>
      <p:pic>
        <p:nvPicPr>
          <p:cNvPr id="6" name="Picture 5">
            <a:extLst>
              <a:ext uri="{FF2B5EF4-FFF2-40B4-BE49-F238E27FC236}">
                <a16:creationId xmlns:a16="http://schemas.microsoft.com/office/drawing/2014/main" id="{6DD1469A-9A24-B8B6-FA79-E82DA446B91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250438" y="1574800"/>
            <a:ext cx="5546232" cy="4737100"/>
          </a:xfrm>
          <a:prstGeom prst="rect">
            <a:avLst/>
          </a:prstGeom>
        </p:spPr>
      </p:pic>
    </p:spTree>
    <p:extLst>
      <p:ext uri="{BB962C8B-B14F-4D97-AF65-F5344CB8AC3E}">
        <p14:creationId xmlns:p14="http://schemas.microsoft.com/office/powerpoint/2010/main" val="159123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055857" y="1849823"/>
            <a:ext cx="3194581" cy="3194581"/>
          </a:xfrm>
          <a:prstGeom prst="rect">
            <a:avLst/>
          </a:prstGeom>
        </p:spPr>
      </p:pic>
      <p:pic>
        <p:nvPicPr>
          <p:cNvPr id="5" name="Picture 4">
            <a:extLst>
              <a:ext uri="{FF2B5EF4-FFF2-40B4-BE49-F238E27FC236}">
                <a16:creationId xmlns:a16="http://schemas.microsoft.com/office/drawing/2014/main" id="{5344CFB3-B90E-95A9-DF4B-7F19C5C9AB5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394200" y="1485899"/>
            <a:ext cx="4864100" cy="4836305"/>
          </a:xfrm>
          <a:prstGeom prst="rect">
            <a:avLst/>
          </a:prstGeom>
        </p:spPr>
      </p:pic>
    </p:spTree>
    <p:extLst>
      <p:ext uri="{BB962C8B-B14F-4D97-AF65-F5344CB8AC3E}">
        <p14:creationId xmlns:p14="http://schemas.microsoft.com/office/powerpoint/2010/main" val="54488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Picture 6">
            <a:extLst>
              <a:ext uri="{FF2B5EF4-FFF2-40B4-BE49-F238E27FC236}">
                <a16:creationId xmlns:a16="http://schemas.microsoft.com/office/drawing/2014/main" id="{968BF799-E916-09DA-B8EC-C307A76E607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31473" y="1600199"/>
            <a:ext cx="5929053" cy="427067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16" name="Picture 15">
            <a:extLst>
              <a:ext uri="{FF2B5EF4-FFF2-40B4-BE49-F238E27FC236}">
                <a16:creationId xmlns:a16="http://schemas.microsoft.com/office/drawing/2014/main" id="{24E6B6B2-03D4-622E-8990-4CC1A858E64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32100" y="1447800"/>
            <a:ext cx="6527800" cy="406400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30528"/>
            <a:ext cx="7322725" cy="4660543"/>
          </a:xfrm>
        </p:spPr>
        <p:txBody>
          <a:bodyPr>
            <a:normAutofit fontScale="92500" lnSpcReduction="10000"/>
          </a:bodyPr>
          <a:lstStyle/>
          <a:p>
            <a:pPr algn="l"/>
            <a:r>
              <a:rPr lang="en-US" sz="2200"/>
              <a:t>The Capstone Project is aiming to find out the popularity of programming languages and identify future skill requirements</a:t>
            </a:r>
            <a:r>
              <a:rPr lang="en-US" sz="2400" b="0" i="0">
                <a:solidFill>
                  <a:srgbClr val="000000"/>
                </a:solidFill>
                <a:effectLst/>
                <a:latin typeface="Times New Roman" panose="02020603050405020304" pitchFamily="18" charset="0"/>
              </a:rPr>
              <a:t>.</a:t>
            </a:r>
          </a:p>
          <a:p>
            <a:r>
              <a:rPr lang="en-US" sz="2200"/>
              <a:t>We choose two ways to identify the language popularity – counting the number of Google searches for each language and exploring salary surveys.</a:t>
            </a:r>
          </a:p>
          <a:p>
            <a:r>
              <a:rPr lang="en-US" sz="2100"/>
              <a:t>Once the data have been collected we analyzed it and identified insights and trends which include the following:</a:t>
            </a:r>
          </a:p>
          <a:p>
            <a:pPr lvl="1"/>
            <a:r>
              <a:rPr lang="en-US" sz="1700"/>
              <a:t>What are the top programming languages in demand?</a:t>
            </a:r>
          </a:p>
          <a:p>
            <a:pPr lvl="1"/>
            <a:r>
              <a:rPr lang="en-US" sz="1700"/>
              <a:t>What are the top database skills in demand?</a:t>
            </a:r>
          </a:p>
          <a:p>
            <a:pPr lvl="1"/>
            <a:r>
              <a:rPr lang="en-US" sz="1700"/>
              <a:t>What are the popular platforms and web frames?</a:t>
            </a:r>
          </a:p>
          <a:p>
            <a:r>
              <a:rPr lang="en-US" sz="2100"/>
              <a:t>The steps of the Projects include:</a:t>
            </a:r>
          </a:p>
          <a:p>
            <a:pPr lvl="1"/>
            <a:r>
              <a:rPr lang="en-US" sz="1700"/>
              <a:t>Webscraping and accessing APIs to collect the data</a:t>
            </a:r>
          </a:p>
          <a:p>
            <a:pPr lvl="1"/>
            <a:r>
              <a:rPr lang="en-US" sz="1700"/>
              <a:t>Wrangling in order to refine the data and make it ready for the analysis </a:t>
            </a:r>
          </a:p>
          <a:p>
            <a:pPr lvl="1"/>
            <a:r>
              <a:rPr lang="en-US" sz="1700"/>
              <a:t>Applying statistical techniques for analysis</a:t>
            </a:r>
          </a:p>
          <a:p>
            <a:pPr lvl="1"/>
            <a:r>
              <a:rPr lang="en-US" sz="1700"/>
              <a:t>Creating dashboards using IBM Cognos Analytics for visualization </a:t>
            </a:r>
          </a:p>
          <a:p>
            <a:pPr lvl="1"/>
            <a:r>
              <a:rPr lang="en-US" sz="1700"/>
              <a:t>Sharing the findings in a presentation</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3544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a:t>The Capstone Project Report summarizes the findings from GitHub and StackOverflow datasets, and a salary survey </a:t>
            </a:r>
          </a:p>
          <a:p>
            <a:r>
              <a:rPr lang="en-US" sz="2200"/>
              <a:t>The Report provides information about the programming languages that are most in demand, and identifies trends, salaries, and future skill requirements in the IT-industry.</a:t>
            </a:r>
          </a:p>
          <a:p>
            <a:r>
              <a:rPr lang="en-US" sz="2200"/>
              <a:t>The Report may be of interest to:</a:t>
            </a:r>
          </a:p>
          <a:p>
            <a:pPr lvl="1"/>
            <a:r>
              <a:rPr lang="en-US" sz="1800"/>
              <a:t>C-suite executives and HR speciealists of IT-companies</a:t>
            </a:r>
          </a:p>
          <a:p>
            <a:pPr lvl="1"/>
            <a:r>
              <a:rPr lang="en-US" sz="1800"/>
              <a:t>Computer science students</a:t>
            </a:r>
          </a:p>
          <a:p>
            <a:pPr lvl="1"/>
            <a:r>
              <a:rPr lang="en-US" sz="1800"/>
              <a:t>IT-specialists working with programming languages</a:t>
            </a:r>
          </a:p>
          <a:p>
            <a:pPr lvl="1"/>
            <a:r>
              <a:rPr lang="en-US" sz="1800"/>
              <a:t>Labour market researchers</a:t>
            </a:r>
          </a:p>
          <a:p>
            <a:pPr lvl="1"/>
            <a:r>
              <a:rPr lang="en-US" sz="1800"/>
              <a:t>Career coachers</a:t>
            </a:r>
          </a:p>
          <a:p>
            <a:pPr marL="457200" lvl="1" indent="0">
              <a:buNone/>
            </a:pPr>
            <a:endParaRPr lang="en-US" sz="180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61555" y="1540709"/>
            <a:ext cx="2374805" cy="4436021"/>
          </a:xfrm>
        </p:spPr>
        <p:txBody>
          <a:bodyPr>
            <a:normAutofit/>
          </a:bodyPr>
          <a:lstStyle/>
          <a:p>
            <a:r>
              <a:rPr lang="en-US" sz="2200"/>
              <a:t>Data Sources</a:t>
            </a:r>
            <a:endParaRPr lang="en-US" sz="2200" dirty="0"/>
          </a:p>
          <a:p>
            <a:pPr lvl="1"/>
            <a:r>
              <a:rPr lang="en-US" sz="1800"/>
              <a:t>GitHub</a:t>
            </a:r>
            <a:endParaRPr lang="en-US" sz="1800" dirty="0"/>
          </a:p>
          <a:p>
            <a:pPr lvl="1"/>
            <a:r>
              <a:rPr lang="en-US" sz="1800"/>
              <a:t>Website Kaggle </a:t>
            </a:r>
          </a:p>
          <a:p>
            <a:pPr lvl="1"/>
            <a:r>
              <a:rPr lang="en-US" sz="1800"/>
              <a:t>Salary Survey </a:t>
            </a:r>
          </a:p>
          <a:p>
            <a:pPr marL="804863" lvl="1" indent="0">
              <a:buNone/>
            </a:pPr>
            <a:endParaRPr lang="en-US" sz="180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9655" y="1831709"/>
            <a:ext cx="3194581" cy="3194581"/>
          </a:xfrm>
          <a:prstGeom prst="rect">
            <a:avLst/>
          </a:prstGeom>
        </p:spPr>
      </p:pic>
      <p:sp>
        <p:nvSpPr>
          <p:cNvPr id="7" name="Content Placeholder 2">
            <a:extLst>
              <a:ext uri="{FF2B5EF4-FFF2-40B4-BE49-F238E27FC236}">
                <a16:creationId xmlns:a16="http://schemas.microsoft.com/office/drawing/2014/main" id="{FE901CEC-36C1-BCF4-C07E-386A587CC0FB}"/>
              </a:ext>
            </a:extLst>
          </p:cNvPr>
          <p:cNvSpPr txBox="1">
            <a:spLocks/>
          </p:cNvSpPr>
          <p:nvPr/>
        </p:nvSpPr>
        <p:spPr>
          <a:xfrm>
            <a:off x="4397415" y="1624529"/>
            <a:ext cx="4060786" cy="510393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a:t>Methods</a:t>
            </a:r>
          </a:p>
          <a:p>
            <a:pPr lvl="1"/>
            <a:r>
              <a:rPr lang="en-US" sz="1800"/>
              <a:t>Statistical Methods: </a:t>
            </a:r>
          </a:p>
          <a:p>
            <a:pPr marL="804863" lvl="1" indent="0">
              <a:buFont typeface="Arial"/>
              <a:buNone/>
            </a:pPr>
            <a:r>
              <a:rPr lang="en-US" sz="1500"/>
              <a:t>- Calculation of Mean</a:t>
            </a:r>
          </a:p>
          <a:p>
            <a:pPr marL="804863" lvl="1" indent="0">
              <a:buFont typeface="Arial"/>
              <a:buNone/>
            </a:pPr>
            <a:r>
              <a:rPr lang="en-US" sz="1500"/>
              <a:t>- Correleation</a:t>
            </a:r>
          </a:p>
          <a:p>
            <a:pPr lvl="1"/>
            <a:r>
              <a:rPr lang="en-US" sz="1800"/>
              <a:t>Visualisation:</a:t>
            </a:r>
          </a:p>
          <a:p>
            <a:pPr marL="808038" lvl="1" indent="0">
              <a:buNone/>
            </a:pPr>
            <a:r>
              <a:rPr lang="en-US" sz="1500"/>
              <a:t>- Bar Chart</a:t>
            </a:r>
          </a:p>
          <a:p>
            <a:pPr marL="804863" lvl="1" indent="0">
              <a:buFontTx/>
              <a:buChar char="-"/>
            </a:pPr>
            <a:r>
              <a:rPr lang="en-US" sz="1500"/>
              <a:t>Column Chart</a:t>
            </a:r>
          </a:p>
          <a:p>
            <a:pPr marL="804863" lvl="1" indent="0">
              <a:buFontTx/>
              <a:buChar char="-"/>
            </a:pPr>
            <a:r>
              <a:rPr lang="en-US" sz="1500"/>
              <a:t>Box Plot</a:t>
            </a:r>
          </a:p>
          <a:p>
            <a:pPr marL="804863" lvl="1" indent="0">
              <a:buFontTx/>
              <a:buChar char="-"/>
            </a:pPr>
            <a:r>
              <a:rPr lang="en-US" sz="1500"/>
              <a:t>Pie Chart</a:t>
            </a:r>
          </a:p>
          <a:p>
            <a:pPr marL="804863" lvl="1" indent="0">
              <a:buFontTx/>
              <a:buChar char="-"/>
            </a:pPr>
            <a:r>
              <a:rPr lang="en-US" sz="1500"/>
              <a:t>Line Chart</a:t>
            </a:r>
          </a:p>
          <a:p>
            <a:pPr marL="804863" lvl="1" indent="0">
              <a:buFontTx/>
              <a:buChar char="-"/>
            </a:pPr>
            <a:r>
              <a:rPr lang="en-US" sz="1500"/>
              <a:t>WordCloud</a:t>
            </a:r>
          </a:p>
          <a:p>
            <a:pPr lvl="1"/>
            <a:r>
              <a:rPr lang="en-US" sz="1800"/>
              <a:t>Job postings using the API were collected for the locations: </a:t>
            </a:r>
          </a:p>
          <a:p>
            <a:pPr marL="1074738" lvl="1" indent="-269875">
              <a:buFont typeface="Arial"/>
              <a:buNone/>
            </a:pPr>
            <a:r>
              <a:rPr lang="en-US" sz="1500"/>
              <a:t>- 	Los Angeles</a:t>
            </a:r>
          </a:p>
          <a:p>
            <a:pPr marL="1090613" lvl="1" indent="-285750">
              <a:buFontTx/>
              <a:buChar char="-"/>
            </a:pPr>
            <a:r>
              <a:rPr lang="en-US" sz="1500"/>
              <a:t>New York</a:t>
            </a:r>
          </a:p>
          <a:p>
            <a:pPr marL="1090613" lvl="1" indent="-285750">
              <a:buFontTx/>
              <a:buChar char="-"/>
            </a:pPr>
            <a:r>
              <a:rPr lang="en-US" sz="1500"/>
              <a:t>San Francisco</a:t>
            </a:r>
          </a:p>
          <a:p>
            <a:pPr marL="1090613" lvl="1" indent="-285750">
              <a:buFontTx/>
              <a:buChar char="-"/>
            </a:pPr>
            <a:r>
              <a:rPr lang="en-US" sz="1500"/>
              <a:t>Washington DC</a:t>
            </a:r>
          </a:p>
          <a:p>
            <a:pPr marL="1090613" lvl="1" indent="-285750">
              <a:buFontTx/>
              <a:buChar char="-"/>
            </a:pPr>
            <a:r>
              <a:rPr lang="en-US" sz="1500"/>
              <a:t>Seattle</a:t>
            </a:r>
          </a:p>
          <a:p>
            <a:pPr marL="1090613" lvl="1" indent="-285750">
              <a:buFontTx/>
              <a:buChar char="-"/>
            </a:pPr>
            <a:r>
              <a:rPr lang="en-US" sz="1500"/>
              <a:t>Austin</a:t>
            </a:r>
          </a:p>
          <a:p>
            <a:pPr marL="1090613" lvl="1" indent="-285750">
              <a:buFontTx/>
              <a:buChar char="-"/>
            </a:pPr>
            <a:r>
              <a:rPr lang="en-US" sz="1500"/>
              <a:t>Detroit</a:t>
            </a:r>
          </a:p>
          <a:p>
            <a:pPr marL="804863" lvl="1" indent="0">
              <a:buFont typeface="Arial"/>
              <a:buNone/>
            </a:pPr>
            <a:endParaRPr lang="en-US" sz="1800"/>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892D0F75-C705-EA31-E75B-7C788C74F9E6}"/>
              </a:ext>
            </a:extLst>
          </p:cNvPr>
          <p:cNvSpPr txBox="1"/>
          <p:nvPr/>
        </p:nvSpPr>
        <p:spPr>
          <a:xfrm>
            <a:off x="838200" y="1426411"/>
            <a:ext cx="10515600" cy="4884414"/>
          </a:xfrm>
          <a:prstGeom prst="rect">
            <a:avLst/>
          </a:prstGeom>
          <a:noFill/>
        </p:spPr>
        <p:txBody>
          <a:bodyPr wrap="square">
            <a:spAutoFit/>
          </a:bodyPr>
          <a:lstStyle/>
          <a:p>
            <a:pPr marL="114300" indent="-228600">
              <a:lnSpc>
                <a:spcPct val="90000"/>
              </a:lnSpc>
              <a:buFont typeface="Arial"/>
              <a:buChar char="•"/>
            </a:pPr>
            <a:r>
              <a:rPr lang="en-US" sz="2200">
                <a:solidFill>
                  <a:srgbClr val="0070C0"/>
                </a:solidFill>
                <a:latin typeface="IBM Plex Mono Text" panose="020B0509050203000203" pitchFamily="49" charset="0"/>
              </a:rPr>
              <a:t>Respondents:</a:t>
            </a:r>
          </a:p>
          <a:p>
            <a:pPr marL="514350" lvl="1" indent="-228600">
              <a:lnSpc>
                <a:spcPct val="90000"/>
              </a:lnSpc>
              <a:buFont typeface="Arial"/>
              <a:buChar char="•"/>
            </a:pPr>
            <a:r>
              <a:rPr lang="en-US" sz="1600">
                <a:solidFill>
                  <a:srgbClr val="0070C0"/>
                </a:solidFill>
                <a:latin typeface="IBM Plex Mono Text" panose="020B0509050203000203" pitchFamily="49" charset="0"/>
              </a:rPr>
              <a:t>Age scale is from 16 to 99 y.o. The average age is 29 y.o.</a:t>
            </a:r>
          </a:p>
          <a:p>
            <a:pPr marL="514350" lvl="1" indent="-228600">
              <a:lnSpc>
                <a:spcPct val="90000"/>
              </a:lnSpc>
              <a:buFont typeface="Arial"/>
              <a:buChar char="•"/>
            </a:pPr>
            <a:r>
              <a:rPr lang="en-US" sz="1600">
                <a:solidFill>
                  <a:srgbClr val="0070C0"/>
                </a:solidFill>
                <a:latin typeface="IBM Plex Mono Text" panose="020B0509050203000203" pitchFamily="49" charset="0"/>
              </a:rPr>
              <a:t>Men – 93,7 %, women – 6,3 %</a:t>
            </a:r>
          </a:p>
          <a:p>
            <a:pPr marL="514350" lvl="1" indent="-228600">
              <a:lnSpc>
                <a:spcPct val="90000"/>
              </a:lnSpc>
              <a:buFont typeface="Arial"/>
              <a:buChar char="•"/>
            </a:pPr>
            <a:r>
              <a:rPr lang="en-US" sz="1600">
                <a:solidFill>
                  <a:srgbClr val="0070C0"/>
                </a:solidFill>
                <a:latin typeface="IBM Plex Mono Text" panose="020B0509050203000203" pitchFamily="49" charset="0"/>
              </a:rPr>
              <a:t>Bachelor’s degree – 51,1 %, master’s degree -  23,9 %</a:t>
            </a:r>
          </a:p>
          <a:p>
            <a:pPr marL="114300" indent="-228600">
              <a:lnSpc>
                <a:spcPct val="90000"/>
              </a:lnSpc>
              <a:buFont typeface="Arial"/>
              <a:buChar char="•"/>
            </a:pPr>
            <a:r>
              <a:rPr lang="en-US" sz="2200">
                <a:solidFill>
                  <a:srgbClr val="0070C0"/>
                </a:solidFill>
                <a:latin typeface="IBM Plex Mono Text" panose="020B0509050203000203" pitchFamily="49" charset="0"/>
              </a:rPr>
              <a:t>Average annual salary:</a:t>
            </a:r>
          </a:p>
          <a:p>
            <a:pPr marL="514350" lvl="1" indent="-228600">
              <a:lnSpc>
                <a:spcPct val="90000"/>
              </a:lnSpc>
              <a:buFont typeface="Arial"/>
              <a:buChar char="•"/>
            </a:pPr>
            <a:r>
              <a:rPr lang="en-US" sz="1600">
                <a:solidFill>
                  <a:srgbClr val="0070C0"/>
                </a:solidFill>
                <a:latin typeface="IBM Plex Mono Text" panose="020B0509050203000203" pitchFamily="49" charset="0"/>
              </a:rPr>
              <a:t>Max - $130,801 for Swift, min – $84,727 for PHP</a:t>
            </a:r>
          </a:p>
          <a:p>
            <a:pPr marL="114300" indent="-228600">
              <a:lnSpc>
                <a:spcPct val="90000"/>
              </a:lnSpc>
              <a:buFont typeface="Arial"/>
              <a:buChar char="•"/>
            </a:pPr>
            <a:r>
              <a:rPr lang="en-US" sz="2200">
                <a:solidFill>
                  <a:srgbClr val="0070C0"/>
                </a:solidFill>
                <a:latin typeface="IBM Plex Mono Text" panose="020B0509050203000203" pitchFamily="49" charset="0"/>
              </a:rPr>
              <a:t>Job postings:</a:t>
            </a:r>
          </a:p>
          <a:p>
            <a:pPr marL="514350" lvl="1" indent="-228600">
              <a:lnSpc>
                <a:spcPct val="90000"/>
              </a:lnSpc>
              <a:buFont typeface="Arial"/>
              <a:buChar char="•"/>
            </a:pPr>
            <a:r>
              <a:rPr lang="en-US" sz="1600">
                <a:solidFill>
                  <a:srgbClr val="0070C0"/>
                </a:solidFill>
                <a:latin typeface="IBM Plex Mono Text" panose="020B0509050203000203" pitchFamily="49" charset="0"/>
              </a:rPr>
              <a:t>Max – 13,480 for C, min – 10 for PostgreSQL</a:t>
            </a:r>
          </a:p>
          <a:p>
            <a:pPr marL="114300" indent="-228600">
              <a:lnSpc>
                <a:spcPct val="90000"/>
              </a:lnSpc>
              <a:buFont typeface="Arial"/>
              <a:buChar char="•"/>
            </a:pPr>
            <a:r>
              <a:rPr lang="en-US" sz="2200">
                <a:solidFill>
                  <a:srgbClr val="0070C0"/>
                </a:solidFill>
                <a:latin typeface="IBM Plex Mono Text" panose="020B0509050203000203" pitchFamily="49" charset="0"/>
              </a:rPr>
              <a:t>Programming language trends:</a:t>
            </a:r>
          </a:p>
          <a:p>
            <a:pPr marL="514350" lvl="1" indent="-228600">
              <a:lnSpc>
                <a:spcPct val="90000"/>
              </a:lnSpc>
              <a:buFont typeface="Arial"/>
              <a:buChar char="•"/>
            </a:pPr>
            <a:r>
              <a:rPr lang="en-US" sz="1600">
                <a:solidFill>
                  <a:srgbClr val="0070C0"/>
                </a:solidFill>
                <a:latin typeface="IBM Plex Mono Text" panose="020B0509050203000203" pitchFamily="49" charset="0"/>
              </a:rPr>
              <a:t>Java is the most popular language as a current and future language to work with</a:t>
            </a:r>
          </a:p>
          <a:p>
            <a:pPr marL="514350" lvl="1" indent="-228600">
              <a:lnSpc>
                <a:spcPct val="90000"/>
              </a:lnSpc>
              <a:buFont typeface="Arial"/>
              <a:buChar char="•"/>
            </a:pPr>
            <a:r>
              <a:rPr lang="en-US" sz="1600">
                <a:solidFill>
                  <a:srgbClr val="0070C0"/>
                </a:solidFill>
                <a:latin typeface="IBM Plex Mono Text" panose="020B0509050203000203" pitchFamily="49" charset="0"/>
              </a:rPr>
              <a:t>Python will probably increase its popularity significantly next year</a:t>
            </a:r>
          </a:p>
          <a:p>
            <a:pPr marL="114300" indent="-228600">
              <a:lnSpc>
                <a:spcPct val="90000"/>
              </a:lnSpc>
              <a:buFont typeface="Arial"/>
              <a:buChar char="•"/>
            </a:pPr>
            <a:r>
              <a:rPr lang="en-US" sz="2200">
                <a:solidFill>
                  <a:srgbClr val="0070C0"/>
                </a:solidFill>
                <a:latin typeface="IBM Plex Mono Text" panose="020B0509050203000203" pitchFamily="49" charset="0"/>
              </a:rPr>
              <a:t>Database trends:</a:t>
            </a:r>
          </a:p>
          <a:p>
            <a:pPr marL="514350" lvl="1" indent="-228600">
              <a:lnSpc>
                <a:spcPct val="90000"/>
              </a:lnSpc>
              <a:buFont typeface="Arial"/>
              <a:buChar char="•"/>
            </a:pPr>
            <a:r>
              <a:rPr lang="en-US" sz="1600">
                <a:solidFill>
                  <a:srgbClr val="0070C0"/>
                </a:solidFill>
                <a:latin typeface="IBM Plex Mono Text" panose="020B0509050203000203" pitchFamily="49" charset="0"/>
              </a:rPr>
              <a:t>MySQL is currently the most popular database, but it can give way to Microsoft SQL Server next year</a:t>
            </a:r>
          </a:p>
          <a:p>
            <a:pPr marL="114300" indent="-228600">
              <a:lnSpc>
                <a:spcPct val="90000"/>
              </a:lnSpc>
              <a:buFont typeface="Arial"/>
              <a:buChar char="•"/>
            </a:pPr>
            <a:r>
              <a:rPr lang="en-US" sz="2200">
                <a:solidFill>
                  <a:srgbClr val="0070C0"/>
                </a:solidFill>
                <a:latin typeface="IBM Plex Mono Text" panose="020B0509050203000203" pitchFamily="49" charset="0"/>
              </a:rPr>
              <a:t>Platform trends:</a:t>
            </a:r>
          </a:p>
          <a:p>
            <a:pPr marL="514350" lvl="1" indent="-228600">
              <a:lnSpc>
                <a:spcPct val="90000"/>
              </a:lnSpc>
              <a:buFont typeface="Arial"/>
              <a:buChar char="•"/>
            </a:pPr>
            <a:r>
              <a:rPr lang="en-US" sz="1600">
                <a:solidFill>
                  <a:srgbClr val="0070C0"/>
                </a:solidFill>
                <a:latin typeface="IBM Plex Mono Text" panose="020B0509050203000203" pitchFamily="49" charset="0"/>
              </a:rPr>
              <a:t>Linux and Windows are the most popular platforms now, and Docker can replace Windows next year </a:t>
            </a:r>
          </a:p>
          <a:p>
            <a:pPr marL="114300" indent="-228600">
              <a:lnSpc>
                <a:spcPct val="90000"/>
              </a:lnSpc>
              <a:buFont typeface="Arial"/>
              <a:buChar char="•"/>
            </a:pPr>
            <a:r>
              <a:rPr lang="en-US" sz="2200">
                <a:solidFill>
                  <a:srgbClr val="0070C0"/>
                </a:solidFill>
                <a:latin typeface="IBM Plex Mono Text" panose="020B0509050203000203" pitchFamily="49" charset="0"/>
              </a:rPr>
              <a:t>Web Frames trends:</a:t>
            </a:r>
          </a:p>
          <a:p>
            <a:pPr marL="514350" lvl="1" indent="-228600">
              <a:lnSpc>
                <a:spcPct val="90000"/>
              </a:lnSpc>
              <a:buFont typeface="Arial"/>
              <a:buChar char="•"/>
            </a:pPr>
            <a:r>
              <a:rPr lang="en-US" sz="1600">
                <a:solidFill>
                  <a:srgbClr val="0070C0"/>
                </a:solidFill>
                <a:latin typeface="IBM Plex Mono Text" panose="020B0509050203000203" pitchFamily="49" charset="0"/>
              </a:rPr>
              <a:t>jQuery and Angular/Angular.js are on top of the list, whereas next year the popularity of jQuery may reduce considerably while React will take the first line in the list of the most desirable web frames to work with</a:t>
            </a:r>
          </a:p>
          <a:p>
            <a:pPr marL="285750" lvl="1">
              <a:lnSpc>
                <a:spcPct val="90000"/>
              </a:lnSpc>
            </a:pPr>
            <a:endParaRPr lang="en-US" sz="160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841"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4" name="Picture 13">
            <a:extLst>
              <a:ext uri="{FF2B5EF4-FFF2-40B4-BE49-F238E27FC236}">
                <a16:creationId xmlns:a16="http://schemas.microsoft.com/office/drawing/2014/main" id="{DAEE1CBA-2793-75B2-A944-B3E3F5ECFE3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157997" y="2384713"/>
            <a:ext cx="5708040" cy="3309292"/>
          </a:xfrm>
          <a:prstGeom prst="rect">
            <a:avLst/>
          </a:prstGeom>
        </p:spPr>
      </p:pic>
      <p:pic>
        <p:nvPicPr>
          <p:cNvPr id="16" name="Picture 15">
            <a:extLst>
              <a:ext uri="{FF2B5EF4-FFF2-40B4-BE49-F238E27FC236}">
                <a16:creationId xmlns:a16="http://schemas.microsoft.com/office/drawing/2014/main" id="{E5A7300A-9E59-B692-E057-E273B543452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42900" y="2389768"/>
            <a:ext cx="5667377" cy="330929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a:t>The most popular language is JavaScript</a:t>
            </a:r>
            <a:r>
              <a:rPr lang="ru-RU"/>
              <a:t>,</a:t>
            </a:r>
            <a:r>
              <a:rPr lang="en-US"/>
              <a:t> staying on top next year as well</a:t>
            </a:r>
          </a:p>
          <a:p>
            <a:r>
              <a:rPr lang="en-US"/>
              <a:t>Python is moving up from 5</a:t>
            </a:r>
            <a:r>
              <a:rPr lang="en-US" baseline="30000"/>
              <a:t>th</a:t>
            </a:r>
            <a:r>
              <a:rPr lang="en-US"/>
              <a:t> to 2d position</a:t>
            </a:r>
          </a:p>
          <a:p>
            <a:r>
              <a:rPr lang="en-US"/>
              <a:t>Bash/Shell/PowerShell and Java lose their popularity next year</a:t>
            </a:r>
          </a:p>
          <a:p>
            <a:r>
              <a:rPr lang="en-US"/>
              <a:t>PHP and C## are in the bottom of the list, and are replaced by Go and Kotlin in next year trend</a:t>
            </a:r>
          </a:p>
          <a:p>
            <a:endParaRPr lang="en-US"/>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a:t>Trends for the future are JavaScript, Python, and HTML/CSS</a:t>
            </a:r>
            <a:endParaRPr lang="en-US" dirty="0"/>
          </a:p>
          <a:p>
            <a:r>
              <a:rPr lang="en-US"/>
              <a:t>As a general-purpose, versatile language with simple syntax, Python grows rapidly in popularity, and leaves behind HTML/CSS, SQL, and Bash/Shell/PowerShell</a:t>
            </a:r>
            <a:r>
              <a:rPr lang="ru-RU"/>
              <a:t> </a:t>
            </a:r>
            <a:endParaRPr lang="en-US"/>
          </a:p>
          <a:p>
            <a:r>
              <a:rPr lang="en-US"/>
              <a:t>Go and Kotlin are new emerging trends</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32791"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53150" y="1825625"/>
            <a:ext cx="1758142" cy="501939"/>
          </a:xfrm>
        </p:spPr>
        <p:txBody>
          <a:bodyPr/>
          <a:lstStyle/>
          <a:p>
            <a:pPr marL="0" indent="0">
              <a:buNone/>
            </a:pPr>
            <a:r>
              <a:rPr lang="en-US" dirty="0"/>
              <a:t>Next Year</a:t>
            </a:r>
          </a:p>
        </p:txBody>
      </p:sp>
      <p:pic>
        <p:nvPicPr>
          <p:cNvPr id="13" name="Picture 12">
            <a:extLst>
              <a:ext uri="{FF2B5EF4-FFF2-40B4-BE49-F238E27FC236}">
                <a16:creationId xmlns:a16="http://schemas.microsoft.com/office/drawing/2014/main" id="{E3DB999F-AC56-FD18-B95B-0B700CE4683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8307" y="2398858"/>
            <a:ext cx="5708696" cy="3163741"/>
          </a:xfrm>
          <a:prstGeom prst="rect">
            <a:avLst/>
          </a:prstGeom>
        </p:spPr>
      </p:pic>
      <p:pic>
        <p:nvPicPr>
          <p:cNvPr id="15" name="Picture 14">
            <a:extLst>
              <a:ext uri="{FF2B5EF4-FFF2-40B4-BE49-F238E27FC236}">
                <a16:creationId xmlns:a16="http://schemas.microsoft.com/office/drawing/2014/main" id="{31614DED-7923-8DEA-602C-FF2E56DD84A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33975" y="2398858"/>
            <a:ext cx="5639718" cy="321136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documentManagement/types"/>
    <ds:schemaRef ds:uri="155be751-a274-42e8-93fb-f39d3b9bccc8"/>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f80a141d-92ca-4d3d-9308-f7e7b1d44ce8"/>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1857</TotalTime>
  <Words>974</Words>
  <Application>Microsoft Office PowerPoint</Application>
  <PresentationFormat>Widescreen</PresentationFormat>
  <Paragraphs>145</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vt:lpstr>
      <vt:lpstr>IBM Plex Mono SemiBold</vt:lpstr>
      <vt:lpstr>IBM Plex Mono Text</vt:lpstr>
      <vt:lpstr>Times New Roman</vt:lpstr>
      <vt:lpstr>SLIDE_TEMPLATE_skill_network</vt:lpstr>
      <vt:lpstr>CAPSTONE PROJECT REPORT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APPENDIX</vt:lpstr>
      <vt:lpstr>APPENDIX</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ge65seh</cp:lastModifiedBy>
  <cp:revision>27</cp:revision>
  <dcterms:created xsi:type="dcterms:W3CDTF">2020-10-28T18:29:43Z</dcterms:created>
  <dcterms:modified xsi:type="dcterms:W3CDTF">2023-03-04T11:21:19Z</dcterms:modified>
</cp:coreProperties>
</file>