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8" r:id="rId8"/>
    <p:sldId id="260" r:id="rId9"/>
    <p:sldId id="261" r:id="rId10"/>
    <p:sldId id="264" r:id="rId11"/>
    <p:sldId id="269" r:id="rId12"/>
    <p:sldId id="270" r:id="rId13"/>
    <p:sldId id="271" r:id="rId14"/>
    <p:sldId id="263" r:id="rId15"/>
    <p:sldId id="273" r:id="rId16"/>
    <p:sldId id="265" r:id="rId17"/>
    <p:sldId id="272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7" autoAdjust="0"/>
  </p:normalViewPr>
  <p:slideViewPr>
    <p:cSldViewPr snapToGrid="0" snapToObjects="1">
      <p:cViewPr>
        <p:scale>
          <a:sx n="77" d="100"/>
          <a:sy n="77" d="100"/>
        </p:scale>
        <p:origin x="-170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15/05/26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144000" cy="877824"/>
          </a:xfrm>
        </p:spPr>
        <p:txBody>
          <a:bodyPr>
            <a:noAutofit/>
          </a:bodyPr>
          <a:lstStyle/>
          <a:p>
            <a:r>
              <a:rPr lang="en-US" sz="1800" dirty="0" smtClean="0"/>
              <a:t>Adaptive Sensory Configurations in Robot Technologies (</a:t>
            </a:r>
            <a:r>
              <a:rPr lang="en-US" sz="1800" dirty="0" err="1" smtClean="0"/>
              <a:t>ASCiRT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34553"/>
            <a:ext cx="9144000" cy="3823447"/>
          </a:xfrm>
        </p:spPr>
        <p:txBody>
          <a:bodyPr/>
          <a:lstStyle/>
          <a:p>
            <a:pPr algn="ctr"/>
            <a:endParaRPr lang="en-US" sz="2000" dirty="0" smtClean="0"/>
          </a:p>
          <a:p>
            <a:pPr algn="ctr"/>
            <a:r>
              <a:rPr lang="en-US" sz="2000" b="1" dirty="0" smtClean="0"/>
              <a:t>Project Proposal</a:t>
            </a:r>
          </a:p>
          <a:p>
            <a:pPr algn="ctr"/>
            <a:endParaRPr lang="en-US" sz="1600" b="1" dirty="0" smtClean="0"/>
          </a:p>
          <a:p>
            <a:pPr algn="ctr"/>
            <a:r>
              <a:rPr lang="en-US" sz="1600" dirty="0" smtClean="0"/>
              <a:t>Naeem Ganey</a:t>
            </a:r>
          </a:p>
          <a:p>
            <a:pPr algn="ctr"/>
            <a:r>
              <a:rPr lang="en-US" sz="1600" dirty="0" smtClean="0"/>
              <a:t>Jae Jang</a:t>
            </a:r>
          </a:p>
          <a:p>
            <a:pPr algn="ctr"/>
            <a:r>
              <a:rPr lang="en-US" sz="1600" dirty="0" err="1" smtClean="0"/>
              <a:t>Ntokozo</a:t>
            </a:r>
            <a:r>
              <a:rPr lang="en-US" sz="1600" dirty="0" smtClean="0"/>
              <a:t> </a:t>
            </a:r>
            <a:r>
              <a:rPr lang="en-US" sz="1600" dirty="0" err="1" smtClean="0"/>
              <a:t>Zwane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81" y="566687"/>
            <a:ext cx="3080481" cy="13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2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Evolving Controller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Fixed Robot Morphology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ANN for Robot Controller</a:t>
            </a:r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 smtClean="0"/>
              <a:t>Symbiotic </a:t>
            </a:r>
            <a:r>
              <a:rPr lang="en-US" sz="1600" dirty="0"/>
              <a:t>Adaptive </a:t>
            </a:r>
            <a:r>
              <a:rPr lang="en-US" sz="1600" dirty="0" err="1"/>
              <a:t>Neuro</a:t>
            </a:r>
            <a:r>
              <a:rPr lang="en-US" sz="1600" dirty="0"/>
              <a:t>-</a:t>
            </a:r>
            <a:r>
              <a:rPr lang="en-US" sz="1600" dirty="0" smtClean="0"/>
              <a:t>Evolution (SANE)</a:t>
            </a:r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48" y="2876893"/>
            <a:ext cx="3466965" cy="26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 (ANN)</a:t>
            </a:r>
            <a:endParaRPr lang="en-US" dirty="0"/>
          </a:p>
        </p:txBody>
      </p:sp>
      <p:pic>
        <p:nvPicPr>
          <p:cNvPr id="6" name="Picture 5" descr="Screen Shot 2015-05-26 at 7.21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5" y="2325856"/>
            <a:ext cx="4140200" cy="3975100"/>
          </a:xfrm>
          <a:prstGeom prst="rect">
            <a:avLst/>
          </a:prstGeom>
        </p:spPr>
      </p:pic>
      <p:pic>
        <p:nvPicPr>
          <p:cNvPr id="7" name="Picture 6" descr="Screen Shot 2015-05-26 at 7.22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5" y="2325856"/>
            <a:ext cx="3657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Symbiotic Adaptive </a:t>
            </a:r>
            <a:r>
              <a:rPr lang="en-US" sz="2800" dirty="0" err="1" smtClean="0"/>
              <a:t>Neuroevoltuion</a:t>
            </a:r>
            <a:r>
              <a:rPr lang="en-US" sz="2800" dirty="0" smtClean="0"/>
              <a:t> (SANE)</a:t>
            </a:r>
            <a:endParaRPr lang="en-US" sz="2800" dirty="0"/>
          </a:p>
        </p:txBody>
      </p:sp>
      <p:pic>
        <p:nvPicPr>
          <p:cNvPr id="5" name="Picture 4" descr="Screen Shot 2015-05-26 at 7.23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721894"/>
            <a:ext cx="74295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Morphology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Different Types of sensors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IR Proximity Sensor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Ultrasonic Sensor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Color Proximity Sensor (Light Sensor)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Low/High Resolution Cameras</a:t>
            </a:r>
          </a:p>
          <a:p>
            <a:pPr marL="349250" lvl="1" indent="0">
              <a:buNone/>
            </a:pP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Limited Battery life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Torque of Wheels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Sensor type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Number of sensors</a:t>
            </a: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830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Evolving Morphology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Fixed Heuristic Robot Controller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Adaptation of the Morphology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Sensor Types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Number of Sensors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Parameters : Field of View &amp; Range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Sensor Positions</a:t>
            </a:r>
          </a:p>
          <a:p>
            <a:pPr lvl="1">
              <a:buFont typeface="Arial"/>
              <a:buChar char="•"/>
            </a:pPr>
            <a:endParaRPr lang="en-US" sz="1400" dirty="0"/>
          </a:p>
          <a:p>
            <a:pPr marL="349250" lvl="1" indent="0">
              <a:buNone/>
            </a:pP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Genetic </a:t>
            </a:r>
            <a:r>
              <a:rPr lang="en-US" sz="1600" dirty="0" smtClean="0"/>
              <a:t>Algorithms [Holland, 1992]  for </a:t>
            </a:r>
            <a:r>
              <a:rPr lang="en-US" sz="1600" dirty="0" smtClean="0"/>
              <a:t>Morphology Adaptation</a:t>
            </a:r>
            <a:endParaRPr lang="en-US" sz="1400" dirty="0" smtClean="0"/>
          </a:p>
          <a:p>
            <a:pPr marL="349250" lvl="1" indent="0">
              <a:buNone/>
            </a:pPr>
            <a:endParaRPr lang="en-US" sz="1000" dirty="0" smtClean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427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Morphology cont.</a:t>
            </a:r>
            <a:endParaRPr lang="en-US" dirty="0"/>
          </a:p>
        </p:txBody>
      </p:sp>
      <p:pic>
        <p:nvPicPr>
          <p:cNvPr id="8" name="Picture 7" descr="Screen Shot 2015-05-26 at 7.46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7" y="2502488"/>
            <a:ext cx="7519190" cy="38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Evolving Controller &amp; Morphology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 smtClean="0"/>
              <a:t>The Co-Evolution Approach evolves the Controller and Morphology of a Robot</a:t>
            </a:r>
          </a:p>
          <a:p>
            <a:pPr>
              <a:buFont typeface="Arial"/>
              <a:buChar char="•"/>
            </a:pPr>
            <a:r>
              <a:rPr lang="en-US" sz="1600" dirty="0" err="1" smtClean="0"/>
              <a:t>NeuroEvolution</a:t>
            </a:r>
            <a:r>
              <a:rPr lang="en-US" sz="1600" dirty="0" smtClean="0"/>
              <a:t> </a:t>
            </a:r>
            <a:r>
              <a:rPr lang="en-US" sz="1600" dirty="0"/>
              <a:t>of Augmenting Topologies (</a:t>
            </a:r>
            <a:r>
              <a:rPr lang="en-US" sz="1600" i="1" dirty="0" smtClean="0"/>
              <a:t>NEAT</a:t>
            </a:r>
            <a:r>
              <a:rPr lang="en-US" sz="1600" i="1" dirty="0"/>
              <a:t>) </a:t>
            </a:r>
            <a:r>
              <a:rPr lang="en-US" sz="1600" i="1" dirty="0" smtClean="0"/>
              <a:t>[Stanley </a:t>
            </a:r>
            <a:r>
              <a:rPr lang="en-US" sz="1600" i="1" dirty="0"/>
              <a:t>and </a:t>
            </a:r>
            <a:r>
              <a:rPr lang="en-US" sz="1600" i="1" dirty="0" err="1" smtClean="0"/>
              <a:t>Miikkulainen</a:t>
            </a:r>
            <a:r>
              <a:rPr lang="en-US" sz="1600" i="1" dirty="0" smtClean="0"/>
              <a:t>, 2002]</a:t>
            </a:r>
            <a:endParaRPr lang="en-US" sz="1600" i="1" dirty="0" smtClean="0"/>
          </a:p>
          <a:p>
            <a:pPr lvl="1">
              <a:buFont typeface="Arial"/>
              <a:buChar char="•"/>
            </a:pPr>
            <a:r>
              <a:rPr lang="en-US" sz="1400" i="1" dirty="0" smtClean="0"/>
              <a:t>Weight Adaptation</a:t>
            </a:r>
          </a:p>
          <a:p>
            <a:pPr lvl="1">
              <a:buFont typeface="Arial"/>
              <a:buChar char="•"/>
            </a:pPr>
            <a:r>
              <a:rPr lang="en-US" sz="1400" i="1" dirty="0" smtClean="0"/>
              <a:t>Topology </a:t>
            </a:r>
            <a:r>
              <a:rPr lang="en-US" sz="1400" i="1" dirty="0" smtClean="0"/>
              <a:t>Adaptation</a:t>
            </a:r>
            <a:endParaRPr lang="en-US" sz="1400" i="1" dirty="0" smtClean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83" y="4475202"/>
            <a:ext cx="4820646" cy="20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1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NEAT-M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Artificial Neural Network (Controller)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Input Nodes : Sensory Readings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Output Nodes : Motor Controls</a:t>
            </a:r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Adapting Morphology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Adding a new sensor = adding an input node</a:t>
            </a:r>
            <a:endParaRPr lang="en-US" sz="1200" dirty="0" smtClean="0"/>
          </a:p>
          <a:p>
            <a:pPr marL="349250" lvl="1" indent="0">
              <a:buNone/>
            </a:pPr>
            <a:endParaRPr lang="en-US" sz="1400" dirty="0"/>
          </a:p>
          <a:p>
            <a:pPr>
              <a:buFont typeface="Arial"/>
              <a:buChar char="•"/>
            </a:pPr>
            <a:r>
              <a:rPr lang="en-US" sz="1600" dirty="0" smtClean="0"/>
              <a:t>NEAT-M [</a:t>
            </a:r>
            <a:r>
              <a:rPr lang="en-US" sz="1600" dirty="0" err="1" smtClean="0"/>
              <a:t>Hewland</a:t>
            </a:r>
            <a:r>
              <a:rPr lang="en-US" sz="1600" dirty="0" smtClean="0"/>
              <a:t>, 2014]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400" dirty="0" smtClean="0"/>
              <a:t>Augmented Topologies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NEAT infrastructure for adding nodes can be reused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364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Successful completion of the task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Efficient completion of the </a:t>
            </a:r>
            <a:r>
              <a:rPr lang="en-US" sz="1600" dirty="0" smtClean="0"/>
              <a:t>task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Sufficient amount of statistical data</a:t>
            </a:r>
            <a:endParaRPr lang="en-US" sz="1600" dirty="0" smtClean="0"/>
          </a:p>
          <a:p>
            <a:pPr>
              <a:buFont typeface="Arial"/>
              <a:buChar char="•"/>
            </a:pPr>
            <a:endParaRPr lang="en-US" sz="1200" dirty="0" smtClean="0"/>
          </a:p>
          <a:p>
            <a:pPr>
              <a:buFont typeface="Arial"/>
              <a:buChar char="•"/>
            </a:pPr>
            <a:endParaRPr lang="en-US" sz="1200" dirty="0"/>
          </a:p>
          <a:p>
            <a:pPr>
              <a:buFont typeface="Arial"/>
              <a:buChar char="•"/>
            </a:pPr>
            <a:endParaRPr lang="en-US" sz="1200" dirty="0" smtClean="0"/>
          </a:p>
          <a:p>
            <a:pPr>
              <a:buFont typeface="Arial"/>
              <a:buChar char="•"/>
            </a:pPr>
            <a:endParaRPr lang="en-US" sz="1200" dirty="0"/>
          </a:p>
          <a:p>
            <a:pPr>
              <a:buFont typeface="Arial"/>
              <a:buChar char="•"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36" y="4081758"/>
            <a:ext cx="2309756" cy="230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6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Robotics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Aim of robotics is to create Intelligent Robotic Systems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Artificial Intelligence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Useful in solving tasks unsuitable for human workers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Automation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Hazard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Remoteness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Cooperative Multi Robot Systems</a:t>
            </a:r>
            <a:endParaRPr lang="en-US" sz="12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Mobile Robot Applications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Medical/Surgical Applications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Aircraft Painting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Danger Seeking in Nuclear Power Plants with High Levels of Radiation</a:t>
            </a:r>
            <a:endParaRPr lang="en-US" sz="1600" dirty="0" smtClean="0"/>
          </a:p>
          <a:p>
            <a:pPr>
              <a:buFont typeface="Arial"/>
              <a:buChar char="•"/>
            </a:pPr>
            <a:endParaRPr lang="en-US" sz="1200" dirty="0" smtClean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477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Mobile Robot Applications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8981"/>
          <a:stretch/>
        </p:blipFill>
        <p:spPr>
          <a:xfrm>
            <a:off x="2667000" y="2873125"/>
            <a:ext cx="3810000" cy="25209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267815" y="6353979"/>
            <a:ext cx="27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www.robotics.org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8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Robot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198"/>
          <a:stretch/>
        </p:blipFill>
        <p:spPr>
          <a:xfrm>
            <a:off x="3022600" y="2273743"/>
            <a:ext cx="3098800" cy="376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7815" y="6353979"/>
            <a:ext cx="275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www.robotics.org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9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of the Traditional Approach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Hand design set of simple sub-</a:t>
            </a:r>
            <a:r>
              <a:rPr lang="en-US" sz="1600" dirty="0" err="1" smtClean="0"/>
              <a:t>behaviours</a:t>
            </a:r>
            <a:r>
              <a:rPr lang="en-US" sz="1600" dirty="0" smtClean="0"/>
              <a:t> for robots</a:t>
            </a:r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Emergent global </a:t>
            </a:r>
            <a:r>
              <a:rPr lang="en-US" sz="1600" dirty="0" err="1" smtClean="0"/>
              <a:t>behaviour</a:t>
            </a:r>
            <a:endParaRPr lang="en-US" sz="1600" dirty="0" smtClean="0"/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 smtClean="0"/>
              <a:t>Design problem</a:t>
            </a:r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 smtClean="0"/>
              <a:t>Narrow range of </a:t>
            </a:r>
            <a:r>
              <a:rPr lang="en-US" sz="1600" dirty="0" smtClean="0"/>
              <a:t>applications</a:t>
            </a:r>
            <a:endParaRPr lang="en-US" sz="1600" dirty="0" smtClean="0"/>
          </a:p>
          <a:p>
            <a:pPr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42" y="2625606"/>
            <a:ext cx="2707632" cy="32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Evolutionary Robotics (ER)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52" y="2702952"/>
            <a:ext cx="6448585" cy="2596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6697" y="5293326"/>
            <a:ext cx="736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Evolutionary Algorithms + Robotics = Evolutionary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Robot Systems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Collective Behavior Tasks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Box-Pushing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Foraging</a:t>
            </a:r>
          </a:p>
          <a:p>
            <a:pPr marL="349250" lvl="1" indent="0">
              <a:buNone/>
            </a:pP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Advantages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Robustness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Scalability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Performance</a:t>
            </a:r>
          </a:p>
          <a:p>
            <a:pPr marL="349250" lvl="1" indent="0">
              <a:buNone/>
            </a:pP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600" dirty="0" smtClean="0"/>
              <a:t>Team Composition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Homogenous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Heterogeneous</a:t>
            </a: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  <p:pic>
        <p:nvPicPr>
          <p:cNvPr id="8" name="Picture 7" descr="Screen Shot 2015-05-26 at 7.1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43" y="2240454"/>
            <a:ext cx="4456800" cy="1956952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9" name="Picture 8" descr="Screen Shot 2015-05-26 at 7.19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43" y="4406900"/>
            <a:ext cx="4457700" cy="22225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37164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pic>
        <p:nvPicPr>
          <p:cNvPr id="5" name="Picture 4" descr="Screen Shot 2015-05-19 at 3.1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38" y="2241725"/>
            <a:ext cx="4451720" cy="441984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 cmpd="sng">
            <a:solidFill>
              <a:srgbClr val="1F497D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endParaRPr lang="en-US" sz="1600" dirty="0" smtClean="0"/>
          </a:p>
          <a:p>
            <a:pPr>
              <a:buFont typeface="Arial"/>
              <a:buChar char="•"/>
            </a:pPr>
            <a:r>
              <a:rPr lang="en-US" sz="1600" b="1" dirty="0" smtClean="0"/>
              <a:t>Task 1 – Foraging Task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Cooperate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Collect Boxes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Return to home Base</a:t>
            </a:r>
          </a:p>
          <a:p>
            <a:pPr lvl="1">
              <a:buFont typeface="Arial"/>
              <a:buChar char="•"/>
            </a:pP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b="1" dirty="0" smtClean="0"/>
              <a:t>Task 2 – Construction Task</a:t>
            </a:r>
          </a:p>
          <a:p>
            <a:pPr lvl="1">
              <a:buFont typeface="Arial"/>
              <a:buChar char="•"/>
            </a:pPr>
            <a:r>
              <a:rPr lang="en-US" sz="1400" dirty="0" smtClean="0"/>
              <a:t>Arrange Boxes</a:t>
            </a:r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19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4000" cy="914400"/>
          </a:xfrm>
        </p:spPr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350" y="2038257"/>
            <a:ext cx="8625650" cy="48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  <a:p>
            <a:pPr>
              <a:buFont typeface="Arial"/>
              <a:buChar char="•"/>
            </a:pPr>
            <a:r>
              <a:rPr lang="en-US" sz="1600" dirty="0" smtClean="0"/>
              <a:t>The aim of our research is to compare the effectiveness of three approaches</a:t>
            </a:r>
          </a:p>
          <a:p>
            <a:pPr marL="692150" lvl="1" indent="-342900">
              <a:buFont typeface="+mj-lt"/>
              <a:buAutoNum type="arabicPeriod"/>
            </a:pPr>
            <a:endParaRPr lang="en-US" sz="1400" b="1" dirty="0"/>
          </a:p>
          <a:p>
            <a:pPr marL="692150" lvl="1" indent="-342900">
              <a:buFont typeface="+mj-lt"/>
              <a:buAutoNum type="arabicPeriod"/>
            </a:pPr>
            <a:r>
              <a:rPr lang="en-US" sz="1400" dirty="0" smtClean="0"/>
              <a:t>Fixed Controller and Evolving Morphology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z="1400" dirty="0" smtClean="0"/>
              <a:t>Fixed Morphology and Evolving Controller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z="1400" dirty="0" smtClean="0"/>
              <a:t>Co-Evolution of Morphology and Controller</a:t>
            </a:r>
          </a:p>
          <a:p>
            <a:pPr lvl="1">
              <a:buFont typeface="Arial"/>
              <a:buChar char="•"/>
            </a:pPr>
            <a:endParaRPr lang="en-US" sz="1400" dirty="0" smtClean="0"/>
          </a:p>
          <a:p>
            <a:pPr marL="349250" lvl="1" indent="0">
              <a:buNone/>
            </a:pPr>
            <a:endParaRPr lang="en-US" sz="1400" dirty="0" smtClean="0"/>
          </a:p>
          <a:p>
            <a:pPr marL="349250" lvl="1" indent="0">
              <a:buNone/>
            </a:pPr>
            <a:endParaRPr lang="en-US" sz="1400" dirty="0"/>
          </a:p>
          <a:p>
            <a:pPr marL="349250" lvl="1" indent="0">
              <a:buNone/>
            </a:pPr>
            <a:endParaRPr lang="en-US" sz="1400" dirty="0"/>
          </a:p>
          <a:p>
            <a:pPr marL="349250" lvl="1" indent="0">
              <a:buNone/>
            </a:pPr>
            <a:endParaRPr lang="en-US" b="1" dirty="0" smtClean="0"/>
          </a:p>
          <a:p>
            <a:pPr marL="349250" lvl="1" indent="0">
              <a:buNone/>
            </a:pPr>
            <a:r>
              <a:rPr lang="en-US" b="1" dirty="0" smtClean="0"/>
              <a:t>Co-Evolution of Morphology and Controller is the best approach</a:t>
            </a:r>
          </a:p>
          <a:p>
            <a:pPr lvl="1">
              <a:buFont typeface="Arial"/>
              <a:buChar char="•"/>
            </a:pPr>
            <a:endParaRPr lang="en-US" sz="1400" dirty="0"/>
          </a:p>
          <a:p>
            <a:pPr lvl="1">
              <a:buFont typeface="Arial"/>
              <a:buChar char="•"/>
            </a:pP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17" b="12003"/>
          <a:stretch/>
        </p:blipFill>
        <p:spPr>
          <a:xfrm>
            <a:off x="5585212" y="3650836"/>
            <a:ext cx="1827180" cy="16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465</TotalTime>
  <Words>390</Words>
  <Application>Microsoft Macintosh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Perception</vt:lpstr>
      <vt:lpstr>Adaptive Sensory Configurations in Robot Technologies (ASCiRT)</vt:lpstr>
      <vt:lpstr>Robotics</vt:lpstr>
      <vt:lpstr>Mobile Robot Applications</vt:lpstr>
      <vt:lpstr>Mobile Robot Applications</vt:lpstr>
      <vt:lpstr>Problems of the Traditional Approach</vt:lpstr>
      <vt:lpstr>Evolutionary Robotics (ER)</vt:lpstr>
      <vt:lpstr>Mobile Robot Systems</vt:lpstr>
      <vt:lpstr>The Task</vt:lpstr>
      <vt:lpstr>Research Objectives</vt:lpstr>
      <vt:lpstr>Evolving Controller</vt:lpstr>
      <vt:lpstr>Artificial Neural Networks (ANN)</vt:lpstr>
      <vt:lpstr>Symbiotic Adaptive Neuroevoltuion (SANE)</vt:lpstr>
      <vt:lpstr>Agent Morphology</vt:lpstr>
      <vt:lpstr>Evolving Morphology</vt:lpstr>
      <vt:lpstr>Evolving Morphology cont.</vt:lpstr>
      <vt:lpstr>Evolving Controller &amp; Morphology</vt:lpstr>
      <vt:lpstr>NEAT-M</vt:lpstr>
      <vt:lpstr>Expectations</vt:lpstr>
    </vt:vector>
  </TitlesOfParts>
  <Company>gicopico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Sensory Configurations in Robot Technologies (ASCiRT)</dc:title>
  <dc:creator>Naeem Ganey</dc:creator>
  <cp:lastModifiedBy>Naeem Ganey</cp:lastModifiedBy>
  <cp:revision>23</cp:revision>
  <dcterms:created xsi:type="dcterms:W3CDTF">2015-05-19T09:13:43Z</dcterms:created>
  <dcterms:modified xsi:type="dcterms:W3CDTF">2015-05-26T05:50:55Z</dcterms:modified>
</cp:coreProperties>
</file>