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9" r:id="rId7"/>
    <p:sldId id="27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83"/>
    <p:restoredTop sz="96327"/>
  </p:normalViewPr>
  <p:slideViewPr>
    <p:cSldViewPr snapToGrid="0">
      <p:cViewPr varScale="1">
        <p:scale>
          <a:sx n="62" d="100"/>
          <a:sy n="62" d="100"/>
        </p:scale>
        <p:origin x="22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929F-7803-E3D6-7EB9-7CF61EA4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FB1B5-AB4E-42B5-052D-17684EEF3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FD04-C1AA-451E-A541-68F83B7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E2CE-60F3-C915-0A59-10F46F4C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9CB81-E90C-5585-7FD0-200290C3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F8EB-8609-E23F-897C-3CC5AB2E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2FE67-D3B9-4EBD-C7DD-865F65D7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2CB1-5F38-5C02-A6B8-B2CF6F06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E94-8890-A27C-D9D0-20F07802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ACBEE-B7A5-6F5E-0BD4-937EF0FF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BB4DA-CEBF-7872-C7CB-4BE7FF8D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7600B-2225-D5A9-4AEA-7A8782531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272-1A16-4819-7FAA-E98A3012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1668-C51A-76A6-5462-1C9B190C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6F2C-C5B3-C010-9524-ABA81D8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01FC-14BE-98D9-720A-6A1EC1D0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0C03-BD5D-D881-D666-EF46E415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0985-C0EF-A9D8-E33C-C366048F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6842-08E5-FDF8-89FA-D09C5A49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CFF0-6C4F-0788-3C6B-91C9CE6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0FF-CDC0-44C0-67C6-240A29E9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D8AD-2EDB-8402-D68D-19BE4C2A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0752-ADF8-55E2-FCC2-14FF9393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4A99-C836-05BC-D344-B8F27F6D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4D91-DBB6-882D-477B-8FA8A2AA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7A0-EA3C-B55B-EDE9-C8A0D742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23C3-EF2A-2DBF-0903-4EDF4A14E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FD7A-328B-B112-DCC9-1E38E528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89E0D-18BE-AC3A-8B0E-502E9A40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0F95-70C4-29EE-2CDD-51C8EEDD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42E8-5A46-5B2A-0E65-A47F8085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62BE-6BFD-256E-04EE-3162024E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3153-FC21-425A-569E-592216A6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F8F53-FF00-6BB2-6955-E9CCA704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D1874-6FC1-5BE9-01E1-B10121F13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D2EB5-BEE5-05E8-3F75-3F29F73D5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0F61B-4DDC-23C8-B534-924E5897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982BC-A0FD-8675-5F1B-760DD880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F3BA-782F-DD1B-B058-260E350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4EC7-B3C9-F59C-50A8-214343C0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10CBD-B75D-6883-9F13-47FB1F3B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98B00-68FE-84A6-20FD-5981BF0E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64140-F6F4-B841-FB62-4B17E8A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3176C-9A5C-807E-D33D-E2D3E8F9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75C52-951A-82A5-4BC5-D629CE10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C837-FD45-1F96-0D84-7D63A8D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7C82-7BFA-7E6A-FE5F-7E69C41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1182-6FF6-5A9C-88F3-B657A3F5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54DE-93E6-51DE-330F-CF59AB80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AC32-D04F-B2BC-24B2-1BBA3DA1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E0C5E-1F86-D1FC-6E46-D1DE1954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BA5D-5E2E-7244-75FB-4480EA05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85-1C74-5B3F-3CEA-BF0ADEA5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1B178-4F46-65FA-8170-6B255CFDB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94334-8E8E-2090-868F-62F1EF72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4976-F7BA-89A1-B61D-81D71C65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0CF3-F0C0-E226-3563-5E4BE0C4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3E58-622C-7CC6-4822-8FE21538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54604-CFE8-C9B4-2A35-61B23F96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E76AF-88EA-A1D5-A385-8374A73C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7679-2019-DE5A-3AAB-45514216B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C3FD-F896-6F4C-A943-7DE504738B3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87EE-357E-CB49-E47D-22F7F2B42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6B5B-E378-C1A2-A538-A09F590B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3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3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Artificial Intelligence outline">
            <a:extLst>
              <a:ext uri="{FF2B5EF4-FFF2-40B4-BE49-F238E27FC236}">
                <a16:creationId xmlns:a16="http://schemas.microsoft.com/office/drawing/2014/main" id="{B0426EE2-CF09-FB5F-B038-4C660D80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11" name="Graphic 10" descr="Continuous Improvement with solid fill">
            <a:extLst>
              <a:ext uri="{FF2B5EF4-FFF2-40B4-BE49-F238E27FC236}">
                <a16:creationId xmlns:a16="http://schemas.microsoft.com/office/drawing/2014/main" id="{640183CC-3634-92C8-968F-9811B5938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15" name="Graphic 14" descr="Teacher with solid fill">
            <a:extLst>
              <a:ext uri="{FF2B5EF4-FFF2-40B4-BE49-F238E27FC236}">
                <a16:creationId xmlns:a16="http://schemas.microsoft.com/office/drawing/2014/main" id="{64BDB339-2DE7-359A-30F1-47FFA9238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17" name="Graphic 16" descr="Web design with solid fill">
            <a:extLst>
              <a:ext uri="{FF2B5EF4-FFF2-40B4-BE49-F238E27FC236}">
                <a16:creationId xmlns:a16="http://schemas.microsoft.com/office/drawing/2014/main" id="{9E2E8BB0-3BBE-7EF6-A980-363F1B9DFD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D536B73-F85B-BBD0-E949-618BFF26C456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69BAC9E0-B70C-A3D0-6051-5F0C441C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21" name="Graphic 20" descr="Decision chart with solid fill">
            <a:extLst>
              <a:ext uri="{FF2B5EF4-FFF2-40B4-BE49-F238E27FC236}">
                <a16:creationId xmlns:a16="http://schemas.microsoft.com/office/drawing/2014/main" id="{B401D093-321C-D467-ADD6-C766A0BA1F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23" name="Graphic 22" descr="Clipboard with solid fill">
            <a:extLst>
              <a:ext uri="{FF2B5EF4-FFF2-40B4-BE49-F238E27FC236}">
                <a16:creationId xmlns:a16="http://schemas.microsoft.com/office/drawing/2014/main" id="{0219BFB8-05AE-21C0-4294-53C31C189F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695BA8-4D68-6AEC-BA99-595EB5C73EB9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63BB4D-E554-6802-49EA-B626392DE7A8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C959A-001F-0D6D-3783-EB3050E93848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DF7AF-375D-5F78-DBE1-4D45F425C711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669172-2397-C38A-79A4-3FF6B2A7BAAE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73837C-83E6-7BA4-84E2-F6AA725D2570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F31F05-4F9A-B242-4B1F-F30059631023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D7A69-4E0A-0C2F-B3F3-94BD550F24D8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87378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1D59AE-EF4B-07C4-203A-C0877F280A38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Monitoring AI in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  <a:b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(Kubeflow Pipeline)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8496-A806-59ED-96F8-C25C92440A06}"/>
              </a:ext>
            </a:extLst>
          </p:cNvPr>
          <p:cNvGrpSpPr/>
          <p:nvPr/>
        </p:nvGrpSpPr>
        <p:grpSpPr>
          <a:xfrm>
            <a:off x="2127690" y="2120432"/>
            <a:ext cx="4830194" cy="3074338"/>
            <a:chOff x="798043" y="1926780"/>
            <a:chExt cx="5297957" cy="33187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783D1A-64A1-3A07-5AA2-53CB54529D4E}"/>
                </a:ext>
              </a:extLst>
            </p:cNvPr>
            <p:cNvSpPr/>
            <p:nvPr/>
          </p:nvSpPr>
          <p:spPr>
            <a:xfrm>
              <a:off x="798043" y="1926780"/>
              <a:ext cx="1474102" cy="1502220"/>
            </a:xfrm>
            <a:custGeom>
              <a:avLst/>
              <a:gdLst>
                <a:gd name="connsiteX0" fmla="*/ 0 w 1474102"/>
                <a:gd name="connsiteY0" fmla="*/ 0 h 1502220"/>
                <a:gd name="connsiteX1" fmla="*/ 476626 w 1474102"/>
                <a:gd name="connsiteY1" fmla="*/ 0 h 1502220"/>
                <a:gd name="connsiteX2" fmla="*/ 923771 w 1474102"/>
                <a:gd name="connsiteY2" fmla="*/ 0 h 1502220"/>
                <a:gd name="connsiteX3" fmla="*/ 1474102 w 1474102"/>
                <a:gd name="connsiteY3" fmla="*/ 0 h 1502220"/>
                <a:gd name="connsiteX4" fmla="*/ 1474102 w 1474102"/>
                <a:gd name="connsiteY4" fmla="*/ 485718 h 1502220"/>
                <a:gd name="connsiteX5" fmla="*/ 1474102 w 1474102"/>
                <a:gd name="connsiteY5" fmla="*/ 956413 h 1502220"/>
                <a:gd name="connsiteX6" fmla="*/ 1474102 w 1474102"/>
                <a:gd name="connsiteY6" fmla="*/ 1502220 h 1502220"/>
                <a:gd name="connsiteX7" fmla="*/ 982735 w 1474102"/>
                <a:gd name="connsiteY7" fmla="*/ 1502220 h 1502220"/>
                <a:gd name="connsiteX8" fmla="*/ 461885 w 1474102"/>
                <a:gd name="connsiteY8" fmla="*/ 1502220 h 1502220"/>
                <a:gd name="connsiteX9" fmla="*/ 0 w 1474102"/>
                <a:gd name="connsiteY9" fmla="*/ 1502220 h 1502220"/>
                <a:gd name="connsiteX10" fmla="*/ 0 w 1474102"/>
                <a:gd name="connsiteY10" fmla="*/ 1001480 h 1502220"/>
                <a:gd name="connsiteX11" fmla="*/ 0 w 1474102"/>
                <a:gd name="connsiteY11" fmla="*/ 515762 h 1502220"/>
                <a:gd name="connsiteX12" fmla="*/ 0 w 1474102"/>
                <a:gd name="connsiteY12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102" h="1502220" extrusionOk="0">
                  <a:moveTo>
                    <a:pt x="0" y="0"/>
                  </a:moveTo>
                  <a:cubicBezTo>
                    <a:pt x="123701" y="17865"/>
                    <a:pt x="380075" y="-15782"/>
                    <a:pt x="476626" y="0"/>
                  </a:cubicBezTo>
                  <a:cubicBezTo>
                    <a:pt x="573177" y="15782"/>
                    <a:pt x="741827" y="2622"/>
                    <a:pt x="923771" y="0"/>
                  </a:cubicBezTo>
                  <a:cubicBezTo>
                    <a:pt x="1105715" y="-2622"/>
                    <a:pt x="1269455" y="-4001"/>
                    <a:pt x="1474102" y="0"/>
                  </a:cubicBezTo>
                  <a:cubicBezTo>
                    <a:pt x="1494371" y="182172"/>
                    <a:pt x="1488678" y="322797"/>
                    <a:pt x="1474102" y="485718"/>
                  </a:cubicBezTo>
                  <a:cubicBezTo>
                    <a:pt x="1459526" y="648639"/>
                    <a:pt x="1479109" y="849765"/>
                    <a:pt x="1474102" y="956413"/>
                  </a:cubicBezTo>
                  <a:cubicBezTo>
                    <a:pt x="1469095" y="1063061"/>
                    <a:pt x="1485273" y="1368829"/>
                    <a:pt x="1474102" y="1502220"/>
                  </a:cubicBezTo>
                  <a:cubicBezTo>
                    <a:pt x="1229360" y="1503485"/>
                    <a:pt x="1097785" y="1525126"/>
                    <a:pt x="982735" y="1502220"/>
                  </a:cubicBezTo>
                  <a:cubicBezTo>
                    <a:pt x="867685" y="1479314"/>
                    <a:pt x="716961" y="1504479"/>
                    <a:pt x="461885" y="1502220"/>
                  </a:cubicBezTo>
                  <a:cubicBezTo>
                    <a:pt x="206809" y="1499962"/>
                    <a:pt x="128251" y="1496175"/>
                    <a:pt x="0" y="1502220"/>
                  </a:cubicBezTo>
                  <a:cubicBezTo>
                    <a:pt x="19845" y="1313574"/>
                    <a:pt x="22973" y="1200391"/>
                    <a:pt x="0" y="1001480"/>
                  </a:cubicBezTo>
                  <a:cubicBezTo>
                    <a:pt x="-22973" y="802569"/>
                    <a:pt x="-5950" y="688831"/>
                    <a:pt x="0" y="515762"/>
                  </a:cubicBezTo>
                  <a:cubicBezTo>
                    <a:pt x="5950" y="342693"/>
                    <a:pt x="-22968" y="21331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Training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046AEB-EA13-9BE7-A9C9-B91EAF668FA7}"/>
                </a:ext>
              </a:extLst>
            </p:cNvPr>
            <p:cNvSpPr/>
            <p:nvPr/>
          </p:nvSpPr>
          <p:spPr>
            <a:xfrm>
              <a:off x="798043" y="3743286"/>
              <a:ext cx="1474102" cy="1502220"/>
            </a:xfrm>
            <a:custGeom>
              <a:avLst/>
              <a:gdLst>
                <a:gd name="connsiteX0" fmla="*/ 0 w 1474102"/>
                <a:gd name="connsiteY0" fmla="*/ 0 h 1502220"/>
                <a:gd name="connsiteX1" fmla="*/ 476626 w 1474102"/>
                <a:gd name="connsiteY1" fmla="*/ 0 h 1502220"/>
                <a:gd name="connsiteX2" fmla="*/ 923771 w 1474102"/>
                <a:gd name="connsiteY2" fmla="*/ 0 h 1502220"/>
                <a:gd name="connsiteX3" fmla="*/ 1474102 w 1474102"/>
                <a:gd name="connsiteY3" fmla="*/ 0 h 1502220"/>
                <a:gd name="connsiteX4" fmla="*/ 1474102 w 1474102"/>
                <a:gd name="connsiteY4" fmla="*/ 485718 h 1502220"/>
                <a:gd name="connsiteX5" fmla="*/ 1474102 w 1474102"/>
                <a:gd name="connsiteY5" fmla="*/ 956413 h 1502220"/>
                <a:gd name="connsiteX6" fmla="*/ 1474102 w 1474102"/>
                <a:gd name="connsiteY6" fmla="*/ 1502220 h 1502220"/>
                <a:gd name="connsiteX7" fmla="*/ 982735 w 1474102"/>
                <a:gd name="connsiteY7" fmla="*/ 1502220 h 1502220"/>
                <a:gd name="connsiteX8" fmla="*/ 461885 w 1474102"/>
                <a:gd name="connsiteY8" fmla="*/ 1502220 h 1502220"/>
                <a:gd name="connsiteX9" fmla="*/ 0 w 1474102"/>
                <a:gd name="connsiteY9" fmla="*/ 1502220 h 1502220"/>
                <a:gd name="connsiteX10" fmla="*/ 0 w 1474102"/>
                <a:gd name="connsiteY10" fmla="*/ 1001480 h 1502220"/>
                <a:gd name="connsiteX11" fmla="*/ 0 w 1474102"/>
                <a:gd name="connsiteY11" fmla="*/ 515762 h 1502220"/>
                <a:gd name="connsiteX12" fmla="*/ 0 w 1474102"/>
                <a:gd name="connsiteY12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102" h="1502220" extrusionOk="0">
                  <a:moveTo>
                    <a:pt x="0" y="0"/>
                  </a:moveTo>
                  <a:cubicBezTo>
                    <a:pt x="123701" y="17865"/>
                    <a:pt x="380075" y="-15782"/>
                    <a:pt x="476626" y="0"/>
                  </a:cubicBezTo>
                  <a:cubicBezTo>
                    <a:pt x="573177" y="15782"/>
                    <a:pt x="741827" y="2622"/>
                    <a:pt x="923771" y="0"/>
                  </a:cubicBezTo>
                  <a:cubicBezTo>
                    <a:pt x="1105715" y="-2622"/>
                    <a:pt x="1269455" y="-4001"/>
                    <a:pt x="1474102" y="0"/>
                  </a:cubicBezTo>
                  <a:cubicBezTo>
                    <a:pt x="1494371" y="182172"/>
                    <a:pt x="1488678" y="322797"/>
                    <a:pt x="1474102" y="485718"/>
                  </a:cubicBezTo>
                  <a:cubicBezTo>
                    <a:pt x="1459526" y="648639"/>
                    <a:pt x="1479109" y="849765"/>
                    <a:pt x="1474102" y="956413"/>
                  </a:cubicBezTo>
                  <a:cubicBezTo>
                    <a:pt x="1469095" y="1063061"/>
                    <a:pt x="1485273" y="1368829"/>
                    <a:pt x="1474102" y="1502220"/>
                  </a:cubicBezTo>
                  <a:cubicBezTo>
                    <a:pt x="1229360" y="1503485"/>
                    <a:pt x="1097785" y="1525126"/>
                    <a:pt x="982735" y="1502220"/>
                  </a:cubicBezTo>
                  <a:cubicBezTo>
                    <a:pt x="867685" y="1479314"/>
                    <a:pt x="716961" y="1504479"/>
                    <a:pt x="461885" y="1502220"/>
                  </a:cubicBezTo>
                  <a:cubicBezTo>
                    <a:pt x="206809" y="1499962"/>
                    <a:pt x="128251" y="1496175"/>
                    <a:pt x="0" y="1502220"/>
                  </a:cubicBezTo>
                  <a:cubicBezTo>
                    <a:pt x="19845" y="1313574"/>
                    <a:pt x="22973" y="1200391"/>
                    <a:pt x="0" y="1001480"/>
                  </a:cubicBezTo>
                  <a:cubicBezTo>
                    <a:pt x="-22973" y="802569"/>
                    <a:pt x="-5950" y="688831"/>
                    <a:pt x="0" y="515762"/>
                  </a:cubicBezTo>
                  <a:cubicBezTo>
                    <a:pt x="5950" y="342693"/>
                    <a:pt x="-22968" y="21331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Production Data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(with accuracy feedback)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2F3CA8-F394-B777-0226-9900DEA9CAA2}"/>
                </a:ext>
              </a:extLst>
            </p:cNvPr>
            <p:cNvSpPr/>
            <p:nvPr/>
          </p:nvSpPr>
          <p:spPr>
            <a:xfrm>
              <a:off x="4621898" y="1989837"/>
              <a:ext cx="1474102" cy="1502220"/>
            </a:xfrm>
            <a:custGeom>
              <a:avLst/>
              <a:gdLst>
                <a:gd name="connsiteX0" fmla="*/ 0 w 1474102"/>
                <a:gd name="connsiteY0" fmla="*/ 0 h 1502220"/>
                <a:gd name="connsiteX1" fmla="*/ 476626 w 1474102"/>
                <a:gd name="connsiteY1" fmla="*/ 0 h 1502220"/>
                <a:gd name="connsiteX2" fmla="*/ 923771 w 1474102"/>
                <a:gd name="connsiteY2" fmla="*/ 0 h 1502220"/>
                <a:gd name="connsiteX3" fmla="*/ 1474102 w 1474102"/>
                <a:gd name="connsiteY3" fmla="*/ 0 h 1502220"/>
                <a:gd name="connsiteX4" fmla="*/ 1474102 w 1474102"/>
                <a:gd name="connsiteY4" fmla="*/ 485718 h 1502220"/>
                <a:gd name="connsiteX5" fmla="*/ 1474102 w 1474102"/>
                <a:gd name="connsiteY5" fmla="*/ 956413 h 1502220"/>
                <a:gd name="connsiteX6" fmla="*/ 1474102 w 1474102"/>
                <a:gd name="connsiteY6" fmla="*/ 1502220 h 1502220"/>
                <a:gd name="connsiteX7" fmla="*/ 982735 w 1474102"/>
                <a:gd name="connsiteY7" fmla="*/ 1502220 h 1502220"/>
                <a:gd name="connsiteX8" fmla="*/ 461885 w 1474102"/>
                <a:gd name="connsiteY8" fmla="*/ 1502220 h 1502220"/>
                <a:gd name="connsiteX9" fmla="*/ 0 w 1474102"/>
                <a:gd name="connsiteY9" fmla="*/ 1502220 h 1502220"/>
                <a:gd name="connsiteX10" fmla="*/ 0 w 1474102"/>
                <a:gd name="connsiteY10" fmla="*/ 1001480 h 1502220"/>
                <a:gd name="connsiteX11" fmla="*/ 0 w 1474102"/>
                <a:gd name="connsiteY11" fmla="*/ 515762 h 1502220"/>
                <a:gd name="connsiteX12" fmla="*/ 0 w 1474102"/>
                <a:gd name="connsiteY12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102" h="1502220" extrusionOk="0">
                  <a:moveTo>
                    <a:pt x="0" y="0"/>
                  </a:moveTo>
                  <a:cubicBezTo>
                    <a:pt x="123701" y="17865"/>
                    <a:pt x="380075" y="-15782"/>
                    <a:pt x="476626" y="0"/>
                  </a:cubicBezTo>
                  <a:cubicBezTo>
                    <a:pt x="573177" y="15782"/>
                    <a:pt x="741827" y="2622"/>
                    <a:pt x="923771" y="0"/>
                  </a:cubicBezTo>
                  <a:cubicBezTo>
                    <a:pt x="1105715" y="-2622"/>
                    <a:pt x="1269455" y="-4001"/>
                    <a:pt x="1474102" y="0"/>
                  </a:cubicBezTo>
                  <a:cubicBezTo>
                    <a:pt x="1494371" y="182172"/>
                    <a:pt x="1488678" y="322797"/>
                    <a:pt x="1474102" y="485718"/>
                  </a:cubicBezTo>
                  <a:cubicBezTo>
                    <a:pt x="1459526" y="648639"/>
                    <a:pt x="1479109" y="849765"/>
                    <a:pt x="1474102" y="956413"/>
                  </a:cubicBezTo>
                  <a:cubicBezTo>
                    <a:pt x="1469095" y="1063061"/>
                    <a:pt x="1485273" y="1368829"/>
                    <a:pt x="1474102" y="1502220"/>
                  </a:cubicBezTo>
                  <a:cubicBezTo>
                    <a:pt x="1229360" y="1503485"/>
                    <a:pt x="1097785" y="1525126"/>
                    <a:pt x="982735" y="1502220"/>
                  </a:cubicBezTo>
                  <a:cubicBezTo>
                    <a:pt x="867685" y="1479314"/>
                    <a:pt x="716961" y="1504479"/>
                    <a:pt x="461885" y="1502220"/>
                  </a:cubicBezTo>
                  <a:cubicBezTo>
                    <a:pt x="206809" y="1499962"/>
                    <a:pt x="128251" y="1496175"/>
                    <a:pt x="0" y="1502220"/>
                  </a:cubicBezTo>
                  <a:cubicBezTo>
                    <a:pt x="19845" y="1313574"/>
                    <a:pt x="22973" y="1200391"/>
                    <a:pt x="0" y="1001480"/>
                  </a:cubicBezTo>
                  <a:cubicBezTo>
                    <a:pt x="-22973" y="802569"/>
                    <a:pt x="-5950" y="688831"/>
                    <a:pt x="0" y="515762"/>
                  </a:cubicBezTo>
                  <a:cubicBezTo>
                    <a:pt x="5950" y="342693"/>
                    <a:pt x="-22968" y="21331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Model performance metrics Analysis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(Evidently AI)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EBCA5-25CC-AE55-B746-DAC8C5621A87}"/>
                </a:ext>
              </a:extLst>
            </p:cNvPr>
            <p:cNvSpPr/>
            <p:nvPr/>
          </p:nvSpPr>
          <p:spPr>
            <a:xfrm>
              <a:off x="4621898" y="3743286"/>
              <a:ext cx="1474102" cy="1502220"/>
            </a:xfrm>
            <a:custGeom>
              <a:avLst/>
              <a:gdLst>
                <a:gd name="connsiteX0" fmla="*/ 0 w 1474102"/>
                <a:gd name="connsiteY0" fmla="*/ 0 h 1502220"/>
                <a:gd name="connsiteX1" fmla="*/ 476626 w 1474102"/>
                <a:gd name="connsiteY1" fmla="*/ 0 h 1502220"/>
                <a:gd name="connsiteX2" fmla="*/ 923771 w 1474102"/>
                <a:gd name="connsiteY2" fmla="*/ 0 h 1502220"/>
                <a:gd name="connsiteX3" fmla="*/ 1474102 w 1474102"/>
                <a:gd name="connsiteY3" fmla="*/ 0 h 1502220"/>
                <a:gd name="connsiteX4" fmla="*/ 1474102 w 1474102"/>
                <a:gd name="connsiteY4" fmla="*/ 485718 h 1502220"/>
                <a:gd name="connsiteX5" fmla="*/ 1474102 w 1474102"/>
                <a:gd name="connsiteY5" fmla="*/ 956413 h 1502220"/>
                <a:gd name="connsiteX6" fmla="*/ 1474102 w 1474102"/>
                <a:gd name="connsiteY6" fmla="*/ 1502220 h 1502220"/>
                <a:gd name="connsiteX7" fmla="*/ 982735 w 1474102"/>
                <a:gd name="connsiteY7" fmla="*/ 1502220 h 1502220"/>
                <a:gd name="connsiteX8" fmla="*/ 461885 w 1474102"/>
                <a:gd name="connsiteY8" fmla="*/ 1502220 h 1502220"/>
                <a:gd name="connsiteX9" fmla="*/ 0 w 1474102"/>
                <a:gd name="connsiteY9" fmla="*/ 1502220 h 1502220"/>
                <a:gd name="connsiteX10" fmla="*/ 0 w 1474102"/>
                <a:gd name="connsiteY10" fmla="*/ 1001480 h 1502220"/>
                <a:gd name="connsiteX11" fmla="*/ 0 w 1474102"/>
                <a:gd name="connsiteY11" fmla="*/ 515762 h 1502220"/>
                <a:gd name="connsiteX12" fmla="*/ 0 w 1474102"/>
                <a:gd name="connsiteY12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102" h="1502220" extrusionOk="0">
                  <a:moveTo>
                    <a:pt x="0" y="0"/>
                  </a:moveTo>
                  <a:cubicBezTo>
                    <a:pt x="123701" y="17865"/>
                    <a:pt x="380075" y="-15782"/>
                    <a:pt x="476626" y="0"/>
                  </a:cubicBezTo>
                  <a:cubicBezTo>
                    <a:pt x="573177" y="15782"/>
                    <a:pt x="741827" y="2622"/>
                    <a:pt x="923771" y="0"/>
                  </a:cubicBezTo>
                  <a:cubicBezTo>
                    <a:pt x="1105715" y="-2622"/>
                    <a:pt x="1269455" y="-4001"/>
                    <a:pt x="1474102" y="0"/>
                  </a:cubicBezTo>
                  <a:cubicBezTo>
                    <a:pt x="1494371" y="182172"/>
                    <a:pt x="1488678" y="322797"/>
                    <a:pt x="1474102" y="485718"/>
                  </a:cubicBezTo>
                  <a:cubicBezTo>
                    <a:pt x="1459526" y="648639"/>
                    <a:pt x="1479109" y="849765"/>
                    <a:pt x="1474102" y="956413"/>
                  </a:cubicBezTo>
                  <a:cubicBezTo>
                    <a:pt x="1469095" y="1063061"/>
                    <a:pt x="1485273" y="1368829"/>
                    <a:pt x="1474102" y="1502220"/>
                  </a:cubicBezTo>
                  <a:cubicBezTo>
                    <a:pt x="1229360" y="1503485"/>
                    <a:pt x="1097785" y="1525126"/>
                    <a:pt x="982735" y="1502220"/>
                  </a:cubicBezTo>
                  <a:cubicBezTo>
                    <a:pt x="867685" y="1479314"/>
                    <a:pt x="716961" y="1504479"/>
                    <a:pt x="461885" y="1502220"/>
                  </a:cubicBezTo>
                  <a:cubicBezTo>
                    <a:pt x="206809" y="1499962"/>
                    <a:pt x="128251" y="1496175"/>
                    <a:pt x="0" y="1502220"/>
                  </a:cubicBezTo>
                  <a:cubicBezTo>
                    <a:pt x="19845" y="1313574"/>
                    <a:pt x="22973" y="1200391"/>
                    <a:pt x="0" y="1001480"/>
                  </a:cubicBezTo>
                  <a:cubicBezTo>
                    <a:pt x="-22973" y="802569"/>
                    <a:pt x="-5950" y="688831"/>
                    <a:pt x="0" y="515762"/>
                  </a:cubicBezTo>
                  <a:cubicBezTo>
                    <a:pt x="5950" y="342693"/>
                    <a:pt x="-22968" y="21331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Data Drift Analysis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(Evidently AI)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0FA596-3766-E242-C3C2-A1398A2108F2}"/>
                </a:ext>
              </a:extLst>
            </p:cNvPr>
            <p:cNvSpPr/>
            <p:nvPr/>
          </p:nvSpPr>
          <p:spPr>
            <a:xfrm>
              <a:off x="3230687" y="3448836"/>
              <a:ext cx="332507" cy="314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16A2A41A-6FEC-8AB4-3C71-D7F55EE4E939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>
              <a:off x="2272145" y="2677890"/>
              <a:ext cx="958542" cy="9280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832DE1EC-D042-03FA-2AEB-1DBB85E7749E}"/>
                </a:ext>
              </a:extLst>
            </p:cNvPr>
            <p:cNvCxnSpPr>
              <a:stCxn id="6" idx="3"/>
              <a:endCxn id="9" idx="2"/>
            </p:cNvCxnSpPr>
            <p:nvPr/>
          </p:nvCxnSpPr>
          <p:spPr>
            <a:xfrm flipV="1">
              <a:off x="2272145" y="3605979"/>
              <a:ext cx="958542" cy="8884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3D7F3D27-C8ED-F885-6BAD-E88C29450987}"/>
                </a:ext>
              </a:extLst>
            </p:cNvPr>
            <p:cNvCxnSpPr>
              <a:stCxn id="9" idx="6"/>
              <a:endCxn id="7" idx="1"/>
            </p:cNvCxnSpPr>
            <p:nvPr/>
          </p:nvCxnSpPr>
          <p:spPr>
            <a:xfrm flipV="1">
              <a:off x="3563195" y="2740948"/>
              <a:ext cx="1058703" cy="8650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FD527DEA-7E61-656B-20F8-C952AB2773D5}"/>
                </a:ext>
              </a:extLst>
            </p:cNvPr>
            <p:cNvCxnSpPr>
              <a:stCxn id="9" idx="6"/>
              <a:endCxn id="8" idx="1"/>
            </p:cNvCxnSpPr>
            <p:nvPr/>
          </p:nvCxnSpPr>
          <p:spPr>
            <a:xfrm>
              <a:off x="3563195" y="3605979"/>
              <a:ext cx="1058703" cy="8884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FB9D0-D5FE-3FD0-9990-62767FD7A08F}"/>
              </a:ext>
            </a:extLst>
          </p:cNvPr>
          <p:cNvCxnSpPr>
            <a:stCxn id="7" idx="3"/>
            <a:endCxn id="32" idx="1"/>
          </p:cNvCxnSpPr>
          <p:nvPr/>
        </p:nvCxnSpPr>
        <p:spPr>
          <a:xfrm>
            <a:off x="6957884" y="2874645"/>
            <a:ext cx="1494841" cy="74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541555-9D4E-4D8C-3E0F-944B1209CC18}"/>
              </a:ext>
            </a:extLst>
          </p:cNvPr>
          <p:cNvCxnSpPr>
            <a:stCxn id="8" idx="3"/>
            <a:endCxn id="32" idx="1"/>
          </p:cNvCxnSpPr>
          <p:nvPr/>
        </p:nvCxnSpPr>
        <p:spPr>
          <a:xfrm flipV="1">
            <a:off x="6957884" y="3620655"/>
            <a:ext cx="1494841" cy="87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Add with solid fill">
            <a:extLst>
              <a:ext uri="{FF2B5EF4-FFF2-40B4-BE49-F238E27FC236}">
                <a16:creationId xmlns:a16="http://schemas.microsoft.com/office/drawing/2014/main" id="{868B5A68-857A-99DD-0E67-A87C481F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3215" y="3575345"/>
            <a:ext cx="227826" cy="22782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220887C-55E3-FD4B-2F03-48C2C7990B14}"/>
              </a:ext>
            </a:extLst>
          </p:cNvPr>
          <p:cNvGrpSpPr/>
          <p:nvPr/>
        </p:nvGrpSpPr>
        <p:grpSpPr>
          <a:xfrm>
            <a:off x="8452725" y="2470728"/>
            <a:ext cx="1413164" cy="2299854"/>
            <a:chOff x="8452725" y="2470728"/>
            <a:chExt cx="1413164" cy="2299854"/>
          </a:xfrm>
        </p:grpSpPr>
        <p:pic>
          <p:nvPicPr>
            <p:cNvPr id="29" name="Graphic 28" descr="Completed outline">
              <a:extLst>
                <a:ext uri="{FF2B5EF4-FFF2-40B4-BE49-F238E27FC236}">
                  <a16:creationId xmlns:a16="http://schemas.microsoft.com/office/drawing/2014/main" id="{BA61BAFC-3A11-E9D2-B125-F0B7861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8255" y="2623030"/>
              <a:ext cx="914400" cy="914400"/>
            </a:xfrm>
            <a:prstGeom prst="rect">
              <a:avLst/>
            </a:prstGeom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F745D51-B604-E48B-C87D-24D217BA0171}"/>
                </a:ext>
              </a:extLst>
            </p:cNvPr>
            <p:cNvSpPr/>
            <p:nvPr/>
          </p:nvSpPr>
          <p:spPr>
            <a:xfrm>
              <a:off x="8452725" y="2470728"/>
              <a:ext cx="1413164" cy="22998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Clipboard All Crosses outline">
              <a:extLst>
                <a:ext uri="{FF2B5EF4-FFF2-40B4-BE49-F238E27FC236}">
                  <a16:creationId xmlns:a16="http://schemas.microsoft.com/office/drawing/2014/main" id="{B0C5298B-1142-780B-9626-73D5BE69E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02107" y="353743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18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A60FA9-5B02-53B2-FADC-DFB7F2CFA166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AI Scaling in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  <a:b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KNative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KServe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A9D0375A-7DD3-DA32-4C75-D1161341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0637" y="2363353"/>
            <a:ext cx="914400" cy="914400"/>
          </a:xfrm>
          <a:prstGeom prst="rect">
            <a:avLst/>
          </a:prstGeom>
        </p:spPr>
      </p:pic>
      <p:pic>
        <p:nvPicPr>
          <p:cNvPr id="8" name="Graphic 7" descr="Users outline">
            <a:extLst>
              <a:ext uri="{FF2B5EF4-FFF2-40B4-BE49-F238E27FC236}">
                <a16:creationId xmlns:a16="http://schemas.microsoft.com/office/drawing/2014/main" id="{A207531F-3075-2935-505B-8B00C82FD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0637" y="4060533"/>
            <a:ext cx="914400" cy="914400"/>
          </a:xfrm>
          <a:prstGeom prst="rect">
            <a:avLst/>
          </a:prstGeom>
        </p:spPr>
      </p:pic>
      <p:pic>
        <p:nvPicPr>
          <p:cNvPr id="9" name="Graphic 8" descr="Users outline">
            <a:extLst>
              <a:ext uri="{FF2B5EF4-FFF2-40B4-BE49-F238E27FC236}">
                <a16:creationId xmlns:a16="http://schemas.microsoft.com/office/drawing/2014/main" id="{80C45692-B674-4663-D9F2-1C06C0C35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3728" y="4045521"/>
            <a:ext cx="914400" cy="914400"/>
          </a:xfrm>
          <a:prstGeom prst="rect">
            <a:avLst/>
          </a:prstGeom>
        </p:spPr>
      </p:pic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BF415127-4995-C50D-E059-A9F8A483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6428" y="4015505"/>
            <a:ext cx="914400" cy="914400"/>
          </a:xfrm>
          <a:prstGeom prst="rect">
            <a:avLst/>
          </a:prstGeom>
        </p:spPr>
      </p:pic>
      <p:pic>
        <p:nvPicPr>
          <p:cNvPr id="11" name="Graphic 10" descr="Web design outline">
            <a:extLst>
              <a:ext uri="{FF2B5EF4-FFF2-40B4-BE49-F238E27FC236}">
                <a16:creationId xmlns:a16="http://schemas.microsoft.com/office/drawing/2014/main" id="{F2BFCA1B-8B2D-FF9E-9D11-6FF66E29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4886" y="2364506"/>
            <a:ext cx="914400" cy="914400"/>
          </a:xfrm>
          <a:prstGeom prst="rect">
            <a:avLst/>
          </a:prstGeom>
        </p:spPr>
      </p:pic>
      <p:pic>
        <p:nvPicPr>
          <p:cNvPr id="12" name="Graphic 11" descr="Web design outline">
            <a:extLst>
              <a:ext uri="{FF2B5EF4-FFF2-40B4-BE49-F238E27FC236}">
                <a16:creationId xmlns:a16="http://schemas.microsoft.com/office/drawing/2014/main" id="{1B6F2297-227F-EDE3-9034-260F1D05A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1808" y="2363353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4CD52C-7618-694E-7E08-DD44953681C9}"/>
              </a:ext>
            </a:extLst>
          </p:cNvPr>
          <p:cNvSpPr/>
          <p:nvPr/>
        </p:nvSpPr>
        <p:spPr>
          <a:xfrm>
            <a:off x="1762991" y="2021607"/>
            <a:ext cx="2029693" cy="3084945"/>
          </a:xfrm>
          <a:custGeom>
            <a:avLst/>
            <a:gdLst>
              <a:gd name="connsiteX0" fmla="*/ 0 w 2029693"/>
              <a:gd name="connsiteY0" fmla="*/ 0 h 3084945"/>
              <a:gd name="connsiteX1" fmla="*/ 487126 w 2029693"/>
              <a:gd name="connsiteY1" fmla="*/ 0 h 3084945"/>
              <a:gd name="connsiteX2" fmla="*/ 933659 w 2029693"/>
              <a:gd name="connsiteY2" fmla="*/ 0 h 3084945"/>
              <a:gd name="connsiteX3" fmla="*/ 1481676 w 2029693"/>
              <a:gd name="connsiteY3" fmla="*/ 0 h 3084945"/>
              <a:gd name="connsiteX4" fmla="*/ 2029693 w 2029693"/>
              <a:gd name="connsiteY4" fmla="*/ 0 h 3084945"/>
              <a:gd name="connsiteX5" fmla="*/ 2029693 w 2029693"/>
              <a:gd name="connsiteY5" fmla="*/ 483308 h 3084945"/>
              <a:gd name="connsiteX6" fmla="*/ 2029693 w 2029693"/>
              <a:gd name="connsiteY6" fmla="*/ 935767 h 3084945"/>
              <a:gd name="connsiteX7" fmla="*/ 2029693 w 2029693"/>
              <a:gd name="connsiteY7" fmla="*/ 1449924 h 3084945"/>
              <a:gd name="connsiteX8" fmla="*/ 2029693 w 2029693"/>
              <a:gd name="connsiteY8" fmla="*/ 1964082 h 3084945"/>
              <a:gd name="connsiteX9" fmla="*/ 2029693 w 2029693"/>
              <a:gd name="connsiteY9" fmla="*/ 2416540 h 3084945"/>
              <a:gd name="connsiteX10" fmla="*/ 2029693 w 2029693"/>
              <a:gd name="connsiteY10" fmla="*/ 3084945 h 3084945"/>
              <a:gd name="connsiteX11" fmla="*/ 1522270 w 2029693"/>
              <a:gd name="connsiteY11" fmla="*/ 3084945 h 3084945"/>
              <a:gd name="connsiteX12" fmla="*/ 1035143 w 2029693"/>
              <a:gd name="connsiteY12" fmla="*/ 3084945 h 3084945"/>
              <a:gd name="connsiteX13" fmla="*/ 487126 w 2029693"/>
              <a:gd name="connsiteY13" fmla="*/ 3084945 h 3084945"/>
              <a:gd name="connsiteX14" fmla="*/ 0 w 2029693"/>
              <a:gd name="connsiteY14" fmla="*/ 3084945 h 3084945"/>
              <a:gd name="connsiteX15" fmla="*/ 0 w 2029693"/>
              <a:gd name="connsiteY15" fmla="*/ 2632486 h 3084945"/>
              <a:gd name="connsiteX16" fmla="*/ 0 w 2029693"/>
              <a:gd name="connsiteY16" fmla="*/ 2118329 h 3084945"/>
              <a:gd name="connsiteX17" fmla="*/ 0 w 2029693"/>
              <a:gd name="connsiteY17" fmla="*/ 1635021 h 3084945"/>
              <a:gd name="connsiteX18" fmla="*/ 0 w 2029693"/>
              <a:gd name="connsiteY18" fmla="*/ 1213412 h 3084945"/>
              <a:gd name="connsiteX19" fmla="*/ 0 w 2029693"/>
              <a:gd name="connsiteY19" fmla="*/ 760953 h 3084945"/>
              <a:gd name="connsiteX20" fmla="*/ 0 w 2029693"/>
              <a:gd name="connsiteY20" fmla="*/ 0 h 308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9693" h="3084945" extrusionOk="0">
                <a:moveTo>
                  <a:pt x="0" y="0"/>
                </a:moveTo>
                <a:cubicBezTo>
                  <a:pt x="112996" y="-45349"/>
                  <a:pt x="248504" y="34022"/>
                  <a:pt x="487126" y="0"/>
                </a:cubicBezTo>
                <a:cubicBezTo>
                  <a:pt x="725748" y="-34022"/>
                  <a:pt x="712191" y="46146"/>
                  <a:pt x="933659" y="0"/>
                </a:cubicBezTo>
                <a:cubicBezTo>
                  <a:pt x="1155127" y="-46146"/>
                  <a:pt x="1302277" y="60868"/>
                  <a:pt x="1481676" y="0"/>
                </a:cubicBezTo>
                <a:cubicBezTo>
                  <a:pt x="1661075" y="-60868"/>
                  <a:pt x="1844620" y="36363"/>
                  <a:pt x="2029693" y="0"/>
                </a:cubicBezTo>
                <a:cubicBezTo>
                  <a:pt x="2041784" y="140672"/>
                  <a:pt x="2004064" y="277037"/>
                  <a:pt x="2029693" y="483308"/>
                </a:cubicBezTo>
                <a:cubicBezTo>
                  <a:pt x="2055322" y="689579"/>
                  <a:pt x="2004324" y="764945"/>
                  <a:pt x="2029693" y="935767"/>
                </a:cubicBezTo>
                <a:cubicBezTo>
                  <a:pt x="2055062" y="1106589"/>
                  <a:pt x="1975436" y="1318658"/>
                  <a:pt x="2029693" y="1449924"/>
                </a:cubicBezTo>
                <a:cubicBezTo>
                  <a:pt x="2083950" y="1581190"/>
                  <a:pt x="2029373" y="1731739"/>
                  <a:pt x="2029693" y="1964082"/>
                </a:cubicBezTo>
                <a:cubicBezTo>
                  <a:pt x="2030013" y="2196425"/>
                  <a:pt x="1996811" y="2201153"/>
                  <a:pt x="2029693" y="2416540"/>
                </a:cubicBezTo>
                <a:cubicBezTo>
                  <a:pt x="2062575" y="2631927"/>
                  <a:pt x="2021471" y="2758290"/>
                  <a:pt x="2029693" y="3084945"/>
                </a:cubicBezTo>
                <a:cubicBezTo>
                  <a:pt x="1816291" y="3102300"/>
                  <a:pt x="1642713" y="3026569"/>
                  <a:pt x="1522270" y="3084945"/>
                </a:cubicBezTo>
                <a:cubicBezTo>
                  <a:pt x="1401827" y="3143321"/>
                  <a:pt x="1246081" y="3026694"/>
                  <a:pt x="1035143" y="3084945"/>
                </a:cubicBezTo>
                <a:cubicBezTo>
                  <a:pt x="824205" y="3143196"/>
                  <a:pt x="715513" y="3076258"/>
                  <a:pt x="487126" y="3084945"/>
                </a:cubicBezTo>
                <a:cubicBezTo>
                  <a:pt x="258739" y="3093632"/>
                  <a:pt x="167702" y="3058704"/>
                  <a:pt x="0" y="3084945"/>
                </a:cubicBezTo>
                <a:cubicBezTo>
                  <a:pt x="-5398" y="2891401"/>
                  <a:pt x="12491" y="2788511"/>
                  <a:pt x="0" y="2632486"/>
                </a:cubicBezTo>
                <a:cubicBezTo>
                  <a:pt x="-12491" y="2476461"/>
                  <a:pt x="59522" y="2288523"/>
                  <a:pt x="0" y="2118329"/>
                </a:cubicBezTo>
                <a:cubicBezTo>
                  <a:pt x="-59522" y="1948135"/>
                  <a:pt x="38221" y="1844813"/>
                  <a:pt x="0" y="1635021"/>
                </a:cubicBezTo>
                <a:cubicBezTo>
                  <a:pt x="-38221" y="1425229"/>
                  <a:pt x="26386" y="1412960"/>
                  <a:pt x="0" y="1213412"/>
                </a:cubicBezTo>
                <a:cubicBezTo>
                  <a:pt x="-26386" y="1013864"/>
                  <a:pt x="41867" y="970901"/>
                  <a:pt x="0" y="760953"/>
                </a:cubicBezTo>
                <a:cubicBezTo>
                  <a:pt x="-41867" y="551005"/>
                  <a:pt x="70109" y="15423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Normal Demand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780C3-245B-8421-269A-268595FB0B8F}"/>
              </a:ext>
            </a:extLst>
          </p:cNvPr>
          <p:cNvSpPr/>
          <p:nvPr/>
        </p:nvSpPr>
        <p:spPr>
          <a:xfrm>
            <a:off x="4629727" y="1976579"/>
            <a:ext cx="2766291" cy="3174999"/>
          </a:xfrm>
          <a:custGeom>
            <a:avLst/>
            <a:gdLst>
              <a:gd name="connsiteX0" fmla="*/ 0 w 2766291"/>
              <a:gd name="connsiteY0" fmla="*/ 0 h 3174999"/>
              <a:gd name="connsiteX1" fmla="*/ 525595 w 2766291"/>
              <a:gd name="connsiteY1" fmla="*/ 0 h 3174999"/>
              <a:gd name="connsiteX2" fmla="*/ 995865 w 2766291"/>
              <a:gd name="connsiteY2" fmla="*/ 0 h 3174999"/>
              <a:gd name="connsiteX3" fmla="*/ 1604449 w 2766291"/>
              <a:gd name="connsiteY3" fmla="*/ 0 h 3174999"/>
              <a:gd name="connsiteX4" fmla="*/ 2130044 w 2766291"/>
              <a:gd name="connsiteY4" fmla="*/ 0 h 3174999"/>
              <a:gd name="connsiteX5" fmla="*/ 2766291 w 2766291"/>
              <a:gd name="connsiteY5" fmla="*/ 0 h 3174999"/>
              <a:gd name="connsiteX6" fmla="*/ 2766291 w 2766291"/>
              <a:gd name="connsiteY6" fmla="*/ 592666 h 3174999"/>
              <a:gd name="connsiteX7" fmla="*/ 2766291 w 2766291"/>
              <a:gd name="connsiteY7" fmla="*/ 1121833 h 3174999"/>
              <a:gd name="connsiteX8" fmla="*/ 2766291 w 2766291"/>
              <a:gd name="connsiteY8" fmla="*/ 1650999 h 3174999"/>
              <a:gd name="connsiteX9" fmla="*/ 2766291 w 2766291"/>
              <a:gd name="connsiteY9" fmla="*/ 2116666 h 3174999"/>
              <a:gd name="connsiteX10" fmla="*/ 2766291 w 2766291"/>
              <a:gd name="connsiteY10" fmla="*/ 2582333 h 3174999"/>
              <a:gd name="connsiteX11" fmla="*/ 2766291 w 2766291"/>
              <a:gd name="connsiteY11" fmla="*/ 3174999 h 3174999"/>
              <a:gd name="connsiteX12" fmla="*/ 2185370 w 2766291"/>
              <a:gd name="connsiteY12" fmla="*/ 3174999 h 3174999"/>
              <a:gd name="connsiteX13" fmla="*/ 1576786 w 2766291"/>
              <a:gd name="connsiteY13" fmla="*/ 3174999 h 3174999"/>
              <a:gd name="connsiteX14" fmla="*/ 968202 w 2766291"/>
              <a:gd name="connsiteY14" fmla="*/ 3174999 h 3174999"/>
              <a:gd name="connsiteX15" fmla="*/ 0 w 2766291"/>
              <a:gd name="connsiteY15" fmla="*/ 3174999 h 3174999"/>
              <a:gd name="connsiteX16" fmla="*/ 0 w 2766291"/>
              <a:gd name="connsiteY16" fmla="*/ 2645833 h 3174999"/>
              <a:gd name="connsiteX17" fmla="*/ 0 w 2766291"/>
              <a:gd name="connsiteY17" fmla="*/ 2148416 h 3174999"/>
              <a:gd name="connsiteX18" fmla="*/ 0 w 2766291"/>
              <a:gd name="connsiteY18" fmla="*/ 1714499 h 3174999"/>
              <a:gd name="connsiteX19" fmla="*/ 0 w 2766291"/>
              <a:gd name="connsiteY19" fmla="*/ 1248833 h 3174999"/>
              <a:gd name="connsiteX20" fmla="*/ 0 w 2766291"/>
              <a:gd name="connsiteY20" fmla="*/ 783166 h 3174999"/>
              <a:gd name="connsiteX21" fmla="*/ 0 w 2766291"/>
              <a:gd name="connsiteY21" fmla="*/ 0 h 317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6291" h="3174999" extrusionOk="0">
                <a:moveTo>
                  <a:pt x="0" y="0"/>
                </a:moveTo>
                <a:cubicBezTo>
                  <a:pt x="135881" y="-29000"/>
                  <a:pt x="344101" y="25501"/>
                  <a:pt x="525595" y="0"/>
                </a:cubicBezTo>
                <a:cubicBezTo>
                  <a:pt x="707089" y="-25501"/>
                  <a:pt x="896939" y="22179"/>
                  <a:pt x="995865" y="0"/>
                </a:cubicBezTo>
                <a:cubicBezTo>
                  <a:pt x="1094791" y="-22179"/>
                  <a:pt x="1479272" y="11092"/>
                  <a:pt x="1604449" y="0"/>
                </a:cubicBezTo>
                <a:cubicBezTo>
                  <a:pt x="1729626" y="-11092"/>
                  <a:pt x="1878400" y="30746"/>
                  <a:pt x="2130044" y="0"/>
                </a:cubicBezTo>
                <a:cubicBezTo>
                  <a:pt x="2381688" y="-30746"/>
                  <a:pt x="2453027" y="44639"/>
                  <a:pt x="2766291" y="0"/>
                </a:cubicBezTo>
                <a:cubicBezTo>
                  <a:pt x="2791487" y="129924"/>
                  <a:pt x="2698542" y="340364"/>
                  <a:pt x="2766291" y="592666"/>
                </a:cubicBezTo>
                <a:cubicBezTo>
                  <a:pt x="2834040" y="844968"/>
                  <a:pt x="2715007" y="956962"/>
                  <a:pt x="2766291" y="1121833"/>
                </a:cubicBezTo>
                <a:cubicBezTo>
                  <a:pt x="2817575" y="1286704"/>
                  <a:pt x="2748589" y="1416564"/>
                  <a:pt x="2766291" y="1650999"/>
                </a:cubicBezTo>
                <a:cubicBezTo>
                  <a:pt x="2783993" y="1885434"/>
                  <a:pt x="2764825" y="1947999"/>
                  <a:pt x="2766291" y="2116666"/>
                </a:cubicBezTo>
                <a:cubicBezTo>
                  <a:pt x="2767757" y="2285333"/>
                  <a:pt x="2756886" y="2435577"/>
                  <a:pt x="2766291" y="2582333"/>
                </a:cubicBezTo>
                <a:cubicBezTo>
                  <a:pt x="2775696" y="2729089"/>
                  <a:pt x="2748416" y="3035590"/>
                  <a:pt x="2766291" y="3174999"/>
                </a:cubicBezTo>
                <a:cubicBezTo>
                  <a:pt x="2618094" y="3232344"/>
                  <a:pt x="2346936" y="3160944"/>
                  <a:pt x="2185370" y="3174999"/>
                </a:cubicBezTo>
                <a:cubicBezTo>
                  <a:pt x="2023804" y="3189054"/>
                  <a:pt x="1799125" y="3161090"/>
                  <a:pt x="1576786" y="3174999"/>
                </a:cubicBezTo>
                <a:cubicBezTo>
                  <a:pt x="1354447" y="3188908"/>
                  <a:pt x="1216979" y="3103653"/>
                  <a:pt x="968202" y="3174999"/>
                </a:cubicBezTo>
                <a:cubicBezTo>
                  <a:pt x="719425" y="3246345"/>
                  <a:pt x="272300" y="3141398"/>
                  <a:pt x="0" y="3174999"/>
                </a:cubicBezTo>
                <a:cubicBezTo>
                  <a:pt x="-30290" y="2995176"/>
                  <a:pt x="33964" y="2879548"/>
                  <a:pt x="0" y="2645833"/>
                </a:cubicBezTo>
                <a:cubicBezTo>
                  <a:pt x="-33964" y="2412118"/>
                  <a:pt x="8708" y="2391106"/>
                  <a:pt x="0" y="2148416"/>
                </a:cubicBezTo>
                <a:cubicBezTo>
                  <a:pt x="-8708" y="1905726"/>
                  <a:pt x="37278" y="1875827"/>
                  <a:pt x="0" y="1714499"/>
                </a:cubicBezTo>
                <a:cubicBezTo>
                  <a:pt x="-37278" y="1553171"/>
                  <a:pt x="15350" y="1419889"/>
                  <a:pt x="0" y="1248833"/>
                </a:cubicBezTo>
                <a:cubicBezTo>
                  <a:pt x="-15350" y="1077777"/>
                  <a:pt x="48529" y="974731"/>
                  <a:pt x="0" y="783166"/>
                </a:cubicBezTo>
                <a:cubicBezTo>
                  <a:pt x="-48529" y="591601"/>
                  <a:pt x="65192" y="324612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Increased Demand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4D9FB-47C5-7A4F-A5E6-C9050B0C2A95}"/>
              </a:ext>
            </a:extLst>
          </p:cNvPr>
          <p:cNvSpPr/>
          <p:nvPr/>
        </p:nvSpPr>
        <p:spPr>
          <a:xfrm>
            <a:off x="8234793" y="2021607"/>
            <a:ext cx="2029693" cy="3084945"/>
          </a:xfrm>
          <a:custGeom>
            <a:avLst/>
            <a:gdLst>
              <a:gd name="connsiteX0" fmla="*/ 0 w 2029693"/>
              <a:gd name="connsiteY0" fmla="*/ 0 h 3084945"/>
              <a:gd name="connsiteX1" fmla="*/ 487126 w 2029693"/>
              <a:gd name="connsiteY1" fmla="*/ 0 h 3084945"/>
              <a:gd name="connsiteX2" fmla="*/ 933659 w 2029693"/>
              <a:gd name="connsiteY2" fmla="*/ 0 h 3084945"/>
              <a:gd name="connsiteX3" fmla="*/ 1481676 w 2029693"/>
              <a:gd name="connsiteY3" fmla="*/ 0 h 3084945"/>
              <a:gd name="connsiteX4" fmla="*/ 2029693 w 2029693"/>
              <a:gd name="connsiteY4" fmla="*/ 0 h 3084945"/>
              <a:gd name="connsiteX5" fmla="*/ 2029693 w 2029693"/>
              <a:gd name="connsiteY5" fmla="*/ 483308 h 3084945"/>
              <a:gd name="connsiteX6" fmla="*/ 2029693 w 2029693"/>
              <a:gd name="connsiteY6" fmla="*/ 935767 h 3084945"/>
              <a:gd name="connsiteX7" fmla="*/ 2029693 w 2029693"/>
              <a:gd name="connsiteY7" fmla="*/ 1449924 h 3084945"/>
              <a:gd name="connsiteX8" fmla="*/ 2029693 w 2029693"/>
              <a:gd name="connsiteY8" fmla="*/ 1964082 h 3084945"/>
              <a:gd name="connsiteX9" fmla="*/ 2029693 w 2029693"/>
              <a:gd name="connsiteY9" fmla="*/ 2416540 h 3084945"/>
              <a:gd name="connsiteX10" fmla="*/ 2029693 w 2029693"/>
              <a:gd name="connsiteY10" fmla="*/ 3084945 h 3084945"/>
              <a:gd name="connsiteX11" fmla="*/ 1522270 w 2029693"/>
              <a:gd name="connsiteY11" fmla="*/ 3084945 h 3084945"/>
              <a:gd name="connsiteX12" fmla="*/ 1035143 w 2029693"/>
              <a:gd name="connsiteY12" fmla="*/ 3084945 h 3084945"/>
              <a:gd name="connsiteX13" fmla="*/ 487126 w 2029693"/>
              <a:gd name="connsiteY13" fmla="*/ 3084945 h 3084945"/>
              <a:gd name="connsiteX14" fmla="*/ 0 w 2029693"/>
              <a:gd name="connsiteY14" fmla="*/ 3084945 h 3084945"/>
              <a:gd name="connsiteX15" fmla="*/ 0 w 2029693"/>
              <a:gd name="connsiteY15" fmla="*/ 2632486 h 3084945"/>
              <a:gd name="connsiteX16" fmla="*/ 0 w 2029693"/>
              <a:gd name="connsiteY16" fmla="*/ 2118329 h 3084945"/>
              <a:gd name="connsiteX17" fmla="*/ 0 w 2029693"/>
              <a:gd name="connsiteY17" fmla="*/ 1635021 h 3084945"/>
              <a:gd name="connsiteX18" fmla="*/ 0 w 2029693"/>
              <a:gd name="connsiteY18" fmla="*/ 1213412 h 3084945"/>
              <a:gd name="connsiteX19" fmla="*/ 0 w 2029693"/>
              <a:gd name="connsiteY19" fmla="*/ 760953 h 3084945"/>
              <a:gd name="connsiteX20" fmla="*/ 0 w 2029693"/>
              <a:gd name="connsiteY20" fmla="*/ 0 h 308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9693" h="3084945" extrusionOk="0">
                <a:moveTo>
                  <a:pt x="0" y="0"/>
                </a:moveTo>
                <a:cubicBezTo>
                  <a:pt x="112996" y="-45349"/>
                  <a:pt x="248504" y="34022"/>
                  <a:pt x="487126" y="0"/>
                </a:cubicBezTo>
                <a:cubicBezTo>
                  <a:pt x="725748" y="-34022"/>
                  <a:pt x="712191" y="46146"/>
                  <a:pt x="933659" y="0"/>
                </a:cubicBezTo>
                <a:cubicBezTo>
                  <a:pt x="1155127" y="-46146"/>
                  <a:pt x="1302277" y="60868"/>
                  <a:pt x="1481676" y="0"/>
                </a:cubicBezTo>
                <a:cubicBezTo>
                  <a:pt x="1661075" y="-60868"/>
                  <a:pt x="1844620" y="36363"/>
                  <a:pt x="2029693" y="0"/>
                </a:cubicBezTo>
                <a:cubicBezTo>
                  <a:pt x="2041784" y="140672"/>
                  <a:pt x="2004064" y="277037"/>
                  <a:pt x="2029693" y="483308"/>
                </a:cubicBezTo>
                <a:cubicBezTo>
                  <a:pt x="2055322" y="689579"/>
                  <a:pt x="2004324" y="764945"/>
                  <a:pt x="2029693" y="935767"/>
                </a:cubicBezTo>
                <a:cubicBezTo>
                  <a:pt x="2055062" y="1106589"/>
                  <a:pt x="1975436" y="1318658"/>
                  <a:pt x="2029693" y="1449924"/>
                </a:cubicBezTo>
                <a:cubicBezTo>
                  <a:pt x="2083950" y="1581190"/>
                  <a:pt x="2029373" y="1731739"/>
                  <a:pt x="2029693" y="1964082"/>
                </a:cubicBezTo>
                <a:cubicBezTo>
                  <a:pt x="2030013" y="2196425"/>
                  <a:pt x="1996811" y="2201153"/>
                  <a:pt x="2029693" y="2416540"/>
                </a:cubicBezTo>
                <a:cubicBezTo>
                  <a:pt x="2062575" y="2631927"/>
                  <a:pt x="2021471" y="2758290"/>
                  <a:pt x="2029693" y="3084945"/>
                </a:cubicBezTo>
                <a:cubicBezTo>
                  <a:pt x="1816291" y="3102300"/>
                  <a:pt x="1642713" y="3026569"/>
                  <a:pt x="1522270" y="3084945"/>
                </a:cubicBezTo>
                <a:cubicBezTo>
                  <a:pt x="1401827" y="3143321"/>
                  <a:pt x="1246081" y="3026694"/>
                  <a:pt x="1035143" y="3084945"/>
                </a:cubicBezTo>
                <a:cubicBezTo>
                  <a:pt x="824205" y="3143196"/>
                  <a:pt x="715513" y="3076258"/>
                  <a:pt x="487126" y="3084945"/>
                </a:cubicBezTo>
                <a:cubicBezTo>
                  <a:pt x="258739" y="3093632"/>
                  <a:pt x="167702" y="3058704"/>
                  <a:pt x="0" y="3084945"/>
                </a:cubicBezTo>
                <a:cubicBezTo>
                  <a:pt x="-5398" y="2891401"/>
                  <a:pt x="12491" y="2788511"/>
                  <a:pt x="0" y="2632486"/>
                </a:cubicBezTo>
                <a:cubicBezTo>
                  <a:pt x="-12491" y="2476461"/>
                  <a:pt x="59522" y="2288523"/>
                  <a:pt x="0" y="2118329"/>
                </a:cubicBezTo>
                <a:cubicBezTo>
                  <a:pt x="-59522" y="1948135"/>
                  <a:pt x="38221" y="1844813"/>
                  <a:pt x="0" y="1635021"/>
                </a:cubicBezTo>
                <a:cubicBezTo>
                  <a:pt x="-38221" y="1425229"/>
                  <a:pt x="26386" y="1412960"/>
                  <a:pt x="0" y="1213412"/>
                </a:cubicBezTo>
                <a:cubicBezTo>
                  <a:pt x="-26386" y="1013864"/>
                  <a:pt x="41867" y="970901"/>
                  <a:pt x="0" y="760953"/>
                </a:cubicBezTo>
                <a:cubicBezTo>
                  <a:pt x="-41867" y="551005"/>
                  <a:pt x="70109" y="15423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Scale to Zero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02499-54BE-FA16-DCEA-A3BCE7BDAFBC}"/>
              </a:ext>
            </a:extLst>
          </p:cNvPr>
          <p:cNvCxnSpPr>
            <a:cxnSpLocks/>
          </p:cNvCxnSpPr>
          <p:nvPr/>
        </p:nvCxnSpPr>
        <p:spPr>
          <a:xfrm>
            <a:off x="2761673" y="3121891"/>
            <a:ext cx="0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32614-7C48-6BC0-8B16-0BDB10572F3A}"/>
              </a:ext>
            </a:extLst>
          </p:cNvPr>
          <p:cNvCxnSpPr>
            <a:cxnSpLocks/>
          </p:cNvCxnSpPr>
          <p:nvPr/>
        </p:nvCxnSpPr>
        <p:spPr>
          <a:xfrm>
            <a:off x="5324764" y="3105727"/>
            <a:ext cx="0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4027F1-EEA0-BFC3-E60C-9AEF5F81C67A}"/>
              </a:ext>
            </a:extLst>
          </p:cNvPr>
          <p:cNvCxnSpPr>
            <a:cxnSpLocks/>
          </p:cNvCxnSpPr>
          <p:nvPr/>
        </p:nvCxnSpPr>
        <p:spPr>
          <a:xfrm flipH="1">
            <a:off x="5324764" y="3105727"/>
            <a:ext cx="1306945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825470-9B32-9FE2-F1F2-8EE9F854B48D}"/>
              </a:ext>
            </a:extLst>
          </p:cNvPr>
          <p:cNvCxnSpPr>
            <a:cxnSpLocks/>
          </p:cNvCxnSpPr>
          <p:nvPr/>
        </p:nvCxnSpPr>
        <p:spPr>
          <a:xfrm>
            <a:off x="5324763" y="3105727"/>
            <a:ext cx="1313298" cy="1231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B42BB-5A3E-B4F3-2478-6FE9CD3575EB}"/>
              </a:ext>
            </a:extLst>
          </p:cNvPr>
          <p:cNvCxnSpPr>
            <a:cxnSpLocks/>
          </p:cNvCxnSpPr>
          <p:nvPr/>
        </p:nvCxnSpPr>
        <p:spPr>
          <a:xfrm>
            <a:off x="6631709" y="3084367"/>
            <a:ext cx="0" cy="125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583BB55-1529-0D85-788D-0DF54C080140}"/>
              </a:ext>
            </a:extLst>
          </p:cNvPr>
          <p:cNvSpPr/>
          <p:nvPr/>
        </p:nvSpPr>
        <p:spPr>
          <a:xfrm>
            <a:off x="3847523" y="3429000"/>
            <a:ext cx="722745" cy="58650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87CC310-DDEB-51E7-010B-B6FA93E8B2D4}"/>
              </a:ext>
            </a:extLst>
          </p:cNvPr>
          <p:cNvSpPr/>
          <p:nvPr/>
        </p:nvSpPr>
        <p:spPr>
          <a:xfrm>
            <a:off x="7461819" y="3428422"/>
            <a:ext cx="722745" cy="58650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4C1409-D03E-8943-C661-0D136C7FA34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799286" y="2820553"/>
            <a:ext cx="362522" cy="11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4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D93C7A-34F1-D465-FC2A-F1E6E856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096" y="1946562"/>
            <a:ext cx="3445505" cy="342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9EBAB4-2D0D-FFFC-6D35-F20E2BD3E369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Monitor Training Metrics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TensorBoard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75318-CFCE-8274-14ED-769B5754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29" y="2253563"/>
            <a:ext cx="3725487" cy="281499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5A88ABF-5479-61AC-3A3E-13B68E3EA7AB}"/>
              </a:ext>
            </a:extLst>
          </p:cNvPr>
          <p:cNvSpPr/>
          <p:nvPr/>
        </p:nvSpPr>
        <p:spPr>
          <a:xfrm>
            <a:off x="5535455" y="3238959"/>
            <a:ext cx="1442377" cy="844205"/>
          </a:xfrm>
          <a:custGeom>
            <a:avLst/>
            <a:gdLst>
              <a:gd name="connsiteX0" fmla="*/ 0 w 1442377"/>
              <a:gd name="connsiteY0" fmla="*/ 211051 h 844205"/>
              <a:gd name="connsiteX1" fmla="*/ 499935 w 1442377"/>
              <a:gd name="connsiteY1" fmla="*/ 211051 h 844205"/>
              <a:gd name="connsiteX2" fmla="*/ 1020275 w 1442377"/>
              <a:gd name="connsiteY2" fmla="*/ 211051 h 844205"/>
              <a:gd name="connsiteX3" fmla="*/ 1020275 w 1442377"/>
              <a:gd name="connsiteY3" fmla="*/ 0 h 844205"/>
              <a:gd name="connsiteX4" fmla="*/ 1442377 w 1442377"/>
              <a:gd name="connsiteY4" fmla="*/ 422103 h 844205"/>
              <a:gd name="connsiteX5" fmla="*/ 1020275 w 1442377"/>
              <a:gd name="connsiteY5" fmla="*/ 844205 h 844205"/>
              <a:gd name="connsiteX6" fmla="*/ 1020275 w 1442377"/>
              <a:gd name="connsiteY6" fmla="*/ 633154 h 844205"/>
              <a:gd name="connsiteX7" fmla="*/ 530543 w 1442377"/>
              <a:gd name="connsiteY7" fmla="*/ 633154 h 844205"/>
              <a:gd name="connsiteX8" fmla="*/ 0 w 1442377"/>
              <a:gd name="connsiteY8" fmla="*/ 633154 h 844205"/>
              <a:gd name="connsiteX9" fmla="*/ 0 w 1442377"/>
              <a:gd name="connsiteY9" fmla="*/ 211051 h 84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2377" h="844205" extrusionOk="0">
                <a:moveTo>
                  <a:pt x="0" y="211051"/>
                </a:moveTo>
                <a:cubicBezTo>
                  <a:pt x="152534" y="197518"/>
                  <a:pt x="295595" y="206297"/>
                  <a:pt x="499935" y="211051"/>
                </a:cubicBezTo>
                <a:cubicBezTo>
                  <a:pt x="704276" y="215805"/>
                  <a:pt x="887736" y="203217"/>
                  <a:pt x="1020275" y="211051"/>
                </a:cubicBezTo>
                <a:cubicBezTo>
                  <a:pt x="1024863" y="124993"/>
                  <a:pt x="1018296" y="45057"/>
                  <a:pt x="1020275" y="0"/>
                </a:cubicBezTo>
                <a:cubicBezTo>
                  <a:pt x="1231028" y="179729"/>
                  <a:pt x="1321060" y="309528"/>
                  <a:pt x="1442377" y="422103"/>
                </a:cubicBezTo>
                <a:cubicBezTo>
                  <a:pt x="1309069" y="561937"/>
                  <a:pt x="1175388" y="652878"/>
                  <a:pt x="1020275" y="844205"/>
                </a:cubicBezTo>
                <a:cubicBezTo>
                  <a:pt x="1016347" y="780595"/>
                  <a:pt x="1011069" y="721761"/>
                  <a:pt x="1020275" y="633154"/>
                </a:cubicBezTo>
                <a:cubicBezTo>
                  <a:pt x="849433" y="633609"/>
                  <a:pt x="737896" y="608701"/>
                  <a:pt x="530543" y="633154"/>
                </a:cubicBezTo>
                <a:cubicBezTo>
                  <a:pt x="323190" y="657607"/>
                  <a:pt x="159048" y="645426"/>
                  <a:pt x="0" y="633154"/>
                </a:cubicBezTo>
                <a:cubicBezTo>
                  <a:pt x="-20167" y="506366"/>
                  <a:pt x="-6769" y="399310"/>
                  <a:pt x="0" y="211051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3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823620-C937-2F6E-79A2-41CDB21A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1816088"/>
            <a:ext cx="5772496" cy="35556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195B6A-277A-E8BB-1960-4268AC3E7C86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Visualize Training Performance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(Kubeflow visualizations)</a:t>
            </a:r>
          </a:p>
        </p:txBody>
      </p:sp>
    </p:spTree>
    <p:extLst>
      <p:ext uri="{BB962C8B-B14F-4D97-AF65-F5344CB8AC3E}">
        <p14:creationId xmlns:p14="http://schemas.microsoft.com/office/powerpoint/2010/main" val="214916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0144F0-B4BF-9878-653D-A5C3473D973D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Report Model Performance on Test Data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(Evidently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89004-3CC0-D231-EA0E-22BD9B12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56" y="1780256"/>
            <a:ext cx="5554287" cy="35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8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CB92D30-A40B-19CD-5AF9-41F3D92058E0}"/>
              </a:ext>
            </a:extLst>
          </p:cNvPr>
          <p:cNvSpPr/>
          <p:nvPr/>
        </p:nvSpPr>
        <p:spPr>
          <a:xfrm>
            <a:off x="83826" y="201601"/>
            <a:ext cx="4217671" cy="5414010"/>
          </a:xfrm>
          <a:prstGeom prst="rect">
            <a:avLst/>
          </a:prstGeom>
          <a:solidFill>
            <a:schemeClr val="bg2">
              <a:lumMod val="90000"/>
              <a:alpha val="143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Owned by </a:t>
            </a:r>
            <a:r>
              <a:rPr lang="en-US" dirty="0" err="1">
                <a:solidFill>
                  <a:schemeClr val="accent1"/>
                </a:solidFill>
              </a:rPr>
              <a:t>PyTorchJob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E14A6A-64E4-0C9B-6E71-2A0B870497D5}"/>
              </a:ext>
            </a:extLst>
          </p:cNvPr>
          <p:cNvSpPr/>
          <p:nvPr/>
        </p:nvSpPr>
        <p:spPr>
          <a:xfrm>
            <a:off x="8149589" y="91439"/>
            <a:ext cx="4042405" cy="6675109"/>
          </a:xfrm>
          <a:prstGeom prst="rect">
            <a:avLst/>
          </a:prstGeom>
          <a:solidFill>
            <a:schemeClr val="bg2">
              <a:lumMod val="90000"/>
              <a:alpha val="143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1"/>
                </a:solidFill>
              </a:rPr>
              <a:t>Kubeflow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0D062-FC9F-3231-3F05-216EA68598CC}"/>
              </a:ext>
            </a:extLst>
          </p:cNvPr>
          <p:cNvSpPr/>
          <p:nvPr/>
        </p:nvSpPr>
        <p:spPr>
          <a:xfrm>
            <a:off x="8492490" y="2396490"/>
            <a:ext cx="3188970" cy="14706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11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train_model_task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C524C-F578-7647-AE17-DF1F7B1E5DED}"/>
              </a:ext>
            </a:extLst>
          </p:cNvPr>
          <p:cNvSpPr/>
          <p:nvPr/>
        </p:nvSpPr>
        <p:spPr>
          <a:xfrm>
            <a:off x="8492490" y="533400"/>
            <a:ext cx="3188970" cy="1245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Configure_tensorboard_task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DB177-98EA-CF8F-EDFA-CDF01D7CFEEF}"/>
              </a:ext>
            </a:extLst>
          </p:cNvPr>
          <p:cNvSpPr/>
          <p:nvPr/>
        </p:nvSpPr>
        <p:spPr>
          <a:xfrm>
            <a:off x="8492490" y="4686300"/>
            <a:ext cx="3188970" cy="1390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test_model_task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90DEA-63C1-D5E1-CB87-24FCD326FD57}"/>
              </a:ext>
            </a:extLst>
          </p:cNvPr>
          <p:cNvSpPr/>
          <p:nvPr/>
        </p:nvSpPr>
        <p:spPr>
          <a:xfrm>
            <a:off x="4583430" y="1871662"/>
            <a:ext cx="2548890" cy="2520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PyTorchJob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06E48A-A312-2683-7FD4-0B6015E653FB}"/>
              </a:ext>
            </a:extLst>
          </p:cNvPr>
          <p:cNvSpPr/>
          <p:nvPr/>
        </p:nvSpPr>
        <p:spPr>
          <a:xfrm>
            <a:off x="1437330" y="1343814"/>
            <a:ext cx="1607820" cy="735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Worker 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2DA14-A5D9-D443-3084-8F9E38C216E8}"/>
              </a:ext>
            </a:extLst>
          </p:cNvPr>
          <p:cNvSpPr/>
          <p:nvPr/>
        </p:nvSpPr>
        <p:spPr>
          <a:xfrm>
            <a:off x="247654" y="3373754"/>
            <a:ext cx="1607820" cy="735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Worker 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5B10D-611E-6B75-EDB3-236A3CA2BCA3}"/>
              </a:ext>
            </a:extLst>
          </p:cNvPr>
          <p:cNvSpPr/>
          <p:nvPr/>
        </p:nvSpPr>
        <p:spPr>
          <a:xfrm>
            <a:off x="2642242" y="3354705"/>
            <a:ext cx="1607820" cy="735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  <a:p>
            <a:pPr algn="ctr"/>
            <a:r>
              <a:rPr lang="en-US" dirty="0"/>
              <a:t>Worker #3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8A8B09-5BB3-589F-65B3-E4CFC45B5F71}"/>
              </a:ext>
            </a:extLst>
          </p:cNvPr>
          <p:cNvCxnSpPr>
            <a:cxnSpLocks/>
          </p:cNvCxnSpPr>
          <p:nvPr/>
        </p:nvCxnSpPr>
        <p:spPr>
          <a:xfrm>
            <a:off x="10166985" y="91440"/>
            <a:ext cx="0" cy="441960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C4CF3A-BF98-A84C-95AA-BD5EAF102B48}"/>
              </a:ext>
            </a:extLst>
          </p:cNvPr>
          <p:cNvCxnSpPr>
            <a:cxnSpLocks/>
          </p:cNvCxnSpPr>
          <p:nvPr/>
        </p:nvCxnSpPr>
        <p:spPr>
          <a:xfrm>
            <a:off x="10176510" y="6076950"/>
            <a:ext cx="0" cy="575310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16164A-FC98-C621-B95F-F8081829CB7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0086975" y="1779270"/>
            <a:ext cx="0" cy="617220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C52AC7-32E1-3407-B74C-1AA39BE7A46F}"/>
              </a:ext>
            </a:extLst>
          </p:cNvPr>
          <p:cNvCxnSpPr>
            <a:cxnSpLocks/>
          </p:cNvCxnSpPr>
          <p:nvPr/>
        </p:nvCxnSpPr>
        <p:spPr>
          <a:xfrm>
            <a:off x="10176510" y="3867150"/>
            <a:ext cx="0" cy="819150"/>
          </a:xfrm>
          <a:prstGeom prst="straightConnector1">
            <a:avLst/>
          </a:prstGeom>
          <a:ln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F016AD-3D48-F2A3-4DD5-B7F210F0C057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7132320" y="3131820"/>
            <a:ext cx="1360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8503BF2-23A6-A6D6-5F70-3BEFE0B8431E}"/>
              </a:ext>
            </a:extLst>
          </p:cNvPr>
          <p:cNvCxnSpPr>
            <a:stCxn id="9" idx="2"/>
            <a:endCxn id="10" idx="2"/>
          </p:cNvCxnSpPr>
          <p:nvPr/>
        </p:nvCxnSpPr>
        <p:spPr>
          <a:xfrm rot="5400000" flipH="1" flipV="1">
            <a:off x="2239333" y="2902266"/>
            <a:ext cx="19049" cy="2394588"/>
          </a:xfrm>
          <a:prstGeom prst="curvedConnector3">
            <a:avLst>
              <a:gd name="adj1" fmla="val -1200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6FF4044-C899-E15A-9171-DACEAD9F7C07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2493568" y="2263061"/>
            <a:ext cx="1624176" cy="521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91B9894F-E535-F4F5-184D-14C22E2EFE39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940132" y="1711479"/>
            <a:ext cx="497198" cy="16432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3E46B5-2278-E3D1-43F4-754D1FC2A99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301497" y="3131820"/>
            <a:ext cx="281933" cy="7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28CE20-969E-3241-A7B4-67F88054286D}"/>
              </a:ext>
            </a:extLst>
          </p:cNvPr>
          <p:cNvSpPr txBox="1"/>
          <p:nvPr/>
        </p:nvSpPr>
        <p:spPr>
          <a:xfrm>
            <a:off x="7155184" y="2677774"/>
            <a:ext cx="136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Deploy &amp; Synchronize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7B07B-4309-8616-13E0-958A38C66ED5}"/>
              </a:ext>
            </a:extLst>
          </p:cNvPr>
          <p:cNvSpPr txBox="1"/>
          <p:nvPr/>
        </p:nvSpPr>
        <p:spPr>
          <a:xfrm>
            <a:off x="1568774" y="2686740"/>
            <a:ext cx="136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 using DDP &amp; All Reduce</a:t>
            </a:r>
          </a:p>
        </p:txBody>
      </p:sp>
    </p:spTree>
    <p:extLst>
      <p:ext uri="{BB962C8B-B14F-4D97-AF65-F5344CB8AC3E}">
        <p14:creationId xmlns:p14="http://schemas.microsoft.com/office/powerpoint/2010/main" val="143694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C4431C-EDFB-F2DE-0363-4924884F9F4A}"/>
              </a:ext>
            </a:extLst>
          </p:cNvPr>
          <p:cNvSpPr/>
          <p:nvPr/>
        </p:nvSpPr>
        <p:spPr>
          <a:xfrm>
            <a:off x="4275213" y="1455955"/>
            <a:ext cx="36415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 for the Enterprise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53C8F-1C25-9F6F-C60F-6EF90E375A69}"/>
              </a:ext>
            </a:extLst>
          </p:cNvPr>
          <p:cNvSpPr/>
          <p:nvPr/>
        </p:nvSpPr>
        <p:spPr>
          <a:xfrm>
            <a:off x="3674015" y="2460055"/>
            <a:ext cx="5010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 Risk Demo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253F6-58BD-B9EF-176D-10DC111D4F03}"/>
              </a:ext>
            </a:extLst>
          </p:cNvPr>
          <p:cNvSpPr/>
          <p:nvPr/>
        </p:nvSpPr>
        <p:spPr>
          <a:xfrm>
            <a:off x="4659741" y="3802710"/>
            <a:ext cx="2872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Expert Labs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6B2278-6A5B-40D6-67DF-9F0E9B30A970}"/>
              </a:ext>
            </a:extLst>
          </p:cNvPr>
          <p:cNvSpPr/>
          <p:nvPr/>
        </p:nvSpPr>
        <p:spPr>
          <a:xfrm>
            <a:off x="2387598" y="1036629"/>
            <a:ext cx="7583055" cy="41933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Artificial Intelligence outline">
            <a:extLst>
              <a:ext uri="{FF2B5EF4-FFF2-40B4-BE49-F238E27FC236}">
                <a16:creationId xmlns:a16="http://schemas.microsoft.com/office/drawing/2014/main" id="{693C1FF5-BBB6-A564-1EA1-FE6DF1DA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2400" y="3777885"/>
            <a:ext cx="1066800" cy="1066800"/>
          </a:xfrm>
          <a:prstGeom prst="rect">
            <a:avLst/>
          </a:prstGeom>
        </p:spPr>
      </p:pic>
      <p:pic>
        <p:nvPicPr>
          <p:cNvPr id="13" name="Graphic 12" descr="Bank outline">
            <a:extLst>
              <a:ext uri="{FF2B5EF4-FFF2-40B4-BE49-F238E27FC236}">
                <a16:creationId xmlns:a16="http://schemas.microsoft.com/office/drawing/2014/main" id="{0EE1B1A5-FE1D-757D-A548-FF1269086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234" y="3777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0484B-6593-94BA-2C47-4C40B8BCB894}"/>
              </a:ext>
            </a:extLst>
          </p:cNvPr>
          <p:cNvSpPr/>
          <p:nvPr/>
        </p:nvSpPr>
        <p:spPr>
          <a:xfrm>
            <a:off x="3429081" y="806300"/>
            <a:ext cx="2971719" cy="4718053"/>
          </a:xfrm>
          <a:custGeom>
            <a:avLst/>
            <a:gdLst>
              <a:gd name="connsiteX0" fmla="*/ 0 w 2971719"/>
              <a:gd name="connsiteY0" fmla="*/ 0 h 4718053"/>
              <a:gd name="connsiteX1" fmla="*/ 564627 w 2971719"/>
              <a:gd name="connsiteY1" fmla="*/ 0 h 4718053"/>
              <a:gd name="connsiteX2" fmla="*/ 1069819 w 2971719"/>
              <a:gd name="connsiteY2" fmla="*/ 0 h 4718053"/>
              <a:gd name="connsiteX3" fmla="*/ 1723597 w 2971719"/>
              <a:gd name="connsiteY3" fmla="*/ 0 h 4718053"/>
              <a:gd name="connsiteX4" fmla="*/ 2288224 w 2971719"/>
              <a:gd name="connsiteY4" fmla="*/ 0 h 4718053"/>
              <a:gd name="connsiteX5" fmla="*/ 2971719 w 2971719"/>
              <a:gd name="connsiteY5" fmla="*/ 0 h 4718053"/>
              <a:gd name="connsiteX6" fmla="*/ 2971719 w 2971719"/>
              <a:gd name="connsiteY6" fmla="*/ 684118 h 4718053"/>
              <a:gd name="connsiteX7" fmla="*/ 2971719 w 2971719"/>
              <a:gd name="connsiteY7" fmla="*/ 1273874 h 4718053"/>
              <a:gd name="connsiteX8" fmla="*/ 2971719 w 2971719"/>
              <a:gd name="connsiteY8" fmla="*/ 1863631 h 4718053"/>
              <a:gd name="connsiteX9" fmla="*/ 2971719 w 2971719"/>
              <a:gd name="connsiteY9" fmla="*/ 2359027 h 4718053"/>
              <a:gd name="connsiteX10" fmla="*/ 2971719 w 2971719"/>
              <a:gd name="connsiteY10" fmla="*/ 2854422 h 4718053"/>
              <a:gd name="connsiteX11" fmla="*/ 2971719 w 2971719"/>
              <a:gd name="connsiteY11" fmla="*/ 3444179 h 4718053"/>
              <a:gd name="connsiteX12" fmla="*/ 2971719 w 2971719"/>
              <a:gd name="connsiteY12" fmla="*/ 4081116 h 4718053"/>
              <a:gd name="connsiteX13" fmla="*/ 2971719 w 2971719"/>
              <a:gd name="connsiteY13" fmla="*/ 4718053 h 4718053"/>
              <a:gd name="connsiteX14" fmla="*/ 2377375 w 2971719"/>
              <a:gd name="connsiteY14" fmla="*/ 4718053 h 4718053"/>
              <a:gd name="connsiteX15" fmla="*/ 1842466 w 2971719"/>
              <a:gd name="connsiteY15" fmla="*/ 4718053 h 4718053"/>
              <a:gd name="connsiteX16" fmla="*/ 1248122 w 2971719"/>
              <a:gd name="connsiteY16" fmla="*/ 4718053 h 4718053"/>
              <a:gd name="connsiteX17" fmla="*/ 594344 w 2971719"/>
              <a:gd name="connsiteY17" fmla="*/ 4718053 h 4718053"/>
              <a:gd name="connsiteX18" fmla="*/ 0 w 2971719"/>
              <a:gd name="connsiteY18" fmla="*/ 4718053 h 4718053"/>
              <a:gd name="connsiteX19" fmla="*/ 0 w 2971719"/>
              <a:gd name="connsiteY19" fmla="*/ 4269838 h 4718053"/>
              <a:gd name="connsiteX20" fmla="*/ 0 w 2971719"/>
              <a:gd name="connsiteY20" fmla="*/ 3774442 h 4718053"/>
              <a:gd name="connsiteX21" fmla="*/ 0 w 2971719"/>
              <a:gd name="connsiteY21" fmla="*/ 3231866 h 4718053"/>
              <a:gd name="connsiteX22" fmla="*/ 0 w 2971719"/>
              <a:gd name="connsiteY22" fmla="*/ 2547749 h 4718053"/>
              <a:gd name="connsiteX23" fmla="*/ 0 w 2971719"/>
              <a:gd name="connsiteY23" fmla="*/ 1957992 h 4718053"/>
              <a:gd name="connsiteX24" fmla="*/ 0 w 2971719"/>
              <a:gd name="connsiteY24" fmla="*/ 1415416 h 4718053"/>
              <a:gd name="connsiteX25" fmla="*/ 0 w 2971719"/>
              <a:gd name="connsiteY25" fmla="*/ 967201 h 4718053"/>
              <a:gd name="connsiteX26" fmla="*/ 0 w 2971719"/>
              <a:gd name="connsiteY26" fmla="*/ 518986 h 4718053"/>
              <a:gd name="connsiteX27" fmla="*/ 0 w 2971719"/>
              <a:gd name="connsiteY27" fmla="*/ 0 h 471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719" h="4718053" extrusionOk="0">
                <a:moveTo>
                  <a:pt x="0" y="0"/>
                </a:moveTo>
                <a:cubicBezTo>
                  <a:pt x="141460" y="-24436"/>
                  <a:pt x="284864" y="27261"/>
                  <a:pt x="564627" y="0"/>
                </a:cubicBezTo>
                <a:cubicBezTo>
                  <a:pt x="844390" y="-27261"/>
                  <a:pt x="914693" y="39004"/>
                  <a:pt x="1069819" y="0"/>
                </a:cubicBezTo>
                <a:cubicBezTo>
                  <a:pt x="1224945" y="-39004"/>
                  <a:pt x="1479250" y="48174"/>
                  <a:pt x="1723597" y="0"/>
                </a:cubicBezTo>
                <a:cubicBezTo>
                  <a:pt x="1967944" y="-48174"/>
                  <a:pt x="2116289" y="52240"/>
                  <a:pt x="2288224" y="0"/>
                </a:cubicBezTo>
                <a:cubicBezTo>
                  <a:pt x="2460159" y="-52240"/>
                  <a:pt x="2655932" y="6140"/>
                  <a:pt x="2971719" y="0"/>
                </a:cubicBezTo>
                <a:cubicBezTo>
                  <a:pt x="2976368" y="308543"/>
                  <a:pt x="2908107" y="516902"/>
                  <a:pt x="2971719" y="684118"/>
                </a:cubicBezTo>
                <a:cubicBezTo>
                  <a:pt x="3035331" y="851334"/>
                  <a:pt x="2963486" y="992054"/>
                  <a:pt x="2971719" y="1273874"/>
                </a:cubicBezTo>
                <a:cubicBezTo>
                  <a:pt x="2979952" y="1555694"/>
                  <a:pt x="2914548" y="1679228"/>
                  <a:pt x="2971719" y="1863631"/>
                </a:cubicBezTo>
                <a:cubicBezTo>
                  <a:pt x="3028890" y="2048034"/>
                  <a:pt x="2967547" y="2112658"/>
                  <a:pt x="2971719" y="2359027"/>
                </a:cubicBezTo>
                <a:cubicBezTo>
                  <a:pt x="2975891" y="2605396"/>
                  <a:pt x="2969386" y="2740634"/>
                  <a:pt x="2971719" y="2854422"/>
                </a:cubicBezTo>
                <a:cubicBezTo>
                  <a:pt x="2974052" y="2968210"/>
                  <a:pt x="2934706" y="3321594"/>
                  <a:pt x="2971719" y="3444179"/>
                </a:cubicBezTo>
                <a:cubicBezTo>
                  <a:pt x="3008732" y="3566764"/>
                  <a:pt x="2917274" y="3943387"/>
                  <a:pt x="2971719" y="4081116"/>
                </a:cubicBezTo>
                <a:cubicBezTo>
                  <a:pt x="3026164" y="4218845"/>
                  <a:pt x="2927228" y="4504871"/>
                  <a:pt x="2971719" y="4718053"/>
                </a:cubicBezTo>
                <a:cubicBezTo>
                  <a:pt x="2757685" y="4751371"/>
                  <a:pt x="2660739" y="4704617"/>
                  <a:pt x="2377375" y="4718053"/>
                </a:cubicBezTo>
                <a:cubicBezTo>
                  <a:pt x="2094011" y="4731489"/>
                  <a:pt x="2088007" y="4664072"/>
                  <a:pt x="1842466" y="4718053"/>
                </a:cubicBezTo>
                <a:cubicBezTo>
                  <a:pt x="1596925" y="4772034"/>
                  <a:pt x="1528106" y="4660993"/>
                  <a:pt x="1248122" y="4718053"/>
                </a:cubicBezTo>
                <a:cubicBezTo>
                  <a:pt x="968138" y="4775113"/>
                  <a:pt x="745191" y="4663343"/>
                  <a:pt x="594344" y="4718053"/>
                </a:cubicBezTo>
                <a:cubicBezTo>
                  <a:pt x="443497" y="4772763"/>
                  <a:pt x="202149" y="4717316"/>
                  <a:pt x="0" y="4718053"/>
                </a:cubicBezTo>
                <a:cubicBezTo>
                  <a:pt x="-1336" y="4610504"/>
                  <a:pt x="27044" y="4443807"/>
                  <a:pt x="0" y="4269838"/>
                </a:cubicBezTo>
                <a:cubicBezTo>
                  <a:pt x="-27044" y="4095869"/>
                  <a:pt x="28336" y="3928141"/>
                  <a:pt x="0" y="3774442"/>
                </a:cubicBezTo>
                <a:cubicBezTo>
                  <a:pt x="-28336" y="3620743"/>
                  <a:pt x="14076" y="3475854"/>
                  <a:pt x="0" y="3231866"/>
                </a:cubicBezTo>
                <a:cubicBezTo>
                  <a:pt x="-14076" y="2987878"/>
                  <a:pt x="18249" y="2843250"/>
                  <a:pt x="0" y="2547749"/>
                </a:cubicBezTo>
                <a:cubicBezTo>
                  <a:pt x="-18249" y="2252248"/>
                  <a:pt x="64789" y="2240529"/>
                  <a:pt x="0" y="1957992"/>
                </a:cubicBezTo>
                <a:cubicBezTo>
                  <a:pt x="-64789" y="1675455"/>
                  <a:pt x="34119" y="1679699"/>
                  <a:pt x="0" y="1415416"/>
                </a:cubicBezTo>
                <a:cubicBezTo>
                  <a:pt x="-34119" y="1151133"/>
                  <a:pt x="5465" y="1140401"/>
                  <a:pt x="0" y="967201"/>
                </a:cubicBezTo>
                <a:cubicBezTo>
                  <a:pt x="-5465" y="794002"/>
                  <a:pt x="17645" y="687714"/>
                  <a:pt x="0" y="518986"/>
                </a:cubicBezTo>
                <a:cubicBezTo>
                  <a:pt x="-17645" y="350259"/>
                  <a:pt x="59701" y="258328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Banking Application</a:t>
            </a:r>
          </a:p>
        </p:txBody>
      </p:sp>
      <p:pic>
        <p:nvPicPr>
          <p:cNvPr id="18" name="Graphic 17" descr="Bank with solid fill">
            <a:extLst>
              <a:ext uri="{FF2B5EF4-FFF2-40B4-BE49-F238E27FC236}">
                <a16:creationId xmlns:a16="http://schemas.microsoft.com/office/drawing/2014/main" id="{5936E40F-C99B-13F7-5E59-CB917D24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144" y="1302573"/>
            <a:ext cx="914400" cy="9144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B6DCC4A-CD66-1B3D-CA1A-D9D9FB28931D}"/>
              </a:ext>
            </a:extLst>
          </p:cNvPr>
          <p:cNvGrpSpPr/>
          <p:nvPr/>
        </p:nvGrpSpPr>
        <p:grpSpPr>
          <a:xfrm>
            <a:off x="4921672" y="3071232"/>
            <a:ext cx="944288" cy="581891"/>
            <a:chOff x="7840639" y="1096816"/>
            <a:chExt cx="1854117" cy="1532662"/>
          </a:xfrm>
        </p:grpSpPr>
        <p:pic>
          <p:nvPicPr>
            <p:cNvPr id="20" name="Graphic 19" descr="Credit card with solid fill">
              <a:extLst>
                <a:ext uri="{FF2B5EF4-FFF2-40B4-BE49-F238E27FC236}">
                  <a16:creationId xmlns:a16="http://schemas.microsoft.com/office/drawing/2014/main" id="{A1A3AC37-86B2-8A53-9D88-400CB8AE1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10497" y="1601066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54BF64-AA2B-A23F-47E5-DECF1F093265}"/>
                </a:ext>
              </a:extLst>
            </p:cNvPr>
            <p:cNvSpPr/>
            <p:nvPr/>
          </p:nvSpPr>
          <p:spPr>
            <a:xfrm>
              <a:off x="7840639" y="1096816"/>
              <a:ext cx="1854117" cy="1532662"/>
            </a:xfrm>
            <a:custGeom>
              <a:avLst/>
              <a:gdLst>
                <a:gd name="connsiteX0" fmla="*/ 0 w 1854117"/>
                <a:gd name="connsiteY0" fmla="*/ 0 h 1532662"/>
                <a:gd name="connsiteX1" fmla="*/ 444988 w 1854117"/>
                <a:gd name="connsiteY1" fmla="*/ 0 h 1532662"/>
                <a:gd name="connsiteX2" fmla="*/ 852894 w 1854117"/>
                <a:gd name="connsiteY2" fmla="*/ 0 h 1532662"/>
                <a:gd name="connsiteX3" fmla="*/ 1353505 w 1854117"/>
                <a:gd name="connsiteY3" fmla="*/ 0 h 1532662"/>
                <a:gd name="connsiteX4" fmla="*/ 1854117 w 1854117"/>
                <a:gd name="connsiteY4" fmla="*/ 0 h 1532662"/>
                <a:gd name="connsiteX5" fmla="*/ 1854117 w 1854117"/>
                <a:gd name="connsiteY5" fmla="*/ 495561 h 1532662"/>
                <a:gd name="connsiteX6" fmla="*/ 1854117 w 1854117"/>
                <a:gd name="connsiteY6" fmla="*/ 975795 h 1532662"/>
                <a:gd name="connsiteX7" fmla="*/ 1854117 w 1854117"/>
                <a:gd name="connsiteY7" fmla="*/ 1532662 h 1532662"/>
                <a:gd name="connsiteX8" fmla="*/ 1390588 w 1854117"/>
                <a:gd name="connsiteY8" fmla="*/ 1532662 h 1532662"/>
                <a:gd name="connsiteX9" fmla="*/ 982682 w 1854117"/>
                <a:gd name="connsiteY9" fmla="*/ 1532662 h 1532662"/>
                <a:gd name="connsiteX10" fmla="*/ 519153 w 1854117"/>
                <a:gd name="connsiteY10" fmla="*/ 1532662 h 1532662"/>
                <a:gd name="connsiteX11" fmla="*/ 0 w 1854117"/>
                <a:gd name="connsiteY11" fmla="*/ 1532662 h 1532662"/>
                <a:gd name="connsiteX12" fmla="*/ 0 w 1854117"/>
                <a:gd name="connsiteY12" fmla="*/ 1037101 h 1532662"/>
                <a:gd name="connsiteX13" fmla="*/ 0 w 1854117"/>
                <a:gd name="connsiteY13" fmla="*/ 541541 h 1532662"/>
                <a:gd name="connsiteX14" fmla="*/ 0 w 1854117"/>
                <a:gd name="connsiteY14" fmla="*/ 0 h 153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54117" h="1532662" extrusionOk="0">
                  <a:moveTo>
                    <a:pt x="0" y="0"/>
                  </a:moveTo>
                  <a:cubicBezTo>
                    <a:pt x="170942" y="-3932"/>
                    <a:pt x="313023" y="42623"/>
                    <a:pt x="444988" y="0"/>
                  </a:cubicBezTo>
                  <a:cubicBezTo>
                    <a:pt x="576953" y="-42623"/>
                    <a:pt x="729527" y="28491"/>
                    <a:pt x="852894" y="0"/>
                  </a:cubicBezTo>
                  <a:cubicBezTo>
                    <a:pt x="976261" y="-28491"/>
                    <a:pt x="1140214" y="36888"/>
                    <a:pt x="1353505" y="0"/>
                  </a:cubicBezTo>
                  <a:cubicBezTo>
                    <a:pt x="1566796" y="-36888"/>
                    <a:pt x="1672221" y="56814"/>
                    <a:pt x="1854117" y="0"/>
                  </a:cubicBezTo>
                  <a:cubicBezTo>
                    <a:pt x="1857707" y="118541"/>
                    <a:pt x="1797603" y="283491"/>
                    <a:pt x="1854117" y="495561"/>
                  </a:cubicBezTo>
                  <a:cubicBezTo>
                    <a:pt x="1910631" y="707631"/>
                    <a:pt x="1821318" y="747354"/>
                    <a:pt x="1854117" y="975795"/>
                  </a:cubicBezTo>
                  <a:cubicBezTo>
                    <a:pt x="1886916" y="1204236"/>
                    <a:pt x="1820205" y="1269598"/>
                    <a:pt x="1854117" y="1532662"/>
                  </a:cubicBezTo>
                  <a:cubicBezTo>
                    <a:pt x="1711114" y="1538042"/>
                    <a:pt x="1537564" y="1496421"/>
                    <a:pt x="1390588" y="1532662"/>
                  </a:cubicBezTo>
                  <a:cubicBezTo>
                    <a:pt x="1243612" y="1568903"/>
                    <a:pt x="1096121" y="1531432"/>
                    <a:pt x="982682" y="1532662"/>
                  </a:cubicBezTo>
                  <a:cubicBezTo>
                    <a:pt x="869243" y="1533892"/>
                    <a:pt x="721237" y="1528337"/>
                    <a:pt x="519153" y="1532662"/>
                  </a:cubicBezTo>
                  <a:cubicBezTo>
                    <a:pt x="317069" y="1536987"/>
                    <a:pt x="226654" y="1485349"/>
                    <a:pt x="0" y="1532662"/>
                  </a:cubicBezTo>
                  <a:cubicBezTo>
                    <a:pt x="-1745" y="1330597"/>
                    <a:pt x="46549" y="1275911"/>
                    <a:pt x="0" y="1037101"/>
                  </a:cubicBezTo>
                  <a:cubicBezTo>
                    <a:pt x="-46549" y="798291"/>
                    <a:pt x="47485" y="752513"/>
                    <a:pt x="0" y="541541"/>
                  </a:cubicBezTo>
                  <a:cubicBezTo>
                    <a:pt x="-47485" y="330569"/>
                    <a:pt x="48941" y="132036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No Risk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67FA07-87C0-FF30-E899-C970637E5A12}"/>
              </a:ext>
            </a:extLst>
          </p:cNvPr>
          <p:cNvGrpSpPr/>
          <p:nvPr/>
        </p:nvGrpSpPr>
        <p:grpSpPr>
          <a:xfrm>
            <a:off x="4918698" y="4024251"/>
            <a:ext cx="947261" cy="581892"/>
            <a:chOff x="7840639" y="3087829"/>
            <a:chExt cx="1854117" cy="1532662"/>
          </a:xfrm>
        </p:grpSpPr>
        <p:pic>
          <p:nvPicPr>
            <p:cNvPr id="22" name="Graphic 21" descr="Debt with solid fill">
              <a:extLst>
                <a:ext uri="{FF2B5EF4-FFF2-40B4-BE49-F238E27FC236}">
                  <a16:creationId xmlns:a16="http://schemas.microsoft.com/office/drawing/2014/main" id="{AD7B0E0F-01F6-7877-A5A5-EA90EE42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0497" y="3658756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F56752-4908-69AA-0580-9ADFDB573D96}"/>
                </a:ext>
              </a:extLst>
            </p:cNvPr>
            <p:cNvSpPr/>
            <p:nvPr/>
          </p:nvSpPr>
          <p:spPr>
            <a:xfrm>
              <a:off x="7840639" y="3087829"/>
              <a:ext cx="1854117" cy="1532662"/>
            </a:xfrm>
            <a:custGeom>
              <a:avLst/>
              <a:gdLst>
                <a:gd name="connsiteX0" fmla="*/ 0 w 1854117"/>
                <a:gd name="connsiteY0" fmla="*/ 0 h 1532662"/>
                <a:gd name="connsiteX1" fmla="*/ 444988 w 1854117"/>
                <a:gd name="connsiteY1" fmla="*/ 0 h 1532662"/>
                <a:gd name="connsiteX2" fmla="*/ 852894 w 1854117"/>
                <a:gd name="connsiteY2" fmla="*/ 0 h 1532662"/>
                <a:gd name="connsiteX3" fmla="*/ 1353505 w 1854117"/>
                <a:gd name="connsiteY3" fmla="*/ 0 h 1532662"/>
                <a:gd name="connsiteX4" fmla="*/ 1854117 w 1854117"/>
                <a:gd name="connsiteY4" fmla="*/ 0 h 1532662"/>
                <a:gd name="connsiteX5" fmla="*/ 1854117 w 1854117"/>
                <a:gd name="connsiteY5" fmla="*/ 495561 h 1532662"/>
                <a:gd name="connsiteX6" fmla="*/ 1854117 w 1854117"/>
                <a:gd name="connsiteY6" fmla="*/ 975795 h 1532662"/>
                <a:gd name="connsiteX7" fmla="*/ 1854117 w 1854117"/>
                <a:gd name="connsiteY7" fmla="*/ 1532662 h 1532662"/>
                <a:gd name="connsiteX8" fmla="*/ 1390588 w 1854117"/>
                <a:gd name="connsiteY8" fmla="*/ 1532662 h 1532662"/>
                <a:gd name="connsiteX9" fmla="*/ 982682 w 1854117"/>
                <a:gd name="connsiteY9" fmla="*/ 1532662 h 1532662"/>
                <a:gd name="connsiteX10" fmla="*/ 519153 w 1854117"/>
                <a:gd name="connsiteY10" fmla="*/ 1532662 h 1532662"/>
                <a:gd name="connsiteX11" fmla="*/ 0 w 1854117"/>
                <a:gd name="connsiteY11" fmla="*/ 1532662 h 1532662"/>
                <a:gd name="connsiteX12" fmla="*/ 0 w 1854117"/>
                <a:gd name="connsiteY12" fmla="*/ 1037101 h 1532662"/>
                <a:gd name="connsiteX13" fmla="*/ 0 w 1854117"/>
                <a:gd name="connsiteY13" fmla="*/ 541541 h 1532662"/>
                <a:gd name="connsiteX14" fmla="*/ 0 w 1854117"/>
                <a:gd name="connsiteY14" fmla="*/ 0 h 153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54117" h="1532662" extrusionOk="0">
                  <a:moveTo>
                    <a:pt x="0" y="0"/>
                  </a:moveTo>
                  <a:cubicBezTo>
                    <a:pt x="170942" y="-3932"/>
                    <a:pt x="313023" y="42623"/>
                    <a:pt x="444988" y="0"/>
                  </a:cubicBezTo>
                  <a:cubicBezTo>
                    <a:pt x="576953" y="-42623"/>
                    <a:pt x="729527" y="28491"/>
                    <a:pt x="852894" y="0"/>
                  </a:cubicBezTo>
                  <a:cubicBezTo>
                    <a:pt x="976261" y="-28491"/>
                    <a:pt x="1140214" y="36888"/>
                    <a:pt x="1353505" y="0"/>
                  </a:cubicBezTo>
                  <a:cubicBezTo>
                    <a:pt x="1566796" y="-36888"/>
                    <a:pt x="1672221" y="56814"/>
                    <a:pt x="1854117" y="0"/>
                  </a:cubicBezTo>
                  <a:cubicBezTo>
                    <a:pt x="1857707" y="118541"/>
                    <a:pt x="1797603" y="283491"/>
                    <a:pt x="1854117" y="495561"/>
                  </a:cubicBezTo>
                  <a:cubicBezTo>
                    <a:pt x="1910631" y="707631"/>
                    <a:pt x="1821318" y="747354"/>
                    <a:pt x="1854117" y="975795"/>
                  </a:cubicBezTo>
                  <a:cubicBezTo>
                    <a:pt x="1886916" y="1204236"/>
                    <a:pt x="1820205" y="1269598"/>
                    <a:pt x="1854117" y="1532662"/>
                  </a:cubicBezTo>
                  <a:cubicBezTo>
                    <a:pt x="1711114" y="1538042"/>
                    <a:pt x="1537564" y="1496421"/>
                    <a:pt x="1390588" y="1532662"/>
                  </a:cubicBezTo>
                  <a:cubicBezTo>
                    <a:pt x="1243612" y="1568903"/>
                    <a:pt x="1096121" y="1531432"/>
                    <a:pt x="982682" y="1532662"/>
                  </a:cubicBezTo>
                  <a:cubicBezTo>
                    <a:pt x="869243" y="1533892"/>
                    <a:pt x="721237" y="1528337"/>
                    <a:pt x="519153" y="1532662"/>
                  </a:cubicBezTo>
                  <a:cubicBezTo>
                    <a:pt x="317069" y="1536987"/>
                    <a:pt x="226654" y="1485349"/>
                    <a:pt x="0" y="1532662"/>
                  </a:cubicBezTo>
                  <a:cubicBezTo>
                    <a:pt x="-1745" y="1330597"/>
                    <a:pt x="46549" y="1275911"/>
                    <a:pt x="0" y="1037101"/>
                  </a:cubicBezTo>
                  <a:cubicBezTo>
                    <a:pt x="-46549" y="798291"/>
                    <a:pt x="47485" y="752513"/>
                    <a:pt x="0" y="541541"/>
                  </a:cubicBezTo>
                  <a:cubicBezTo>
                    <a:pt x="-47485" y="330569"/>
                    <a:pt x="48941" y="132036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B8395F-D5D6-19B5-6A4D-20C0C3DD6A53}"/>
              </a:ext>
            </a:extLst>
          </p:cNvPr>
          <p:cNvGrpSpPr/>
          <p:nvPr/>
        </p:nvGrpSpPr>
        <p:grpSpPr>
          <a:xfrm>
            <a:off x="382999" y="2764856"/>
            <a:ext cx="1923392" cy="1689962"/>
            <a:chOff x="856753" y="1349374"/>
            <a:chExt cx="1923392" cy="1689962"/>
          </a:xfrm>
        </p:grpSpPr>
        <p:pic>
          <p:nvPicPr>
            <p:cNvPr id="26" name="Graphic 25" descr="Loan with solid fill">
              <a:extLst>
                <a:ext uri="{FF2B5EF4-FFF2-40B4-BE49-F238E27FC236}">
                  <a16:creationId xmlns:a16="http://schemas.microsoft.com/office/drawing/2014/main" id="{56096936-100F-4641-09DF-5C748C2C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26611" y="1863147"/>
              <a:ext cx="914400" cy="9144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A134DB-1B83-AD68-912E-D3B1FE97BFA5}"/>
                </a:ext>
              </a:extLst>
            </p:cNvPr>
            <p:cNvSpPr/>
            <p:nvPr/>
          </p:nvSpPr>
          <p:spPr>
            <a:xfrm>
              <a:off x="856753" y="1349374"/>
              <a:ext cx="1923392" cy="1689962"/>
            </a:xfrm>
            <a:custGeom>
              <a:avLst/>
              <a:gdLst>
                <a:gd name="connsiteX0" fmla="*/ 0 w 1923392"/>
                <a:gd name="connsiteY0" fmla="*/ 0 h 1689962"/>
                <a:gd name="connsiteX1" fmla="*/ 461614 w 1923392"/>
                <a:gd name="connsiteY1" fmla="*/ 0 h 1689962"/>
                <a:gd name="connsiteX2" fmla="*/ 884760 w 1923392"/>
                <a:gd name="connsiteY2" fmla="*/ 0 h 1689962"/>
                <a:gd name="connsiteX3" fmla="*/ 1404076 w 1923392"/>
                <a:gd name="connsiteY3" fmla="*/ 0 h 1689962"/>
                <a:gd name="connsiteX4" fmla="*/ 1923392 w 1923392"/>
                <a:gd name="connsiteY4" fmla="*/ 0 h 1689962"/>
                <a:gd name="connsiteX5" fmla="*/ 1923392 w 1923392"/>
                <a:gd name="connsiteY5" fmla="*/ 546421 h 1689962"/>
                <a:gd name="connsiteX6" fmla="*/ 1923392 w 1923392"/>
                <a:gd name="connsiteY6" fmla="*/ 1075942 h 1689962"/>
                <a:gd name="connsiteX7" fmla="*/ 1923392 w 1923392"/>
                <a:gd name="connsiteY7" fmla="*/ 1689962 h 1689962"/>
                <a:gd name="connsiteX8" fmla="*/ 1442544 w 1923392"/>
                <a:gd name="connsiteY8" fmla="*/ 1689962 h 1689962"/>
                <a:gd name="connsiteX9" fmla="*/ 1019398 w 1923392"/>
                <a:gd name="connsiteY9" fmla="*/ 1689962 h 1689962"/>
                <a:gd name="connsiteX10" fmla="*/ 538550 w 1923392"/>
                <a:gd name="connsiteY10" fmla="*/ 1689962 h 1689962"/>
                <a:gd name="connsiteX11" fmla="*/ 0 w 1923392"/>
                <a:gd name="connsiteY11" fmla="*/ 1689962 h 1689962"/>
                <a:gd name="connsiteX12" fmla="*/ 0 w 1923392"/>
                <a:gd name="connsiteY12" fmla="*/ 1143541 h 1689962"/>
                <a:gd name="connsiteX13" fmla="*/ 0 w 1923392"/>
                <a:gd name="connsiteY13" fmla="*/ 597120 h 1689962"/>
                <a:gd name="connsiteX14" fmla="*/ 0 w 1923392"/>
                <a:gd name="connsiteY14" fmla="*/ 0 h 168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3392" h="1689962" extrusionOk="0">
                  <a:moveTo>
                    <a:pt x="0" y="0"/>
                  </a:moveTo>
                  <a:cubicBezTo>
                    <a:pt x="227801" y="-31282"/>
                    <a:pt x="238772" y="177"/>
                    <a:pt x="461614" y="0"/>
                  </a:cubicBezTo>
                  <a:cubicBezTo>
                    <a:pt x="684456" y="-177"/>
                    <a:pt x="750543" y="16802"/>
                    <a:pt x="884760" y="0"/>
                  </a:cubicBezTo>
                  <a:cubicBezTo>
                    <a:pt x="1018977" y="-16802"/>
                    <a:pt x="1166083" y="4775"/>
                    <a:pt x="1404076" y="0"/>
                  </a:cubicBezTo>
                  <a:cubicBezTo>
                    <a:pt x="1642069" y="-4775"/>
                    <a:pt x="1688438" y="33449"/>
                    <a:pt x="1923392" y="0"/>
                  </a:cubicBezTo>
                  <a:cubicBezTo>
                    <a:pt x="1935676" y="219725"/>
                    <a:pt x="1870000" y="383968"/>
                    <a:pt x="1923392" y="546421"/>
                  </a:cubicBezTo>
                  <a:cubicBezTo>
                    <a:pt x="1976784" y="708874"/>
                    <a:pt x="1879456" y="829176"/>
                    <a:pt x="1923392" y="1075942"/>
                  </a:cubicBezTo>
                  <a:cubicBezTo>
                    <a:pt x="1967328" y="1322708"/>
                    <a:pt x="1888704" y="1446386"/>
                    <a:pt x="1923392" y="1689962"/>
                  </a:cubicBezTo>
                  <a:cubicBezTo>
                    <a:pt x="1770337" y="1744545"/>
                    <a:pt x="1630323" y="1669426"/>
                    <a:pt x="1442544" y="1689962"/>
                  </a:cubicBezTo>
                  <a:cubicBezTo>
                    <a:pt x="1254765" y="1710498"/>
                    <a:pt x="1191030" y="1656827"/>
                    <a:pt x="1019398" y="1689962"/>
                  </a:cubicBezTo>
                  <a:cubicBezTo>
                    <a:pt x="847766" y="1723097"/>
                    <a:pt x="767402" y="1633780"/>
                    <a:pt x="538550" y="1689962"/>
                  </a:cubicBezTo>
                  <a:cubicBezTo>
                    <a:pt x="309698" y="1746144"/>
                    <a:pt x="130529" y="1649856"/>
                    <a:pt x="0" y="1689962"/>
                  </a:cubicBezTo>
                  <a:cubicBezTo>
                    <a:pt x="-45620" y="1433399"/>
                    <a:pt x="58886" y="1298127"/>
                    <a:pt x="0" y="1143541"/>
                  </a:cubicBezTo>
                  <a:cubicBezTo>
                    <a:pt x="-58886" y="988955"/>
                    <a:pt x="14052" y="724923"/>
                    <a:pt x="0" y="597120"/>
                  </a:cubicBezTo>
                  <a:cubicBezTo>
                    <a:pt x="-14052" y="469317"/>
                    <a:pt x="29747" y="243293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Request for credit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96956-B009-295B-590B-81D2CD124F98}"/>
              </a:ext>
            </a:extLst>
          </p:cNvPr>
          <p:cNvSpPr/>
          <p:nvPr/>
        </p:nvSpPr>
        <p:spPr>
          <a:xfrm>
            <a:off x="3716690" y="2514599"/>
            <a:ext cx="2379309" cy="2602346"/>
          </a:xfrm>
          <a:custGeom>
            <a:avLst/>
            <a:gdLst>
              <a:gd name="connsiteX0" fmla="*/ 0 w 2379309"/>
              <a:gd name="connsiteY0" fmla="*/ 0 h 2602346"/>
              <a:gd name="connsiteX1" fmla="*/ 571034 w 2379309"/>
              <a:gd name="connsiteY1" fmla="*/ 0 h 2602346"/>
              <a:gd name="connsiteX2" fmla="*/ 1094482 w 2379309"/>
              <a:gd name="connsiteY2" fmla="*/ 0 h 2602346"/>
              <a:gd name="connsiteX3" fmla="*/ 1736896 w 2379309"/>
              <a:gd name="connsiteY3" fmla="*/ 0 h 2602346"/>
              <a:gd name="connsiteX4" fmla="*/ 2379309 w 2379309"/>
              <a:gd name="connsiteY4" fmla="*/ 0 h 2602346"/>
              <a:gd name="connsiteX5" fmla="*/ 2379309 w 2379309"/>
              <a:gd name="connsiteY5" fmla="*/ 494446 h 2602346"/>
              <a:gd name="connsiteX6" fmla="*/ 2379309 w 2379309"/>
              <a:gd name="connsiteY6" fmla="*/ 962868 h 2602346"/>
              <a:gd name="connsiteX7" fmla="*/ 2379309 w 2379309"/>
              <a:gd name="connsiteY7" fmla="*/ 1483337 h 2602346"/>
              <a:gd name="connsiteX8" fmla="*/ 2379309 w 2379309"/>
              <a:gd name="connsiteY8" fmla="*/ 2003806 h 2602346"/>
              <a:gd name="connsiteX9" fmla="*/ 2379309 w 2379309"/>
              <a:gd name="connsiteY9" fmla="*/ 2602346 h 2602346"/>
              <a:gd name="connsiteX10" fmla="*/ 1832068 w 2379309"/>
              <a:gd name="connsiteY10" fmla="*/ 2602346 h 2602346"/>
              <a:gd name="connsiteX11" fmla="*/ 1237241 w 2379309"/>
              <a:gd name="connsiteY11" fmla="*/ 2602346 h 2602346"/>
              <a:gd name="connsiteX12" fmla="*/ 666207 w 2379309"/>
              <a:gd name="connsiteY12" fmla="*/ 2602346 h 2602346"/>
              <a:gd name="connsiteX13" fmla="*/ 0 w 2379309"/>
              <a:gd name="connsiteY13" fmla="*/ 2602346 h 2602346"/>
              <a:gd name="connsiteX14" fmla="*/ 0 w 2379309"/>
              <a:gd name="connsiteY14" fmla="*/ 2029830 h 2602346"/>
              <a:gd name="connsiteX15" fmla="*/ 0 w 2379309"/>
              <a:gd name="connsiteY15" fmla="*/ 1457314 h 2602346"/>
              <a:gd name="connsiteX16" fmla="*/ 0 w 2379309"/>
              <a:gd name="connsiteY16" fmla="*/ 936845 h 2602346"/>
              <a:gd name="connsiteX17" fmla="*/ 0 w 2379309"/>
              <a:gd name="connsiteY17" fmla="*/ 0 h 260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79309" h="2602346" extrusionOk="0">
                <a:moveTo>
                  <a:pt x="0" y="0"/>
                </a:moveTo>
                <a:cubicBezTo>
                  <a:pt x="203382" y="-17508"/>
                  <a:pt x="425934" y="53362"/>
                  <a:pt x="571034" y="0"/>
                </a:cubicBezTo>
                <a:cubicBezTo>
                  <a:pt x="716134" y="-53362"/>
                  <a:pt x="843743" y="49256"/>
                  <a:pt x="1094482" y="0"/>
                </a:cubicBezTo>
                <a:cubicBezTo>
                  <a:pt x="1345221" y="-49256"/>
                  <a:pt x="1507551" y="8003"/>
                  <a:pt x="1736896" y="0"/>
                </a:cubicBezTo>
                <a:cubicBezTo>
                  <a:pt x="1966241" y="-8003"/>
                  <a:pt x="2133323" y="51454"/>
                  <a:pt x="2379309" y="0"/>
                </a:cubicBezTo>
                <a:cubicBezTo>
                  <a:pt x="2412654" y="191311"/>
                  <a:pt x="2349637" y="376848"/>
                  <a:pt x="2379309" y="494446"/>
                </a:cubicBezTo>
                <a:cubicBezTo>
                  <a:pt x="2408981" y="612044"/>
                  <a:pt x="2324162" y="746864"/>
                  <a:pt x="2379309" y="962868"/>
                </a:cubicBezTo>
                <a:cubicBezTo>
                  <a:pt x="2434456" y="1178872"/>
                  <a:pt x="2332183" y="1313243"/>
                  <a:pt x="2379309" y="1483337"/>
                </a:cubicBezTo>
                <a:cubicBezTo>
                  <a:pt x="2426435" y="1653431"/>
                  <a:pt x="2350390" y="1845276"/>
                  <a:pt x="2379309" y="2003806"/>
                </a:cubicBezTo>
                <a:cubicBezTo>
                  <a:pt x="2408228" y="2162336"/>
                  <a:pt x="2324704" y="2401579"/>
                  <a:pt x="2379309" y="2602346"/>
                </a:cubicBezTo>
                <a:cubicBezTo>
                  <a:pt x="2260488" y="2611673"/>
                  <a:pt x="2015135" y="2591712"/>
                  <a:pt x="1832068" y="2602346"/>
                </a:cubicBezTo>
                <a:cubicBezTo>
                  <a:pt x="1649001" y="2612980"/>
                  <a:pt x="1395958" y="2556290"/>
                  <a:pt x="1237241" y="2602346"/>
                </a:cubicBezTo>
                <a:cubicBezTo>
                  <a:pt x="1078524" y="2648402"/>
                  <a:pt x="833386" y="2563188"/>
                  <a:pt x="666207" y="2602346"/>
                </a:cubicBezTo>
                <a:cubicBezTo>
                  <a:pt x="499028" y="2641504"/>
                  <a:pt x="294944" y="2593888"/>
                  <a:pt x="0" y="2602346"/>
                </a:cubicBezTo>
                <a:cubicBezTo>
                  <a:pt x="-60084" y="2409655"/>
                  <a:pt x="25112" y="2231519"/>
                  <a:pt x="0" y="2029830"/>
                </a:cubicBezTo>
                <a:cubicBezTo>
                  <a:pt x="-25112" y="1828141"/>
                  <a:pt x="43018" y="1598218"/>
                  <a:pt x="0" y="1457314"/>
                </a:cubicBezTo>
                <a:cubicBezTo>
                  <a:pt x="-43018" y="1316410"/>
                  <a:pt x="28908" y="1115237"/>
                  <a:pt x="0" y="936845"/>
                </a:cubicBezTo>
                <a:cubicBezTo>
                  <a:pt x="-28908" y="758453"/>
                  <a:pt x="6308" y="317552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pic>
        <p:nvPicPr>
          <p:cNvPr id="47" name="Graphic 46" descr="Upward trend with solid fill">
            <a:extLst>
              <a:ext uri="{FF2B5EF4-FFF2-40B4-BE49-F238E27FC236}">
                <a16:creationId xmlns:a16="http://schemas.microsoft.com/office/drawing/2014/main" id="{3FD83518-9746-CFD4-83DF-5A9B05F6AF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91135" y="3438135"/>
            <a:ext cx="914400" cy="9144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11627AF-215B-D32A-C7F9-336A3547F53C}"/>
              </a:ext>
            </a:extLst>
          </p:cNvPr>
          <p:cNvGrpSpPr/>
          <p:nvPr/>
        </p:nvGrpSpPr>
        <p:grpSpPr>
          <a:xfrm>
            <a:off x="7298007" y="3069931"/>
            <a:ext cx="1450288" cy="1537219"/>
            <a:chOff x="7402813" y="2481666"/>
            <a:chExt cx="1450288" cy="1371020"/>
          </a:xfrm>
        </p:grpSpPr>
        <p:pic>
          <p:nvPicPr>
            <p:cNvPr id="45" name="Graphic 44" descr="Person with idea outline">
              <a:extLst>
                <a:ext uri="{FF2B5EF4-FFF2-40B4-BE49-F238E27FC236}">
                  <a16:creationId xmlns:a16="http://schemas.microsoft.com/office/drawing/2014/main" id="{368C42F6-47AE-A5CF-97EC-4F4B7856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70757" y="2826029"/>
              <a:ext cx="914400" cy="9144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3EA43A1-B724-99DA-465F-27B02BC1C24D}"/>
                </a:ext>
              </a:extLst>
            </p:cNvPr>
            <p:cNvSpPr/>
            <p:nvPr/>
          </p:nvSpPr>
          <p:spPr>
            <a:xfrm>
              <a:off x="7402813" y="2481666"/>
              <a:ext cx="1450288" cy="1371020"/>
            </a:xfrm>
            <a:custGeom>
              <a:avLst/>
              <a:gdLst>
                <a:gd name="connsiteX0" fmla="*/ 0 w 1450288"/>
                <a:gd name="connsiteY0" fmla="*/ 0 h 1371020"/>
                <a:gd name="connsiteX1" fmla="*/ 468926 w 1450288"/>
                <a:gd name="connsiteY1" fmla="*/ 0 h 1371020"/>
                <a:gd name="connsiteX2" fmla="*/ 908847 w 1450288"/>
                <a:gd name="connsiteY2" fmla="*/ 0 h 1371020"/>
                <a:gd name="connsiteX3" fmla="*/ 1450288 w 1450288"/>
                <a:gd name="connsiteY3" fmla="*/ 0 h 1371020"/>
                <a:gd name="connsiteX4" fmla="*/ 1450288 w 1450288"/>
                <a:gd name="connsiteY4" fmla="*/ 443296 h 1371020"/>
                <a:gd name="connsiteX5" fmla="*/ 1450288 w 1450288"/>
                <a:gd name="connsiteY5" fmla="*/ 872883 h 1371020"/>
                <a:gd name="connsiteX6" fmla="*/ 1450288 w 1450288"/>
                <a:gd name="connsiteY6" fmla="*/ 1371020 h 1371020"/>
                <a:gd name="connsiteX7" fmla="*/ 966859 w 1450288"/>
                <a:gd name="connsiteY7" fmla="*/ 1371020 h 1371020"/>
                <a:gd name="connsiteX8" fmla="*/ 454424 w 1450288"/>
                <a:gd name="connsiteY8" fmla="*/ 1371020 h 1371020"/>
                <a:gd name="connsiteX9" fmla="*/ 0 w 1450288"/>
                <a:gd name="connsiteY9" fmla="*/ 1371020 h 1371020"/>
                <a:gd name="connsiteX10" fmla="*/ 0 w 1450288"/>
                <a:gd name="connsiteY10" fmla="*/ 914013 h 1371020"/>
                <a:gd name="connsiteX11" fmla="*/ 0 w 1450288"/>
                <a:gd name="connsiteY11" fmla="*/ 470717 h 1371020"/>
                <a:gd name="connsiteX12" fmla="*/ 0 w 1450288"/>
                <a:gd name="connsiteY12" fmla="*/ 0 h 137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0288" h="1371020" extrusionOk="0">
                  <a:moveTo>
                    <a:pt x="0" y="0"/>
                  </a:moveTo>
                  <a:cubicBezTo>
                    <a:pt x="162153" y="-48389"/>
                    <a:pt x="352239" y="16317"/>
                    <a:pt x="468926" y="0"/>
                  </a:cubicBezTo>
                  <a:cubicBezTo>
                    <a:pt x="585613" y="-16317"/>
                    <a:pt x="706973" y="52504"/>
                    <a:pt x="908847" y="0"/>
                  </a:cubicBezTo>
                  <a:cubicBezTo>
                    <a:pt x="1110721" y="-52504"/>
                    <a:pt x="1285982" y="60378"/>
                    <a:pt x="1450288" y="0"/>
                  </a:cubicBezTo>
                  <a:cubicBezTo>
                    <a:pt x="1452775" y="146769"/>
                    <a:pt x="1426752" y="304074"/>
                    <a:pt x="1450288" y="443296"/>
                  </a:cubicBezTo>
                  <a:cubicBezTo>
                    <a:pt x="1473824" y="582518"/>
                    <a:pt x="1437209" y="663313"/>
                    <a:pt x="1450288" y="872883"/>
                  </a:cubicBezTo>
                  <a:cubicBezTo>
                    <a:pt x="1463367" y="1082453"/>
                    <a:pt x="1424361" y="1263683"/>
                    <a:pt x="1450288" y="1371020"/>
                  </a:cubicBezTo>
                  <a:cubicBezTo>
                    <a:pt x="1350823" y="1378352"/>
                    <a:pt x="1202975" y="1369679"/>
                    <a:pt x="966859" y="1371020"/>
                  </a:cubicBezTo>
                  <a:cubicBezTo>
                    <a:pt x="730743" y="1372361"/>
                    <a:pt x="624611" y="1331871"/>
                    <a:pt x="454424" y="1371020"/>
                  </a:cubicBezTo>
                  <a:cubicBezTo>
                    <a:pt x="284237" y="1410169"/>
                    <a:pt x="213005" y="1324746"/>
                    <a:pt x="0" y="1371020"/>
                  </a:cubicBezTo>
                  <a:cubicBezTo>
                    <a:pt x="-39048" y="1250897"/>
                    <a:pt x="26800" y="1078714"/>
                    <a:pt x="0" y="914013"/>
                  </a:cubicBezTo>
                  <a:cubicBezTo>
                    <a:pt x="-26800" y="749312"/>
                    <a:pt x="10014" y="615247"/>
                    <a:pt x="0" y="470717"/>
                  </a:cubicBezTo>
                  <a:cubicBezTo>
                    <a:pt x="-10014" y="326187"/>
                    <a:pt x="41564" y="98254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Insights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ED9BF53-06E2-917F-3980-D6671955774C}"/>
              </a:ext>
            </a:extLst>
          </p:cNvPr>
          <p:cNvSpPr/>
          <p:nvPr/>
        </p:nvSpPr>
        <p:spPr>
          <a:xfrm>
            <a:off x="9659700" y="3069931"/>
            <a:ext cx="1977271" cy="1518241"/>
          </a:xfrm>
          <a:custGeom>
            <a:avLst/>
            <a:gdLst>
              <a:gd name="connsiteX0" fmla="*/ 0 w 1977271"/>
              <a:gd name="connsiteY0" fmla="*/ 0 h 1518241"/>
              <a:gd name="connsiteX1" fmla="*/ 474545 w 1977271"/>
              <a:gd name="connsiteY1" fmla="*/ 0 h 1518241"/>
              <a:gd name="connsiteX2" fmla="*/ 909545 w 1977271"/>
              <a:gd name="connsiteY2" fmla="*/ 0 h 1518241"/>
              <a:gd name="connsiteX3" fmla="*/ 1443408 w 1977271"/>
              <a:gd name="connsiteY3" fmla="*/ 0 h 1518241"/>
              <a:gd name="connsiteX4" fmla="*/ 1977271 w 1977271"/>
              <a:gd name="connsiteY4" fmla="*/ 0 h 1518241"/>
              <a:gd name="connsiteX5" fmla="*/ 1977271 w 1977271"/>
              <a:gd name="connsiteY5" fmla="*/ 490898 h 1518241"/>
              <a:gd name="connsiteX6" fmla="*/ 1977271 w 1977271"/>
              <a:gd name="connsiteY6" fmla="*/ 966613 h 1518241"/>
              <a:gd name="connsiteX7" fmla="*/ 1977271 w 1977271"/>
              <a:gd name="connsiteY7" fmla="*/ 1518241 h 1518241"/>
              <a:gd name="connsiteX8" fmla="*/ 1482953 w 1977271"/>
              <a:gd name="connsiteY8" fmla="*/ 1518241 h 1518241"/>
              <a:gd name="connsiteX9" fmla="*/ 1047954 w 1977271"/>
              <a:gd name="connsiteY9" fmla="*/ 1518241 h 1518241"/>
              <a:gd name="connsiteX10" fmla="*/ 553636 w 1977271"/>
              <a:gd name="connsiteY10" fmla="*/ 1518241 h 1518241"/>
              <a:gd name="connsiteX11" fmla="*/ 0 w 1977271"/>
              <a:gd name="connsiteY11" fmla="*/ 1518241 h 1518241"/>
              <a:gd name="connsiteX12" fmla="*/ 0 w 1977271"/>
              <a:gd name="connsiteY12" fmla="*/ 1027343 h 1518241"/>
              <a:gd name="connsiteX13" fmla="*/ 0 w 1977271"/>
              <a:gd name="connsiteY13" fmla="*/ 536445 h 1518241"/>
              <a:gd name="connsiteX14" fmla="*/ 0 w 1977271"/>
              <a:gd name="connsiteY14" fmla="*/ 0 h 151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271" h="1518241" extrusionOk="0">
                <a:moveTo>
                  <a:pt x="0" y="0"/>
                </a:moveTo>
                <a:cubicBezTo>
                  <a:pt x="161076" y="-2851"/>
                  <a:pt x="326013" y="6534"/>
                  <a:pt x="474545" y="0"/>
                </a:cubicBezTo>
                <a:cubicBezTo>
                  <a:pt x="623077" y="-6534"/>
                  <a:pt x="757561" y="38849"/>
                  <a:pt x="909545" y="0"/>
                </a:cubicBezTo>
                <a:cubicBezTo>
                  <a:pt x="1061529" y="-38849"/>
                  <a:pt x="1243712" y="40186"/>
                  <a:pt x="1443408" y="0"/>
                </a:cubicBezTo>
                <a:cubicBezTo>
                  <a:pt x="1643104" y="-40186"/>
                  <a:pt x="1719997" y="55262"/>
                  <a:pt x="1977271" y="0"/>
                </a:cubicBezTo>
                <a:cubicBezTo>
                  <a:pt x="2020400" y="155476"/>
                  <a:pt x="1930018" y="290518"/>
                  <a:pt x="1977271" y="490898"/>
                </a:cubicBezTo>
                <a:cubicBezTo>
                  <a:pt x="2024524" y="691278"/>
                  <a:pt x="1946496" y="746815"/>
                  <a:pt x="1977271" y="966613"/>
                </a:cubicBezTo>
                <a:cubicBezTo>
                  <a:pt x="2008046" y="1186411"/>
                  <a:pt x="1954626" y="1244805"/>
                  <a:pt x="1977271" y="1518241"/>
                </a:cubicBezTo>
                <a:cubicBezTo>
                  <a:pt x="1828360" y="1530848"/>
                  <a:pt x="1605215" y="1496631"/>
                  <a:pt x="1482953" y="1518241"/>
                </a:cubicBezTo>
                <a:cubicBezTo>
                  <a:pt x="1360691" y="1539851"/>
                  <a:pt x="1210827" y="1475677"/>
                  <a:pt x="1047954" y="1518241"/>
                </a:cubicBezTo>
                <a:cubicBezTo>
                  <a:pt x="885081" y="1560805"/>
                  <a:pt x="737259" y="1486815"/>
                  <a:pt x="553636" y="1518241"/>
                </a:cubicBezTo>
                <a:cubicBezTo>
                  <a:pt x="370013" y="1549667"/>
                  <a:pt x="145341" y="1477254"/>
                  <a:pt x="0" y="1518241"/>
                </a:cubicBezTo>
                <a:cubicBezTo>
                  <a:pt x="-23547" y="1358400"/>
                  <a:pt x="43563" y="1238978"/>
                  <a:pt x="0" y="1027343"/>
                </a:cubicBezTo>
                <a:cubicBezTo>
                  <a:pt x="-43563" y="815708"/>
                  <a:pt x="35278" y="658588"/>
                  <a:pt x="0" y="536445"/>
                </a:cubicBezTo>
                <a:cubicBezTo>
                  <a:pt x="-35278" y="414302"/>
                  <a:pt x="2717" y="21648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results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AFD9558F-D994-DC06-294E-60BDA8D92EE1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2306391" y="3609837"/>
            <a:ext cx="1410299" cy="2059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Artificial Intelligence outline">
            <a:extLst>
              <a:ext uri="{FF2B5EF4-FFF2-40B4-BE49-F238E27FC236}">
                <a16:creationId xmlns:a16="http://schemas.microsoft.com/office/drawing/2014/main" id="{E09FDA7C-2F13-536B-C7CC-9A052F8B17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65002" y="3262676"/>
            <a:ext cx="978334" cy="978334"/>
          </a:xfrm>
          <a:prstGeom prst="rect">
            <a:avLst/>
          </a:prstGeom>
        </p:spPr>
      </p:pic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BDBE5F17-98EA-611A-DB0A-59821E9956EF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095999" y="3815772"/>
            <a:ext cx="1202008" cy="22769"/>
          </a:xfrm>
          <a:prstGeom prst="curvedConnector3">
            <a:avLst>
              <a:gd name="adj1" fmla="val 5230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FB74556E-DBB7-8FCB-BF6B-916FE62031AB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8748295" y="3829052"/>
            <a:ext cx="911405" cy="948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Help outline">
            <a:extLst>
              <a:ext uri="{FF2B5EF4-FFF2-40B4-BE49-F238E27FC236}">
                <a16:creationId xmlns:a16="http://schemas.microsoft.com/office/drawing/2014/main" id="{A3F17961-B202-E383-10DE-86C908F811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41073" y="3687432"/>
            <a:ext cx="302509" cy="302509"/>
          </a:xfrm>
          <a:prstGeom prst="rect">
            <a:avLst/>
          </a:prstGeom>
        </p:spPr>
      </p:pic>
      <p:sp>
        <p:nvSpPr>
          <p:cNvPr id="2" name="Cloud Callout 1">
            <a:extLst>
              <a:ext uri="{FF2B5EF4-FFF2-40B4-BE49-F238E27FC236}">
                <a16:creationId xmlns:a16="http://schemas.microsoft.com/office/drawing/2014/main" id="{EB3951DF-FE82-FA1F-CC2D-3558552CFBB7}"/>
              </a:ext>
            </a:extLst>
          </p:cNvPr>
          <p:cNvSpPr/>
          <p:nvPr/>
        </p:nvSpPr>
        <p:spPr>
          <a:xfrm>
            <a:off x="6849374" y="5116945"/>
            <a:ext cx="2562045" cy="1361493"/>
          </a:xfrm>
          <a:prstGeom prst="cloudCallout">
            <a:avLst>
              <a:gd name="adj1" fmla="val -92686"/>
              <a:gd name="adj2" fmla="val -96389"/>
            </a:avLst>
          </a:prstGeom>
          <a:solidFill>
            <a:schemeClr val="bg2">
              <a:lumMod val="50000"/>
            </a:schemeClr>
          </a:solidFill>
          <a:ln>
            <a:solidFill>
              <a:srgbClr val="810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“Risk” predictions must be explained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210C0D85-6FD0-F4D9-5EC3-0F5A1251C5F4}"/>
              </a:ext>
            </a:extLst>
          </p:cNvPr>
          <p:cNvSpPr/>
          <p:nvPr/>
        </p:nvSpPr>
        <p:spPr>
          <a:xfrm>
            <a:off x="7420863" y="379562"/>
            <a:ext cx="2562045" cy="1361493"/>
          </a:xfrm>
          <a:prstGeom prst="cloudCallout">
            <a:avLst>
              <a:gd name="adj1" fmla="val -44446"/>
              <a:gd name="adj2" fmla="val 154544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Quality must be monitored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F3BD8911-26CB-D645-76F7-A6B260D00D24}"/>
              </a:ext>
            </a:extLst>
          </p:cNvPr>
          <p:cNvSpPr/>
          <p:nvPr/>
        </p:nvSpPr>
        <p:spPr>
          <a:xfrm>
            <a:off x="738134" y="465730"/>
            <a:ext cx="2562045" cy="1361493"/>
          </a:xfrm>
          <a:prstGeom prst="cloudCallout">
            <a:avLst>
              <a:gd name="adj1" fmla="val 77735"/>
              <a:gd name="adj2" fmla="val 182331"/>
            </a:avLst>
          </a:prstGeom>
          <a:solidFill>
            <a:schemeClr val="bg2">
              <a:lumMod val="50000"/>
            </a:schemeClr>
          </a:solidFill>
          <a:ln>
            <a:solidFill>
              <a:srgbClr val="810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Quality controls on AI Model</a:t>
            </a:r>
          </a:p>
          <a:p>
            <a:pPr algn="ctr"/>
            <a:r>
              <a:rPr lang="en-US" sz="1400" dirty="0"/>
              <a:t>Train/Eval/Deploy</a:t>
            </a:r>
          </a:p>
        </p:txBody>
      </p:sp>
    </p:spTree>
    <p:extLst>
      <p:ext uri="{BB962C8B-B14F-4D97-AF65-F5344CB8AC3E}">
        <p14:creationId xmlns:p14="http://schemas.microsoft.com/office/powerpoint/2010/main" val="62735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4043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CD212-C613-86CF-C956-4B44E2A3888D}"/>
              </a:ext>
            </a:extLst>
          </p:cNvPr>
          <p:cNvSpPr>
            <a:spLocks noChangeAspect="1"/>
          </p:cNvSpPr>
          <p:nvPr/>
        </p:nvSpPr>
        <p:spPr>
          <a:xfrm rot="2528577">
            <a:off x="8777961" y="835462"/>
            <a:ext cx="31345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810012"/>
                </a:solidFill>
                <a:effectLst/>
              </a:rPr>
              <a:t>Red Hat OpenShift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CEA06F3-CDC3-CECA-8E0F-09CC3F6353DA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 rot="5400000">
            <a:off x="7131990" y="-1590485"/>
            <a:ext cx="119067" cy="5935730"/>
          </a:xfrm>
          <a:prstGeom prst="curvedConnector3">
            <a:avLst>
              <a:gd name="adj1" fmla="val -384410"/>
            </a:avLst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D0EDB3C-376F-020E-6837-7B335B508542}"/>
              </a:ext>
            </a:extLst>
          </p:cNvPr>
          <p:cNvCxnSpPr>
            <a:cxnSpLocks/>
            <a:stCxn id="3" idx="2"/>
            <a:endCxn id="46" idx="3"/>
          </p:cNvCxnSpPr>
          <p:nvPr/>
        </p:nvCxnSpPr>
        <p:spPr>
          <a:xfrm rot="5400000">
            <a:off x="8017361" y="2255800"/>
            <a:ext cx="3079980" cy="1204074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0A2493B-4B36-86AF-538B-831E197CF512}"/>
              </a:ext>
            </a:extLst>
          </p:cNvPr>
          <p:cNvCxnSpPr>
            <a:cxnSpLocks/>
            <a:stCxn id="3" idx="2"/>
            <a:endCxn id="50" idx="3"/>
          </p:cNvCxnSpPr>
          <p:nvPr/>
        </p:nvCxnSpPr>
        <p:spPr>
          <a:xfrm rot="5400000">
            <a:off x="9183948" y="1212589"/>
            <a:ext cx="870182" cy="1080699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CEDD328-565E-1CAA-DBF5-53A53388105A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B2F63E-4F2D-CB63-C9B1-91EE9A4012F9}"/>
              </a:ext>
            </a:extLst>
          </p:cNvPr>
          <p:cNvCxnSpPr>
            <a:stCxn id="61" idx="0"/>
            <a:endCxn id="52" idx="2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9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A8436-8DED-A1AD-5909-B3D28FC65F4F}"/>
              </a:ext>
            </a:extLst>
          </p:cNvPr>
          <p:cNvSpPr>
            <a:spLocks noChangeAspect="1"/>
          </p:cNvSpPr>
          <p:nvPr/>
        </p:nvSpPr>
        <p:spPr>
          <a:xfrm>
            <a:off x="9756238" y="3938837"/>
            <a:ext cx="17046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Kubeflow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2F943-FCB0-1A0B-F850-5C346BB51568}"/>
              </a:ext>
            </a:extLst>
          </p:cNvPr>
          <p:cNvSpPr>
            <a:spLocks noChangeAspect="1"/>
          </p:cNvSpPr>
          <p:nvPr/>
        </p:nvSpPr>
        <p:spPr>
          <a:xfrm>
            <a:off x="9612113" y="1674600"/>
            <a:ext cx="12797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KServe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DF218E5-6D40-94D0-D38E-C720C984577F}"/>
              </a:ext>
            </a:extLst>
          </p:cNvPr>
          <p:cNvCxnSpPr>
            <a:stCxn id="3" idx="1"/>
            <a:endCxn id="50" idx="3"/>
          </p:cNvCxnSpPr>
          <p:nvPr/>
        </p:nvCxnSpPr>
        <p:spPr>
          <a:xfrm rot="10800000" flipV="1">
            <a:off x="9078689" y="1951599"/>
            <a:ext cx="533424" cy="23643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FD36BF0-BA38-80EF-C003-D30E7DCB237C}"/>
              </a:ext>
            </a:extLst>
          </p:cNvPr>
          <p:cNvCxnSpPr>
            <a:cxnSpLocks/>
            <a:stCxn id="2" idx="0"/>
            <a:endCxn id="46" idx="3"/>
          </p:cNvCxnSpPr>
          <p:nvPr/>
        </p:nvCxnSpPr>
        <p:spPr>
          <a:xfrm rot="16200000" flipH="1" flipV="1">
            <a:off x="9552440" y="3341711"/>
            <a:ext cx="458990" cy="1653241"/>
          </a:xfrm>
          <a:prstGeom prst="curvedConnector4">
            <a:avLst>
              <a:gd name="adj1" fmla="val -49805"/>
              <a:gd name="adj2" fmla="val 757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089656B-90C5-2946-E593-67832A9DB8FC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16200000" flipV="1">
            <a:off x="9575143" y="2905424"/>
            <a:ext cx="1710239" cy="356587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2F600E-A87E-2B6F-BEDD-B5FC47FE712C}"/>
              </a:ext>
            </a:extLst>
          </p:cNvPr>
          <p:cNvSpPr txBox="1"/>
          <p:nvPr/>
        </p:nvSpPr>
        <p:spPr>
          <a:xfrm>
            <a:off x="10251967" y="2318657"/>
            <a:ext cx="141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Kubeflow includes </a:t>
            </a:r>
            <a:r>
              <a:rPr lang="en-US" sz="1000" dirty="0" err="1">
                <a:solidFill>
                  <a:schemeClr val="accent1"/>
                </a:solidFill>
              </a:rPr>
              <a:t>KServe</a:t>
            </a:r>
            <a:r>
              <a:rPr lang="en-US" sz="1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6EBF05-D0C4-1790-7734-AF5E927ACFB1}"/>
              </a:ext>
            </a:extLst>
          </p:cNvPr>
          <p:cNvSpPr>
            <a:spLocks noChangeAspect="1"/>
          </p:cNvSpPr>
          <p:nvPr/>
        </p:nvSpPr>
        <p:spPr>
          <a:xfrm>
            <a:off x="2867910" y="339841"/>
            <a:ext cx="143423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KNative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3C33694-338D-4473-5A20-8990E6A8943E}"/>
              </a:ext>
            </a:extLst>
          </p:cNvPr>
          <p:cNvCxnSpPr>
            <a:stCxn id="20" idx="2"/>
            <a:endCxn id="51" idx="0"/>
          </p:cNvCxnSpPr>
          <p:nvPr/>
        </p:nvCxnSpPr>
        <p:spPr>
          <a:xfrm rot="16200000" flipH="1">
            <a:off x="3632807" y="846062"/>
            <a:ext cx="543075" cy="63862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F4D4B81-F78A-C6C4-9530-6893C0DBD9B8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26" name="Straight Arrow Connector 62">
            <a:extLst>
              <a:ext uri="{FF2B5EF4-FFF2-40B4-BE49-F238E27FC236}">
                <a16:creationId xmlns:a16="http://schemas.microsoft.com/office/drawing/2014/main" id="{09DB3ABA-5648-C28F-B6A3-E488C4128235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480293" y="3480482"/>
            <a:ext cx="1463635" cy="1780946"/>
          </a:xfrm>
          <a:custGeom>
            <a:avLst/>
            <a:gdLst>
              <a:gd name="connsiteX0" fmla="*/ 0 w 1463635"/>
              <a:gd name="connsiteY0" fmla="*/ 0 h 1780946"/>
              <a:gd name="connsiteX1" fmla="*/ 473242 w 1463635"/>
              <a:gd name="connsiteY1" fmla="*/ 0 h 1780946"/>
              <a:gd name="connsiteX2" fmla="*/ 917211 w 1463635"/>
              <a:gd name="connsiteY2" fmla="*/ 0 h 1780946"/>
              <a:gd name="connsiteX3" fmla="*/ 1463635 w 1463635"/>
              <a:gd name="connsiteY3" fmla="*/ 0 h 1780946"/>
              <a:gd name="connsiteX4" fmla="*/ 1463635 w 1463635"/>
              <a:gd name="connsiteY4" fmla="*/ 575839 h 1780946"/>
              <a:gd name="connsiteX5" fmla="*/ 1463635 w 1463635"/>
              <a:gd name="connsiteY5" fmla="*/ 1133869 h 1780946"/>
              <a:gd name="connsiteX6" fmla="*/ 1463635 w 1463635"/>
              <a:gd name="connsiteY6" fmla="*/ 1780946 h 1780946"/>
              <a:gd name="connsiteX7" fmla="*/ 975757 w 1463635"/>
              <a:gd name="connsiteY7" fmla="*/ 1780946 h 1780946"/>
              <a:gd name="connsiteX8" fmla="*/ 458606 w 1463635"/>
              <a:gd name="connsiteY8" fmla="*/ 1780946 h 1780946"/>
              <a:gd name="connsiteX9" fmla="*/ 0 w 1463635"/>
              <a:gd name="connsiteY9" fmla="*/ 1780946 h 1780946"/>
              <a:gd name="connsiteX10" fmla="*/ 0 w 1463635"/>
              <a:gd name="connsiteY10" fmla="*/ 1187297 h 1780946"/>
              <a:gd name="connsiteX11" fmla="*/ 0 w 1463635"/>
              <a:gd name="connsiteY11" fmla="*/ 611458 h 1780946"/>
              <a:gd name="connsiteX12" fmla="*/ 0 w 1463635"/>
              <a:gd name="connsiteY12" fmla="*/ 0 h 178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3635" h="1780946" extrusionOk="0">
                <a:moveTo>
                  <a:pt x="0" y="0"/>
                </a:moveTo>
                <a:cubicBezTo>
                  <a:pt x="179297" y="11599"/>
                  <a:pt x="367540" y="-10798"/>
                  <a:pt x="473242" y="0"/>
                </a:cubicBezTo>
                <a:cubicBezTo>
                  <a:pt x="578944" y="10798"/>
                  <a:pt x="695835" y="-636"/>
                  <a:pt x="917211" y="0"/>
                </a:cubicBezTo>
                <a:cubicBezTo>
                  <a:pt x="1138587" y="636"/>
                  <a:pt x="1308220" y="788"/>
                  <a:pt x="1463635" y="0"/>
                </a:cubicBezTo>
                <a:cubicBezTo>
                  <a:pt x="1455635" y="223232"/>
                  <a:pt x="1480541" y="306849"/>
                  <a:pt x="1463635" y="575839"/>
                </a:cubicBezTo>
                <a:cubicBezTo>
                  <a:pt x="1446729" y="844829"/>
                  <a:pt x="1443439" y="939821"/>
                  <a:pt x="1463635" y="1133869"/>
                </a:cubicBezTo>
                <a:cubicBezTo>
                  <a:pt x="1483832" y="1327917"/>
                  <a:pt x="1474740" y="1534762"/>
                  <a:pt x="1463635" y="1780946"/>
                </a:cubicBezTo>
                <a:cubicBezTo>
                  <a:pt x="1323337" y="1757012"/>
                  <a:pt x="1118023" y="1793727"/>
                  <a:pt x="975757" y="1780946"/>
                </a:cubicBezTo>
                <a:cubicBezTo>
                  <a:pt x="833491" y="1768165"/>
                  <a:pt x="605236" y="1775288"/>
                  <a:pt x="458606" y="1780946"/>
                </a:cubicBezTo>
                <a:cubicBezTo>
                  <a:pt x="311976" y="1786604"/>
                  <a:pt x="97049" y="1776034"/>
                  <a:pt x="0" y="1780946"/>
                </a:cubicBezTo>
                <a:cubicBezTo>
                  <a:pt x="-14650" y="1487198"/>
                  <a:pt x="-18454" y="1423966"/>
                  <a:pt x="0" y="1187297"/>
                </a:cubicBezTo>
                <a:cubicBezTo>
                  <a:pt x="18454" y="950628"/>
                  <a:pt x="-20025" y="735292"/>
                  <a:pt x="0" y="611458"/>
                </a:cubicBezTo>
                <a:cubicBezTo>
                  <a:pt x="20025" y="487624"/>
                  <a:pt x="10115" y="205019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CD212-C613-86CF-C956-4B44E2A3888D}"/>
              </a:ext>
            </a:extLst>
          </p:cNvPr>
          <p:cNvSpPr>
            <a:spLocks noChangeAspect="1"/>
          </p:cNvSpPr>
          <p:nvPr/>
        </p:nvSpPr>
        <p:spPr>
          <a:xfrm rot="2528577">
            <a:off x="8777961" y="835462"/>
            <a:ext cx="31345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810012"/>
                </a:solidFill>
                <a:effectLst/>
              </a:rPr>
              <a:t>Red Hat OpenShift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CEA06F3-CDC3-CECA-8E0F-09CC3F6353DA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 rot="5400000">
            <a:off x="7131990" y="-1590485"/>
            <a:ext cx="119067" cy="5935730"/>
          </a:xfrm>
          <a:prstGeom prst="curvedConnector3">
            <a:avLst>
              <a:gd name="adj1" fmla="val -384410"/>
            </a:avLst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D0EDB3C-376F-020E-6837-7B335B508542}"/>
              </a:ext>
            </a:extLst>
          </p:cNvPr>
          <p:cNvCxnSpPr>
            <a:cxnSpLocks/>
            <a:stCxn id="3" idx="2"/>
            <a:endCxn id="46" idx="3"/>
          </p:cNvCxnSpPr>
          <p:nvPr/>
        </p:nvCxnSpPr>
        <p:spPr>
          <a:xfrm rot="5400000">
            <a:off x="8017361" y="2255800"/>
            <a:ext cx="3079980" cy="1204074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0A2493B-4B36-86AF-538B-831E197CF512}"/>
              </a:ext>
            </a:extLst>
          </p:cNvPr>
          <p:cNvCxnSpPr>
            <a:cxnSpLocks/>
            <a:stCxn id="3" idx="2"/>
            <a:endCxn id="50" idx="3"/>
          </p:cNvCxnSpPr>
          <p:nvPr/>
        </p:nvCxnSpPr>
        <p:spPr>
          <a:xfrm rot="5400000">
            <a:off x="9183948" y="1212589"/>
            <a:ext cx="870182" cy="1080699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ostgreSQL Elephant Logo">
            <a:extLst>
              <a:ext uri="{FF2B5EF4-FFF2-40B4-BE49-F238E27FC236}">
                <a16:creationId xmlns:a16="http://schemas.microsoft.com/office/drawing/2014/main" id="{02A0A915-C443-E5CD-E85B-9B74FBFD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47" y="4158342"/>
            <a:ext cx="1038227" cy="107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4E846D74-6051-47A3-CAAA-37F6EDD96EB9}"/>
              </a:ext>
            </a:extLst>
          </p:cNvPr>
          <p:cNvCxnSpPr>
            <a:cxnSpLocks/>
            <a:stCxn id="3" idx="2"/>
            <a:endCxn id="52" idx="1"/>
          </p:cNvCxnSpPr>
          <p:nvPr/>
        </p:nvCxnSpPr>
        <p:spPr>
          <a:xfrm rot="5400000">
            <a:off x="5293287" y="-495146"/>
            <a:ext cx="3053107" cy="6679094"/>
          </a:xfrm>
          <a:prstGeom prst="curvedConnector4">
            <a:avLst>
              <a:gd name="adj1" fmla="val -33824"/>
              <a:gd name="adj2" fmla="val 108401"/>
            </a:avLst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63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A8436-8DED-A1AD-5909-B3D28FC65F4F}"/>
              </a:ext>
            </a:extLst>
          </p:cNvPr>
          <p:cNvSpPr>
            <a:spLocks noChangeAspect="1"/>
          </p:cNvSpPr>
          <p:nvPr/>
        </p:nvSpPr>
        <p:spPr>
          <a:xfrm>
            <a:off x="9756238" y="3938837"/>
            <a:ext cx="17046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Kubeflow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2F943-FCB0-1A0B-F850-5C346BB51568}"/>
              </a:ext>
            </a:extLst>
          </p:cNvPr>
          <p:cNvSpPr>
            <a:spLocks noChangeAspect="1"/>
          </p:cNvSpPr>
          <p:nvPr/>
        </p:nvSpPr>
        <p:spPr>
          <a:xfrm>
            <a:off x="9612113" y="1674600"/>
            <a:ext cx="12797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KServe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DF218E5-6D40-94D0-D38E-C720C984577F}"/>
              </a:ext>
            </a:extLst>
          </p:cNvPr>
          <p:cNvCxnSpPr>
            <a:stCxn id="3" idx="1"/>
            <a:endCxn id="50" idx="3"/>
          </p:cNvCxnSpPr>
          <p:nvPr/>
        </p:nvCxnSpPr>
        <p:spPr>
          <a:xfrm rot="10800000" flipV="1">
            <a:off x="9078689" y="1951599"/>
            <a:ext cx="533424" cy="23643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FD36BF0-BA38-80EF-C003-D30E7DCB237C}"/>
              </a:ext>
            </a:extLst>
          </p:cNvPr>
          <p:cNvCxnSpPr>
            <a:cxnSpLocks/>
            <a:stCxn id="2" idx="0"/>
            <a:endCxn id="46" idx="3"/>
          </p:cNvCxnSpPr>
          <p:nvPr/>
        </p:nvCxnSpPr>
        <p:spPr>
          <a:xfrm rot="16200000" flipH="1" flipV="1">
            <a:off x="9552440" y="3341711"/>
            <a:ext cx="458990" cy="1653241"/>
          </a:xfrm>
          <a:prstGeom prst="curvedConnector4">
            <a:avLst>
              <a:gd name="adj1" fmla="val -49805"/>
              <a:gd name="adj2" fmla="val 757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089656B-90C5-2946-E593-67832A9DB8FC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16200000" flipV="1">
            <a:off x="9575143" y="2905424"/>
            <a:ext cx="1710239" cy="356587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2F600E-A87E-2B6F-BEDD-B5FC47FE712C}"/>
              </a:ext>
            </a:extLst>
          </p:cNvPr>
          <p:cNvSpPr txBox="1"/>
          <p:nvPr/>
        </p:nvSpPr>
        <p:spPr>
          <a:xfrm>
            <a:off x="10251967" y="2318657"/>
            <a:ext cx="141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Kubeflow includes </a:t>
            </a:r>
            <a:r>
              <a:rPr lang="en-US" sz="1000" dirty="0" err="1">
                <a:solidFill>
                  <a:schemeClr val="accent1"/>
                </a:solidFill>
              </a:rPr>
              <a:t>KServe</a:t>
            </a:r>
            <a:r>
              <a:rPr lang="en-US" sz="1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6EBF05-D0C4-1790-7734-AF5E927ACFB1}"/>
              </a:ext>
            </a:extLst>
          </p:cNvPr>
          <p:cNvSpPr>
            <a:spLocks noChangeAspect="1"/>
          </p:cNvSpPr>
          <p:nvPr/>
        </p:nvSpPr>
        <p:spPr>
          <a:xfrm>
            <a:off x="2867910" y="339841"/>
            <a:ext cx="143423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KNative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3C33694-338D-4473-5A20-8990E6A8943E}"/>
              </a:ext>
            </a:extLst>
          </p:cNvPr>
          <p:cNvCxnSpPr>
            <a:stCxn id="20" idx="2"/>
            <a:endCxn id="51" idx="0"/>
          </p:cNvCxnSpPr>
          <p:nvPr/>
        </p:nvCxnSpPr>
        <p:spPr>
          <a:xfrm rot="16200000" flipH="1">
            <a:off x="3632807" y="846062"/>
            <a:ext cx="543075" cy="63862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PostgreSQL Elephant Logo">
            <a:extLst>
              <a:ext uri="{FF2B5EF4-FFF2-40B4-BE49-F238E27FC236}">
                <a16:creationId xmlns:a16="http://schemas.microsoft.com/office/drawing/2014/main" id="{659C4557-4844-D816-9C24-E1003D029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09" y="4137912"/>
            <a:ext cx="916216" cy="94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60AD57-30AD-5D4A-59C2-8C4FC9CD83CE}"/>
              </a:ext>
            </a:extLst>
          </p:cNvPr>
          <p:cNvSpPr>
            <a:spLocks noChangeAspect="1"/>
          </p:cNvSpPr>
          <p:nvPr/>
        </p:nvSpPr>
        <p:spPr>
          <a:xfrm>
            <a:off x="3094617" y="5897536"/>
            <a:ext cx="241506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</a:rPr>
              <a:t>PostgreSQL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F3835AA-E4F3-D1E7-B06E-E09800F1CFBD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rot="16200000" flipV="1">
            <a:off x="3960272" y="5555658"/>
            <a:ext cx="636108" cy="4764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23DF1-3638-FEB7-4CF2-024F4EF7D817}"/>
              </a:ext>
            </a:extLst>
          </p:cNvPr>
          <p:cNvSpPr/>
          <p:nvPr/>
        </p:nvSpPr>
        <p:spPr>
          <a:xfrm>
            <a:off x="3477087" y="741370"/>
            <a:ext cx="5838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Power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2563A-D867-6954-2184-CF34CA6E87B3}"/>
              </a:ext>
            </a:extLst>
          </p:cNvPr>
          <p:cNvSpPr/>
          <p:nvPr/>
        </p:nvSpPr>
        <p:spPr>
          <a:xfrm>
            <a:off x="4155068" y="1845115"/>
            <a:ext cx="4131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Explainable 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F5BE-A7ED-3524-5647-F0F343F2503B}"/>
              </a:ext>
            </a:extLst>
          </p:cNvPr>
          <p:cNvSpPr/>
          <p:nvPr/>
        </p:nvSpPr>
        <p:spPr>
          <a:xfrm>
            <a:off x="4145125" y="3166226"/>
            <a:ext cx="4308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Trustworthy 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8545A-9A67-4CE9-F8C9-79F6DC8B588B}"/>
              </a:ext>
            </a:extLst>
          </p:cNvPr>
          <p:cNvSpPr/>
          <p:nvPr/>
        </p:nvSpPr>
        <p:spPr>
          <a:xfrm>
            <a:off x="4247496" y="4487337"/>
            <a:ext cx="3946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Source </a:t>
            </a:r>
          </a:p>
        </p:txBody>
      </p:sp>
    </p:spTree>
    <p:extLst>
      <p:ext uri="{BB962C8B-B14F-4D97-AF65-F5344CB8AC3E}">
        <p14:creationId xmlns:p14="http://schemas.microsoft.com/office/powerpoint/2010/main" val="16201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10944-954D-912C-DF28-E67FEAE9A9E8}"/>
              </a:ext>
            </a:extLst>
          </p:cNvPr>
          <p:cNvSpPr/>
          <p:nvPr/>
        </p:nvSpPr>
        <p:spPr>
          <a:xfrm>
            <a:off x="544945" y="1352136"/>
            <a:ext cx="11277600" cy="4189681"/>
          </a:xfrm>
          <a:custGeom>
            <a:avLst/>
            <a:gdLst>
              <a:gd name="connsiteX0" fmla="*/ 0 w 11277600"/>
              <a:gd name="connsiteY0" fmla="*/ 0 h 4189681"/>
              <a:gd name="connsiteX1" fmla="*/ 663388 w 11277600"/>
              <a:gd name="connsiteY1" fmla="*/ 0 h 4189681"/>
              <a:gd name="connsiteX2" fmla="*/ 1214000 w 11277600"/>
              <a:gd name="connsiteY2" fmla="*/ 0 h 4189681"/>
              <a:gd name="connsiteX3" fmla="*/ 1990165 w 11277600"/>
              <a:gd name="connsiteY3" fmla="*/ 0 h 4189681"/>
              <a:gd name="connsiteX4" fmla="*/ 2879105 w 11277600"/>
              <a:gd name="connsiteY4" fmla="*/ 0 h 4189681"/>
              <a:gd name="connsiteX5" fmla="*/ 3542493 w 11277600"/>
              <a:gd name="connsiteY5" fmla="*/ 0 h 4189681"/>
              <a:gd name="connsiteX6" fmla="*/ 4318657 w 11277600"/>
              <a:gd name="connsiteY6" fmla="*/ 0 h 4189681"/>
              <a:gd name="connsiteX7" fmla="*/ 4643718 w 11277600"/>
              <a:gd name="connsiteY7" fmla="*/ 0 h 4189681"/>
              <a:gd name="connsiteX8" fmla="*/ 4968778 w 11277600"/>
              <a:gd name="connsiteY8" fmla="*/ 0 h 4189681"/>
              <a:gd name="connsiteX9" fmla="*/ 5632166 w 11277600"/>
              <a:gd name="connsiteY9" fmla="*/ 0 h 4189681"/>
              <a:gd name="connsiteX10" fmla="*/ 6182778 w 11277600"/>
              <a:gd name="connsiteY10" fmla="*/ 0 h 4189681"/>
              <a:gd name="connsiteX11" fmla="*/ 6846167 w 11277600"/>
              <a:gd name="connsiteY11" fmla="*/ 0 h 4189681"/>
              <a:gd name="connsiteX12" fmla="*/ 7284003 w 11277600"/>
              <a:gd name="connsiteY12" fmla="*/ 0 h 4189681"/>
              <a:gd name="connsiteX13" fmla="*/ 8172943 w 11277600"/>
              <a:gd name="connsiteY13" fmla="*/ 0 h 4189681"/>
              <a:gd name="connsiteX14" fmla="*/ 8836331 w 11277600"/>
              <a:gd name="connsiteY14" fmla="*/ 0 h 4189681"/>
              <a:gd name="connsiteX15" fmla="*/ 9161392 w 11277600"/>
              <a:gd name="connsiteY15" fmla="*/ 0 h 4189681"/>
              <a:gd name="connsiteX16" fmla="*/ 9937556 w 11277600"/>
              <a:gd name="connsiteY16" fmla="*/ 0 h 4189681"/>
              <a:gd name="connsiteX17" fmla="*/ 10600944 w 11277600"/>
              <a:gd name="connsiteY17" fmla="*/ 0 h 4189681"/>
              <a:gd name="connsiteX18" fmla="*/ 11277600 w 11277600"/>
              <a:gd name="connsiteY18" fmla="*/ 0 h 4189681"/>
              <a:gd name="connsiteX19" fmla="*/ 11277600 w 11277600"/>
              <a:gd name="connsiteY19" fmla="*/ 614487 h 4189681"/>
              <a:gd name="connsiteX20" fmla="*/ 11277600 w 11277600"/>
              <a:gd name="connsiteY20" fmla="*/ 1270870 h 4189681"/>
              <a:gd name="connsiteX21" fmla="*/ 11277600 w 11277600"/>
              <a:gd name="connsiteY21" fmla="*/ 1843460 h 4189681"/>
              <a:gd name="connsiteX22" fmla="*/ 11277600 w 11277600"/>
              <a:gd name="connsiteY22" fmla="*/ 2416049 h 4189681"/>
              <a:gd name="connsiteX23" fmla="*/ 11277600 w 11277600"/>
              <a:gd name="connsiteY23" fmla="*/ 3198123 h 4189681"/>
              <a:gd name="connsiteX24" fmla="*/ 11277600 w 11277600"/>
              <a:gd name="connsiteY24" fmla="*/ 4189681 h 4189681"/>
              <a:gd name="connsiteX25" fmla="*/ 10614212 w 11277600"/>
              <a:gd name="connsiteY25" fmla="*/ 4189681 h 4189681"/>
              <a:gd name="connsiteX26" fmla="*/ 9725272 w 11277600"/>
              <a:gd name="connsiteY26" fmla="*/ 4189681 h 4189681"/>
              <a:gd name="connsiteX27" fmla="*/ 8836331 w 11277600"/>
              <a:gd name="connsiteY27" fmla="*/ 4189681 h 4189681"/>
              <a:gd name="connsiteX28" fmla="*/ 8060167 w 11277600"/>
              <a:gd name="connsiteY28" fmla="*/ 4189681 h 4189681"/>
              <a:gd name="connsiteX29" fmla="*/ 7509555 w 11277600"/>
              <a:gd name="connsiteY29" fmla="*/ 4189681 h 4189681"/>
              <a:gd name="connsiteX30" fmla="*/ 6733391 w 11277600"/>
              <a:gd name="connsiteY30" fmla="*/ 4189681 h 4189681"/>
              <a:gd name="connsiteX31" fmla="*/ 5844450 w 11277600"/>
              <a:gd name="connsiteY31" fmla="*/ 4189681 h 4189681"/>
              <a:gd name="connsiteX32" fmla="*/ 5406614 w 11277600"/>
              <a:gd name="connsiteY32" fmla="*/ 4189681 h 4189681"/>
              <a:gd name="connsiteX33" fmla="*/ 5081554 w 11277600"/>
              <a:gd name="connsiteY33" fmla="*/ 4189681 h 4189681"/>
              <a:gd name="connsiteX34" fmla="*/ 4418166 w 11277600"/>
              <a:gd name="connsiteY34" fmla="*/ 4189681 h 4189681"/>
              <a:gd name="connsiteX35" fmla="*/ 4093105 w 11277600"/>
              <a:gd name="connsiteY35" fmla="*/ 4189681 h 4189681"/>
              <a:gd name="connsiteX36" fmla="*/ 3316941 w 11277600"/>
              <a:gd name="connsiteY36" fmla="*/ 4189681 h 4189681"/>
              <a:gd name="connsiteX37" fmla="*/ 2428001 w 11277600"/>
              <a:gd name="connsiteY37" fmla="*/ 4189681 h 4189681"/>
              <a:gd name="connsiteX38" fmla="*/ 1990165 w 11277600"/>
              <a:gd name="connsiteY38" fmla="*/ 4189681 h 4189681"/>
              <a:gd name="connsiteX39" fmla="*/ 1439552 w 11277600"/>
              <a:gd name="connsiteY39" fmla="*/ 4189681 h 4189681"/>
              <a:gd name="connsiteX40" fmla="*/ 663388 w 11277600"/>
              <a:gd name="connsiteY40" fmla="*/ 4189681 h 4189681"/>
              <a:gd name="connsiteX41" fmla="*/ 0 w 11277600"/>
              <a:gd name="connsiteY41" fmla="*/ 4189681 h 4189681"/>
              <a:gd name="connsiteX42" fmla="*/ 0 w 11277600"/>
              <a:gd name="connsiteY42" fmla="*/ 3491401 h 4189681"/>
              <a:gd name="connsiteX43" fmla="*/ 0 w 11277600"/>
              <a:gd name="connsiteY43" fmla="*/ 2918811 h 4189681"/>
              <a:gd name="connsiteX44" fmla="*/ 0 w 11277600"/>
              <a:gd name="connsiteY44" fmla="*/ 2262428 h 4189681"/>
              <a:gd name="connsiteX45" fmla="*/ 0 w 11277600"/>
              <a:gd name="connsiteY45" fmla="*/ 1606044 h 4189681"/>
              <a:gd name="connsiteX46" fmla="*/ 0 w 11277600"/>
              <a:gd name="connsiteY46" fmla="*/ 1033455 h 4189681"/>
              <a:gd name="connsiteX47" fmla="*/ 0 w 11277600"/>
              <a:gd name="connsiteY47" fmla="*/ 0 h 418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4189681" extrusionOk="0">
                <a:moveTo>
                  <a:pt x="0" y="0"/>
                </a:moveTo>
                <a:cubicBezTo>
                  <a:pt x="328679" y="-27333"/>
                  <a:pt x="495352" y="-22313"/>
                  <a:pt x="663388" y="0"/>
                </a:cubicBezTo>
                <a:cubicBezTo>
                  <a:pt x="831424" y="22313"/>
                  <a:pt x="940770" y="-26346"/>
                  <a:pt x="1214000" y="0"/>
                </a:cubicBezTo>
                <a:cubicBezTo>
                  <a:pt x="1487230" y="26346"/>
                  <a:pt x="1801968" y="-6324"/>
                  <a:pt x="1990165" y="0"/>
                </a:cubicBezTo>
                <a:cubicBezTo>
                  <a:pt x="2178362" y="6324"/>
                  <a:pt x="2605125" y="-10509"/>
                  <a:pt x="2879105" y="0"/>
                </a:cubicBezTo>
                <a:cubicBezTo>
                  <a:pt x="3153085" y="10509"/>
                  <a:pt x="3386057" y="23969"/>
                  <a:pt x="3542493" y="0"/>
                </a:cubicBezTo>
                <a:cubicBezTo>
                  <a:pt x="3698929" y="-23969"/>
                  <a:pt x="4089882" y="34527"/>
                  <a:pt x="4318657" y="0"/>
                </a:cubicBezTo>
                <a:cubicBezTo>
                  <a:pt x="4547432" y="-34527"/>
                  <a:pt x="4534554" y="-9685"/>
                  <a:pt x="4643718" y="0"/>
                </a:cubicBezTo>
                <a:cubicBezTo>
                  <a:pt x="4752882" y="9685"/>
                  <a:pt x="4808447" y="2535"/>
                  <a:pt x="4968778" y="0"/>
                </a:cubicBezTo>
                <a:cubicBezTo>
                  <a:pt x="5129109" y="-2535"/>
                  <a:pt x="5465222" y="11069"/>
                  <a:pt x="5632166" y="0"/>
                </a:cubicBezTo>
                <a:cubicBezTo>
                  <a:pt x="5799110" y="-11069"/>
                  <a:pt x="5917428" y="-25724"/>
                  <a:pt x="6182778" y="0"/>
                </a:cubicBezTo>
                <a:cubicBezTo>
                  <a:pt x="6448128" y="25724"/>
                  <a:pt x="6581233" y="-24918"/>
                  <a:pt x="6846167" y="0"/>
                </a:cubicBezTo>
                <a:cubicBezTo>
                  <a:pt x="7111101" y="24918"/>
                  <a:pt x="7176899" y="928"/>
                  <a:pt x="7284003" y="0"/>
                </a:cubicBezTo>
                <a:cubicBezTo>
                  <a:pt x="7391107" y="-928"/>
                  <a:pt x="7948744" y="-23399"/>
                  <a:pt x="8172943" y="0"/>
                </a:cubicBezTo>
                <a:cubicBezTo>
                  <a:pt x="8397142" y="23399"/>
                  <a:pt x="8679017" y="4790"/>
                  <a:pt x="8836331" y="0"/>
                </a:cubicBezTo>
                <a:cubicBezTo>
                  <a:pt x="8993645" y="-4790"/>
                  <a:pt x="9083882" y="5590"/>
                  <a:pt x="9161392" y="0"/>
                </a:cubicBezTo>
                <a:cubicBezTo>
                  <a:pt x="9238902" y="-5590"/>
                  <a:pt x="9678568" y="2815"/>
                  <a:pt x="9937556" y="0"/>
                </a:cubicBezTo>
                <a:cubicBezTo>
                  <a:pt x="10196544" y="-2815"/>
                  <a:pt x="10377932" y="4183"/>
                  <a:pt x="10600944" y="0"/>
                </a:cubicBezTo>
                <a:cubicBezTo>
                  <a:pt x="10823956" y="-4183"/>
                  <a:pt x="10966781" y="27709"/>
                  <a:pt x="11277600" y="0"/>
                </a:cubicBezTo>
                <a:cubicBezTo>
                  <a:pt x="11275650" y="208280"/>
                  <a:pt x="11263514" y="457828"/>
                  <a:pt x="11277600" y="614487"/>
                </a:cubicBezTo>
                <a:cubicBezTo>
                  <a:pt x="11291686" y="771146"/>
                  <a:pt x="11305671" y="982950"/>
                  <a:pt x="11277600" y="1270870"/>
                </a:cubicBezTo>
                <a:cubicBezTo>
                  <a:pt x="11249529" y="1558790"/>
                  <a:pt x="11275980" y="1728767"/>
                  <a:pt x="11277600" y="1843460"/>
                </a:cubicBezTo>
                <a:cubicBezTo>
                  <a:pt x="11279221" y="1958153"/>
                  <a:pt x="11299973" y="2172441"/>
                  <a:pt x="11277600" y="2416049"/>
                </a:cubicBezTo>
                <a:cubicBezTo>
                  <a:pt x="11255227" y="2659657"/>
                  <a:pt x="11301030" y="2807522"/>
                  <a:pt x="11277600" y="3198123"/>
                </a:cubicBezTo>
                <a:cubicBezTo>
                  <a:pt x="11254170" y="3588724"/>
                  <a:pt x="11255488" y="3811670"/>
                  <a:pt x="11277600" y="4189681"/>
                </a:cubicBezTo>
                <a:cubicBezTo>
                  <a:pt x="11047253" y="4222235"/>
                  <a:pt x="10765262" y="4202004"/>
                  <a:pt x="10614212" y="4189681"/>
                </a:cubicBezTo>
                <a:cubicBezTo>
                  <a:pt x="10463162" y="4177358"/>
                  <a:pt x="10037216" y="4168965"/>
                  <a:pt x="9725272" y="4189681"/>
                </a:cubicBezTo>
                <a:cubicBezTo>
                  <a:pt x="9413328" y="4210397"/>
                  <a:pt x="9256497" y="4203023"/>
                  <a:pt x="8836331" y="4189681"/>
                </a:cubicBezTo>
                <a:cubicBezTo>
                  <a:pt x="8416165" y="4176339"/>
                  <a:pt x="8342376" y="4213147"/>
                  <a:pt x="8060167" y="4189681"/>
                </a:cubicBezTo>
                <a:cubicBezTo>
                  <a:pt x="7777958" y="4166215"/>
                  <a:pt x="7718464" y="4213914"/>
                  <a:pt x="7509555" y="4189681"/>
                </a:cubicBezTo>
                <a:cubicBezTo>
                  <a:pt x="7300646" y="4165448"/>
                  <a:pt x="6971438" y="4165813"/>
                  <a:pt x="6733391" y="4189681"/>
                </a:cubicBezTo>
                <a:cubicBezTo>
                  <a:pt x="6495344" y="4213549"/>
                  <a:pt x="6141798" y="4226846"/>
                  <a:pt x="5844450" y="4189681"/>
                </a:cubicBezTo>
                <a:cubicBezTo>
                  <a:pt x="5547102" y="4152516"/>
                  <a:pt x="5611093" y="4206184"/>
                  <a:pt x="5406614" y="4189681"/>
                </a:cubicBezTo>
                <a:cubicBezTo>
                  <a:pt x="5202135" y="4173178"/>
                  <a:pt x="5237388" y="4201028"/>
                  <a:pt x="5081554" y="4189681"/>
                </a:cubicBezTo>
                <a:cubicBezTo>
                  <a:pt x="4925720" y="4178334"/>
                  <a:pt x="4694681" y="4214197"/>
                  <a:pt x="4418166" y="4189681"/>
                </a:cubicBezTo>
                <a:cubicBezTo>
                  <a:pt x="4141651" y="4165165"/>
                  <a:pt x="4206129" y="4179973"/>
                  <a:pt x="4093105" y="4189681"/>
                </a:cubicBezTo>
                <a:cubicBezTo>
                  <a:pt x="3980081" y="4199389"/>
                  <a:pt x="3599751" y="4194397"/>
                  <a:pt x="3316941" y="4189681"/>
                </a:cubicBezTo>
                <a:cubicBezTo>
                  <a:pt x="3034131" y="4184965"/>
                  <a:pt x="2649991" y="4225113"/>
                  <a:pt x="2428001" y="4189681"/>
                </a:cubicBezTo>
                <a:cubicBezTo>
                  <a:pt x="2206011" y="4154249"/>
                  <a:pt x="2097058" y="4181335"/>
                  <a:pt x="1990165" y="4189681"/>
                </a:cubicBezTo>
                <a:cubicBezTo>
                  <a:pt x="1883272" y="4198027"/>
                  <a:pt x="1560904" y="4169570"/>
                  <a:pt x="1439552" y="4189681"/>
                </a:cubicBezTo>
                <a:cubicBezTo>
                  <a:pt x="1318200" y="4209792"/>
                  <a:pt x="828819" y="4181681"/>
                  <a:pt x="663388" y="4189681"/>
                </a:cubicBezTo>
                <a:cubicBezTo>
                  <a:pt x="497957" y="4197681"/>
                  <a:pt x="194419" y="4181930"/>
                  <a:pt x="0" y="4189681"/>
                </a:cubicBezTo>
                <a:cubicBezTo>
                  <a:pt x="-32231" y="4004256"/>
                  <a:pt x="-10646" y="3720273"/>
                  <a:pt x="0" y="3491401"/>
                </a:cubicBezTo>
                <a:cubicBezTo>
                  <a:pt x="10646" y="3262529"/>
                  <a:pt x="11782" y="3036157"/>
                  <a:pt x="0" y="2918811"/>
                </a:cubicBezTo>
                <a:cubicBezTo>
                  <a:pt x="-11782" y="2801465"/>
                  <a:pt x="15872" y="2503286"/>
                  <a:pt x="0" y="2262428"/>
                </a:cubicBezTo>
                <a:cubicBezTo>
                  <a:pt x="-15872" y="2021570"/>
                  <a:pt x="30117" y="1835315"/>
                  <a:pt x="0" y="1606044"/>
                </a:cubicBezTo>
                <a:cubicBezTo>
                  <a:pt x="-30117" y="1376773"/>
                  <a:pt x="-8357" y="1229684"/>
                  <a:pt x="0" y="1033455"/>
                </a:cubicBezTo>
                <a:cubicBezTo>
                  <a:pt x="8357" y="837226"/>
                  <a:pt x="-33575" y="29914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Train/Eval/Deploy Pipeline (Kubeflow)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5C02-1C94-E98E-E58E-6041FF6E45ED}"/>
              </a:ext>
            </a:extLst>
          </p:cNvPr>
          <p:cNvSpPr/>
          <p:nvPr/>
        </p:nvSpPr>
        <p:spPr>
          <a:xfrm>
            <a:off x="705680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Load Train &amp; Test Data (DB2)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78883-9381-9AB7-EC60-A0E8766D0B23}"/>
              </a:ext>
            </a:extLst>
          </p:cNvPr>
          <p:cNvSpPr/>
          <p:nvPr/>
        </p:nvSpPr>
        <p:spPr>
          <a:xfrm>
            <a:off x="2687827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Fit Preprocessor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(scikit-learn pipeline)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6884D-F054-CB27-57E6-5D5E5B3C15B6}"/>
              </a:ext>
            </a:extLst>
          </p:cNvPr>
          <p:cNvSpPr/>
          <p:nvPr/>
        </p:nvSpPr>
        <p:spPr>
          <a:xfrm>
            <a:off x="4669974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 Model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&amp; ONNX)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A912-92BA-0F05-0225-20503A2D10E4}"/>
              </a:ext>
            </a:extLst>
          </p:cNvPr>
          <p:cNvSpPr/>
          <p:nvPr/>
        </p:nvSpPr>
        <p:spPr>
          <a:xfrm>
            <a:off x="3769396" y="3859904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Monitor Training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TensorBoard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7295C-29FE-F20C-9ECC-66274C463186}"/>
              </a:ext>
            </a:extLst>
          </p:cNvPr>
          <p:cNvSpPr/>
          <p:nvPr/>
        </p:nvSpPr>
        <p:spPr>
          <a:xfrm>
            <a:off x="8231413" y="2030848"/>
            <a:ext cx="1474101" cy="1502220"/>
          </a:xfrm>
          <a:custGeom>
            <a:avLst/>
            <a:gdLst>
              <a:gd name="connsiteX0" fmla="*/ 0 w 1474101"/>
              <a:gd name="connsiteY0" fmla="*/ 0 h 1502220"/>
              <a:gd name="connsiteX1" fmla="*/ 476626 w 1474101"/>
              <a:gd name="connsiteY1" fmla="*/ 0 h 1502220"/>
              <a:gd name="connsiteX2" fmla="*/ 923770 w 1474101"/>
              <a:gd name="connsiteY2" fmla="*/ 0 h 1502220"/>
              <a:gd name="connsiteX3" fmla="*/ 1474101 w 1474101"/>
              <a:gd name="connsiteY3" fmla="*/ 0 h 1502220"/>
              <a:gd name="connsiteX4" fmla="*/ 1474101 w 1474101"/>
              <a:gd name="connsiteY4" fmla="*/ 485718 h 1502220"/>
              <a:gd name="connsiteX5" fmla="*/ 1474101 w 1474101"/>
              <a:gd name="connsiteY5" fmla="*/ 956413 h 1502220"/>
              <a:gd name="connsiteX6" fmla="*/ 1474101 w 1474101"/>
              <a:gd name="connsiteY6" fmla="*/ 1502220 h 1502220"/>
              <a:gd name="connsiteX7" fmla="*/ 982734 w 1474101"/>
              <a:gd name="connsiteY7" fmla="*/ 1502220 h 1502220"/>
              <a:gd name="connsiteX8" fmla="*/ 461885 w 1474101"/>
              <a:gd name="connsiteY8" fmla="*/ 1502220 h 1502220"/>
              <a:gd name="connsiteX9" fmla="*/ 0 w 1474101"/>
              <a:gd name="connsiteY9" fmla="*/ 1502220 h 1502220"/>
              <a:gd name="connsiteX10" fmla="*/ 0 w 1474101"/>
              <a:gd name="connsiteY10" fmla="*/ 1001480 h 1502220"/>
              <a:gd name="connsiteX11" fmla="*/ 0 w 1474101"/>
              <a:gd name="connsiteY11" fmla="*/ 515762 h 1502220"/>
              <a:gd name="connsiteX12" fmla="*/ 0 w 1474101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1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8985" y="9121"/>
                  <a:pt x="923770" y="0"/>
                </a:cubicBezTo>
                <a:cubicBezTo>
                  <a:pt x="1098555" y="-9121"/>
                  <a:pt x="1269454" y="-4001"/>
                  <a:pt x="1474101" y="0"/>
                </a:cubicBezTo>
                <a:cubicBezTo>
                  <a:pt x="1494370" y="182172"/>
                  <a:pt x="1488677" y="322797"/>
                  <a:pt x="1474101" y="485718"/>
                </a:cubicBezTo>
                <a:cubicBezTo>
                  <a:pt x="1459525" y="648639"/>
                  <a:pt x="1479108" y="849765"/>
                  <a:pt x="1474101" y="956413"/>
                </a:cubicBezTo>
                <a:cubicBezTo>
                  <a:pt x="1469094" y="1063061"/>
                  <a:pt x="1485272" y="1368829"/>
                  <a:pt x="1474101" y="1502220"/>
                </a:cubicBezTo>
                <a:cubicBezTo>
                  <a:pt x="1229359" y="1503485"/>
                  <a:pt x="1097784" y="1525126"/>
                  <a:pt x="982734" y="1502220"/>
                </a:cubicBezTo>
                <a:cubicBezTo>
                  <a:pt x="867684" y="1479314"/>
                  <a:pt x="715380" y="1502295"/>
                  <a:pt x="461885" y="1502220"/>
                </a:cubicBezTo>
                <a:cubicBezTo>
                  <a:pt x="208390" y="1502145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Evaluate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F19EC-7858-3337-7C12-D4EEBB95A717}"/>
              </a:ext>
            </a:extLst>
          </p:cNvPr>
          <p:cNvSpPr/>
          <p:nvPr/>
        </p:nvSpPr>
        <p:spPr>
          <a:xfrm>
            <a:off x="6450694" y="2030848"/>
            <a:ext cx="1474101" cy="1502220"/>
          </a:xfrm>
          <a:custGeom>
            <a:avLst/>
            <a:gdLst>
              <a:gd name="connsiteX0" fmla="*/ 0 w 1474101"/>
              <a:gd name="connsiteY0" fmla="*/ 0 h 1502220"/>
              <a:gd name="connsiteX1" fmla="*/ 476626 w 1474101"/>
              <a:gd name="connsiteY1" fmla="*/ 0 h 1502220"/>
              <a:gd name="connsiteX2" fmla="*/ 923770 w 1474101"/>
              <a:gd name="connsiteY2" fmla="*/ 0 h 1502220"/>
              <a:gd name="connsiteX3" fmla="*/ 1474101 w 1474101"/>
              <a:gd name="connsiteY3" fmla="*/ 0 h 1502220"/>
              <a:gd name="connsiteX4" fmla="*/ 1474101 w 1474101"/>
              <a:gd name="connsiteY4" fmla="*/ 485718 h 1502220"/>
              <a:gd name="connsiteX5" fmla="*/ 1474101 w 1474101"/>
              <a:gd name="connsiteY5" fmla="*/ 956413 h 1502220"/>
              <a:gd name="connsiteX6" fmla="*/ 1474101 w 1474101"/>
              <a:gd name="connsiteY6" fmla="*/ 1502220 h 1502220"/>
              <a:gd name="connsiteX7" fmla="*/ 982734 w 1474101"/>
              <a:gd name="connsiteY7" fmla="*/ 1502220 h 1502220"/>
              <a:gd name="connsiteX8" fmla="*/ 461885 w 1474101"/>
              <a:gd name="connsiteY8" fmla="*/ 1502220 h 1502220"/>
              <a:gd name="connsiteX9" fmla="*/ 0 w 1474101"/>
              <a:gd name="connsiteY9" fmla="*/ 1502220 h 1502220"/>
              <a:gd name="connsiteX10" fmla="*/ 0 w 1474101"/>
              <a:gd name="connsiteY10" fmla="*/ 1001480 h 1502220"/>
              <a:gd name="connsiteX11" fmla="*/ 0 w 1474101"/>
              <a:gd name="connsiteY11" fmla="*/ 515762 h 1502220"/>
              <a:gd name="connsiteX12" fmla="*/ 0 w 1474101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1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8985" y="9121"/>
                  <a:pt x="923770" y="0"/>
                </a:cubicBezTo>
                <a:cubicBezTo>
                  <a:pt x="1098555" y="-9121"/>
                  <a:pt x="1269454" y="-4001"/>
                  <a:pt x="1474101" y="0"/>
                </a:cubicBezTo>
                <a:cubicBezTo>
                  <a:pt x="1494370" y="182172"/>
                  <a:pt x="1488677" y="322797"/>
                  <a:pt x="1474101" y="485718"/>
                </a:cubicBezTo>
                <a:cubicBezTo>
                  <a:pt x="1459525" y="648639"/>
                  <a:pt x="1479108" y="849765"/>
                  <a:pt x="1474101" y="956413"/>
                </a:cubicBezTo>
                <a:cubicBezTo>
                  <a:pt x="1469094" y="1063061"/>
                  <a:pt x="1485272" y="1368829"/>
                  <a:pt x="1474101" y="1502220"/>
                </a:cubicBezTo>
                <a:cubicBezTo>
                  <a:pt x="1229359" y="1503485"/>
                  <a:pt x="1097784" y="1525126"/>
                  <a:pt x="982734" y="1502220"/>
                </a:cubicBezTo>
                <a:cubicBezTo>
                  <a:pt x="867684" y="1479314"/>
                  <a:pt x="715380" y="1502295"/>
                  <a:pt x="461885" y="1502220"/>
                </a:cubicBezTo>
                <a:cubicBezTo>
                  <a:pt x="208390" y="1502145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 Explainer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(Alibi)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600E2-D638-D0DB-9E1C-DDB0B8F5F562}"/>
              </a:ext>
            </a:extLst>
          </p:cNvPr>
          <p:cNvSpPr/>
          <p:nvPr/>
        </p:nvSpPr>
        <p:spPr>
          <a:xfrm>
            <a:off x="10172953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Deploy as OpenShift Service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KServe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02E5A-408A-B05F-F474-68B8B3657F37}"/>
              </a:ext>
            </a:extLst>
          </p:cNvPr>
          <p:cNvSpPr/>
          <p:nvPr/>
        </p:nvSpPr>
        <p:spPr>
          <a:xfrm>
            <a:off x="705680" y="3859904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Data Quality Report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(Evidently AI)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ADA912-4404-CDB0-A283-4C7B0C14A6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179782" y="2781958"/>
            <a:ext cx="5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BFE968-C13A-9F40-4E5B-E03C731F081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61929" y="2781958"/>
            <a:ext cx="5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F501B2-DF8D-AD5E-01EF-620D02346299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144076" y="2781958"/>
            <a:ext cx="3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C4510-A8FD-D126-E536-522677F592EC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924795" y="2781958"/>
            <a:ext cx="3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615A59-B4BA-89E3-F73C-21561160D2B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9705514" y="2781958"/>
            <a:ext cx="467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AA7E1-F7FB-FB34-BE63-C3467F97DD2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442731" y="3533068"/>
            <a:ext cx="0" cy="32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12B79-7E29-00DC-BA85-27FC419C304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506447" y="3533068"/>
            <a:ext cx="900578" cy="32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6C5847-5D47-F086-37C1-406EC411E1C6}"/>
              </a:ext>
            </a:extLst>
          </p:cNvPr>
          <p:cNvSpPr/>
          <p:nvPr/>
        </p:nvSpPr>
        <p:spPr>
          <a:xfrm>
            <a:off x="5560334" y="3859903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Evaluate PR tradeoff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(scikit-learn visualization)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CF3747-5EAE-AC7A-8FF6-C9B64626D5DE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5407025" y="3533068"/>
            <a:ext cx="890360" cy="3268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Loan with solid fill">
            <a:extLst>
              <a:ext uri="{FF2B5EF4-FFF2-40B4-BE49-F238E27FC236}">
                <a16:creationId xmlns:a16="http://schemas.microsoft.com/office/drawing/2014/main" id="{E104E8AC-4ED4-B63D-19BC-C69A2E92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08" y="2091272"/>
            <a:ext cx="348665" cy="348665"/>
          </a:xfrm>
          <a:prstGeom prst="rect">
            <a:avLst/>
          </a:prstGeom>
        </p:spPr>
      </p:pic>
      <p:pic>
        <p:nvPicPr>
          <p:cNvPr id="46" name="Graphic 45" descr="Lightbulb and gear outline">
            <a:extLst>
              <a:ext uri="{FF2B5EF4-FFF2-40B4-BE49-F238E27FC236}">
                <a16:creationId xmlns:a16="http://schemas.microsoft.com/office/drawing/2014/main" id="{0EC88B7C-3ED1-183A-5EE5-FF9210C36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2953" y="2030848"/>
            <a:ext cx="353132" cy="3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34513</TotalTime>
  <Words>360</Words>
  <Application>Microsoft Macintosh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Lawrence</dc:creator>
  <cp:lastModifiedBy>Nicholas T Lawrence</cp:lastModifiedBy>
  <cp:revision>17</cp:revision>
  <dcterms:created xsi:type="dcterms:W3CDTF">2023-10-17T20:52:35Z</dcterms:created>
  <dcterms:modified xsi:type="dcterms:W3CDTF">2023-12-21T17:10:48Z</dcterms:modified>
</cp:coreProperties>
</file>