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9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10"/>
    <p:restoredTop sz="96327"/>
  </p:normalViewPr>
  <p:slideViewPr>
    <p:cSldViewPr snapToGrid="0">
      <p:cViewPr varScale="1">
        <p:scale>
          <a:sx n="62" d="100"/>
          <a:sy n="62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59AE-EF4B-07C4-203A-C0877F280A38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Monitoring AI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Pipeline)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8496-A806-59ED-96F8-C25C92440A06}"/>
              </a:ext>
            </a:extLst>
          </p:cNvPr>
          <p:cNvGrpSpPr/>
          <p:nvPr/>
        </p:nvGrpSpPr>
        <p:grpSpPr>
          <a:xfrm>
            <a:off x="2127690" y="2120432"/>
            <a:ext cx="4830194" cy="3074338"/>
            <a:chOff x="798043" y="1926780"/>
            <a:chExt cx="5297957" cy="3318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783D1A-64A1-3A07-5AA2-53CB54529D4E}"/>
                </a:ext>
              </a:extLst>
            </p:cNvPr>
            <p:cNvSpPr/>
            <p:nvPr/>
          </p:nvSpPr>
          <p:spPr>
            <a:xfrm>
              <a:off x="798043" y="1926780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46AEB-EA13-9BE7-A9C9-B91EAF668FA7}"/>
                </a:ext>
              </a:extLst>
            </p:cNvPr>
            <p:cNvSpPr/>
            <p:nvPr/>
          </p:nvSpPr>
          <p:spPr>
            <a:xfrm>
              <a:off x="798043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Production Data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(with accuracy feedback)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F3CA8-F394-B777-0226-9900DEA9CAA2}"/>
                </a:ext>
              </a:extLst>
            </p:cNvPr>
            <p:cNvSpPr/>
            <p:nvPr/>
          </p:nvSpPr>
          <p:spPr>
            <a:xfrm>
              <a:off x="4621898" y="1989837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Model performance metrics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EBCA5-25CC-AE55-B746-DAC8C5621A87}"/>
                </a:ext>
              </a:extLst>
            </p:cNvPr>
            <p:cNvSpPr/>
            <p:nvPr/>
          </p:nvSpPr>
          <p:spPr>
            <a:xfrm>
              <a:off x="4621898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Data Drift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FA596-3766-E242-C3C2-A1398A2108F2}"/>
                </a:ext>
              </a:extLst>
            </p:cNvPr>
            <p:cNvSpPr/>
            <p:nvPr/>
          </p:nvSpPr>
          <p:spPr>
            <a:xfrm>
              <a:off x="3230687" y="3448836"/>
              <a:ext cx="332507" cy="314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16A2A41A-6FEC-8AB4-3C71-D7F55EE4E939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2272145" y="2677890"/>
              <a:ext cx="958542" cy="9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32DE1EC-D042-03FA-2AEB-1DBB85E7749E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272145" y="3605979"/>
              <a:ext cx="958542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3D7F3D27-C8ED-F885-6BAD-E88C29450987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3563195" y="2740948"/>
              <a:ext cx="1058703" cy="865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D527DEA-7E61-656B-20F8-C952AB2773D5}"/>
                </a:ext>
              </a:extLst>
            </p:cNvPr>
            <p:cNvCxnSpPr>
              <a:stCxn id="9" idx="6"/>
              <a:endCxn id="8" idx="1"/>
            </p:cNvCxnSpPr>
            <p:nvPr/>
          </p:nvCxnSpPr>
          <p:spPr>
            <a:xfrm>
              <a:off x="3563195" y="3605979"/>
              <a:ext cx="1058703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FB9D0-D5FE-3FD0-9990-62767FD7A08F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6957884" y="2874645"/>
            <a:ext cx="1494841" cy="7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541555-9D4E-4D8C-3E0F-944B1209CC18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6957884" y="3620655"/>
            <a:ext cx="1494841" cy="8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868B5A68-857A-99DD-0E67-A87C481F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15" y="3575345"/>
            <a:ext cx="227826" cy="22782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0887C-55E3-FD4B-2F03-48C2C7990B14}"/>
              </a:ext>
            </a:extLst>
          </p:cNvPr>
          <p:cNvGrpSpPr/>
          <p:nvPr/>
        </p:nvGrpSpPr>
        <p:grpSpPr>
          <a:xfrm>
            <a:off x="8452725" y="2470728"/>
            <a:ext cx="1413164" cy="2299854"/>
            <a:chOff x="8452725" y="2470728"/>
            <a:chExt cx="1413164" cy="2299854"/>
          </a:xfrm>
        </p:grpSpPr>
        <p:pic>
          <p:nvPicPr>
            <p:cNvPr id="29" name="Graphic 28" descr="Completed outline">
              <a:extLst>
                <a:ext uri="{FF2B5EF4-FFF2-40B4-BE49-F238E27FC236}">
                  <a16:creationId xmlns:a16="http://schemas.microsoft.com/office/drawing/2014/main" id="{BA61BAFC-3A11-E9D2-B125-F0B7861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8255" y="2623030"/>
              <a:ext cx="914400" cy="91440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F745D51-B604-E48B-C87D-24D217BA0171}"/>
                </a:ext>
              </a:extLst>
            </p:cNvPr>
            <p:cNvSpPr/>
            <p:nvPr/>
          </p:nvSpPr>
          <p:spPr>
            <a:xfrm>
              <a:off x="8452725" y="2470728"/>
              <a:ext cx="1413164" cy="22998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lipboard All Crosses outline">
              <a:extLst>
                <a:ext uri="{FF2B5EF4-FFF2-40B4-BE49-F238E27FC236}">
                  <a16:creationId xmlns:a16="http://schemas.microsoft.com/office/drawing/2014/main" id="{B0C5298B-1142-780B-9626-73D5BE69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2107" y="35374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93C7A-34F1-D465-FC2A-F1E6E85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96" y="1946562"/>
            <a:ext cx="344550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9EBAB4-2D0D-FFFC-6D35-F20E2BD3E369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 Training Metrics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75318-CFCE-8274-14ED-769B5754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9" y="2253563"/>
            <a:ext cx="3725487" cy="281499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5A88ABF-5479-61AC-3A3E-13B68E3EA7AB}"/>
              </a:ext>
            </a:extLst>
          </p:cNvPr>
          <p:cNvSpPr/>
          <p:nvPr/>
        </p:nvSpPr>
        <p:spPr>
          <a:xfrm>
            <a:off x="5535455" y="3238959"/>
            <a:ext cx="1442377" cy="844205"/>
          </a:xfrm>
          <a:custGeom>
            <a:avLst/>
            <a:gdLst>
              <a:gd name="connsiteX0" fmla="*/ 0 w 1442377"/>
              <a:gd name="connsiteY0" fmla="*/ 211051 h 844205"/>
              <a:gd name="connsiteX1" fmla="*/ 499935 w 1442377"/>
              <a:gd name="connsiteY1" fmla="*/ 211051 h 844205"/>
              <a:gd name="connsiteX2" fmla="*/ 1020275 w 1442377"/>
              <a:gd name="connsiteY2" fmla="*/ 211051 h 844205"/>
              <a:gd name="connsiteX3" fmla="*/ 1020275 w 1442377"/>
              <a:gd name="connsiteY3" fmla="*/ 0 h 844205"/>
              <a:gd name="connsiteX4" fmla="*/ 1442377 w 1442377"/>
              <a:gd name="connsiteY4" fmla="*/ 422103 h 844205"/>
              <a:gd name="connsiteX5" fmla="*/ 1020275 w 1442377"/>
              <a:gd name="connsiteY5" fmla="*/ 844205 h 844205"/>
              <a:gd name="connsiteX6" fmla="*/ 1020275 w 1442377"/>
              <a:gd name="connsiteY6" fmla="*/ 633154 h 844205"/>
              <a:gd name="connsiteX7" fmla="*/ 530543 w 1442377"/>
              <a:gd name="connsiteY7" fmla="*/ 633154 h 844205"/>
              <a:gd name="connsiteX8" fmla="*/ 0 w 1442377"/>
              <a:gd name="connsiteY8" fmla="*/ 633154 h 844205"/>
              <a:gd name="connsiteX9" fmla="*/ 0 w 1442377"/>
              <a:gd name="connsiteY9" fmla="*/ 211051 h 84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377" h="844205" extrusionOk="0">
                <a:moveTo>
                  <a:pt x="0" y="211051"/>
                </a:moveTo>
                <a:cubicBezTo>
                  <a:pt x="152534" y="197518"/>
                  <a:pt x="295595" y="206297"/>
                  <a:pt x="499935" y="211051"/>
                </a:cubicBezTo>
                <a:cubicBezTo>
                  <a:pt x="704276" y="215805"/>
                  <a:pt x="887736" y="203217"/>
                  <a:pt x="1020275" y="211051"/>
                </a:cubicBezTo>
                <a:cubicBezTo>
                  <a:pt x="1024863" y="124993"/>
                  <a:pt x="1018296" y="45057"/>
                  <a:pt x="1020275" y="0"/>
                </a:cubicBezTo>
                <a:cubicBezTo>
                  <a:pt x="1231028" y="179729"/>
                  <a:pt x="1321060" y="309528"/>
                  <a:pt x="1442377" y="422103"/>
                </a:cubicBezTo>
                <a:cubicBezTo>
                  <a:pt x="1309069" y="561937"/>
                  <a:pt x="1175388" y="652878"/>
                  <a:pt x="1020275" y="844205"/>
                </a:cubicBezTo>
                <a:cubicBezTo>
                  <a:pt x="1016347" y="780595"/>
                  <a:pt x="1011069" y="721761"/>
                  <a:pt x="1020275" y="633154"/>
                </a:cubicBezTo>
                <a:cubicBezTo>
                  <a:pt x="849433" y="633609"/>
                  <a:pt x="737896" y="608701"/>
                  <a:pt x="530543" y="633154"/>
                </a:cubicBezTo>
                <a:cubicBezTo>
                  <a:pt x="323190" y="657607"/>
                  <a:pt x="159048" y="645426"/>
                  <a:pt x="0" y="633154"/>
                </a:cubicBezTo>
                <a:cubicBezTo>
                  <a:pt x="-20167" y="506366"/>
                  <a:pt x="-6769" y="399310"/>
                  <a:pt x="0" y="211051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23620-C937-2F6E-79A2-41CDB21A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816088"/>
            <a:ext cx="5772496" cy="3555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95B6A-277A-E8BB-1960-4268AC3E7C8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Visualize Training Performance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21491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144F0-B4BF-9878-653D-A5C3473D973D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Report Model Performance on Test Data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9004-3CC0-D231-EA0E-22BD9B1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780256"/>
            <a:ext cx="5554287" cy="3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4431C-EDFB-F2DE-0363-4924884F9F4A}"/>
              </a:ext>
            </a:extLst>
          </p:cNvPr>
          <p:cNvSpPr/>
          <p:nvPr/>
        </p:nvSpPr>
        <p:spPr>
          <a:xfrm>
            <a:off x="4275213" y="1455955"/>
            <a:ext cx="3641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for the Enterprise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C8F-1C25-9F6F-C60F-6EF90E375A69}"/>
              </a:ext>
            </a:extLst>
          </p:cNvPr>
          <p:cNvSpPr/>
          <p:nvPr/>
        </p:nvSpPr>
        <p:spPr>
          <a:xfrm>
            <a:off x="3674015" y="2460055"/>
            <a:ext cx="501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Risk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253F6-58BD-B9EF-176D-10DC111D4F03}"/>
              </a:ext>
            </a:extLst>
          </p:cNvPr>
          <p:cNvSpPr/>
          <p:nvPr/>
        </p:nvSpPr>
        <p:spPr>
          <a:xfrm>
            <a:off x="4659741" y="3802710"/>
            <a:ext cx="2872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Expert Labs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6B2278-6A5B-40D6-67DF-9F0E9B30A970}"/>
              </a:ext>
            </a:extLst>
          </p:cNvPr>
          <p:cNvSpPr/>
          <p:nvPr/>
        </p:nvSpPr>
        <p:spPr>
          <a:xfrm>
            <a:off x="2387598" y="1036629"/>
            <a:ext cx="7583055" cy="4193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693C1FF5-BBB6-A564-1EA1-FE6DF1DA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400" y="3777885"/>
            <a:ext cx="1066800" cy="1066800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0EE1B1A5-FE1D-757D-A548-FF126908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234" y="377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371020"/>
                <a:gd name="connsiteX1" fmla="*/ 468926 w 1450288"/>
                <a:gd name="connsiteY1" fmla="*/ 0 h 1371020"/>
                <a:gd name="connsiteX2" fmla="*/ 908847 w 1450288"/>
                <a:gd name="connsiteY2" fmla="*/ 0 h 1371020"/>
                <a:gd name="connsiteX3" fmla="*/ 1450288 w 1450288"/>
                <a:gd name="connsiteY3" fmla="*/ 0 h 1371020"/>
                <a:gd name="connsiteX4" fmla="*/ 1450288 w 1450288"/>
                <a:gd name="connsiteY4" fmla="*/ 443296 h 1371020"/>
                <a:gd name="connsiteX5" fmla="*/ 1450288 w 1450288"/>
                <a:gd name="connsiteY5" fmla="*/ 872883 h 1371020"/>
                <a:gd name="connsiteX6" fmla="*/ 1450288 w 1450288"/>
                <a:gd name="connsiteY6" fmla="*/ 1371020 h 1371020"/>
                <a:gd name="connsiteX7" fmla="*/ 966859 w 1450288"/>
                <a:gd name="connsiteY7" fmla="*/ 1371020 h 1371020"/>
                <a:gd name="connsiteX8" fmla="*/ 454424 w 1450288"/>
                <a:gd name="connsiteY8" fmla="*/ 1371020 h 1371020"/>
                <a:gd name="connsiteX9" fmla="*/ 0 w 1450288"/>
                <a:gd name="connsiteY9" fmla="*/ 1371020 h 1371020"/>
                <a:gd name="connsiteX10" fmla="*/ 0 w 1450288"/>
                <a:gd name="connsiteY10" fmla="*/ 914013 h 1371020"/>
                <a:gd name="connsiteX11" fmla="*/ 0 w 1450288"/>
                <a:gd name="connsiteY11" fmla="*/ 470717 h 1371020"/>
                <a:gd name="connsiteX12" fmla="*/ 0 w 1450288"/>
                <a:gd name="connsiteY12" fmla="*/ 0 h 1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371020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52775" y="146769"/>
                    <a:pt x="1426752" y="304074"/>
                    <a:pt x="1450288" y="443296"/>
                  </a:cubicBezTo>
                  <a:cubicBezTo>
                    <a:pt x="1473824" y="582518"/>
                    <a:pt x="1437209" y="663313"/>
                    <a:pt x="1450288" y="872883"/>
                  </a:cubicBezTo>
                  <a:cubicBezTo>
                    <a:pt x="1463367" y="1082453"/>
                    <a:pt x="1424361" y="1263683"/>
                    <a:pt x="1450288" y="1371020"/>
                  </a:cubicBezTo>
                  <a:cubicBezTo>
                    <a:pt x="1350823" y="1378352"/>
                    <a:pt x="1202975" y="1369679"/>
                    <a:pt x="966859" y="1371020"/>
                  </a:cubicBezTo>
                  <a:cubicBezTo>
                    <a:pt x="730743" y="1372361"/>
                    <a:pt x="624611" y="1331871"/>
                    <a:pt x="454424" y="1371020"/>
                  </a:cubicBezTo>
                  <a:cubicBezTo>
                    <a:pt x="284237" y="1410169"/>
                    <a:pt x="213005" y="1324746"/>
                    <a:pt x="0" y="1371020"/>
                  </a:cubicBezTo>
                  <a:cubicBezTo>
                    <a:pt x="-39048" y="1250897"/>
                    <a:pt x="26800" y="1078714"/>
                    <a:pt x="0" y="914013"/>
                  </a:cubicBezTo>
                  <a:cubicBezTo>
                    <a:pt x="-26800" y="749312"/>
                    <a:pt x="10014" y="615247"/>
                    <a:pt x="0" y="470717"/>
                  </a:cubicBezTo>
                  <a:cubicBezTo>
                    <a:pt x="-10014" y="326187"/>
                    <a:pt x="41564" y="9825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EB3951DF-FE82-FA1F-CC2D-3558552CFBB7}"/>
              </a:ext>
            </a:extLst>
          </p:cNvPr>
          <p:cNvSpPr/>
          <p:nvPr/>
        </p:nvSpPr>
        <p:spPr>
          <a:xfrm>
            <a:off x="6849374" y="5116945"/>
            <a:ext cx="2562045" cy="1361493"/>
          </a:xfrm>
          <a:prstGeom prst="cloudCallout">
            <a:avLst>
              <a:gd name="adj1" fmla="val -92686"/>
              <a:gd name="adj2" fmla="val -96389"/>
            </a:avLst>
          </a:prstGeom>
          <a:solidFill>
            <a:schemeClr val="bg2">
              <a:lumMod val="50000"/>
            </a:schemeClr>
          </a:solidFill>
          <a:ln>
            <a:solidFill>
              <a:srgbClr val="810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“Risk” predictions must be explained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210C0D85-6FD0-F4D9-5EC3-0F5A1251C5F4}"/>
              </a:ext>
            </a:extLst>
          </p:cNvPr>
          <p:cNvSpPr/>
          <p:nvPr/>
        </p:nvSpPr>
        <p:spPr>
          <a:xfrm>
            <a:off x="7420863" y="379562"/>
            <a:ext cx="2562045" cy="1361493"/>
          </a:xfrm>
          <a:prstGeom prst="cloudCallout">
            <a:avLst>
              <a:gd name="adj1" fmla="val -44446"/>
              <a:gd name="adj2" fmla="val 154544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must be monitored</a:t>
            </a:r>
          </a:p>
        </p:txBody>
      </p:sp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480293" y="3480482"/>
            <a:ext cx="1463635" cy="1780946"/>
          </a:xfrm>
          <a:custGeom>
            <a:avLst/>
            <a:gdLst>
              <a:gd name="connsiteX0" fmla="*/ 0 w 1463635"/>
              <a:gd name="connsiteY0" fmla="*/ 0 h 1780946"/>
              <a:gd name="connsiteX1" fmla="*/ 473242 w 1463635"/>
              <a:gd name="connsiteY1" fmla="*/ 0 h 1780946"/>
              <a:gd name="connsiteX2" fmla="*/ 917211 w 1463635"/>
              <a:gd name="connsiteY2" fmla="*/ 0 h 1780946"/>
              <a:gd name="connsiteX3" fmla="*/ 1463635 w 1463635"/>
              <a:gd name="connsiteY3" fmla="*/ 0 h 1780946"/>
              <a:gd name="connsiteX4" fmla="*/ 1463635 w 1463635"/>
              <a:gd name="connsiteY4" fmla="*/ 575839 h 1780946"/>
              <a:gd name="connsiteX5" fmla="*/ 1463635 w 1463635"/>
              <a:gd name="connsiteY5" fmla="*/ 1133869 h 1780946"/>
              <a:gd name="connsiteX6" fmla="*/ 1463635 w 1463635"/>
              <a:gd name="connsiteY6" fmla="*/ 1780946 h 1780946"/>
              <a:gd name="connsiteX7" fmla="*/ 975757 w 1463635"/>
              <a:gd name="connsiteY7" fmla="*/ 1780946 h 1780946"/>
              <a:gd name="connsiteX8" fmla="*/ 458606 w 1463635"/>
              <a:gd name="connsiteY8" fmla="*/ 1780946 h 1780946"/>
              <a:gd name="connsiteX9" fmla="*/ 0 w 1463635"/>
              <a:gd name="connsiteY9" fmla="*/ 1780946 h 1780946"/>
              <a:gd name="connsiteX10" fmla="*/ 0 w 1463635"/>
              <a:gd name="connsiteY10" fmla="*/ 1187297 h 1780946"/>
              <a:gd name="connsiteX11" fmla="*/ 0 w 1463635"/>
              <a:gd name="connsiteY11" fmla="*/ 611458 h 1780946"/>
              <a:gd name="connsiteX12" fmla="*/ 0 w 1463635"/>
              <a:gd name="connsiteY12" fmla="*/ 0 h 17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3635" h="1780946" extrusionOk="0">
                <a:moveTo>
                  <a:pt x="0" y="0"/>
                </a:moveTo>
                <a:cubicBezTo>
                  <a:pt x="179297" y="11599"/>
                  <a:pt x="367540" y="-10798"/>
                  <a:pt x="473242" y="0"/>
                </a:cubicBezTo>
                <a:cubicBezTo>
                  <a:pt x="578944" y="10798"/>
                  <a:pt x="695835" y="-636"/>
                  <a:pt x="917211" y="0"/>
                </a:cubicBezTo>
                <a:cubicBezTo>
                  <a:pt x="1138587" y="636"/>
                  <a:pt x="1308220" y="788"/>
                  <a:pt x="1463635" y="0"/>
                </a:cubicBezTo>
                <a:cubicBezTo>
                  <a:pt x="1455635" y="223232"/>
                  <a:pt x="1480541" y="306849"/>
                  <a:pt x="1463635" y="575839"/>
                </a:cubicBezTo>
                <a:cubicBezTo>
                  <a:pt x="1446729" y="844829"/>
                  <a:pt x="1443439" y="939821"/>
                  <a:pt x="1463635" y="1133869"/>
                </a:cubicBezTo>
                <a:cubicBezTo>
                  <a:pt x="1483832" y="1327917"/>
                  <a:pt x="1474740" y="1534762"/>
                  <a:pt x="1463635" y="1780946"/>
                </a:cubicBezTo>
                <a:cubicBezTo>
                  <a:pt x="1323337" y="1757012"/>
                  <a:pt x="1118023" y="1793727"/>
                  <a:pt x="975757" y="1780946"/>
                </a:cubicBezTo>
                <a:cubicBezTo>
                  <a:pt x="833491" y="1768165"/>
                  <a:pt x="605236" y="1775288"/>
                  <a:pt x="458606" y="1780946"/>
                </a:cubicBezTo>
                <a:cubicBezTo>
                  <a:pt x="311976" y="1786604"/>
                  <a:pt x="97049" y="1776034"/>
                  <a:pt x="0" y="1780946"/>
                </a:cubicBezTo>
                <a:cubicBezTo>
                  <a:pt x="-14650" y="1487198"/>
                  <a:pt x="-18454" y="1423966"/>
                  <a:pt x="0" y="1187297"/>
                </a:cubicBezTo>
                <a:cubicBezTo>
                  <a:pt x="18454" y="950628"/>
                  <a:pt x="-20025" y="735292"/>
                  <a:pt x="0" y="611458"/>
                </a:cubicBezTo>
                <a:cubicBezTo>
                  <a:pt x="20025" y="487624"/>
                  <a:pt x="10115" y="205019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02A0A915-C443-E5CD-E85B-9B74FBFD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47" y="4158342"/>
            <a:ext cx="1038227" cy="10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4E846D74-6051-47A3-CAAA-37F6EDD96EB9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 rot="5400000">
            <a:off x="5293287" y="-495146"/>
            <a:ext cx="3053107" cy="6679094"/>
          </a:xfrm>
          <a:prstGeom prst="curvedConnector4">
            <a:avLst>
              <a:gd name="adj1" fmla="val -33824"/>
              <a:gd name="adj2" fmla="val 108401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ostgreSQL Elephant Logo">
            <a:extLst>
              <a:ext uri="{FF2B5EF4-FFF2-40B4-BE49-F238E27FC236}">
                <a16:creationId xmlns:a16="http://schemas.microsoft.com/office/drawing/2014/main" id="{659C4557-4844-D816-9C24-E1003D02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09" y="4137912"/>
            <a:ext cx="916216" cy="9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60AD57-30AD-5D4A-59C2-8C4FC9CD83CE}"/>
              </a:ext>
            </a:extLst>
          </p:cNvPr>
          <p:cNvSpPr>
            <a:spLocks noChangeAspect="1"/>
          </p:cNvSpPr>
          <p:nvPr/>
        </p:nvSpPr>
        <p:spPr>
          <a:xfrm>
            <a:off x="3094617" y="5897536"/>
            <a:ext cx="241506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PostgreSQL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F3835AA-E4F3-D1E7-B06E-E09800F1CFBD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rot="16200000" flipV="1">
            <a:off x="3960272" y="5555658"/>
            <a:ext cx="636108" cy="4764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308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Lawrence</cp:lastModifiedBy>
  <cp:revision>15</cp:revision>
  <dcterms:created xsi:type="dcterms:W3CDTF">2023-10-17T20:52:35Z</dcterms:created>
  <dcterms:modified xsi:type="dcterms:W3CDTF">2023-12-01T17:00:51Z</dcterms:modified>
</cp:coreProperties>
</file>