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81" r:id="rId20"/>
    <p:sldId id="282" r:id="rId21"/>
    <p:sldId id="275" r:id="rId22"/>
    <p:sldId id="280" r:id="rId23"/>
  </p:sldIdLst>
  <p:sldSz cx="18288000" cy="10287000"/>
  <p:notesSz cx="6858000" cy="9144000"/>
  <p:embeddedFontLst>
    <p:embeddedFont>
      <p:font typeface="Antic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 Bold Bold" panose="020B0604020202020204" charset="0"/>
      <p:regular r:id="rId29"/>
    </p:embeddedFont>
    <p:embeddedFont>
      <p:font typeface="Montserrat Classic" panose="020B0604020202020204" charset="0"/>
      <p:regular r:id="rId30"/>
    </p:embeddedFont>
    <p:embeddedFont>
      <p:font typeface="Sifonn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  <a:srgbClr val="C9D5E4"/>
    <a:srgbClr val="4F81BD"/>
    <a:srgbClr val="638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22" autoAdjust="0"/>
  </p:normalViewPr>
  <p:slideViewPr>
    <p:cSldViewPr>
      <p:cViewPr varScale="1">
        <p:scale>
          <a:sx n="40" d="100"/>
          <a:sy n="40" d="100"/>
        </p:scale>
        <p:origin x="412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395888" y="1545200"/>
            <a:ext cx="6908447" cy="673994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606066" y="4108760"/>
            <a:ext cx="9163128" cy="14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1B7CC0"/>
                </a:solidFill>
                <a:latin typeface="Sifonn"/>
              </a:rPr>
              <a:t>Environmeow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4334" y="6566248"/>
            <a:ext cx="6862115" cy="67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ntic"/>
              </a:rPr>
              <a:t>FC conmeo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C7C4D8-F5E9-162F-0175-8740E2DF1420}"/>
              </a:ext>
            </a:extLst>
          </p:cNvPr>
          <p:cNvSpPr/>
          <p:nvPr/>
        </p:nvSpPr>
        <p:spPr>
          <a:xfrm>
            <a:off x="10491537" y="8486274"/>
            <a:ext cx="4143493" cy="659147"/>
          </a:xfrm>
          <a:custGeom>
            <a:avLst/>
            <a:gdLst>
              <a:gd name="connsiteX0" fmla="*/ 0 w 4143493"/>
              <a:gd name="connsiteY0" fmla="*/ 577515 h 659147"/>
              <a:gd name="connsiteX1" fmla="*/ 2261937 w 4143493"/>
              <a:gd name="connsiteY1" fmla="*/ 0 h 659147"/>
              <a:gd name="connsiteX2" fmla="*/ 3850105 w 4143493"/>
              <a:gd name="connsiteY2" fmla="*/ 577515 h 659147"/>
              <a:gd name="connsiteX3" fmla="*/ 4138863 w 4143493"/>
              <a:gd name="connsiteY3" fmla="*/ 641684 h 65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493" h="659147">
                <a:moveTo>
                  <a:pt x="0" y="577515"/>
                </a:moveTo>
                <a:cubicBezTo>
                  <a:pt x="810126" y="288757"/>
                  <a:pt x="1620253" y="0"/>
                  <a:pt x="2261937" y="0"/>
                </a:cubicBezTo>
                <a:cubicBezTo>
                  <a:pt x="2903621" y="0"/>
                  <a:pt x="3537284" y="470568"/>
                  <a:pt x="3850105" y="577515"/>
                </a:cubicBezTo>
                <a:cubicBezTo>
                  <a:pt x="4162926" y="684462"/>
                  <a:pt x="4150894" y="663073"/>
                  <a:pt x="4138863" y="641684"/>
                </a:cubicBezTo>
              </a:path>
            </a:pathLst>
          </a:custGeom>
          <a:noFill/>
          <a:ln w="63500">
            <a:solidFill>
              <a:srgbClr val="4F81B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DE3677A-C23F-DF95-93D9-2F9150295C8C}"/>
              </a:ext>
            </a:extLst>
          </p:cNvPr>
          <p:cNvSpPr/>
          <p:nvPr/>
        </p:nvSpPr>
        <p:spPr>
          <a:xfrm>
            <a:off x="2422358" y="6384758"/>
            <a:ext cx="6721642" cy="2881566"/>
          </a:xfrm>
          <a:custGeom>
            <a:avLst/>
            <a:gdLst>
              <a:gd name="connsiteX0" fmla="*/ 0 w 6721642"/>
              <a:gd name="connsiteY0" fmla="*/ 0 h 2881566"/>
              <a:gd name="connsiteX1" fmla="*/ 3577389 w 6721642"/>
              <a:gd name="connsiteY1" fmla="*/ 2646947 h 2881566"/>
              <a:gd name="connsiteX2" fmla="*/ 6721642 w 6721642"/>
              <a:gd name="connsiteY2" fmla="*/ 2582779 h 288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1642" h="2881566">
                <a:moveTo>
                  <a:pt x="0" y="0"/>
                </a:moveTo>
                <a:cubicBezTo>
                  <a:pt x="1228557" y="1108242"/>
                  <a:pt x="2457115" y="2216484"/>
                  <a:pt x="3577389" y="2646947"/>
                </a:cubicBezTo>
                <a:cubicBezTo>
                  <a:pt x="4697663" y="3077410"/>
                  <a:pt x="5709652" y="2830094"/>
                  <a:pt x="6721642" y="2582779"/>
                </a:cubicBezTo>
              </a:path>
            </a:pathLst>
          </a:custGeom>
          <a:noFill/>
          <a:ln w="63500">
            <a:solidFill>
              <a:srgbClr val="638FC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4EDDE7-5265-2FFD-04C1-2CF991AAE8C8}"/>
              </a:ext>
            </a:extLst>
          </p:cNvPr>
          <p:cNvSpPr/>
          <p:nvPr/>
        </p:nvSpPr>
        <p:spPr>
          <a:xfrm>
            <a:off x="9581491" y="5052461"/>
            <a:ext cx="4475747" cy="1144624"/>
          </a:xfrm>
          <a:custGeom>
            <a:avLst/>
            <a:gdLst>
              <a:gd name="connsiteX0" fmla="*/ 0 w 4475747"/>
              <a:gd name="connsiteY0" fmla="*/ 0 h 1144624"/>
              <a:gd name="connsiteX1" fmla="*/ 3176336 w 4475747"/>
              <a:gd name="connsiteY1" fmla="*/ 994611 h 1144624"/>
              <a:gd name="connsiteX2" fmla="*/ 4475747 w 4475747"/>
              <a:gd name="connsiteY2" fmla="*/ 1122948 h 114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747" h="1144624">
                <a:moveTo>
                  <a:pt x="0" y="0"/>
                </a:moveTo>
                <a:cubicBezTo>
                  <a:pt x="1215189" y="403726"/>
                  <a:pt x="2430378" y="807453"/>
                  <a:pt x="3176336" y="994611"/>
                </a:cubicBezTo>
                <a:cubicBezTo>
                  <a:pt x="3922294" y="1181769"/>
                  <a:pt x="4199020" y="1152358"/>
                  <a:pt x="4475747" y="1122948"/>
                </a:cubicBezTo>
              </a:path>
            </a:pathLst>
          </a:custGeom>
          <a:noFill/>
          <a:ln w="63500">
            <a:solidFill>
              <a:srgbClr val="4F81BD"/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B8672-3821-1C5B-CD9C-987E1EE8FBE1}"/>
              </a:ext>
            </a:extLst>
          </p:cNvPr>
          <p:cNvSpPr/>
          <p:nvPr/>
        </p:nvSpPr>
        <p:spPr>
          <a:xfrm>
            <a:off x="2590800" y="2667813"/>
            <a:ext cx="11229474" cy="2183732"/>
          </a:xfrm>
          <a:custGeom>
            <a:avLst/>
            <a:gdLst>
              <a:gd name="connsiteX0" fmla="*/ 0 w 11229474"/>
              <a:gd name="connsiteY0" fmla="*/ 2183732 h 2183732"/>
              <a:gd name="connsiteX1" fmla="*/ 3240506 w 11229474"/>
              <a:gd name="connsiteY1" fmla="*/ 459732 h 2183732"/>
              <a:gd name="connsiteX2" fmla="*/ 6416842 w 11229474"/>
              <a:gd name="connsiteY2" fmla="*/ 1838931 h 2183732"/>
              <a:gd name="connsiteX3" fmla="*/ 11229474 w 11229474"/>
              <a:gd name="connsiteY3" fmla="*/ 0 h 2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9474" h="2183732" fill="none" extrusionOk="0">
                <a:moveTo>
                  <a:pt x="0" y="2183732"/>
                </a:moveTo>
                <a:cubicBezTo>
                  <a:pt x="1036918" y="1323876"/>
                  <a:pt x="2283042" y="570717"/>
                  <a:pt x="3240506" y="459732"/>
                </a:cubicBezTo>
                <a:cubicBezTo>
                  <a:pt x="4511299" y="426148"/>
                  <a:pt x="5144827" y="1793144"/>
                  <a:pt x="6416842" y="1838931"/>
                </a:cubicBezTo>
                <a:cubicBezTo>
                  <a:pt x="7370159" y="1704397"/>
                  <a:pt x="9408358" y="956989"/>
                  <a:pt x="11229474" y="0"/>
                </a:cubicBezTo>
              </a:path>
              <a:path w="11229474" h="2183732" stroke="0" extrusionOk="0">
                <a:moveTo>
                  <a:pt x="0" y="2183732"/>
                </a:moveTo>
                <a:cubicBezTo>
                  <a:pt x="1060807" y="1335224"/>
                  <a:pt x="2028506" y="570690"/>
                  <a:pt x="3240506" y="459732"/>
                </a:cubicBezTo>
                <a:cubicBezTo>
                  <a:pt x="4368618" y="414611"/>
                  <a:pt x="4852748" y="1922950"/>
                  <a:pt x="6416842" y="1838931"/>
                </a:cubicBezTo>
                <a:cubicBezTo>
                  <a:pt x="7730020" y="1780196"/>
                  <a:pt x="9460547" y="1037898"/>
                  <a:pt x="11229474" y="0"/>
                </a:cubicBezTo>
              </a:path>
            </a:pathLst>
          </a:custGeom>
          <a:ln w="635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229474"/>
                      <a:gd name="connsiteY0" fmla="*/ 2438400 h 2438400"/>
                      <a:gd name="connsiteX1" fmla="*/ 3240506 w 11229474"/>
                      <a:gd name="connsiteY1" fmla="*/ 513347 h 2438400"/>
                      <a:gd name="connsiteX2" fmla="*/ 6416842 w 11229474"/>
                      <a:gd name="connsiteY2" fmla="*/ 2053389 h 2438400"/>
                      <a:gd name="connsiteX3" fmla="*/ 11229474 w 11229474"/>
                      <a:gd name="connsiteY3" fmla="*/ 0 h 243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29474" h="2438400">
                        <a:moveTo>
                          <a:pt x="0" y="2438400"/>
                        </a:moveTo>
                        <a:cubicBezTo>
                          <a:pt x="1085516" y="1507957"/>
                          <a:pt x="2171032" y="577515"/>
                          <a:pt x="3240506" y="513347"/>
                        </a:cubicBezTo>
                        <a:cubicBezTo>
                          <a:pt x="4309980" y="449179"/>
                          <a:pt x="5085347" y="2138947"/>
                          <a:pt x="6416842" y="2053389"/>
                        </a:cubicBezTo>
                        <a:cubicBezTo>
                          <a:pt x="7748337" y="1967831"/>
                          <a:pt x="9488905" y="983915"/>
                          <a:pt x="1122947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2"/>
          <p:cNvSpPr txBox="1"/>
          <p:nvPr/>
        </p:nvSpPr>
        <p:spPr>
          <a:xfrm>
            <a:off x="1028700" y="899440"/>
            <a:ext cx="7572390" cy="102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Product wire frame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8200" y="4192562"/>
            <a:ext cx="2804036" cy="280403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C7B011D-8D34-1D65-CDD7-556BA52D682C}"/>
              </a:ext>
            </a:extLst>
          </p:cNvPr>
          <p:cNvSpPr txBox="1"/>
          <p:nvPr/>
        </p:nvSpPr>
        <p:spPr>
          <a:xfrm>
            <a:off x="782222" y="5037083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Home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B49CBB0-70E1-141D-3A5F-E02D56B2D906}"/>
              </a:ext>
            </a:extLst>
          </p:cNvPr>
          <p:cNvGrpSpPr/>
          <p:nvPr/>
        </p:nvGrpSpPr>
        <p:grpSpPr>
          <a:xfrm>
            <a:off x="7924800" y="2790544"/>
            <a:ext cx="2804036" cy="2804036"/>
            <a:chOff x="0" y="0"/>
            <a:chExt cx="812800" cy="812800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37405DC8-AAC5-898D-55DF-927D5746CF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048832C-DC2F-D2AA-2808-209325B2CAE3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9D86F325-9417-259D-BC24-104A14C6842C}"/>
              </a:ext>
            </a:extLst>
          </p:cNvPr>
          <p:cNvSpPr txBox="1"/>
          <p:nvPr/>
        </p:nvSpPr>
        <p:spPr>
          <a:xfrm>
            <a:off x="7844759" y="3619500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</a:t>
            </a: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65066E06-9AB3-D9AC-ACD5-A9ECE69BE229}"/>
              </a:ext>
            </a:extLst>
          </p:cNvPr>
          <p:cNvGrpSpPr/>
          <p:nvPr/>
        </p:nvGrpSpPr>
        <p:grpSpPr>
          <a:xfrm>
            <a:off x="13210843" y="1265795"/>
            <a:ext cx="2804036" cy="2804036"/>
            <a:chOff x="0" y="0"/>
            <a:chExt cx="812800" cy="812800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760ED9D4-4382-79F5-354B-371F3C3E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8752D28D-4F36-0C6D-EE7D-DECFD3DADED4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">
            <a:extLst>
              <a:ext uri="{FF2B5EF4-FFF2-40B4-BE49-F238E27FC236}">
                <a16:creationId xmlns:a16="http://schemas.microsoft.com/office/drawing/2014/main" id="{7ED80524-1B1C-88ED-DEA6-E01E793B99B1}"/>
              </a:ext>
            </a:extLst>
          </p:cNvPr>
          <p:cNvSpPr txBox="1"/>
          <p:nvPr/>
        </p:nvSpPr>
        <p:spPr>
          <a:xfrm>
            <a:off x="13130802" y="2094751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 1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4D7B42F1-BBAB-4D58-D59D-6B27D3F482FB}"/>
              </a:ext>
            </a:extLst>
          </p:cNvPr>
          <p:cNvGrpSpPr/>
          <p:nvPr/>
        </p:nvGrpSpPr>
        <p:grpSpPr>
          <a:xfrm>
            <a:off x="13346523" y="4450933"/>
            <a:ext cx="2804036" cy="2804036"/>
            <a:chOff x="0" y="0"/>
            <a:chExt cx="812800" cy="812800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F2F829EE-6C70-C8C9-5679-5F8B521CF65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3AE753B1-F7C2-6C68-2F95-9850F12D7A49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1A6759C1-1CD6-1537-29B9-72B1C7942166}"/>
              </a:ext>
            </a:extLst>
          </p:cNvPr>
          <p:cNvSpPr txBox="1"/>
          <p:nvPr/>
        </p:nvSpPr>
        <p:spPr>
          <a:xfrm>
            <a:off x="13266482" y="5279889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 2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6121CB63-91BD-A38F-7A1D-56F1894A1D79}"/>
              </a:ext>
            </a:extLst>
          </p:cNvPr>
          <p:cNvGrpSpPr/>
          <p:nvPr/>
        </p:nvGrpSpPr>
        <p:grpSpPr>
          <a:xfrm>
            <a:off x="8361184" y="7254969"/>
            <a:ext cx="2804036" cy="2804036"/>
            <a:chOff x="0" y="0"/>
            <a:chExt cx="812800" cy="81280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B6EC8ECF-995D-14FC-3EF0-8D138CEB05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C28F861-3A7A-F9D2-5290-36DADEA90426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33259716-07C5-C936-AA9E-56BBC3A8AACB}"/>
              </a:ext>
            </a:extLst>
          </p:cNvPr>
          <p:cNvSpPr txBox="1"/>
          <p:nvPr/>
        </p:nvSpPr>
        <p:spPr>
          <a:xfrm>
            <a:off x="8281143" y="8083925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News</a:t>
            </a:r>
          </a:p>
        </p:txBody>
      </p:sp>
      <p:grpSp>
        <p:nvGrpSpPr>
          <p:cNvPr id="36" name="Group 3">
            <a:extLst>
              <a:ext uri="{FF2B5EF4-FFF2-40B4-BE49-F238E27FC236}">
                <a16:creationId xmlns:a16="http://schemas.microsoft.com/office/drawing/2014/main" id="{E3CDD0E7-605B-60B0-13D2-E73631B150E6}"/>
              </a:ext>
            </a:extLst>
          </p:cNvPr>
          <p:cNvGrpSpPr/>
          <p:nvPr/>
        </p:nvGrpSpPr>
        <p:grpSpPr>
          <a:xfrm>
            <a:off x="13828467" y="7482964"/>
            <a:ext cx="2804036" cy="2804036"/>
            <a:chOff x="0" y="0"/>
            <a:chExt cx="812800" cy="812800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AA655D72-A9C6-B64E-3FA0-0CD346C9C7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D85DC0E5-E12D-26C4-AFE6-8A28C8ECB2A1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2">
            <a:extLst>
              <a:ext uri="{FF2B5EF4-FFF2-40B4-BE49-F238E27FC236}">
                <a16:creationId xmlns:a16="http://schemas.microsoft.com/office/drawing/2014/main" id="{267FB60C-A23F-2667-DE3A-897CDF1606AF}"/>
              </a:ext>
            </a:extLst>
          </p:cNvPr>
          <p:cNvSpPr txBox="1"/>
          <p:nvPr/>
        </p:nvSpPr>
        <p:spPr>
          <a:xfrm>
            <a:off x="14057238" y="8110335"/>
            <a:ext cx="234649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000000"/>
                </a:solidFill>
                <a:latin typeface="Sifonn"/>
              </a:rPr>
              <a:t>Small facts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42123">
            <a:off x="2612279" y="3103651"/>
            <a:ext cx="3273264" cy="69457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700012">
            <a:off x="7529523" y="4316522"/>
            <a:ext cx="3228953" cy="67323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612022">
            <a:off x="-1579140" y="3146627"/>
            <a:ext cx="3601609" cy="75446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762926">
            <a:off x="-815235" y="-2821124"/>
            <a:ext cx="3163097" cy="64110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671024">
            <a:off x="4038275" y="-2193345"/>
            <a:ext cx="3310026" cy="678835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139132" y="3054240"/>
            <a:ext cx="6371197" cy="1301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  <a:spcBef>
                <a:spcPct val="0"/>
              </a:spcBef>
            </a:pPr>
            <a:r>
              <a:rPr lang="en-US" sz="7628" dirty="0">
                <a:solidFill>
                  <a:srgbClr val="FDB319"/>
                </a:solidFill>
                <a:latin typeface="Lato Bold Bold"/>
              </a:rPr>
              <a:t>Product 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176196" y="320264"/>
            <a:ext cx="5077989" cy="996673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952510" y="4476210"/>
            <a:ext cx="465814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ifonn"/>
              </a:rPr>
              <a:t>Homepage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768218" y="320264"/>
            <a:ext cx="5077989" cy="9966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5055880" y="1446250"/>
            <a:ext cx="2835185" cy="56486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82094" y="1360525"/>
            <a:ext cx="2968986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Fact section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4666158" y="5303632"/>
            <a:ext cx="2835185" cy="56486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69054" y="5217907"/>
            <a:ext cx="3615621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Lession section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4751658" y="8956693"/>
            <a:ext cx="2835185" cy="56486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2214" y="8870968"/>
            <a:ext cx="1520302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020160" y="212927"/>
            <a:ext cx="4158297" cy="98027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568836" y="5701452"/>
            <a:ext cx="2294509" cy="227383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041278" y="2711450"/>
            <a:ext cx="3349625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ifonn"/>
              </a:rPr>
              <a:t>Lession 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ifonn"/>
              </a:rPr>
              <a:t>section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995194" y="242140"/>
            <a:ext cx="4158297" cy="980272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5368" y="4144756"/>
            <a:ext cx="7061398" cy="188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000000"/>
                </a:solidFill>
                <a:latin typeface="Sifonn"/>
              </a:rPr>
              <a:t>Lession will be </a:t>
            </a:r>
          </a:p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>
                <a:solidFill>
                  <a:srgbClr val="000000"/>
                </a:solidFill>
                <a:latin typeface="Sifonn"/>
              </a:rPr>
              <a:t>seperated into rounds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23780" y="320264"/>
            <a:ext cx="4440440" cy="964647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228275" y="5751690"/>
            <a:ext cx="2733507" cy="217336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469312" y="4212811"/>
            <a:ext cx="4251433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>
                <a:solidFill>
                  <a:srgbClr val="000000"/>
                </a:solidFill>
                <a:latin typeface="Sifonn"/>
              </a:rPr>
              <a:t>Facts section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4132901" y="442581"/>
            <a:ext cx="4440440" cy="964647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144000" y="3668506"/>
            <a:ext cx="8476320" cy="283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Some random small </a:t>
            </a:r>
          </a:p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facts about </a:t>
            </a:r>
          </a:p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environment protection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275211" cy="527521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20216" y="5695073"/>
            <a:ext cx="3563227" cy="35632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55539" y="2039908"/>
            <a:ext cx="10492580" cy="312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We are trying to implement AI for sorting the garbage into different categories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86861"/>
            <a:ext cx="5275211" cy="138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ifonn"/>
              </a:rPr>
              <a:t>Special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495300"/>
            <a:ext cx="2779788" cy="2779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4D1C9-16C5-3E26-5E6E-37AFCC75EAE0}"/>
              </a:ext>
            </a:extLst>
          </p:cNvPr>
          <p:cNvSpPr txBox="1"/>
          <p:nvPr/>
        </p:nvSpPr>
        <p:spPr>
          <a:xfrm>
            <a:off x="914400" y="3619500"/>
            <a:ext cx="73417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ifonn" panose="020B0604020202020204" charset="0"/>
              </a:rPr>
              <a:t>We are using an Ai training tool called “Teachable Machines” to classify which piece of trash is plastic or paper.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162B3C-E7F9-BF3D-1A06-8FA1671CFFB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56170" y="5973991"/>
            <a:ext cx="2716630" cy="235449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D3596FD9-DB02-31B8-4B98-D80880A5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541985"/>
            <a:ext cx="5753100" cy="84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4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059568" y="901293"/>
            <a:ext cx="4774830" cy="465837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96172" y="1334213"/>
            <a:ext cx="7303384" cy="14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1B7CC0"/>
                </a:solidFill>
                <a:latin typeface="Sifonn"/>
              </a:rPr>
              <a:t>Environmeow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91375" y="3474475"/>
            <a:ext cx="6862115" cy="103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ntic"/>
              </a:rPr>
              <a:t>FC conmeo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7072" y="5711609"/>
            <a:ext cx="10253857" cy="400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Nguyen Phuc Bao Uyen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Trinh Tran Tran 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Pham Gia Thinh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Nguyen Xuan Tung</a:t>
            </a:r>
          </a:p>
          <a:p>
            <a:pPr marL="980918" lvl="1" indent="-490459" algn="ctr">
              <a:lnSpc>
                <a:spcPts val="6360"/>
              </a:lnSpc>
              <a:spcBef>
                <a:spcPct val="0"/>
              </a:spcBef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Diep Tuong Nghiem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495300"/>
            <a:ext cx="2779788" cy="2779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4D1C9-16C5-3E26-5E6E-37AFCC75EAE0}"/>
              </a:ext>
            </a:extLst>
          </p:cNvPr>
          <p:cNvSpPr txBox="1"/>
          <p:nvPr/>
        </p:nvSpPr>
        <p:spPr>
          <a:xfrm>
            <a:off x="914400" y="3619500"/>
            <a:ext cx="73417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ifonn" panose="020B0604020202020204" charset="0"/>
              </a:rPr>
              <a:t>We are using an Ai training tool called “Teachable Machines” to classify which piece of trash is plastic or paper.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162B3C-E7F9-BF3D-1A06-8FA1671CFFB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56170" y="5973991"/>
            <a:ext cx="2716630" cy="235449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011F181A-DACA-7FE3-DCA4-888F88EB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647700"/>
            <a:ext cx="11201400" cy="100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6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770231" y="7984411"/>
            <a:ext cx="3080925" cy="15404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774684"/>
            <a:ext cx="2950531" cy="7376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7991" y="914400"/>
            <a:ext cx="4036739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3D93A7"/>
                </a:solidFill>
                <a:latin typeface="Sifonn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54922" y="2657777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 dirty="0">
                <a:solidFill>
                  <a:srgbClr val="3D93A7"/>
                </a:solidFill>
                <a:latin typeface="Sifon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42717" y="3677344"/>
            <a:ext cx="5377386" cy="177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Raise awareness of people about environmental protection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08335" y="2657777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19642" y="3677344"/>
            <a:ext cx="5377386" cy="586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User-friendly, easy to use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4922" y="5833225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42717" y="6852793"/>
            <a:ext cx="5377386" cy="118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Help people to classify garbage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08335" y="5833225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19642" y="6852793"/>
            <a:ext cx="5377386" cy="561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Multi-functions app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7899" y="1562100"/>
            <a:ext cx="13792200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Thank you for listening! Meow </a:t>
            </a:r>
            <a:r>
              <a:rPr lang="en-US" sz="5917" dirty="0" err="1">
                <a:solidFill>
                  <a:srgbClr val="000000"/>
                </a:solidFill>
                <a:latin typeface="Sifonn"/>
              </a:rPr>
              <a:t>meow</a:t>
            </a:r>
            <a:endParaRPr lang="en-US" sz="5917" dirty="0">
              <a:solidFill>
                <a:srgbClr val="000000"/>
              </a:solidFill>
              <a:latin typeface="Sifonn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9A8ADA2-15C9-6F5D-AFBF-9683320C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9776" y="3009900"/>
            <a:ext cx="6908447" cy="6739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57891" y="2622577"/>
            <a:ext cx="1928463" cy="19284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85583" y="2619154"/>
            <a:ext cx="1928463" cy="19284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14346" y="2619154"/>
            <a:ext cx="1928463" cy="19284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301969" y="3034091"/>
            <a:ext cx="1440306" cy="11054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715312" y="914400"/>
            <a:ext cx="6857377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Table of 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58657" y="4884818"/>
            <a:ext cx="3837052" cy="68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7"/>
              </a:lnSpc>
            </a:pPr>
            <a:r>
              <a:rPr lang="en-US" sz="5069" dirty="0">
                <a:solidFill>
                  <a:srgbClr val="000000"/>
                </a:solidFill>
                <a:latin typeface="Sifonn" panose="020B0604020202020204" charset="0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83347" y="4843368"/>
            <a:ext cx="3931444" cy="89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sz="5195" dirty="0">
                <a:solidFill>
                  <a:srgbClr val="000000"/>
                </a:solidFill>
                <a:latin typeface="Sifonn"/>
              </a:rPr>
              <a:t>About App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00591" y="4865768"/>
            <a:ext cx="3544818" cy="89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sz="5195">
                <a:solidFill>
                  <a:srgbClr val="000000"/>
                </a:solidFill>
                <a:latin typeface="Sifonn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8657" y="6086858"/>
            <a:ext cx="3837052" cy="105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ntic"/>
              </a:rPr>
              <a:t>A brief introduction on our idea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77739" y="6121744"/>
            <a:ext cx="3837052" cy="52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</a:rPr>
              <a:t>What out app will have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01575" y="6080418"/>
            <a:ext cx="3142849" cy="105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</a:rPr>
              <a:t>Summarization of the idea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30197" y="3034091"/>
            <a:ext cx="1440306" cy="110543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61996" y="3030668"/>
            <a:ext cx="1440306" cy="110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1534" y="4981683"/>
            <a:ext cx="2682543" cy="268254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80711" y="4981683"/>
            <a:ext cx="2682543" cy="268254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93040" y="4981683"/>
            <a:ext cx="2682543" cy="26825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032297" y="3680874"/>
            <a:ext cx="5284160" cy="52841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Sifonn"/>
                </a:rPr>
                <a:t>Only 54,5% people in Vietnam use clean water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42844" y="660861"/>
            <a:ext cx="6358951" cy="302001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45582" y="857250"/>
            <a:ext cx="7027902" cy="145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8488" dirty="0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7769" y="5945047"/>
            <a:ext cx="291007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Montserrat Classic"/>
              </a:rPr>
              <a:t>According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70354" y="5909591"/>
            <a:ext cx="17032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Montserrat Classic"/>
              </a:rPr>
              <a:t>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82683" y="5909591"/>
            <a:ext cx="17032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Classic"/>
              </a:rPr>
              <a:t>Unicef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356150">
            <a:off x="4864996" y="10044"/>
            <a:ext cx="10138687" cy="1074427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363089" y="1845089"/>
            <a:ext cx="1693513" cy="16935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09379" y="6193169"/>
            <a:ext cx="2199385" cy="21993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700763" y="6507122"/>
            <a:ext cx="1885432" cy="18854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4315336" y="2593910"/>
            <a:ext cx="1889383" cy="188938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4572" y="8640204"/>
            <a:ext cx="1208999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City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74,7%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68737" y="3724469"/>
            <a:ext cx="2832027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Countryside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43,6%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34872" y="8620159"/>
            <a:ext cx="2617214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South East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70,3%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60756" y="4534709"/>
            <a:ext cx="3998544" cy="115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8"/>
              </a:lnSpc>
            </a:pPr>
            <a:r>
              <a:rPr lang="en-US" sz="3284">
                <a:solidFill>
                  <a:srgbClr val="FFFFFF"/>
                </a:solidFill>
                <a:latin typeface="Sifonn"/>
              </a:rPr>
              <a:t>Mountainous </a:t>
            </a:r>
          </a:p>
          <a:p>
            <a:pPr algn="ctr">
              <a:lnSpc>
                <a:spcPts val="4598"/>
              </a:lnSpc>
            </a:pPr>
            <a:r>
              <a:rPr lang="en-US" sz="3284">
                <a:solidFill>
                  <a:srgbClr val="FFFFFF"/>
                </a:solidFill>
                <a:latin typeface="Sifonn"/>
              </a:rPr>
              <a:t>region</a:t>
            </a:r>
          </a:p>
          <a:p>
            <a:pPr algn="ctr">
              <a:lnSpc>
                <a:spcPts val="4598"/>
              </a:lnSpc>
              <a:spcBef>
                <a:spcPct val="0"/>
              </a:spcBef>
            </a:pPr>
            <a:r>
              <a:rPr lang="en-US" sz="3284">
                <a:solidFill>
                  <a:srgbClr val="FFFFFF"/>
                </a:solidFill>
                <a:latin typeface="Sifonn"/>
              </a:rPr>
              <a:t>35,9%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183805" y="1742016"/>
            <a:ext cx="3185866" cy="31858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27829" y="3056164"/>
            <a:ext cx="8416171" cy="6462165"/>
            <a:chOff x="0" y="0"/>
            <a:chExt cx="11221562" cy="861622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923138" y="0"/>
              <a:ext cx="5375285" cy="5375285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0" y="6214226"/>
              <a:ext cx="11221562" cy="2401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41,4% Vietnamese use </a:t>
              </a:r>
            </a:p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water </a:t>
              </a:r>
              <a:r>
                <a:rPr lang="en-US" sz="5199" dirty="0" err="1">
                  <a:solidFill>
                    <a:srgbClr val="FFFFFF"/>
                  </a:solidFill>
                  <a:latin typeface="Sifonn"/>
                </a:rPr>
                <a:t>poisioned</a:t>
              </a: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 with E.coli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183805" y="6072434"/>
            <a:ext cx="3185866" cy="318586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69671" y="2265826"/>
            <a:ext cx="4644033" cy="225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Mekong Delta Region</a:t>
            </a:r>
          </a:p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49,1%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43967" y="6489612"/>
            <a:ext cx="4644033" cy="225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Red River Delta Region</a:t>
            </a:r>
          </a:p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35,4%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t="11699" b="11699"/>
          <a:stretch>
            <a:fillRect/>
          </a:stretch>
        </p:blipFill>
        <p:spPr>
          <a:xfrm>
            <a:off x="10732850" y="740838"/>
            <a:ext cx="6279241" cy="88053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1113" y="3501715"/>
            <a:ext cx="7356432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Sifonn"/>
              </a:rPr>
              <a:t>Vietnam ranks 20 in the top of countries in risk of Climate Change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217234" y="983964"/>
            <a:ext cx="2255893" cy="220087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63617" y="3239070"/>
            <a:ext cx="9163128" cy="446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1B7CC0"/>
                </a:solidFill>
                <a:latin typeface="Sifonn"/>
              </a:rPr>
              <a:t>What will </a:t>
            </a:r>
            <a:r>
              <a:rPr lang="en-US" sz="8499" dirty="0" err="1">
                <a:solidFill>
                  <a:srgbClr val="1B7CC0"/>
                </a:solidFill>
                <a:latin typeface="Sifonn"/>
              </a:rPr>
              <a:t>Environmeow</a:t>
            </a:r>
            <a:r>
              <a:rPr lang="en-US" sz="8499" dirty="0">
                <a:solidFill>
                  <a:srgbClr val="1B7CC0"/>
                </a:solidFill>
                <a:latin typeface="Sifonn"/>
              </a:rPr>
              <a:t> help to fix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400" y="3305084"/>
            <a:ext cx="1628235" cy="11131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63986" y="4944515"/>
            <a:ext cx="1835768" cy="177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47422" y="6975927"/>
            <a:ext cx="2247723" cy="13570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512486" y="679313"/>
            <a:ext cx="1905669" cy="1515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53400" y="914400"/>
            <a:ext cx="6459086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What will we help?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4563" y="3377679"/>
            <a:ext cx="8060029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4"/>
              </a:lnSpc>
            </a:pPr>
            <a:r>
              <a:rPr lang="en-US" sz="5017" dirty="0">
                <a:solidFill>
                  <a:srgbClr val="F6F7F6"/>
                </a:solidFill>
                <a:latin typeface="Sifonn"/>
              </a:rPr>
              <a:t>Educate young children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2800" y="5372978"/>
            <a:ext cx="6651814" cy="86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Raise awerness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95250" y="7321893"/>
            <a:ext cx="7734326" cy="863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Help school to educate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256</Words>
  <Application>Microsoft Office PowerPoint</Application>
  <PresentationFormat>Custom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Lato Bold Bold</vt:lpstr>
      <vt:lpstr>Montserrat Classic</vt:lpstr>
      <vt:lpstr>Antic</vt:lpstr>
      <vt:lpstr>Sifonn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Cozy Theme Presentation</dc:title>
  <cp:lastModifiedBy>TRỊNH TRÂN TRÂN</cp:lastModifiedBy>
  <cp:revision>3</cp:revision>
  <dcterms:created xsi:type="dcterms:W3CDTF">2006-08-16T00:00:00Z</dcterms:created>
  <dcterms:modified xsi:type="dcterms:W3CDTF">2022-11-26T23:10:49Z</dcterms:modified>
  <dc:identifier>DAFTB3_yMAA</dc:identifier>
</cp:coreProperties>
</file>