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notesSlides/notesSlide2.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4"/>
  </p:notesMasterIdLst>
  <p:handoutMasterIdLst>
    <p:handoutMasterId r:id="rId15"/>
  </p:handoutMasterIdLst>
  <p:sldIdLst>
    <p:sldId id="256" r:id="rId3"/>
    <p:sldId id="3699" r:id="rId4"/>
    <p:sldId id="3700" r:id="rId5"/>
    <p:sldId id="3701" r:id="rId6"/>
    <p:sldId id="3706" r:id="rId7"/>
    <p:sldId id="3702" r:id="rId8"/>
    <p:sldId id="3705" r:id="rId9"/>
    <p:sldId id="3707" r:id="rId10"/>
    <p:sldId id="3703" r:id="rId11"/>
    <p:sldId id="3708" r:id="rId12"/>
    <p:sldId id="3704" r:id="rId13"/>
  </p:sldIdLst>
  <p:sldSz cx="12192000" cy="6858000"/>
  <p:notesSz cx="7102475" cy="93884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282" autoAdjust="0"/>
  </p:normalViewPr>
  <p:slideViewPr>
    <p:cSldViewPr snapToGrid="0" snapToObjects="1">
      <p:cViewPr varScale="1">
        <p:scale>
          <a:sx n="60" d="100"/>
          <a:sy n="60" d="100"/>
        </p:scale>
        <p:origin x="72" y="99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3 March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3 March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In addition to scaling out and scaling up, you can also </a:t>
            </a:r>
            <a:r>
              <a:rPr lang="en-US" sz="1100" b="1" i="1" kern="1200" dirty="0">
                <a:solidFill>
                  <a:schemeClr val="tx1"/>
                </a:solidFill>
                <a:effectLst/>
                <a:latin typeface="+mn-lt"/>
                <a:ea typeface="+mn-ea"/>
                <a:cs typeface="Arial" panose="020B0604020202020204" pitchFamily="34" charset="0"/>
              </a:rPr>
              <a:t>scale in</a:t>
            </a:r>
            <a:r>
              <a:rPr lang="en-US" sz="1100" b="1" kern="1200" dirty="0">
                <a:solidFill>
                  <a:schemeClr val="tx1"/>
                </a:solidFill>
                <a:effectLst/>
                <a:latin typeface="+mn-lt"/>
                <a:ea typeface="+mn-ea"/>
                <a:cs typeface="Arial" panose="020B0604020202020204" pitchFamily="34" charset="0"/>
              </a:rPr>
              <a:t> and </a:t>
            </a:r>
            <a:r>
              <a:rPr lang="en-US" sz="1100" b="1" i="1" kern="1200" dirty="0">
                <a:solidFill>
                  <a:schemeClr val="tx1"/>
                </a:solidFill>
                <a:effectLst/>
                <a:latin typeface="+mn-lt"/>
                <a:ea typeface="+mn-ea"/>
                <a:cs typeface="Arial" panose="020B0604020202020204" pitchFamily="34" charset="0"/>
              </a:rPr>
              <a:t>scale down</a:t>
            </a:r>
            <a:r>
              <a:rPr lang="en-US" sz="1100" b="1" kern="1200" dirty="0">
                <a:solidFill>
                  <a:schemeClr val="tx1"/>
                </a:solidFill>
                <a:effectLst/>
                <a:latin typeface="+mn-lt"/>
                <a:ea typeface="+mn-ea"/>
                <a:cs typeface="Arial" panose="020B0604020202020204" pitchFamily="34" charset="0"/>
              </a:rPr>
              <a:t> to decrease resource usage. In a real-world situation, you would want to increase computing resources when needed, reducing them when demand goes down.</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3 March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6</a:t>
            </a:fld>
            <a:endParaRPr lang="en-US"/>
          </a:p>
        </p:txBody>
      </p:sp>
    </p:spTree>
    <p:extLst>
      <p:ext uri="{BB962C8B-B14F-4D97-AF65-F5344CB8AC3E}">
        <p14:creationId xmlns:p14="http://schemas.microsoft.com/office/powerpoint/2010/main" val="39533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3 March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7</a:t>
            </a:fld>
            <a:endParaRPr lang="en-US"/>
          </a:p>
        </p:txBody>
      </p:sp>
    </p:spTree>
    <p:extLst>
      <p:ext uri="{BB962C8B-B14F-4D97-AF65-F5344CB8AC3E}">
        <p14:creationId xmlns:p14="http://schemas.microsoft.com/office/powerpoint/2010/main" val="8761958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8"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5"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2"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90"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7"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9"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7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5"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3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4"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3"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2"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6"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10.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slide" Target="slide5.xml"/><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slide" Target="slide2.xml"/><Relationship Id="rId2" Type="http://schemas.openxmlformats.org/officeDocument/2006/relationships/tags" Target="../tags/tag307.xml"/><Relationship Id="rId1" Type="http://schemas.openxmlformats.org/officeDocument/2006/relationships/vmlDrawing" Target="../drawings/vmlDrawing27.vml"/><Relationship Id="rId6" Type="http://schemas.openxmlformats.org/officeDocument/2006/relationships/tags" Target="../tags/tag311.xml"/><Relationship Id="rId11" Type="http://schemas.openxmlformats.org/officeDocument/2006/relationships/image" Target="../media/image8.emf"/><Relationship Id="rId5" Type="http://schemas.openxmlformats.org/officeDocument/2006/relationships/tags" Target="../tags/tag310.xml"/><Relationship Id="rId10" Type="http://schemas.openxmlformats.org/officeDocument/2006/relationships/oleObject" Target="../embeddings/oleObject27.bin"/><Relationship Id="rId4" Type="http://schemas.openxmlformats.org/officeDocument/2006/relationships/tags" Target="../tags/tag309.xml"/><Relationship Id="rId9" Type="http://schemas.openxmlformats.org/officeDocument/2006/relationships/slideLayout" Target="../slideLayouts/slideLayout3.xml"/><Relationship Id="rId1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vmlDrawing" Target="../drawings/vmlDrawing28.vml"/><Relationship Id="rId6" Type="http://schemas.openxmlformats.org/officeDocument/2006/relationships/image" Target="../media/image9.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slide" Target="slide8.xml"/><Relationship Id="rId3" Type="http://schemas.openxmlformats.org/officeDocument/2006/relationships/tags" Target="../tags/tag277.xml"/><Relationship Id="rId7" Type="http://schemas.openxmlformats.org/officeDocument/2006/relationships/tags" Target="../tags/tag281.xml"/><Relationship Id="rId12" Type="http://schemas.openxmlformats.org/officeDocument/2006/relationships/slide" Target="slide5.xml"/><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tags" Target="../tags/tag280.xml"/><Relationship Id="rId11" Type="http://schemas.openxmlformats.org/officeDocument/2006/relationships/image" Target="../media/image8.emf"/><Relationship Id="rId5" Type="http://schemas.openxmlformats.org/officeDocument/2006/relationships/tags" Target="../tags/tag279.xml"/><Relationship Id="rId10" Type="http://schemas.openxmlformats.org/officeDocument/2006/relationships/oleObject" Target="../embeddings/oleObject19.bin"/><Relationship Id="rId4" Type="http://schemas.openxmlformats.org/officeDocument/2006/relationships/tags" Target="../tags/tag278.xml"/><Relationship Id="rId9" Type="http://schemas.openxmlformats.org/officeDocument/2006/relationships/slideLayout" Target="../slideLayouts/slideLayout3.xml"/><Relationship Id="rId1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293.xml"/><Relationship Id="rId13" Type="http://schemas.openxmlformats.org/officeDocument/2006/relationships/slide" Target="slide8.xml"/><Relationship Id="rId3" Type="http://schemas.openxmlformats.org/officeDocument/2006/relationships/tags" Target="../tags/tag288.xml"/><Relationship Id="rId7" Type="http://schemas.openxmlformats.org/officeDocument/2006/relationships/tags" Target="../tags/tag292.xml"/><Relationship Id="rId12" Type="http://schemas.openxmlformats.org/officeDocument/2006/relationships/slide" Target="slide2.xml"/><Relationship Id="rId2" Type="http://schemas.openxmlformats.org/officeDocument/2006/relationships/tags" Target="../tags/tag287.xml"/><Relationship Id="rId1" Type="http://schemas.openxmlformats.org/officeDocument/2006/relationships/vmlDrawing" Target="../drawings/vmlDrawing22.vml"/><Relationship Id="rId6" Type="http://schemas.openxmlformats.org/officeDocument/2006/relationships/tags" Target="../tags/tag291.xml"/><Relationship Id="rId11" Type="http://schemas.openxmlformats.org/officeDocument/2006/relationships/image" Target="../media/image8.emf"/><Relationship Id="rId5" Type="http://schemas.openxmlformats.org/officeDocument/2006/relationships/tags" Target="../tags/tag290.xml"/><Relationship Id="rId10" Type="http://schemas.openxmlformats.org/officeDocument/2006/relationships/oleObject" Target="../embeddings/oleObject22.bin"/><Relationship Id="rId4" Type="http://schemas.openxmlformats.org/officeDocument/2006/relationships/tags" Target="../tags/tag289.xml"/><Relationship Id="rId9" Type="http://schemas.openxmlformats.org/officeDocument/2006/relationships/slideLayout" Target="../slideLayouts/slideLayout3.xml"/><Relationship Id="rId14" Type="http://schemas.openxmlformats.org/officeDocument/2006/relationships/slide" Target="slide10.xml"/></Relationships>
</file>

<file path=ppt/slides/_rels/slide6.xml.rels><?xml version="1.0" encoding="UTF-8" standalone="yes"?>
<Relationships xmlns="http://schemas.openxmlformats.org/package/2006/relationships"><Relationship Id="rId3" Type="http://schemas.openxmlformats.org/officeDocument/2006/relationships/tags" Target="../tags/tag295.xml"/><Relationship Id="rId7" Type="http://schemas.openxmlformats.org/officeDocument/2006/relationships/image" Target="../media/image9.emf"/><Relationship Id="rId2" Type="http://schemas.openxmlformats.org/officeDocument/2006/relationships/tags" Target="../tags/tag294.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image" Target="../media/image9.emf"/><Relationship Id="rId2" Type="http://schemas.openxmlformats.org/officeDocument/2006/relationships/tags" Target="../tags/tag296.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304.xml"/><Relationship Id="rId13" Type="http://schemas.openxmlformats.org/officeDocument/2006/relationships/slide" Target="slide5.xml"/><Relationship Id="rId3" Type="http://schemas.openxmlformats.org/officeDocument/2006/relationships/tags" Target="../tags/tag299.xml"/><Relationship Id="rId7" Type="http://schemas.openxmlformats.org/officeDocument/2006/relationships/tags" Target="../tags/tag303.xml"/><Relationship Id="rId12" Type="http://schemas.openxmlformats.org/officeDocument/2006/relationships/slide" Target="slide2.xml"/><Relationship Id="rId2" Type="http://schemas.openxmlformats.org/officeDocument/2006/relationships/tags" Target="../tags/tag298.xml"/><Relationship Id="rId1" Type="http://schemas.openxmlformats.org/officeDocument/2006/relationships/vmlDrawing" Target="../drawings/vmlDrawing25.vml"/><Relationship Id="rId6" Type="http://schemas.openxmlformats.org/officeDocument/2006/relationships/tags" Target="../tags/tag302.xml"/><Relationship Id="rId11" Type="http://schemas.openxmlformats.org/officeDocument/2006/relationships/image" Target="../media/image8.emf"/><Relationship Id="rId5" Type="http://schemas.openxmlformats.org/officeDocument/2006/relationships/tags" Target="../tags/tag301.xml"/><Relationship Id="rId10" Type="http://schemas.openxmlformats.org/officeDocument/2006/relationships/oleObject" Target="../embeddings/oleObject25.bin"/><Relationship Id="rId4" Type="http://schemas.openxmlformats.org/officeDocument/2006/relationships/tags" Target="../tags/tag300.xml"/><Relationship Id="rId9" Type="http://schemas.openxmlformats.org/officeDocument/2006/relationships/slideLayout" Target="../slideLayouts/slideLayout3.xml"/><Relationship Id="rId1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vmlDrawing" Target="../drawings/vmlDrawing26.vml"/><Relationship Id="rId6" Type="http://schemas.openxmlformats.org/officeDocument/2006/relationships/image" Target="../media/image9.emf"/><Relationship Id="rId5" Type="http://schemas.openxmlformats.org/officeDocument/2006/relationships/oleObject" Target="../embeddings/oleObject26.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179047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9"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The benefits and considerations of using Cloud Services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4136201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4"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hlinkClick r:id="rId12" action="ppaction://hlinksldjump"/>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High Availability</a:t>
            </a:r>
            <a:endParaRPr lang="en-US" dirty="0"/>
          </a:p>
        </p:txBody>
      </p:sp>
      <p:sp>
        <p:nvSpPr>
          <p:cNvPr id="8" name="Text Placeholder 2">
            <a:hlinkClick r:id="rId13" action="ppaction://hlinksldjump"/>
            <a:extLst>
              <a:ext uri="{FF2B5EF4-FFF2-40B4-BE49-F238E27FC236}">
                <a16:creationId xmlns:a16="http://schemas.microsoft.com/office/drawing/2014/main" id="{523F6508-2962-4E40-97A9-BD8431CF6166}"/>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Scalability, elasticity, and agility</a:t>
            </a:r>
            <a:endParaRPr lang="en-US" dirty="0"/>
          </a:p>
        </p:txBody>
      </p:sp>
      <p:sp>
        <p:nvSpPr>
          <p:cNvPr id="10" name="Text Placeholder 2">
            <a:hlinkClick r:id="rId14" action="ppaction://hlinksldjump"/>
            <a:extLst>
              <a:ext uri="{FF2B5EF4-FFF2-40B4-BE49-F238E27FC236}">
                <a16:creationId xmlns:a16="http://schemas.microsoft.com/office/drawing/2014/main" id="{D520C238-69F0-48B1-A393-EDCE8B55EE74}"/>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Fault tolerance and disaster recovery</a:t>
            </a:r>
            <a:endParaRPr lang="en-US" cap="small" dirty="0"/>
          </a:p>
        </p:txBody>
      </p:sp>
      <p:sp>
        <p:nvSpPr>
          <p:cNvPr id="11" name="Text Placeholder 2">
            <a:extLst>
              <a:ext uri="{FF2B5EF4-FFF2-40B4-BE49-F238E27FC236}">
                <a16:creationId xmlns:a16="http://schemas.microsoft.com/office/drawing/2014/main" id="{3C16B02F-A6BF-4D83-865C-60F8FE5D0461}"/>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cap="small"/>
              <a:t>Economic benefits of the cloud</a:t>
            </a:r>
            <a:endParaRPr lang="en-US" b="1" dirty="0"/>
          </a:p>
        </p:txBody>
      </p:sp>
    </p:spTree>
    <p:extLst>
      <p:ext uri="{BB962C8B-B14F-4D97-AF65-F5344CB8AC3E}">
        <p14:creationId xmlns:p14="http://schemas.microsoft.com/office/powerpoint/2010/main" val="101728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388CD2F-6C19-417B-8881-D938941B3FA8}"/>
              </a:ext>
            </a:extLst>
          </p:cNvPr>
          <p:cNvGraphicFramePr>
            <a:graphicFrameLocks noChangeAspect="1"/>
          </p:cNvGraphicFramePr>
          <p:nvPr>
            <p:custDataLst>
              <p:tags r:id="rId2"/>
            </p:custDataLst>
            <p:extLst>
              <p:ext uri="{D42A27DB-BD31-4B8C-83A1-F6EECF244321}">
                <p14:modId xmlns:p14="http://schemas.microsoft.com/office/powerpoint/2010/main" val="3136478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3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3EC722C-7F74-4946-A7AD-C8B94E88E1C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4565AAB-0ED5-461D-AA99-EF91F76D247A}"/>
              </a:ext>
            </a:extLst>
          </p:cNvPr>
          <p:cNvSpPr>
            <a:spLocks noGrp="1"/>
          </p:cNvSpPr>
          <p:nvPr>
            <p:ph type="title"/>
          </p:nvPr>
        </p:nvSpPr>
        <p:spPr/>
        <p:txBody>
          <a:bodyPr/>
          <a:lstStyle/>
          <a:p>
            <a:r>
              <a:rPr lang="en-US" cap="small" dirty="0"/>
              <a:t>Economic benefits of the cloud</a:t>
            </a:r>
            <a:endParaRPr lang="en-US" dirty="0"/>
          </a:p>
        </p:txBody>
      </p:sp>
      <p:sp>
        <p:nvSpPr>
          <p:cNvPr id="3" name="Subtitle 2">
            <a:extLst>
              <a:ext uri="{FF2B5EF4-FFF2-40B4-BE49-F238E27FC236}">
                <a16:creationId xmlns:a16="http://schemas.microsoft.com/office/drawing/2014/main" id="{76D8A060-E697-4C51-B0CF-1B3470FE812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87F3A12-2BA4-4DF6-9146-9645F7E6B049}"/>
              </a:ext>
            </a:extLst>
          </p:cNvPr>
          <p:cNvSpPr>
            <a:spLocks noGrp="1"/>
          </p:cNvSpPr>
          <p:nvPr>
            <p:ph type="body" sz="quarter" idx="17"/>
          </p:nvPr>
        </p:nvSpPr>
        <p:spPr/>
        <p:txBody>
          <a:bodyPr/>
          <a:lstStyle/>
          <a:p>
            <a:endParaRPr lang="en-US"/>
          </a:p>
        </p:txBody>
      </p:sp>
      <p:graphicFrame>
        <p:nvGraphicFramePr>
          <p:cNvPr id="7" name="Table 7">
            <a:extLst>
              <a:ext uri="{FF2B5EF4-FFF2-40B4-BE49-F238E27FC236}">
                <a16:creationId xmlns:a16="http://schemas.microsoft.com/office/drawing/2014/main" id="{59BE9EF5-8364-4715-951D-065E22BB06EE}"/>
              </a:ext>
            </a:extLst>
          </p:cNvPr>
          <p:cNvGraphicFramePr>
            <a:graphicFrameLocks noGrp="1"/>
          </p:cNvGraphicFramePr>
          <p:nvPr>
            <p:extLst>
              <p:ext uri="{D42A27DB-BD31-4B8C-83A1-F6EECF244321}">
                <p14:modId xmlns:p14="http://schemas.microsoft.com/office/powerpoint/2010/main" val="1369262251"/>
              </p:ext>
            </p:extLst>
          </p:nvPr>
        </p:nvGraphicFramePr>
        <p:xfrm>
          <a:off x="3509264" y="265150"/>
          <a:ext cx="8128000" cy="6497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14240676"/>
                    </a:ext>
                  </a:extLst>
                </a:gridCol>
                <a:gridCol w="4064000">
                  <a:extLst>
                    <a:ext uri="{9D8B030D-6E8A-4147-A177-3AD203B41FA5}">
                      <a16:colId xmlns:a16="http://schemas.microsoft.com/office/drawing/2014/main" val="628211008"/>
                    </a:ext>
                  </a:extLst>
                </a:gridCol>
              </a:tblGrid>
              <a:tr h="370840">
                <a:tc>
                  <a:txBody>
                    <a:bodyPr/>
                    <a:lstStyle/>
                    <a:p>
                      <a:r>
                        <a:rPr lang="en-US" dirty="0"/>
                        <a:t>On-Premises model</a:t>
                      </a:r>
                    </a:p>
                  </a:txBody>
                  <a:tcPr/>
                </a:tc>
                <a:tc>
                  <a:txBody>
                    <a:bodyPr/>
                    <a:lstStyle/>
                    <a:p>
                      <a:r>
                        <a:rPr lang="en-US" dirty="0"/>
                        <a:t>Cloud model</a:t>
                      </a:r>
                    </a:p>
                  </a:txBody>
                  <a:tcPr/>
                </a:tc>
                <a:extLst>
                  <a:ext uri="{0D108BD9-81ED-4DB2-BD59-A6C34878D82A}">
                    <a16:rowId xmlns:a16="http://schemas.microsoft.com/office/drawing/2014/main" val="2708141038"/>
                  </a:ext>
                </a:extLst>
              </a:tr>
              <a:tr h="370840">
                <a:tc>
                  <a:txBody>
                    <a:bodyPr/>
                    <a:lstStyle/>
                    <a:p>
                      <a:r>
                        <a:rPr lang="en-US" sz="1800" kern="1200" dirty="0">
                          <a:solidFill>
                            <a:schemeClr val="dk1"/>
                          </a:solidFill>
                          <a:effectLst/>
                          <a:latin typeface="+mn-lt"/>
                          <a:ea typeface="+mn-ea"/>
                          <a:cs typeface="+mn-cs"/>
                        </a:rPr>
                        <a:t>Because the computers are physical assets that are intended to be used for more than one year, they are usually purchased as </a:t>
                      </a:r>
                      <a:r>
                        <a:rPr lang="en-US" sz="1800" i="1" kern="1200" dirty="0">
                          <a:solidFill>
                            <a:schemeClr val="dk1"/>
                          </a:solidFill>
                          <a:effectLst/>
                          <a:latin typeface="+mn-lt"/>
                          <a:ea typeface="+mn-ea"/>
                          <a:cs typeface="+mn-cs"/>
                        </a:rPr>
                        <a:t>capital expenses</a:t>
                      </a:r>
                      <a:r>
                        <a:rPr lang="en-US" sz="1800" kern="1200" dirty="0">
                          <a:solidFill>
                            <a:schemeClr val="dk1"/>
                          </a:solidFill>
                          <a:effectLst/>
                          <a:latin typeface="+mn-lt"/>
                          <a:ea typeface="+mn-ea"/>
                          <a:cs typeface="+mn-cs"/>
                        </a:rPr>
                        <a:t>.</a:t>
                      </a:r>
                    </a:p>
                    <a:p>
                      <a:r>
                        <a:rPr lang="en-US" sz="1800" b="1" kern="1200" dirty="0">
                          <a:solidFill>
                            <a:schemeClr val="dk1"/>
                          </a:solidFill>
                          <a:effectLst/>
                          <a:latin typeface="+mn-lt"/>
                          <a:ea typeface="+mn-ea"/>
                          <a:cs typeface="+mn-cs"/>
                        </a:rPr>
                        <a:t>Drawbacks: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 business typically keep hardware in service until the return on that investment is realized. In the fast-evolving environment of computers, that can mean that hardware is outdated long before it makes financial sense to replace it.</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It is not an agile approach. It may take months to requisition and configure new hardware, and in the era of modern IT, that approach often makes no sense.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Benefits: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You move your IT costs from capital expenses to </a:t>
                      </a:r>
                      <a:r>
                        <a:rPr lang="en-US" sz="1800" i="1" kern="1200" dirty="0">
                          <a:solidFill>
                            <a:schemeClr val="dk1"/>
                          </a:solidFill>
                          <a:effectLst/>
                          <a:latin typeface="+mn-lt"/>
                          <a:ea typeface="+mn-ea"/>
                          <a:cs typeface="+mn-cs"/>
                        </a:rPr>
                        <a:t>operating expenses</a:t>
                      </a:r>
                      <a:r>
                        <a:rPr lang="en-US" sz="1800" kern="1200" dirty="0">
                          <a:solidFill>
                            <a:schemeClr val="dk1"/>
                          </a:solidFill>
                          <a:effectLst/>
                          <a:latin typeface="+mn-lt"/>
                          <a:ea typeface="+mn-ea"/>
                          <a:cs typeface="+mn-cs"/>
                        </a:rPr>
                        <a:t>, or day-to-day expenses for your business. Unlike capital expenses, </a:t>
                      </a:r>
                      <a:r>
                        <a:rPr lang="en-US" sz="1800" b="1" kern="1200" dirty="0">
                          <a:solidFill>
                            <a:schemeClr val="dk1"/>
                          </a:solidFill>
                          <a:effectLst/>
                          <a:latin typeface="+mn-lt"/>
                          <a:ea typeface="+mn-ea"/>
                          <a:cs typeface="+mn-cs"/>
                        </a:rPr>
                        <a:t>operating expenses </a:t>
                      </a:r>
                      <a:r>
                        <a:rPr lang="en-US" sz="1800" kern="1200" dirty="0">
                          <a:solidFill>
                            <a:schemeClr val="dk1"/>
                          </a:solidFill>
                          <a:effectLst/>
                          <a:latin typeface="+mn-lt"/>
                          <a:ea typeface="+mn-ea"/>
                          <a:cs typeface="+mn-cs"/>
                        </a:rPr>
                        <a:t>are tracked on a month-by-month basis, so it’s much easier to adjust them based on need.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Reduced costs. The cloud provider pays for the resources up-front, but because of the large scale of resources they purchase, the cost to the cloud provider is greatly reduced.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The cloud provider offers the ability to use only those computing resources you require at any particular time. This is typically referred to as a </a:t>
                      </a:r>
                      <a:r>
                        <a:rPr lang="en-US" sz="1800" b="1" i="1" kern="1200" dirty="0">
                          <a:solidFill>
                            <a:schemeClr val="dk1"/>
                          </a:solidFill>
                          <a:effectLst/>
                          <a:latin typeface="+mn-lt"/>
                          <a:ea typeface="+mn-ea"/>
                          <a:cs typeface="+mn-cs"/>
                        </a:rPr>
                        <a:t>consumption-based model</a:t>
                      </a:r>
                      <a:endParaRPr lang="en-US" sz="1800" b="1" kern="1200" dirty="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2257548125"/>
                  </a:ext>
                </a:extLst>
              </a:tr>
            </a:tbl>
          </a:graphicData>
        </a:graphic>
      </p:graphicFrame>
    </p:spTree>
    <p:extLst>
      <p:ext uri="{BB962C8B-B14F-4D97-AF65-F5344CB8AC3E}">
        <p14:creationId xmlns:p14="http://schemas.microsoft.com/office/powerpoint/2010/main" val="51743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3750412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85"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High Availability</a:t>
            </a:r>
            <a:endParaRPr lang="en-US" b="1" dirty="0"/>
          </a:p>
        </p:txBody>
      </p:sp>
      <p:sp>
        <p:nvSpPr>
          <p:cNvPr id="7" name="Text Placeholder 2">
            <a:hlinkClick r:id="rId12" action="ppaction://hlinksldjump"/>
            <a:extLst>
              <a:ext uri="{FF2B5EF4-FFF2-40B4-BE49-F238E27FC236}">
                <a16:creationId xmlns:a16="http://schemas.microsoft.com/office/drawing/2014/main" id="{DFEC28CE-B8B9-412E-80CB-15A71840AE73}"/>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Scalability, elasticity, and agility</a:t>
            </a:r>
            <a:endParaRPr lang="en-US" dirty="0"/>
          </a:p>
        </p:txBody>
      </p:sp>
      <p:sp>
        <p:nvSpPr>
          <p:cNvPr id="9" name="Text Placeholder 2">
            <a:hlinkClick r:id="rId13" action="ppaction://hlinksldjump"/>
            <a:extLst>
              <a:ext uri="{FF2B5EF4-FFF2-40B4-BE49-F238E27FC236}">
                <a16:creationId xmlns:a16="http://schemas.microsoft.com/office/drawing/2014/main" id="{08AD06A6-DEF2-4FCC-9B43-47800CAFA690}"/>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Fault tolerance and disaster recovery</a:t>
            </a:r>
            <a:endParaRPr lang="en-US" cap="small" dirty="0"/>
          </a:p>
        </p:txBody>
      </p:sp>
      <p:sp>
        <p:nvSpPr>
          <p:cNvPr id="11" name="Text Placeholder 2">
            <a:hlinkClick r:id="rId14" action="ppaction://hlinksldjump"/>
            <a:extLst>
              <a:ext uri="{FF2B5EF4-FFF2-40B4-BE49-F238E27FC236}">
                <a16:creationId xmlns:a16="http://schemas.microsoft.com/office/drawing/2014/main" id="{CE90763D-8E42-42D3-883F-B7CB07B2CD0D}"/>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Economic benefits of the cloud</a:t>
            </a:r>
            <a:endParaRPr lang="en-US" dirty="0"/>
          </a:p>
        </p:txBody>
      </p:sp>
    </p:spTree>
    <p:extLst>
      <p:ext uri="{BB962C8B-B14F-4D97-AF65-F5344CB8AC3E}">
        <p14:creationId xmlns:p14="http://schemas.microsoft.com/office/powerpoint/2010/main" val="28608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9DDEA19-C3DE-4317-A93F-E1D81620C093}"/>
              </a:ext>
            </a:extLst>
          </p:cNvPr>
          <p:cNvGraphicFramePr>
            <a:graphicFrameLocks noChangeAspect="1"/>
          </p:cNvGraphicFramePr>
          <p:nvPr>
            <p:custDataLst>
              <p:tags r:id="rId2"/>
            </p:custDataLst>
            <p:extLst>
              <p:ext uri="{D42A27DB-BD31-4B8C-83A1-F6EECF244321}">
                <p14:modId xmlns:p14="http://schemas.microsoft.com/office/powerpoint/2010/main" val="1507831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B931B07-0190-428B-B002-6D92CF85D79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473E21D-1493-428D-837B-051CE2905D5F}"/>
              </a:ext>
            </a:extLst>
          </p:cNvPr>
          <p:cNvSpPr>
            <a:spLocks noGrp="1"/>
          </p:cNvSpPr>
          <p:nvPr>
            <p:ph type="title"/>
          </p:nvPr>
        </p:nvSpPr>
        <p:spPr/>
        <p:txBody>
          <a:bodyPr/>
          <a:lstStyle/>
          <a:p>
            <a:r>
              <a:rPr lang="en-US" dirty="0"/>
              <a:t>High availability</a:t>
            </a:r>
          </a:p>
        </p:txBody>
      </p:sp>
      <p:sp>
        <p:nvSpPr>
          <p:cNvPr id="3" name="Subtitle 2">
            <a:extLst>
              <a:ext uri="{FF2B5EF4-FFF2-40B4-BE49-F238E27FC236}">
                <a16:creationId xmlns:a16="http://schemas.microsoft.com/office/drawing/2014/main" id="{80063E73-536D-4B5E-A83F-0DF15F1901C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1AB458F-7123-4B3D-8BAC-84D87F75E846}"/>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E2FA57D0-960A-4DCD-9555-217CD998ADE7}"/>
              </a:ext>
            </a:extLst>
          </p:cNvPr>
          <p:cNvSpPr/>
          <p:nvPr/>
        </p:nvSpPr>
        <p:spPr>
          <a:xfrm>
            <a:off x="3689684" y="1320878"/>
            <a:ext cx="7947580" cy="4955203"/>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rPr>
              <a:t>Cloud providers offer a </a:t>
            </a:r>
            <a:r>
              <a:rPr lang="en-US" i="1" dirty="0">
                <a:solidFill>
                  <a:srgbClr val="000000"/>
                </a:solidFill>
                <a:latin typeface="inherit"/>
                <a:ea typeface="Yu Mincho" panose="02020400000000000000" pitchFamily="18" charset="-128"/>
              </a:rPr>
              <a:t>service-level agreement</a:t>
            </a:r>
            <a:r>
              <a:rPr lang="en-US" dirty="0">
                <a:solidFill>
                  <a:srgbClr val="000000"/>
                </a:solidFill>
                <a:latin typeface="inherit"/>
                <a:ea typeface="Times New Roman" panose="02020603050405020304" pitchFamily="18" charset="0"/>
              </a:rPr>
              <a:t> (SLA) that guarantees a certain level of availability as a percentage. An SLA will usually guarantee an uptime of close to 100%, but it only covers systems that are controlled by the cloud provider.</a:t>
            </a:r>
          </a:p>
          <a:p>
            <a:pPr>
              <a:spcBef>
                <a:spcPts val="600"/>
              </a:spcBef>
            </a:pPr>
            <a:r>
              <a:rPr lang="en-US" b="1" cap="small" dirty="0"/>
              <a:t>Network outage</a:t>
            </a:r>
          </a:p>
          <a:p>
            <a:pPr>
              <a:spcBef>
                <a:spcPts val="600"/>
              </a:spcBef>
            </a:pPr>
            <a:r>
              <a:rPr lang="en-US" dirty="0"/>
              <a:t>Cloud providers invest a lot of money in network infrastructure, and by moving to the cloud you gain the benefit of that infrastructure and the additional reliability that comes with it. If something within that infrastructure fails, the cloud provider diagnoses and fixes it, often before you even realize there’s a problem.</a:t>
            </a:r>
          </a:p>
          <a:p>
            <a:r>
              <a:rPr lang="en-US" b="1" cap="small" dirty="0"/>
              <a:t>Application failure</a:t>
            </a:r>
          </a:p>
          <a:p>
            <a:r>
              <a:rPr lang="en-US" dirty="0"/>
              <a:t>An application failure is often the result of a software bug, but it can also be caused by application design.</a:t>
            </a:r>
          </a:p>
          <a:p>
            <a:r>
              <a:rPr lang="en-US" dirty="0"/>
              <a:t>In some cloud scenarios, you are still responsible for application failures, but your cloud provider likely provides you with tools that you can use to diagnose these failures more easily.</a:t>
            </a:r>
          </a:p>
          <a:p>
            <a:r>
              <a:rPr lang="en-US" dirty="0"/>
              <a:t>Cloud providers offer other features that can reduce availability impacts caused by application failure.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614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DF9C3A8-B95C-4013-97F4-2E3A3F9428EE}"/>
              </a:ext>
            </a:extLst>
          </p:cNvPr>
          <p:cNvGraphicFramePr>
            <a:graphicFrameLocks noChangeAspect="1"/>
          </p:cNvGraphicFramePr>
          <p:nvPr>
            <p:custDataLst>
              <p:tags r:id="rId2"/>
            </p:custDataLst>
            <p:extLst>
              <p:ext uri="{D42A27DB-BD31-4B8C-83A1-F6EECF244321}">
                <p14:modId xmlns:p14="http://schemas.microsoft.com/office/powerpoint/2010/main" val="3051623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6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43911D6-6A12-41E4-850D-BEBDE2EC57A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C0D11E1-100B-4101-A61E-71B1CBBA90D9}"/>
              </a:ext>
            </a:extLst>
          </p:cNvPr>
          <p:cNvSpPr>
            <a:spLocks noGrp="1"/>
          </p:cNvSpPr>
          <p:nvPr>
            <p:ph type="title"/>
          </p:nvPr>
        </p:nvSpPr>
        <p:spPr/>
        <p:txBody>
          <a:bodyPr/>
          <a:lstStyle/>
          <a:p>
            <a:r>
              <a:rPr lang="en-US" dirty="0"/>
              <a:t>High availability</a:t>
            </a:r>
          </a:p>
        </p:txBody>
      </p:sp>
      <p:sp>
        <p:nvSpPr>
          <p:cNvPr id="3" name="Subtitle 2">
            <a:extLst>
              <a:ext uri="{FF2B5EF4-FFF2-40B4-BE49-F238E27FC236}">
                <a16:creationId xmlns:a16="http://schemas.microsoft.com/office/drawing/2014/main" id="{73A52EF3-596F-4221-9110-2A237B23208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5B06C74-DB7A-4FE9-9E48-82624325E49F}"/>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CAC41FEB-1224-4714-B512-80EB2E0CBFD6}"/>
              </a:ext>
            </a:extLst>
          </p:cNvPr>
          <p:cNvSpPr/>
          <p:nvPr/>
        </p:nvSpPr>
        <p:spPr>
          <a:xfrm>
            <a:off x="3641558" y="1450356"/>
            <a:ext cx="7995706" cy="3693319"/>
          </a:xfrm>
          <a:prstGeom prst="rect">
            <a:avLst/>
          </a:prstGeom>
        </p:spPr>
        <p:txBody>
          <a:bodyPr wrap="square">
            <a:spAutoFit/>
          </a:bodyPr>
          <a:lstStyle/>
          <a:p>
            <a:pPr>
              <a:spcBef>
                <a:spcPts val="600"/>
              </a:spcBef>
            </a:pPr>
            <a:r>
              <a:rPr lang="en-US" b="1" cap="small" dirty="0"/>
              <a:t>System outage</a:t>
            </a:r>
          </a:p>
          <a:p>
            <a:pPr>
              <a:spcBef>
                <a:spcPts val="600"/>
              </a:spcBef>
              <a:spcAft>
                <a:spcPts val="0"/>
              </a:spcAft>
            </a:pPr>
            <a:r>
              <a:rPr lang="en-US" dirty="0">
                <a:solidFill>
                  <a:srgbClr val="000000"/>
                </a:solidFill>
                <a:latin typeface="inherit"/>
                <a:ea typeface="Times New Roman" panose="02020603050405020304" pitchFamily="18" charset="0"/>
              </a:rPr>
              <a:t>Depending on the cloud service you choose, you may or may not be responsible for maintaining VMs. However, whether you or your cloud provider maintain them, the cloud provider will constantly monitor the health of VMs and will have systems in place to recover an unhealthy VM.</a:t>
            </a:r>
          </a:p>
          <a:p>
            <a:pPr>
              <a:spcBef>
                <a:spcPts val="600"/>
              </a:spcBef>
              <a:spcAft>
                <a:spcPts val="0"/>
              </a:spcAft>
            </a:pPr>
            <a:r>
              <a:rPr lang="en-US" b="1" dirty="0"/>
              <a:t>Power Outage</a:t>
            </a:r>
          </a:p>
          <a:p>
            <a:pPr>
              <a:spcBef>
                <a:spcPts val="600"/>
              </a:spcBef>
            </a:pPr>
            <a:r>
              <a:rPr lang="en-US" dirty="0"/>
              <a:t>Cloud providers invest heavily in battery-operated power backup and other redundant systems in order to prevent availability problems caused by power outages. In a situation where a large geographic area is impacted by a power outage, cloud providers offer you the ability to run your application from another region that isn’t impacted.</a:t>
            </a:r>
          </a:p>
          <a:p>
            <a:pPr>
              <a:spcBef>
                <a:spcPts val="600"/>
              </a:spcBef>
              <a:spcAft>
                <a:spcPts val="0"/>
              </a:spcAft>
            </a:pPr>
            <a:endParaRPr lang="en-US"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1862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33244537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7"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hlinkClick r:id="rId12" action="ppaction://hlinksldjump"/>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High Availability</a:t>
            </a:r>
            <a:endParaRPr lang="en-US" dirty="0"/>
          </a:p>
        </p:txBody>
      </p:sp>
      <p:sp>
        <p:nvSpPr>
          <p:cNvPr id="8" name="Text Placeholder 2">
            <a:extLst>
              <a:ext uri="{FF2B5EF4-FFF2-40B4-BE49-F238E27FC236}">
                <a16:creationId xmlns:a16="http://schemas.microsoft.com/office/drawing/2014/main" id="{523F6508-2962-4E40-97A9-BD8431CF6166}"/>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cap="small" dirty="0"/>
              <a:t>Scalability, elasticity, and agility</a:t>
            </a:r>
            <a:endParaRPr lang="en-US" b="1" dirty="0"/>
          </a:p>
        </p:txBody>
      </p:sp>
      <p:sp>
        <p:nvSpPr>
          <p:cNvPr id="9" name="Text Placeholder 2">
            <a:hlinkClick r:id="rId13" action="ppaction://hlinksldjump"/>
            <a:extLst>
              <a:ext uri="{FF2B5EF4-FFF2-40B4-BE49-F238E27FC236}">
                <a16:creationId xmlns:a16="http://schemas.microsoft.com/office/drawing/2014/main" id="{65303C82-799E-41D1-9533-A44C794A2B3F}"/>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Fault tolerance and disaster recovery</a:t>
            </a:r>
            <a:endParaRPr lang="en-US" cap="small" dirty="0"/>
          </a:p>
        </p:txBody>
      </p:sp>
      <p:sp>
        <p:nvSpPr>
          <p:cNvPr id="11" name="Text Placeholder 2">
            <a:hlinkClick r:id="rId14" action="ppaction://hlinksldjump"/>
            <a:extLst>
              <a:ext uri="{FF2B5EF4-FFF2-40B4-BE49-F238E27FC236}">
                <a16:creationId xmlns:a16="http://schemas.microsoft.com/office/drawing/2014/main" id="{778E1518-7C8E-47A7-B77E-0522AEDD3874}"/>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a:t>Economic benefits of the cloud</a:t>
            </a:r>
            <a:endParaRPr lang="en-US" dirty="0"/>
          </a:p>
        </p:txBody>
      </p:sp>
    </p:spTree>
    <p:extLst>
      <p:ext uri="{BB962C8B-B14F-4D97-AF65-F5344CB8AC3E}">
        <p14:creationId xmlns:p14="http://schemas.microsoft.com/office/powerpoint/2010/main" val="186304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5A049AD-F477-4B8C-9A6D-BA1044E8AE8F}"/>
              </a:ext>
            </a:extLst>
          </p:cNvPr>
          <p:cNvGraphicFramePr>
            <a:graphicFrameLocks noChangeAspect="1"/>
          </p:cNvGraphicFramePr>
          <p:nvPr>
            <p:custDataLst>
              <p:tags r:id="rId2"/>
            </p:custDataLst>
            <p:extLst>
              <p:ext uri="{D42A27DB-BD31-4B8C-83A1-F6EECF244321}">
                <p14:modId xmlns:p14="http://schemas.microsoft.com/office/powerpoint/2010/main" val="301709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90"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9759EE3-4C14-4CEE-A151-41C72AB14D9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297BC21-C1D3-4BB8-A86D-6099599A4A48}"/>
              </a:ext>
            </a:extLst>
          </p:cNvPr>
          <p:cNvSpPr>
            <a:spLocks noGrp="1"/>
          </p:cNvSpPr>
          <p:nvPr>
            <p:ph type="title"/>
          </p:nvPr>
        </p:nvSpPr>
        <p:spPr/>
        <p:txBody>
          <a:bodyPr/>
          <a:lstStyle/>
          <a:p>
            <a:r>
              <a:rPr lang="en-US" cap="small" dirty="0"/>
              <a:t>Scalability, elasticity, and agility</a:t>
            </a:r>
            <a:endParaRPr lang="en-US" dirty="0"/>
          </a:p>
        </p:txBody>
      </p:sp>
      <p:sp>
        <p:nvSpPr>
          <p:cNvPr id="3" name="Subtitle 2">
            <a:extLst>
              <a:ext uri="{FF2B5EF4-FFF2-40B4-BE49-F238E27FC236}">
                <a16:creationId xmlns:a16="http://schemas.microsoft.com/office/drawing/2014/main" id="{41F2E5E7-23E1-4234-A874-5FC1BE02399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5F62259-339D-47DA-BBB6-561E16BBF2E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D51A477-CF7E-42F3-933B-A28C2FC8B7FF}"/>
              </a:ext>
            </a:extLst>
          </p:cNvPr>
          <p:cNvSpPr/>
          <p:nvPr/>
        </p:nvSpPr>
        <p:spPr>
          <a:xfrm>
            <a:off x="3689684" y="1284252"/>
            <a:ext cx="7947580" cy="5509200"/>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Computing resources aren’t free. Even if you’re using virtual machines, the underlying resources such as disk space, CPU, and memory cost money. The best way to minimize cost is to use only the resources necessary for your purposes. The challenge is that resource needs can change often and quickly.</a:t>
            </a:r>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a:p>
            <a:pPr>
              <a:spcBef>
                <a:spcPts val="600"/>
              </a:spcBef>
              <a:spcAft>
                <a:spcPts val="600"/>
              </a:spcAft>
            </a:pPr>
            <a:r>
              <a:rPr lang="en-US" dirty="0"/>
              <a:t>Scaling is the process of adding additional resources or additional power for your application. There are two variations of scaling: horizonal scaling (often referred to as </a:t>
            </a:r>
            <a:r>
              <a:rPr lang="en-US" i="1" dirty="0"/>
              <a:t>scaling out</a:t>
            </a:r>
            <a:r>
              <a:rPr lang="en-US" dirty="0"/>
              <a:t>) and vertical scaling (often referred to as </a:t>
            </a:r>
            <a:r>
              <a:rPr lang="en-US" i="1" dirty="0"/>
              <a:t>scaling up</a:t>
            </a:r>
            <a:r>
              <a:rPr lang="en-US" dirty="0"/>
              <a:t>).</a:t>
            </a:r>
          </a:p>
          <a:p>
            <a:pPr marL="285750" indent="-285750">
              <a:spcBef>
                <a:spcPts val="600"/>
              </a:spcBef>
              <a:spcAft>
                <a:spcPts val="600"/>
              </a:spcAft>
              <a:buFont typeface="Arial" panose="020B0604020202020204" pitchFamily="34" charset="0"/>
              <a:buChar char="•"/>
            </a:pPr>
            <a:r>
              <a:rPr lang="en-US" dirty="0"/>
              <a:t>When you scale out, you add additional VMs for your application. Each VM you add is identical to other VMs servicing your application. Scaling out provides additional resources to handle additional load.</a:t>
            </a:r>
          </a:p>
          <a:p>
            <a:pPr marL="285750" indent="-285750">
              <a:spcBef>
                <a:spcPts val="600"/>
              </a:spcBef>
              <a:spcAft>
                <a:spcPts val="600"/>
              </a:spcAft>
              <a:buFont typeface="Arial" panose="020B0604020202020204" pitchFamily="34" charset="0"/>
              <a:buChar char="•"/>
            </a:pPr>
            <a:r>
              <a:rPr lang="en-US" dirty="0"/>
              <a:t>When you scale up, you move to a new VM with additional resources. For example, you may determine that you need a more powerful CPU and more memory for your application. In that case, scaling up will allow you to move your application to a more powerful VM.</a:t>
            </a:r>
          </a:p>
          <a:p>
            <a:pPr marL="285750" indent="-285750">
              <a:spcBef>
                <a:spcPts val="600"/>
              </a:spcBef>
              <a:spcAft>
                <a:spcPts val="600"/>
              </a:spcAft>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00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5A049AD-F477-4B8C-9A6D-BA1044E8AE8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4"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95A049AD-F477-4B8C-9A6D-BA1044E8AE8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9759EE3-4C14-4CEE-A151-41C72AB14D9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297BC21-C1D3-4BB8-A86D-6099599A4A48}"/>
              </a:ext>
            </a:extLst>
          </p:cNvPr>
          <p:cNvSpPr>
            <a:spLocks noGrp="1"/>
          </p:cNvSpPr>
          <p:nvPr>
            <p:ph type="title"/>
          </p:nvPr>
        </p:nvSpPr>
        <p:spPr/>
        <p:txBody>
          <a:bodyPr/>
          <a:lstStyle/>
          <a:p>
            <a:r>
              <a:rPr lang="en-US" cap="small" dirty="0"/>
              <a:t>Scalability, elasticity, and agility</a:t>
            </a:r>
            <a:endParaRPr lang="en-US" dirty="0"/>
          </a:p>
        </p:txBody>
      </p:sp>
      <p:sp>
        <p:nvSpPr>
          <p:cNvPr id="3" name="Subtitle 2">
            <a:extLst>
              <a:ext uri="{FF2B5EF4-FFF2-40B4-BE49-F238E27FC236}">
                <a16:creationId xmlns:a16="http://schemas.microsoft.com/office/drawing/2014/main" id="{41F2E5E7-23E1-4234-A874-5FC1BE02399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5F62259-339D-47DA-BBB6-561E16BBF2E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D51A477-CF7E-42F3-933B-A28C2FC8B7FF}"/>
              </a:ext>
            </a:extLst>
          </p:cNvPr>
          <p:cNvSpPr/>
          <p:nvPr/>
        </p:nvSpPr>
        <p:spPr>
          <a:xfrm>
            <a:off x="3689684" y="1171958"/>
            <a:ext cx="7947580" cy="6232475"/>
          </a:xfrm>
          <a:prstGeom prst="rect">
            <a:avLst/>
          </a:prstGeom>
        </p:spPr>
        <p:txBody>
          <a:bodyPr wrap="square">
            <a:spAutoFit/>
          </a:bodyPr>
          <a:lstStyle/>
          <a:p>
            <a:r>
              <a:rPr lang="en-US" b="1" dirty="0"/>
              <a:t>Elasticity</a:t>
            </a:r>
            <a:br>
              <a:rPr lang="en-US" dirty="0"/>
            </a:br>
            <a:r>
              <a:rPr lang="en-US" dirty="0"/>
              <a:t>Cloud providers make it easy to scale your application, and they offer the ability to scale automatically based on the usage pattern for your application. You can scale automatically based on things like CPU usage and memory usage, and you can also scale based on other metrics that are specific to the type of application. The concept of automatically scaling is referred to as </a:t>
            </a:r>
            <a:r>
              <a:rPr lang="en-US" i="1" dirty="0"/>
              <a:t>elasticity</a:t>
            </a:r>
            <a:r>
              <a:rPr lang="en-US" dirty="0"/>
              <a:t>.</a:t>
            </a:r>
          </a:p>
          <a:p>
            <a:r>
              <a:rPr lang="en-US" b="1" dirty="0"/>
              <a:t>In Azure, you can scale automatically by configuring Auto-Scale. Auto-Scale is an Azure service that can automatically scale applications running in many Azure services based on usage patterns, resource utilization, time of day, and much more.</a:t>
            </a:r>
          </a:p>
          <a:p>
            <a:endParaRPr lang="en-US" b="1" dirty="0"/>
          </a:p>
          <a:p>
            <a:r>
              <a:rPr lang="en-US" b="1" dirty="0"/>
              <a:t>Agility</a:t>
            </a:r>
          </a:p>
          <a:p>
            <a:r>
              <a:rPr lang="en-US" dirty="0"/>
              <a:t>One of major benefits of the cloud is that it allows you to quickly scale. For example, if you are running a web application in Azure and you determine that you need two more VMs for your application, you can scale out to three VMs in seconds. Azure takes care of allocating the resources for you. All you have to do is tell Azure how many VMs you want and you’re up and running. This kind of speed and flexibility in the cloud is often called cloud </a:t>
            </a:r>
            <a:r>
              <a:rPr lang="en-US" i="1" dirty="0"/>
              <a:t>agility</a:t>
            </a:r>
            <a:r>
              <a:rPr lang="en-US" dirty="0"/>
              <a:t>.</a:t>
            </a:r>
          </a:p>
          <a:p>
            <a:endParaRPr lang="en-US" dirty="0"/>
          </a:p>
          <a:p>
            <a:endParaRPr lang="en-US" dirty="0"/>
          </a:p>
          <a:p>
            <a:pPr marL="285750" indent="-285750">
              <a:spcBef>
                <a:spcPts val="600"/>
              </a:spcBef>
              <a:spcAft>
                <a:spcPts val="600"/>
              </a:spcAft>
              <a:buFont typeface="Arial" panose="020B0604020202020204" pitchFamily="34" charset="0"/>
              <a:buChar char="•"/>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828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247205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1" name="think-cell Slide" r:id="rId10" imgW="423" imgH="424" progId="TCLayout.ActiveDocument.1">
                  <p:embed/>
                </p:oleObj>
              </mc:Choice>
              <mc:Fallback>
                <p:oleObj name="think-cell Slide" r:id="rId10"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hlinkClick r:id="rId12" action="ppaction://hlinksldjump"/>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High Availability</a:t>
            </a:r>
            <a:endParaRPr lang="en-US" dirty="0"/>
          </a:p>
        </p:txBody>
      </p:sp>
      <p:sp>
        <p:nvSpPr>
          <p:cNvPr id="8" name="Text Placeholder 2">
            <a:hlinkClick r:id="rId13" action="ppaction://hlinksldjump"/>
            <a:extLst>
              <a:ext uri="{FF2B5EF4-FFF2-40B4-BE49-F238E27FC236}">
                <a16:creationId xmlns:a16="http://schemas.microsoft.com/office/drawing/2014/main" id="{523F6508-2962-4E40-97A9-BD8431CF6166}"/>
              </a:ext>
            </a:extLst>
          </p:cNvPr>
          <p:cNvSpPr>
            <a:spLocks noGrp="1"/>
          </p:cNvSpPr>
          <p:nvPr>
            <p:custDataLst>
              <p:tags r:id="rId6"/>
            </p:custDataLst>
          </p:nvPr>
        </p:nvSpPr>
        <p:spPr bwMode="gray">
          <a:xfrm>
            <a:off x="4978400" y="2112963"/>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Scalability, elasticity, and agility</a:t>
            </a:r>
            <a:endParaRPr lang="en-US" dirty="0"/>
          </a:p>
        </p:txBody>
      </p:sp>
      <p:sp>
        <p:nvSpPr>
          <p:cNvPr id="10" name="Text Placeholder 2">
            <a:extLst>
              <a:ext uri="{FF2B5EF4-FFF2-40B4-BE49-F238E27FC236}">
                <a16:creationId xmlns:a16="http://schemas.microsoft.com/office/drawing/2014/main" id="{D520C238-69F0-48B1-A393-EDCE8B55EE74}"/>
              </a:ext>
            </a:extLst>
          </p:cNvPr>
          <p:cNvSpPr>
            <a:spLocks noGrp="1"/>
          </p:cNvSpPr>
          <p:nvPr>
            <p:custDataLst>
              <p:tags r:id="rId7"/>
            </p:custDataLst>
          </p:nvPr>
        </p:nvSpPr>
        <p:spPr bwMode="gray">
          <a:xfrm>
            <a:off x="4978400" y="2520950"/>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t>Fault tolerance and disaster recovery</a:t>
            </a:r>
            <a:endParaRPr lang="en-US" b="1" cap="small" dirty="0"/>
          </a:p>
        </p:txBody>
      </p:sp>
      <p:sp>
        <p:nvSpPr>
          <p:cNvPr id="11" name="Text Placeholder 2">
            <a:hlinkClick r:id="rId14" action="ppaction://hlinksldjump"/>
            <a:extLst>
              <a:ext uri="{FF2B5EF4-FFF2-40B4-BE49-F238E27FC236}">
                <a16:creationId xmlns:a16="http://schemas.microsoft.com/office/drawing/2014/main" id="{D6B38EC1-7A73-46EF-BA1E-B2E80D941FC6}"/>
              </a:ext>
            </a:extLst>
          </p:cNvPr>
          <p:cNvSpPr>
            <a:spLocks noGrp="1"/>
          </p:cNvSpPr>
          <p:nvPr>
            <p:custDataLst>
              <p:tags r:id="rId8"/>
            </p:custDataLst>
          </p:nvPr>
        </p:nvSpPr>
        <p:spPr bwMode="gray">
          <a:xfrm>
            <a:off x="4978400" y="2927350"/>
            <a:ext cx="6661150" cy="407988"/>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cap="small" dirty="0"/>
              <a:t>Economic benefits of the cloud</a:t>
            </a:r>
            <a:endParaRPr lang="en-US" dirty="0"/>
          </a:p>
        </p:txBody>
      </p:sp>
    </p:spTree>
    <p:extLst>
      <p:ext uri="{BB962C8B-B14F-4D97-AF65-F5344CB8AC3E}">
        <p14:creationId xmlns:p14="http://schemas.microsoft.com/office/powerpoint/2010/main" val="221262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BEDA34A-24DD-49D2-BAA2-3AD84D9C99F8}"/>
              </a:ext>
            </a:extLst>
          </p:cNvPr>
          <p:cNvGraphicFramePr>
            <a:graphicFrameLocks noChangeAspect="1"/>
          </p:cNvGraphicFramePr>
          <p:nvPr>
            <p:custDataLst>
              <p:tags r:id="rId2"/>
            </p:custDataLst>
            <p:extLst>
              <p:ext uri="{D42A27DB-BD31-4B8C-83A1-F6EECF244321}">
                <p14:modId xmlns:p14="http://schemas.microsoft.com/office/powerpoint/2010/main" val="2244855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1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8172F3F-BF08-4ED1-BBF2-ECDC60AC127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104BF9A-1462-4BC5-8A63-817B5FF54376}"/>
              </a:ext>
            </a:extLst>
          </p:cNvPr>
          <p:cNvSpPr>
            <a:spLocks noGrp="1"/>
          </p:cNvSpPr>
          <p:nvPr>
            <p:ph type="title"/>
          </p:nvPr>
        </p:nvSpPr>
        <p:spPr/>
        <p:txBody>
          <a:bodyPr/>
          <a:lstStyle/>
          <a:p>
            <a:r>
              <a:rPr lang="en-US" dirty="0"/>
              <a:t>Fault tolerance and disaster recovery</a:t>
            </a:r>
          </a:p>
        </p:txBody>
      </p:sp>
      <p:sp>
        <p:nvSpPr>
          <p:cNvPr id="3" name="Subtitle 2">
            <a:extLst>
              <a:ext uri="{FF2B5EF4-FFF2-40B4-BE49-F238E27FC236}">
                <a16:creationId xmlns:a16="http://schemas.microsoft.com/office/drawing/2014/main" id="{5EDED191-EFB6-411D-B893-603810F6AC27}"/>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6A0AB240-461B-46BD-A1FA-1983ACA76944}"/>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A63616A3-8207-4125-8B6C-06D5FFC55E9A}"/>
              </a:ext>
            </a:extLst>
          </p:cNvPr>
          <p:cNvSpPr/>
          <p:nvPr/>
        </p:nvSpPr>
        <p:spPr>
          <a:xfrm>
            <a:off x="3641558" y="1304836"/>
            <a:ext cx="7995706" cy="4832092"/>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In order to maintain a high level of availability, cloud providers implement systems that monitor the health of cloud resources and take action when a resource is determined to be unhealthy, thereby ensuring that the cloud is </a:t>
            </a:r>
            <a:r>
              <a:rPr lang="en-US" i="1" dirty="0">
                <a:solidFill>
                  <a:srgbClr val="000000"/>
                </a:solidFill>
                <a:latin typeface="inherit"/>
                <a:ea typeface="Yu Mincho" panose="02020400000000000000" pitchFamily="18" charset="-128"/>
              </a:rPr>
              <a:t>fault tolerant</a:t>
            </a:r>
            <a:r>
              <a:rPr lang="en-US" dirty="0">
                <a:solidFill>
                  <a:srgbClr val="000000"/>
                </a:solidFill>
                <a:latin typeface="inherit"/>
                <a:ea typeface="Times New Roman" panose="02020603050405020304" pitchFamily="18" charset="0"/>
              </a:rPr>
              <a:t>.</a:t>
            </a:r>
          </a:p>
          <a:p>
            <a:pPr>
              <a:spcBef>
                <a:spcPts val="600"/>
              </a:spcBef>
              <a:spcAft>
                <a:spcPts val="600"/>
              </a:spcAft>
            </a:pPr>
            <a:r>
              <a:rPr lang="en-US" b="1" dirty="0"/>
              <a:t>Fault tolerance happens without any interaction from you, and it’s designed to automatically move you from an unhealthy system onto a healthy system in the event that things go wrong.</a:t>
            </a:r>
          </a:p>
          <a:p>
            <a:pPr>
              <a:spcBef>
                <a:spcPts val="600"/>
              </a:spcBef>
              <a:spcAft>
                <a:spcPts val="600"/>
              </a:spcAft>
            </a:pPr>
            <a:r>
              <a:rPr lang="en-US" dirty="0"/>
              <a:t>There are times when much larger failures can occur. For example, natural disasters in a region can impact all resources in that particular region. Not only can something like that impact availability, but without a plan in place, disasters can also mean the loss of valuable data.</a:t>
            </a:r>
          </a:p>
          <a:p>
            <a:pPr>
              <a:spcBef>
                <a:spcPts val="600"/>
              </a:spcBef>
              <a:spcAft>
                <a:spcPts val="600"/>
              </a:spcAft>
            </a:pPr>
            <a:r>
              <a:rPr lang="en-US" dirty="0"/>
              <a:t>Disaster recovery not only means having reliable backups of important data, but it also means that the cloud infrastructure can replicate your application’s resources in an unaffected region so that your data is safe and your application availability isn’t impacted.</a:t>
            </a:r>
          </a:p>
          <a:p>
            <a:pPr>
              <a:spcBef>
                <a:spcPts val="600"/>
              </a:spcBef>
              <a:spcAft>
                <a:spcPts val="600"/>
              </a:spcAft>
            </a:pPr>
            <a:endParaRPr lang="en-US"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78433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OZOIo672DjRIxlY9pJQA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72k85EGU3vsYFuKLIvcJ2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b1ZwyMs4L89OWSOAz2j6O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g4Nk8RZcJqR83fVtxo1BQw"/>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OWCnhkOasxa8zgwIYngda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PCIF4xtu7TMfh0g__dCqD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Coc4rQh4_EIUfyvdkPJkH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cjQVGiXLEqQyK6LN6cb_a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dP0ZOitFJeMVHBFCOhykj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dP0ZOitFJeMVHBFCOhykjg"/>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PCIF4xtu7TMfh0g__dCqD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yBtmQkyF6J.MG4wMVHQbu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UpDI8KXUk6YOJWaFvm6sW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DbHw7gj8Z0gNsdTQGzZKkw"/>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PCIF4xtu7TMfh0g__dCqD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yBtmQkyF6J.MG4wMVHQbu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EIXNUw8uOUHjG4K57l2xo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AEy9q6NG1a6zLIhJOdk5_A"/>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97</TotalTime>
  <Words>1224</Words>
  <Application>Microsoft Office PowerPoint</Application>
  <PresentationFormat>Widescreen</PresentationFormat>
  <Paragraphs>68</Paragraphs>
  <Slides>11</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inherit</vt:lpstr>
      <vt:lpstr>Arial</vt:lpstr>
      <vt:lpstr>Georgia</vt:lpstr>
      <vt:lpstr>Segoe UI</vt:lpstr>
      <vt:lpstr>Times New Roman</vt:lpstr>
      <vt:lpstr>Wingdings</vt:lpstr>
      <vt:lpstr>White</vt:lpstr>
      <vt:lpstr>Contrast</vt:lpstr>
      <vt:lpstr>think-cell Slide</vt:lpstr>
      <vt:lpstr>The benefits and considerations of using Cloud Services</vt:lpstr>
      <vt:lpstr>Agenda</vt:lpstr>
      <vt:lpstr>High availability</vt:lpstr>
      <vt:lpstr>High availability</vt:lpstr>
      <vt:lpstr>Agenda</vt:lpstr>
      <vt:lpstr>Scalability, elasticity, and agility</vt:lpstr>
      <vt:lpstr>Scalability, elasticity, and agility</vt:lpstr>
      <vt:lpstr>Agenda</vt:lpstr>
      <vt:lpstr>Fault tolerance and disaster recovery</vt:lpstr>
      <vt:lpstr>Agenda</vt:lpstr>
      <vt:lpstr>Economic benefits of the cloud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benefits and considerations of using Cloud Services</dc:title>
  <dc:subject/>
  <dc:creator>Lam</dc:creator>
  <cp:keywords/>
  <dc:description/>
  <cp:lastModifiedBy>Lam Nguyen</cp:lastModifiedBy>
  <cp:revision>24</cp:revision>
  <cp:lastPrinted>2018-10-30T20:37:12Z</cp:lastPrinted>
  <dcterms:created xsi:type="dcterms:W3CDTF">2020-12-06T13:00:01Z</dcterms:created>
  <dcterms:modified xsi:type="dcterms:W3CDTF">2021-03-03T08:40:59Z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