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1.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2.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notesSlides/notesSlide3.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notesSlides/notesSlide4.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notesSlides/notesSlide5.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6.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9"/>
  </p:notesMasterIdLst>
  <p:handoutMasterIdLst>
    <p:handoutMasterId r:id="rId20"/>
  </p:handoutMasterIdLst>
  <p:sldIdLst>
    <p:sldId id="256" r:id="rId3"/>
    <p:sldId id="3699" r:id="rId4"/>
    <p:sldId id="3701" r:id="rId5"/>
    <p:sldId id="3712" r:id="rId6"/>
    <p:sldId id="3702" r:id="rId7"/>
    <p:sldId id="3705" r:id="rId8"/>
    <p:sldId id="3706" r:id="rId9"/>
    <p:sldId id="3707" r:id="rId10"/>
    <p:sldId id="3703" r:id="rId11"/>
    <p:sldId id="3713" r:id="rId12"/>
    <p:sldId id="3708" r:id="rId13"/>
    <p:sldId id="3709" r:id="rId14"/>
    <p:sldId id="3714" r:id="rId15"/>
    <p:sldId id="3704" r:id="rId16"/>
    <p:sldId id="3710" r:id="rId17"/>
    <p:sldId id="3711" r:id="rId18"/>
  </p:sldIdLst>
  <p:sldSz cx="12192000" cy="6858000"/>
  <p:notesSz cx="7102475" cy="93884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688" autoAdjust="0"/>
  </p:normalViewPr>
  <p:slideViewPr>
    <p:cSldViewPr snapToGrid="0" snapToObjects="1">
      <p:cViewPr varScale="1">
        <p:scale>
          <a:sx n="60" d="100"/>
          <a:sy n="60" d="100"/>
        </p:scale>
        <p:origin x="96" y="8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27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27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azure/availability-zones/az-overvie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com/blo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azure/azure-resource-manager/resource-group-authoring-templat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ensure that data in Azure is safe from disasters and failures due to possible problems in a particular region, customers are encouraged to replicate data in multiple regions.</a:t>
            </a:r>
          </a:p>
          <a:p>
            <a:r>
              <a:rPr lang="en-US" dirty="0"/>
              <a:t>In order to ensure that applications are still performing as quickly as possible, Microsoft guarantees round-trip network performance of 2-milliseconds or less between regions.</a:t>
            </a:r>
          </a:p>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100" b="0" kern="1200" dirty="0">
              <a:solidFill>
                <a:schemeClr val="tx1"/>
              </a:solidFill>
              <a:effectLst/>
              <a:latin typeface="+mn-lt"/>
              <a:ea typeface="+mn-ea"/>
              <a:cs typeface="Arial" panose="020B0604020202020204" pitchFamily="34" charset="0"/>
            </a:endParaRPr>
          </a:p>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0" kern="1200" dirty="0">
                <a:solidFill>
                  <a:schemeClr val="tx1"/>
                </a:solidFill>
                <a:effectLst/>
                <a:latin typeface="+mn-lt"/>
                <a:ea typeface="+mn-ea"/>
                <a:cs typeface="Arial" panose="020B0604020202020204" pitchFamily="34" charset="0"/>
              </a:rPr>
              <a:t>When a customer is creating Azure resources, only the region is visible. The concept of geographies is an internal implementation of Azure that customers don’t really have visibility of when using Azure.</a:t>
            </a: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27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3</a:t>
            </a:fld>
            <a:endParaRPr lang="en-US"/>
          </a:p>
        </p:txBody>
      </p:sp>
    </p:spTree>
    <p:extLst>
      <p:ext uri="{BB962C8B-B14F-4D97-AF65-F5344CB8AC3E}">
        <p14:creationId xmlns:p14="http://schemas.microsoft.com/office/powerpoint/2010/main" val="2014800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Availability zones aren’t available in all Azure regions. For the most up-to-date list of availability zone-enabled regions, see: </a:t>
            </a:r>
            <a:r>
              <a:rPr lang="en-US" sz="1100" b="1" i="1" u="sng" kern="1200" dirty="0">
                <a:solidFill>
                  <a:schemeClr val="tx1"/>
                </a:solidFill>
                <a:effectLst/>
                <a:latin typeface="+mn-lt"/>
                <a:ea typeface="+mn-ea"/>
                <a:cs typeface="Arial" panose="020B0604020202020204" pitchFamily="34" charset="0"/>
                <a:hlinkClick r:id="rId3"/>
              </a:rPr>
              <a:t>https://docs.microsoft.com/azure/availability-zones/az-overview</a:t>
            </a:r>
            <a:r>
              <a:rPr lang="en-US" sz="1100" b="1" kern="1200" dirty="0">
                <a:solidFill>
                  <a:schemeClr val="tx1"/>
                </a:solidFill>
                <a:effectLst/>
                <a:latin typeface="+mn-lt"/>
                <a:ea typeface="+mn-ea"/>
                <a:cs typeface="Arial" panose="020B0604020202020204" pitchFamily="34" charset="0"/>
              </a:rPr>
              <a:t>.</a:t>
            </a:r>
          </a:p>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100" b="1" kern="1200" dirty="0">
              <a:solidFill>
                <a:schemeClr val="tx1"/>
              </a:solidFill>
              <a:effectLst/>
              <a:latin typeface="+mn-lt"/>
              <a:ea typeface="+mn-ea"/>
              <a:cs typeface="Arial" panose="020B0604020202020204" pitchFamily="34" charset="0"/>
            </a:endParaRPr>
          </a:p>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0" kern="1200" dirty="0">
                <a:solidFill>
                  <a:schemeClr val="tx1"/>
                </a:solidFill>
                <a:effectLst/>
                <a:latin typeface="+mn-lt"/>
                <a:ea typeface="+mn-ea"/>
                <a:cs typeface="Arial" panose="020B0604020202020204" pitchFamily="34" charset="0"/>
              </a:rPr>
              <a:t>Availability zones provide high-availability and fault tolerance, but they may not help you with disaster recovery. If there is a localized disaster, such as a fire in a datacenter housing one zone, you will benefit from availability zones. Because availability zones are located in the same Azure region, if there is a large-scale natural disaster such as a tornado, you may not be protected. In other words, availability zones are just one facet to an overall disaster recovery and fault tolerant design.</a:t>
            </a:r>
          </a:p>
          <a:p>
            <a:pPr marL="0" marR="0" lvl="0" indent="0" algn="l" defTabSz="914400" rtl="0" eaLnBrk="1" fontAlgn="auto" latinLnBrk="0" hangingPunct="1">
              <a:lnSpc>
                <a:spcPct val="100000"/>
              </a:lnSpc>
              <a:spcBef>
                <a:spcPts val="400"/>
              </a:spcBef>
              <a:spcAft>
                <a:spcPts val="400"/>
              </a:spcAft>
              <a:buClrTx/>
              <a:buSzTx/>
              <a:buFontTx/>
              <a:buNone/>
              <a:tabLst/>
              <a:defRPr/>
            </a:pP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27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5</a:t>
            </a:fld>
            <a:endParaRPr lang="en-US"/>
          </a:p>
        </p:txBody>
      </p:sp>
    </p:spTree>
    <p:extLst>
      <p:ext uri="{BB962C8B-B14F-4D97-AF65-F5344CB8AC3E}">
        <p14:creationId xmlns:p14="http://schemas.microsoft.com/office/powerpoint/2010/main" val="135048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a:solidFill>
                  <a:schemeClr val="tx1"/>
                </a:solidFill>
                <a:effectLst/>
                <a:latin typeface="+mn-lt"/>
                <a:ea typeface="+mn-ea"/>
                <a:cs typeface="Arial" panose="020B0604020202020204" pitchFamily="34" charset="0"/>
              </a:rPr>
              <a:t>You can keep up with all the news related to Azure updates by watching the Azure blog at </a:t>
            </a:r>
            <a:r>
              <a:rPr lang="en-US" sz="1100" b="1" i="1" u="sng" kern="1200" dirty="0">
                <a:solidFill>
                  <a:schemeClr val="tx1"/>
                </a:solidFill>
                <a:effectLst/>
                <a:latin typeface="+mn-lt"/>
                <a:ea typeface="+mn-ea"/>
                <a:cs typeface="Arial" panose="020B0604020202020204" pitchFamily="34" charset="0"/>
                <a:hlinkClick r:id="rId3"/>
              </a:rPr>
              <a:t>https://azure.com/blog</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27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6</a:t>
            </a:fld>
            <a:endParaRPr lang="en-US"/>
          </a:p>
        </p:txBody>
      </p:sp>
    </p:spTree>
    <p:extLst>
      <p:ext uri="{BB962C8B-B14F-4D97-AF65-F5344CB8AC3E}">
        <p14:creationId xmlns:p14="http://schemas.microsoft.com/office/powerpoint/2010/main" val="790104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27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7</a:t>
            </a:fld>
            <a:endParaRPr lang="en-US"/>
          </a:p>
        </p:txBody>
      </p:sp>
    </p:spTree>
    <p:extLst>
      <p:ext uri="{BB962C8B-B14F-4D97-AF65-F5344CB8AC3E}">
        <p14:creationId xmlns:p14="http://schemas.microsoft.com/office/powerpoint/2010/main" val="148182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27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8</a:t>
            </a:fld>
            <a:endParaRPr lang="en-US"/>
          </a:p>
        </p:txBody>
      </p:sp>
    </p:spTree>
    <p:extLst>
      <p:ext uri="{BB962C8B-B14F-4D97-AF65-F5344CB8AC3E}">
        <p14:creationId xmlns:p14="http://schemas.microsoft.com/office/powerpoint/2010/main" val="68163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ARM templates are incredibly powerful, but they’re also pretty simple. If you want to read more about how to use ARM templates, check out the documentation at: </a:t>
            </a:r>
            <a:r>
              <a:rPr lang="en-US" sz="1100" b="1" i="1" u="sng" kern="1200" dirty="0">
                <a:solidFill>
                  <a:schemeClr val="tx1"/>
                </a:solidFill>
                <a:effectLst/>
                <a:latin typeface="+mn-lt"/>
                <a:ea typeface="+mn-ea"/>
                <a:cs typeface="Arial" panose="020B0604020202020204" pitchFamily="34" charset="0"/>
                <a:hlinkClick r:id="rId3"/>
              </a:rPr>
              <a:t>https://docs.microsoft.com/azure/azure-resource-manager/resource-group-authoring-templates</a:t>
            </a:r>
            <a:r>
              <a:rPr lang="en-US" sz="1100" b="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27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12</a:t>
            </a:fld>
            <a:endParaRPr lang="en-US"/>
          </a:p>
        </p:txBody>
      </p:sp>
    </p:spTree>
    <p:extLst>
      <p:ext uri="{BB962C8B-B14F-4D97-AF65-F5344CB8AC3E}">
        <p14:creationId xmlns:p14="http://schemas.microsoft.com/office/powerpoint/2010/main" val="19412876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24"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71"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8"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96"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13"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65"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76"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4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3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36"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20"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93"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1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89"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8"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72"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18.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4.emf"/><Relationship Id="rId4" Type="http://schemas.openxmlformats.org/officeDocument/2006/relationships/tags" Target="../tags/tag272.xml"/><Relationship Id="rId9" Type="http://schemas.openxmlformats.org/officeDocument/2006/relationships/oleObject" Target="../embeddings/oleObject18.bin"/></Relationships>
</file>

<file path=ppt/slides/_rels/slide10.xml.rels><?xml version="1.0" encoding="UTF-8" standalone="yes"?>
<Relationships xmlns="http://schemas.openxmlformats.org/package/2006/relationships"><Relationship Id="rId8" Type="http://schemas.openxmlformats.org/officeDocument/2006/relationships/tags" Target="../tags/tag308.xml"/><Relationship Id="rId13" Type="http://schemas.openxmlformats.org/officeDocument/2006/relationships/slide" Target="slide4.xml"/><Relationship Id="rId3" Type="http://schemas.openxmlformats.org/officeDocument/2006/relationships/tags" Target="../tags/tag303.xml"/><Relationship Id="rId7" Type="http://schemas.openxmlformats.org/officeDocument/2006/relationships/tags" Target="../tags/tag307.xml"/><Relationship Id="rId12" Type="http://schemas.openxmlformats.org/officeDocument/2006/relationships/slide" Target="slide2.xml"/><Relationship Id="rId2" Type="http://schemas.openxmlformats.org/officeDocument/2006/relationships/tags" Target="../tags/tag302.xml"/><Relationship Id="rId1" Type="http://schemas.openxmlformats.org/officeDocument/2006/relationships/vmlDrawing" Target="../drawings/vmlDrawing27.vml"/><Relationship Id="rId6" Type="http://schemas.openxmlformats.org/officeDocument/2006/relationships/tags" Target="../tags/tag306.xml"/><Relationship Id="rId11" Type="http://schemas.openxmlformats.org/officeDocument/2006/relationships/image" Target="../media/image8.emf"/><Relationship Id="rId5" Type="http://schemas.openxmlformats.org/officeDocument/2006/relationships/tags" Target="../tags/tag305.xml"/><Relationship Id="rId10" Type="http://schemas.openxmlformats.org/officeDocument/2006/relationships/oleObject" Target="../embeddings/oleObject27.bin"/><Relationship Id="rId4" Type="http://schemas.openxmlformats.org/officeDocument/2006/relationships/tags" Target="../tags/tag304.xml"/><Relationship Id="rId9" Type="http://schemas.openxmlformats.org/officeDocument/2006/relationships/slideLayout" Target="../slideLayouts/slideLayout3.xml"/><Relationship Id="rId14" Type="http://schemas.openxmlformats.org/officeDocument/2006/relationships/slide" Target="slide13.xml"/></Relationships>
</file>

<file path=ppt/slides/_rels/slide11.xml.rels><?xml version="1.0" encoding="UTF-8" standalone="yes"?>
<Relationships xmlns="http://schemas.openxmlformats.org/package/2006/relationships"><Relationship Id="rId3" Type="http://schemas.openxmlformats.org/officeDocument/2006/relationships/tags" Target="../tags/tag310.xml"/><Relationship Id="rId7" Type="http://schemas.openxmlformats.org/officeDocument/2006/relationships/image" Target="../media/image11.png"/><Relationship Id="rId2" Type="http://schemas.openxmlformats.org/officeDocument/2006/relationships/tags" Target="../tags/tag309.xml"/><Relationship Id="rId1" Type="http://schemas.openxmlformats.org/officeDocument/2006/relationships/vmlDrawing" Target="../drawings/vmlDrawing28.vml"/><Relationship Id="rId6" Type="http://schemas.openxmlformats.org/officeDocument/2006/relationships/image" Target="../media/image9.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12.xml"/><Relationship Id="rId7" Type="http://schemas.openxmlformats.org/officeDocument/2006/relationships/image" Target="../media/image9.emf"/><Relationship Id="rId2" Type="http://schemas.openxmlformats.org/officeDocument/2006/relationships/tags" Target="../tags/tag311.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319.xml"/><Relationship Id="rId13" Type="http://schemas.openxmlformats.org/officeDocument/2006/relationships/slide" Target="slide4.xml"/><Relationship Id="rId3" Type="http://schemas.openxmlformats.org/officeDocument/2006/relationships/tags" Target="../tags/tag314.xml"/><Relationship Id="rId7" Type="http://schemas.openxmlformats.org/officeDocument/2006/relationships/tags" Target="../tags/tag318.xml"/><Relationship Id="rId12" Type="http://schemas.openxmlformats.org/officeDocument/2006/relationships/slide" Target="slide2.xml"/><Relationship Id="rId2" Type="http://schemas.openxmlformats.org/officeDocument/2006/relationships/tags" Target="../tags/tag313.xml"/><Relationship Id="rId1" Type="http://schemas.openxmlformats.org/officeDocument/2006/relationships/vmlDrawing" Target="../drawings/vmlDrawing30.vml"/><Relationship Id="rId6" Type="http://schemas.openxmlformats.org/officeDocument/2006/relationships/tags" Target="../tags/tag317.xml"/><Relationship Id="rId11" Type="http://schemas.openxmlformats.org/officeDocument/2006/relationships/image" Target="../media/image8.emf"/><Relationship Id="rId5" Type="http://schemas.openxmlformats.org/officeDocument/2006/relationships/tags" Target="../tags/tag316.xml"/><Relationship Id="rId10" Type="http://schemas.openxmlformats.org/officeDocument/2006/relationships/oleObject" Target="../embeddings/oleObject30.bin"/><Relationship Id="rId4" Type="http://schemas.openxmlformats.org/officeDocument/2006/relationships/tags" Target="../tags/tag315.xml"/><Relationship Id="rId9" Type="http://schemas.openxmlformats.org/officeDocument/2006/relationships/slideLayout" Target="../slideLayouts/slideLayout3.xml"/><Relationship Id="rId1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tags" Target="../tags/tag321.xml"/><Relationship Id="rId7" Type="http://schemas.openxmlformats.org/officeDocument/2006/relationships/image" Target="../media/image12.png"/><Relationship Id="rId2" Type="http://schemas.openxmlformats.org/officeDocument/2006/relationships/tags" Target="../tags/tag320.xml"/><Relationship Id="rId1" Type="http://schemas.openxmlformats.org/officeDocument/2006/relationships/vmlDrawing" Target="../drawings/vmlDrawing31.vml"/><Relationship Id="rId6" Type="http://schemas.openxmlformats.org/officeDocument/2006/relationships/image" Target="../media/image9.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23.xml"/><Relationship Id="rId7" Type="http://schemas.openxmlformats.org/officeDocument/2006/relationships/image" Target="../media/image13.png"/><Relationship Id="rId2" Type="http://schemas.openxmlformats.org/officeDocument/2006/relationships/tags" Target="../tags/tag322.xml"/><Relationship Id="rId1" Type="http://schemas.openxmlformats.org/officeDocument/2006/relationships/vmlDrawing" Target="../drawings/vmlDrawing32.vml"/><Relationship Id="rId6" Type="http://schemas.openxmlformats.org/officeDocument/2006/relationships/image" Target="../media/image9.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vmlDrawing" Target="../drawings/vmlDrawing33.vml"/><Relationship Id="rId6" Type="http://schemas.openxmlformats.org/officeDocument/2006/relationships/image" Target="../media/image9.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282.xml"/><Relationship Id="rId13" Type="http://schemas.openxmlformats.org/officeDocument/2006/relationships/slide" Target="slide10.xml"/><Relationship Id="rId3" Type="http://schemas.openxmlformats.org/officeDocument/2006/relationships/tags" Target="../tags/tag277.xml"/><Relationship Id="rId7" Type="http://schemas.openxmlformats.org/officeDocument/2006/relationships/tags" Target="../tags/tag281.xml"/><Relationship Id="rId12" Type="http://schemas.openxmlformats.org/officeDocument/2006/relationships/slide" Target="slide4.xml"/><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tags" Target="../tags/tag280.xml"/><Relationship Id="rId11" Type="http://schemas.openxmlformats.org/officeDocument/2006/relationships/image" Target="../media/image8.emf"/><Relationship Id="rId5" Type="http://schemas.openxmlformats.org/officeDocument/2006/relationships/tags" Target="../tags/tag279.xml"/><Relationship Id="rId10" Type="http://schemas.openxmlformats.org/officeDocument/2006/relationships/oleObject" Target="../embeddings/oleObject19.bin"/><Relationship Id="rId4" Type="http://schemas.openxmlformats.org/officeDocument/2006/relationships/tags" Target="../tags/tag278.xml"/><Relationship Id="rId9" Type="http://schemas.openxmlformats.org/officeDocument/2006/relationships/slideLayout" Target="../slideLayouts/slideLayout3.xml"/><Relationship Id="rId14"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tags" Target="../tags/tag284.xml"/><Relationship Id="rId7" Type="http://schemas.openxmlformats.org/officeDocument/2006/relationships/image" Target="../media/image9.emf"/><Relationship Id="rId2" Type="http://schemas.openxmlformats.org/officeDocument/2006/relationships/tags" Target="../tags/tag283.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291.xml"/><Relationship Id="rId13" Type="http://schemas.openxmlformats.org/officeDocument/2006/relationships/slide" Target="slide10.xml"/><Relationship Id="rId3" Type="http://schemas.openxmlformats.org/officeDocument/2006/relationships/tags" Target="../tags/tag286.xml"/><Relationship Id="rId7" Type="http://schemas.openxmlformats.org/officeDocument/2006/relationships/tags" Target="../tags/tag290.xml"/><Relationship Id="rId12" Type="http://schemas.openxmlformats.org/officeDocument/2006/relationships/slide" Target="slide2.xml"/><Relationship Id="rId2" Type="http://schemas.openxmlformats.org/officeDocument/2006/relationships/tags" Target="../tags/tag285.xml"/><Relationship Id="rId1" Type="http://schemas.openxmlformats.org/officeDocument/2006/relationships/vmlDrawing" Target="../drawings/vmlDrawing21.vml"/><Relationship Id="rId6" Type="http://schemas.openxmlformats.org/officeDocument/2006/relationships/tags" Target="../tags/tag289.xml"/><Relationship Id="rId11" Type="http://schemas.openxmlformats.org/officeDocument/2006/relationships/image" Target="../media/image8.emf"/><Relationship Id="rId5" Type="http://schemas.openxmlformats.org/officeDocument/2006/relationships/tags" Target="../tags/tag288.xml"/><Relationship Id="rId10" Type="http://schemas.openxmlformats.org/officeDocument/2006/relationships/oleObject" Target="../embeddings/oleObject21.bin"/><Relationship Id="rId4" Type="http://schemas.openxmlformats.org/officeDocument/2006/relationships/tags" Target="../tags/tag287.xml"/><Relationship Id="rId9" Type="http://schemas.openxmlformats.org/officeDocument/2006/relationships/slideLayout" Target="../slideLayouts/slideLayout3.xml"/><Relationship Id="rId14" Type="http://schemas.openxmlformats.org/officeDocument/2006/relationships/slide" Target="slide13.xml"/></Relationships>
</file>

<file path=ppt/slides/_rels/slide5.xml.rels><?xml version="1.0" encoding="UTF-8" standalone="yes"?>
<Relationships xmlns="http://schemas.openxmlformats.org/package/2006/relationships"><Relationship Id="rId3" Type="http://schemas.openxmlformats.org/officeDocument/2006/relationships/tags" Target="../tags/tag293.xml"/><Relationship Id="rId7" Type="http://schemas.openxmlformats.org/officeDocument/2006/relationships/image" Target="../media/image9.emf"/><Relationship Id="rId2" Type="http://schemas.openxmlformats.org/officeDocument/2006/relationships/tags" Target="../tags/tag292.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95.xml"/><Relationship Id="rId7" Type="http://schemas.openxmlformats.org/officeDocument/2006/relationships/image" Target="../media/image9.emf"/><Relationship Id="rId2" Type="http://schemas.openxmlformats.org/officeDocument/2006/relationships/tags" Target="../tags/tag294.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297.xml"/><Relationship Id="rId7" Type="http://schemas.openxmlformats.org/officeDocument/2006/relationships/image" Target="../media/image9.emf"/><Relationship Id="rId2" Type="http://schemas.openxmlformats.org/officeDocument/2006/relationships/tags" Target="../tags/tag296.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299.xml"/><Relationship Id="rId7" Type="http://schemas.openxmlformats.org/officeDocument/2006/relationships/image" Target="../media/image9.emf"/><Relationship Id="rId2" Type="http://schemas.openxmlformats.org/officeDocument/2006/relationships/tags" Target="../tags/tag298.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vmlDrawing" Target="../drawings/vmlDrawing26.vml"/><Relationship Id="rId6" Type="http://schemas.openxmlformats.org/officeDocument/2006/relationships/image" Target="../media/image9.emf"/><Relationship Id="rId5" Type="http://schemas.openxmlformats.org/officeDocument/2006/relationships/oleObject" Target="../embeddings/oleObject26.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23589644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55"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Understand the core Azure Architectural components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791915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21" name="think-cell Slide" r:id="rId10" imgW="423" imgH="424" progId="TCLayout.ActiveDocument.1">
                  <p:embed/>
                </p:oleObj>
              </mc:Choice>
              <mc:Fallback>
                <p:oleObj name="think-cell Slide" r:id="rId10"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hlinkClick r:id="rId12" action="ppaction://hlinksldjump"/>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regions</a:t>
            </a:r>
            <a:endParaRPr lang="en-US" dirty="0"/>
          </a:p>
        </p:txBody>
      </p:sp>
      <p:sp>
        <p:nvSpPr>
          <p:cNvPr id="10" name="Text Placeholder 2">
            <a:hlinkClick r:id="rId13" action="ppaction://hlinksldjump"/>
            <a:extLst>
              <a:ext uri="{FF2B5EF4-FFF2-40B4-BE49-F238E27FC236}">
                <a16:creationId xmlns:a16="http://schemas.microsoft.com/office/drawing/2014/main" id="{715994AA-6AD7-4166-812E-0A3CA867051E}"/>
              </a:ext>
            </a:extLst>
          </p:cNvPr>
          <p:cNvSpPr>
            <a:spLocks noGrp="1"/>
          </p:cNvSpPr>
          <p:nvPr>
            <p:custDataLst>
              <p:tags r:id="rId6"/>
            </p:custDataLst>
          </p:nvPr>
        </p:nvSpPr>
        <p:spPr bwMode="gray">
          <a:xfrm>
            <a:off x="4978400" y="2112963"/>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Availability zones</a:t>
            </a:r>
            <a:endParaRPr lang="en-US" dirty="0"/>
          </a:p>
        </p:txBody>
      </p:sp>
      <p:sp>
        <p:nvSpPr>
          <p:cNvPr id="12" name="Text Placeholder 2">
            <a:extLst>
              <a:ext uri="{FF2B5EF4-FFF2-40B4-BE49-F238E27FC236}">
                <a16:creationId xmlns:a16="http://schemas.microsoft.com/office/drawing/2014/main" id="{1F67FBA5-32CF-4A9A-A9EA-8F42B1F84E50}"/>
              </a:ext>
            </a:extLst>
          </p:cNvPr>
          <p:cNvSpPr>
            <a:spLocks noGrp="1"/>
          </p:cNvSpPr>
          <p:nvPr>
            <p:custDataLst>
              <p:tags r:id="rId7"/>
            </p:custDataLst>
          </p:nvPr>
        </p:nvSpPr>
        <p:spPr bwMode="gray">
          <a:xfrm>
            <a:off x="4978400" y="2520950"/>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t>Azure </a:t>
            </a:r>
            <a:r>
              <a:rPr lang="en-US" altLang="en-US" b="1"/>
              <a:t>Resource Manager (ARM)</a:t>
            </a:r>
            <a:endParaRPr lang="en-US" b="1" dirty="0"/>
          </a:p>
        </p:txBody>
      </p:sp>
      <p:sp>
        <p:nvSpPr>
          <p:cNvPr id="15" name="Text Placeholder 2">
            <a:hlinkClick r:id="rId14" action="ppaction://hlinksldjump"/>
            <a:extLst>
              <a:ext uri="{FF2B5EF4-FFF2-40B4-BE49-F238E27FC236}">
                <a16:creationId xmlns:a16="http://schemas.microsoft.com/office/drawing/2014/main" id="{982D1909-E1DD-4A45-8E6F-DFAFEB8D5E1A}"/>
              </a:ext>
            </a:extLst>
          </p:cNvPr>
          <p:cNvSpPr>
            <a:spLocks noGrp="1"/>
          </p:cNvSpPr>
          <p:nvPr>
            <p:custDataLst>
              <p:tags r:id="rId8"/>
            </p:custDataLst>
          </p:nvPr>
        </p:nvSpPr>
        <p:spPr bwMode="gray">
          <a:xfrm>
            <a:off x="4978400" y="2927350"/>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Resource groups</a:t>
            </a:r>
            <a:endParaRPr lang="en-US" dirty="0"/>
          </a:p>
        </p:txBody>
      </p:sp>
    </p:spTree>
    <p:extLst>
      <p:ext uri="{BB962C8B-B14F-4D97-AF65-F5344CB8AC3E}">
        <p14:creationId xmlns:p14="http://schemas.microsoft.com/office/powerpoint/2010/main" val="106765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9B6A2F7-14CF-4B0D-B213-3AFDA8F9A11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03"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59B6A2F7-14CF-4B0D-B213-3AFDA8F9A11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C7AC2D8-4F83-4085-A78D-71D032BF7B0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8565D3D-BF6C-4BDE-95A5-76F7B9D1E949}"/>
              </a:ext>
            </a:extLst>
          </p:cNvPr>
          <p:cNvSpPr>
            <a:spLocks noGrp="1"/>
          </p:cNvSpPr>
          <p:nvPr>
            <p:ph type="title"/>
          </p:nvPr>
        </p:nvSpPr>
        <p:spPr/>
        <p:txBody>
          <a:bodyPr/>
          <a:lstStyle/>
          <a:p>
            <a:r>
              <a:rPr lang="en-US" cap="small" dirty="0"/>
              <a:t>Azure Resource Manager (ARM)</a:t>
            </a:r>
            <a:endParaRPr lang="en-US" dirty="0"/>
          </a:p>
        </p:txBody>
      </p:sp>
      <p:sp>
        <p:nvSpPr>
          <p:cNvPr id="3" name="Subtitle 2">
            <a:extLst>
              <a:ext uri="{FF2B5EF4-FFF2-40B4-BE49-F238E27FC236}">
                <a16:creationId xmlns:a16="http://schemas.microsoft.com/office/drawing/2014/main" id="{603E30BA-26D5-402E-9060-5248ED294B0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35A06CF-FEDE-4169-948C-5271DB20FBF6}"/>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8B86C35C-A9CE-49B6-B84B-24FDB5A0C344}"/>
              </a:ext>
            </a:extLst>
          </p:cNvPr>
          <p:cNvSpPr/>
          <p:nvPr/>
        </p:nvSpPr>
        <p:spPr>
          <a:xfrm>
            <a:off x="7752885" y="1282429"/>
            <a:ext cx="3884379" cy="3693319"/>
          </a:xfrm>
          <a:prstGeom prst="rect">
            <a:avLst/>
          </a:prstGeom>
        </p:spPr>
        <p:txBody>
          <a:bodyPr wrap="square">
            <a:spAutoFit/>
          </a:bodyPr>
          <a:lstStyle/>
          <a:p>
            <a:r>
              <a:rPr lang="en-US" dirty="0"/>
              <a:t>The flow of a typical ARM request to create or manage a resource is straightforward. A tool such as the Azure portal, command-line tools, or Visual Studio makes a request to the ARM API. </a:t>
            </a:r>
          </a:p>
          <a:p>
            <a:r>
              <a:rPr lang="en-US" dirty="0"/>
              <a:t>The API passes that request to ARM where the user is authenticated and authorized to perform the action. ARM then passes the request to a resource provider, and the resource provider creates the new resource or modifies an existing resource. </a:t>
            </a:r>
          </a:p>
        </p:txBody>
      </p:sp>
      <p:pic>
        <p:nvPicPr>
          <p:cNvPr id="8" name="Picture 7">
            <a:extLst>
              <a:ext uri="{FF2B5EF4-FFF2-40B4-BE49-F238E27FC236}">
                <a16:creationId xmlns:a16="http://schemas.microsoft.com/office/drawing/2014/main" id="{7E012528-D5AF-47C7-8BC4-A38958E94EEE}"/>
              </a:ext>
            </a:extLst>
          </p:cNvPr>
          <p:cNvPicPr>
            <a:picLocks noChangeAspect="1"/>
          </p:cNvPicPr>
          <p:nvPr/>
        </p:nvPicPr>
        <p:blipFill>
          <a:blip r:embed="rId7"/>
          <a:stretch>
            <a:fillRect/>
          </a:stretch>
        </p:blipFill>
        <p:spPr>
          <a:xfrm>
            <a:off x="3657600" y="1317769"/>
            <a:ext cx="4095285" cy="5237747"/>
          </a:xfrm>
          <a:prstGeom prst="rect">
            <a:avLst/>
          </a:prstGeom>
        </p:spPr>
      </p:pic>
    </p:spTree>
    <p:extLst>
      <p:ext uri="{BB962C8B-B14F-4D97-AF65-F5344CB8AC3E}">
        <p14:creationId xmlns:p14="http://schemas.microsoft.com/office/powerpoint/2010/main" val="395718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9B6A2F7-14CF-4B0D-B213-3AFDA8F9A11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36"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59B6A2F7-14CF-4B0D-B213-3AFDA8F9A11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C7AC2D8-4F83-4085-A78D-71D032BF7B0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8565D3D-BF6C-4BDE-95A5-76F7B9D1E949}"/>
              </a:ext>
            </a:extLst>
          </p:cNvPr>
          <p:cNvSpPr>
            <a:spLocks noGrp="1"/>
          </p:cNvSpPr>
          <p:nvPr>
            <p:ph type="title"/>
          </p:nvPr>
        </p:nvSpPr>
        <p:spPr/>
        <p:txBody>
          <a:bodyPr/>
          <a:lstStyle/>
          <a:p>
            <a:r>
              <a:rPr lang="en-US" cap="small" dirty="0"/>
              <a:t>Azure Resource Manager (ARM)</a:t>
            </a:r>
            <a:endParaRPr lang="en-US" dirty="0"/>
          </a:p>
        </p:txBody>
      </p:sp>
      <p:sp>
        <p:nvSpPr>
          <p:cNvPr id="3" name="Subtitle 2">
            <a:extLst>
              <a:ext uri="{FF2B5EF4-FFF2-40B4-BE49-F238E27FC236}">
                <a16:creationId xmlns:a16="http://schemas.microsoft.com/office/drawing/2014/main" id="{603E30BA-26D5-402E-9060-5248ED294B0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35A06CF-FEDE-4169-948C-5271DB20FBF6}"/>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8B86C35C-A9CE-49B6-B84B-24FDB5A0C344}"/>
              </a:ext>
            </a:extLst>
          </p:cNvPr>
          <p:cNvSpPr/>
          <p:nvPr/>
        </p:nvSpPr>
        <p:spPr>
          <a:xfrm>
            <a:off x="3625517" y="1282429"/>
            <a:ext cx="8011748" cy="3970318"/>
          </a:xfrm>
          <a:prstGeom prst="rect">
            <a:avLst/>
          </a:prstGeom>
        </p:spPr>
        <p:txBody>
          <a:bodyPr wrap="square">
            <a:spAutoFit/>
          </a:bodyPr>
          <a:lstStyle/>
          <a:p>
            <a:r>
              <a:rPr lang="en-US" dirty="0"/>
              <a:t>The request that is made to ARM isn’t a complicated, code-based request. Instead, ARM uses </a:t>
            </a:r>
            <a:r>
              <a:rPr lang="en-US" i="1" dirty="0"/>
              <a:t>declarative syntax</a:t>
            </a:r>
            <a:r>
              <a:rPr lang="en-US" dirty="0"/>
              <a:t>. </a:t>
            </a:r>
          </a:p>
          <a:p>
            <a:r>
              <a:rPr lang="en-US" dirty="0"/>
              <a:t>You tell ARM what you want to do and ARM does it for you. To do that, ARM uses files that are encoded in JavaScript Object Notation (or JSON) called </a:t>
            </a:r>
            <a:r>
              <a:rPr lang="en-US" i="1" dirty="0"/>
              <a:t>ARM templates</a:t>
            </a:r>
            <a:r>
              <a:rPr lang="en-US" dirty="0"/>
              <a:t>.</a:t>
            </a:r>
          </a:p>
          <a:p>
            <a:endParaRPr lang="en-US" dirty="0"/>
          </a:p>
          <a:p>
            <a:r>
              <a:rPr lang="en-US" dirty="0"/>
              <a:t>ARM has many benefits:</a:t>
            </a:r>
          </a:p>
          <a:p>
            <a:pPr marL="285750" lvl="0" indent="-285750">
              <a:buFont typeface="Arial" panose="020B0604020202020204" pitchFamily="34" charset="0"/>
              <a:buChar char="•"/>
            </a:pPr>
            <a:r>
              <a:rPr lang="en-US" dirty="0"/>
              <a:t>ARM allows you to easily deploy multiple Azure resources at once.</a:t>
            </a:r>
          </a:p>
          <a:p>
            <a:pPr marL="285750" lvl="0" indent="-285750">
              <a:buFont typeface="Arial" panose="020B0604020202020204" pitchFamily="34" charset="0"/>
              <a:buChar char="•"/>
            </a:pPr>
            <a:r>
              <a:rPr lang="en-US" dirty="0"/>
              <a:t>ARM makes it possible to reproduce any deployment with consistent results at any point in the future.</a:t>
            </a:r>
          </a:p>
          <a:p>
            <a:pPr marL="285750" lvl="0" indent="-285750">
              <a:buFont typeface="Arial" panose="020B0604020202020204" pitchFamily="34" charset="0"/>
              <a:buChar char="•"/>
            </a:pPr>
            <a:r>
              <a:rPr lang="en-US" dirty="0"/>
              <a:t>ARM allows you to create declarative templates for deployment instead of requiring you to write and maintain complex deployment scripts.</a:t>
            </a:r>
          </a:p>
          <a:p>
            <a:pPr marL="285750" lvl="0" indent="-285750">
              <a:buFont typeface="Arial" panose="020B0604020202020204" pitchFamily="34" charset="0"/>
              <a:buChar char="•"/>
            </a:pPr>
            <a:r>
              <a:rPr lang="en-US" dirty="0"/>
              <a:t>ARM makes it possible to set up dependencies so that your resources are deployed in the right order every time.</a:t>
            </a:r>
          </a:p>
        </p:txBody>
      </p:sp>
    </p:spTree>
    <p:extLst>
      <p:ext uri="{BB962C8B-B14F-4D97-AF65-F5344CB8AC3E}">
        <p14:creationId xmlns:p14="http://schemas.microsoft.com/office/powerpoint/2010/main" val="276951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34142975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4" name="think-cell Slide" r:id="rId10" imgW="423" imgH="424" progId="TCLayout.ActiveDocument.1">
                  <p:embed/>
                </p:oleObj>
              </mc:Choice>
              <mc:Fallback>
                <p:oleObj name="think-cell Slide" r:id="rId10"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hlinkClick r:id="rId12" action="ppaction://hlinksldjump"/>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regions</a:t>
            </a:r>
            <a:endParaRPr lang="en-US" dirty="0"/>
          </a:p>
        </p:txBody>
      </p:sp>
      <p:sp>
        <p:nvSpPr>
          <p:cNvPr id="10" name="Text Placeholder 2">
            <a:hlinkClick r:id="rId13" action="ppaction://hlinksldjump"/>
            <a:extLst>
              <a:ext uri="{FF2B5EF4-FFF2-40B4-BE49-F238E27FC236}">
                <a16:creationId xmlns:a16="http://schemas.microsoft.com/office/drawing/2014/main" id="{715994AA-6AD7-4166-812E-0A3CA867051E}"/>
              </a:ext>
            </a:extLst>
          </p:cNvPr>
          <p:cNvSpPr>
            <a:spLocks noGrp="1"/>
          </p:cNvSpPr>
          <p:nvPr>
            <p:custDataLst>
              <p:tags r:id="rId6"/>
            </p:custDataLst>
          </p:nvPr>
        </p:nvSpPr>
        <p:spPr bwMode="gray">
          <a:xfrm>
            <a:off x="4978400" y="2112963"/>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Availability zones</a:t>
            </a:r>
            <a:endParaRPr lang="en-US" dirty="0"/>
          </a:p>
        </p:txBody>
      </p:sp>
      <p:sp>
        <p:nvSpPr>
          <p:cNvPr id="12" name="Text Placeholder 2">
            <a:hlinkClick r:id="rId14" action="ppaction://hlinksldjump"/>
            <a:extLst>
              <a:ext uri="{FF2B5EF4-FFF2-40B4-BE49-F238E27FC236}">
                <a16:creationId xmlns:a16="http://schemas.microsoft.com/office/drawing/2014/main" id="{1F67FBA5-32CF-4A9A-A9EA-8F42B1F84E50}"/>
              </a:ext>
            </a:extLst>
          </p:cNvPr>
          <p:cNvSpPr>
            <a:spLocks noGrp="1"/>
          </p:cNvSpPr>
          <p:nvPr>
            <p:custDataLst>
              <p:tags r:id="rId7"/>
            </p:custDataLst>
          </p:nvPr>
        </p:nvSpPr>
        <p:spPr bwMode="gray">
          <a:xfrm>
            <a:off x="4978400" y="2520950"/>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a:t>
            </a:r>
            <a:r>
              <a:rPr lang="en-US" altLang="en-US"/>
              <a:t>Resource Manager (ARM)</a:t>
            </a:r>
            <a:endParaRPr lang="en-US" dirty="0"/>
          </a:p>
        </p:txBody>
      </p:sp>
      <p:sp>
        <p:nvSpPr>
          <p:cNvPr id="13" name="Text Placeholder 2">
            <a:extLst>
              <a:ext uri="{FF2B5EF4-FFF2-40B4-BE49-F238E27FC236}">
                <a16:creationId xmlns:a16="http://schemas.microsoft.com/office/drawing/2014/main" id="{21806CD3-CC35-47F0-82C5-6964190D3FD8}"/>
              </a:ext>
            </a:extLst>
          </p:cNvPr>
          <p:cNvSpPr>
            <a:spLocks noGrp="1"/>
          </p:cNvSpPr>
          <p:nvPr>
            <p:custDataLst>
              <p:tags r:id="rId8"/>
            </p:custDataLst>
          </p:nvPr>
        </p:nvSpPr>
        <p:spPr bwMode="gray">
          <a:xfrm>
            <a:off x="4978400" y="2927350"/>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t>Resource groups</a:t>
            </a:r>
            <a:endParaRPr lang="en-US" b="1" dirty="0"/>
          </a:p>
        </p:txBody>
      </p:sp>
    </p:spTree>
    <p:extLst>
      <p:ext uri="{BB962C8B-B14F-4D97-AF65-F5344CB8AC3E}">
        <p14:creationId xmlns:p14="http://schemas.microsoft.com/office/powerpoint/2010/main" val="410861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B275DEE-AFC1-442A-B441-C05EF66C39ED}"/>
              </a:ext>
            </a:extLst>
          </p:cNvPr>
          <p:cNvGraphicFramePr>
            <a:graphicFrameLocks noChangeAspect="1"/>
          </p:cNvGraphicFramePr>
          <p:nvPr>
            <p:custDataLst>
              <p:tags r:id="rId2"/>
            </p:custDataLst>
            <p:extLst>
              <p:ext uri="{D42A27DB-BD31-4B8C-83A1-F6EECF244321}">
                <p14:modId xmlns:p14="http://schemas.microsoft.com/office/powerpoint/2010/main" val="15126340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1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1B32892-192D-4176-90F4-E881CEA68F7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B0D4F3-3268-49C6-A410-0C2046960330}"/>
              </a:ext>
            </a:extLst>
          </p:cNvPr>
          <p:cNvSpPr>
            <a:spLocks noGrp="1"/>
          </p:cNvSpPr>
          <p:nvPr>
            <p:ph type="title"/>
          </p:nvPr>
        </p:nvSpPr>
        <p:spPr/>
        <p:txBody>
          <a:bodyPr/>
          <a:lstStyle/>
          <a:p>
            <a:r>
              <a:rPr lang="en-US"/>
              <a:t>Resource groups</a:t>
            </a:r>
            <a:endParaRPr lang="en-US" dirty="0"/>
          </a:p>
        </p:txBody>
      </p:sp>
      <p:sp>
        <p:nvSpPr>
          <p:cNvPr id="3" name="Subtitle 2">
            <a:extLst>
              <a:ext uri="{FF2B5EF4-FFF2-40B4-BE49-F238E27FC236}">
                <a16:creationId xmlns:a16="http://schemas.microsoft.com/office/drawing/2014/main" id="{11392C54-98FD-444C-837D-34C292E229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3B6A2F8-72C7-4D5C-A62A-53D5CC9BBCBF}"/>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3761E19-175B-4423-93C3-7F21EC6A43E1}"/>
              </a:ext>
            </a:extLst>
          </p:cNvPr>
          <p:cNvSpPr/>
          <p:nvPr/>
        </p:nvSpPr>
        <p:spPr>
          <a:xfrm>
            <a:off x="3673642" y="1471136"/>
            <a:ext cx="7963621" cy="3693319"/>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when you’re dealing with enterprise-level applications, you’re usually dealing with a complex array of services. Not only that, but you might be dealing with multiple applications that use multiple services, and they might be spread across multiple Azure regions.</a:t>
            </a:r>
          </a:p>
          <a:p>
            <a:r>
              <a:rPr lang="en-US" dirty="0"/>
              <a:t>A resource group is </a:t>
            </a:r>
            <a:r>
              <a:rPr lang="en-US" b="1" dirty="0"/>
              <a:t>a logical container for Azure services</a:t>
            </a:r>
            <a:r>
              <a:rPr lang="en-US" dirty="0"/>
              <a:t>. By creating all Azure services associated with a particular application in a single resource group, you can then deploy and manage all of those services as a single entity.</a:t>
            </a:r>
          </a:p>
          <a:p>
            <a:r>
              <a:rPr lang="en-US" dirty="0"/>
              <a:t>Organizing Azure resources in a resource group has many advantages. </a:t>
            </a:r>
          </a:p>
          <a:p>
            <a:pPr marL="285750" indent="-285750">
              <a:buFont typeface="Arial" panose="020B0604020202020204" pitchFamily="34" charset="0"/>
              <a:buChar char="•"/>
            </a:pPr>
            <a:r>
              <a:rPr lang="en-US" dirty="0"/>
              <a:t>First of all, you can easily set up deployments using an ARM template. </a:t>
            </a:r>
          </a:p>
          <a:p>
            <a:pPr marL="285750" indent="-285750">
              <a:buFont typeface="Arial" panose="020B0604020202020204" pitchFamily="34" charset="0"/>
              <a:buChar char="•"/>
            </a:pPr>
            <a:r>
              <a:rPr lang="en-US" dirty="0"/>
              <a:t>You can name a resource group with an easily-recognizable name so that you can see all Azure resources used in a particular application at a glance</a:t>
            </a:r>
          </a:p>
        </p:txBody>
      </p:sp>
      <p:pic>
        <p:nvPicPr>
          <p:cNvPr id="8" name="Picture 7">
            <a:extLst>
              <a:ext uri="{FF2B5EF4-FFF2-40B4-BE49-F238E27FC236}">
                <a16:creationId xmlns:a16="http://schemas.microsoft.com/office/drawing/2014/main" id="{EF7AAD7E-D53A-470F-A350-33624B4ACE15}"/>
              </a:ext>
            </a:extLst>
          </p:cNvPr>
          <p:cNvPicPr>
            <a:picLocks noChangeAspect="1"/>
          </p:cNvPicPr>
          <p:nvPr/>
        </p:nvPicPr>
        <p:blipFill>
          <a:blip r:embed="rId7"/>
          <a:stretch>
            <a:fillRect/>
          </a:stretch>
        </p:blipFill>
        <p:spPr>
          <a:xfrm>
            <a:off x="3176" y="3759914"/>
            <a:ext cx="3456473" cy="2809082"/>
          </a:xfrm>
          <a:prstGeom prst="rect">
            <a:avLst/>
          </a:prstGeom>
        </p:spPr>
      </p:pic>
    </p:spTree>
    <p:extLst>
      <p:ext uri="{BB962C8B-B14F-4D97-AF65-F5344CB8AC3E}">
        <p14:creationId xmlns:p14="http://schemas.microsoft.com/office/powerpoint/2010/main" val="303590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B275DEE-AFC1-442A-B441-C05EF66C39E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9"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4B275DEE-AFC1-442A-B441-C05EF66C39E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1B32892-192D-4176-90F4-E881CEA68F7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B0D4F3-3268-49C6-A410-0C2046960330}"/>
              </a:ext>
            </a:extLst>
          </p:cNvPr>
          <p:cNvSpPr>
            <a:spLocks noGrp="1"/>
          </p:cNvSpPr>
          <p:nvPr>
            <p:ph type="title"/>
          </p:nvPr>
        </p:nvSpPr>
        <p:spPr/>
        <p:txBody>
          <a:bodyPr/>
          <a:lstStyle/>
          <a:p>
            <a:r>
              <a:rPr lang="en-US"/>
              <a:t>Resource groups</a:t>
            </a:r>
            <a:endParaRPr lang="en-US" dirty="0"/>
          </a:p>
        </p:txBody>
      </p:sp>
      <p:sp>
        <p:nvSpPr>
          <p:cNvPr id="3" name="Subtitle 2">
            <a:extLst>
              <a:ext uri="{FF2B5EF4-FFF2-40B4-BE49-F238E27FC236}">
                <a16:creationId xmlns:a16="http://schemas.microsoft.com/office/drawing/2014/main" id="{11392C54-98FD-444C-837D-34C292E229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3B6A2F8-72C7-4D5C-A62A-53D5CC9BBCBF}"/>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3761E19-175B-4423-93C3-7F21EC6A43E1}"/>
              </a:ext>
            </a:extLst>
          </p:cNvPr>
          <p:cNvSpPr/>
          <p:nvPr/>
        </p:nvSpPr>
        <p:spPr>
          <a:xfrm>
            <a:off x="3673642" y="1286470"/>
            <a:ext cx="7963621" cy="369332"/>
          </a:xfrm>
          <a:prstGeom prst="rect">
            <a:avLst/>
          </a:prstGeom>
        </p:spPr>
        <p:txBody>
          <a:bodyPr wrap="square">
            <a:spAutoFit/>
          </a:bodyPr>
          <a:lstStyle/>
          <a:p>
            <a:r>
              <a:rPr lang="en-US" dirty="0"/>
              <a:t>It’s convenient to see all of the resources associated with a particular app</a:t>
            </a:r>
          </a:p>
        </p:txBody>
      </p:sp>
      <p:sp>
        <p:nvSpPr>
          <p:cNvPr id="9" name="Rectangle 8">
            <a:extLst>
              <a:ext uri="{FF2B5EF4-FFF2-40B4-BE49-F238E27FC236}">
                <a16:creationId xmlns:a16="http://schemas.microsoft.com/office/drawing/2014/main" id="{661CE28F-5D07-4E85-94BA-6643417F820D}"/>
              </a:ext>
            </a:extLst>
          </p:cNvPr>
          <p:cNvSpPr/>
          <p:nvPr/>
        </p:nvSpPr>
        <p:spPr>
          <a:xfrm>
            <a:off x="3673641" y="5445187"/>
            <a:ext cx="7963622" cy="923330"/>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rPr>
              <a:t>In the figure, you see resources in several different Azure regions (Regions are in the Location column). If you have access to multiple Azure subscriptions, “you can also” have resources from multiple subscriptions in a single resource group.</a:t>
            </a:r>
            <a:endParaRPr lang="en-US" sz="16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EBB7DFD6-B915-4AD1-B3E3-21BC50B53A12}"/>
              </a:ext>
            </a:extLst>
          </p:cNvPr>
          <p:cNvPicPr>
            <a:picLocks noChangeAspect="1"/>
          </p:cNvPicPr>
          <p:nvPr/>
        </p:nvPicPr>
        <p:blipFill>
          <a:blip r:embed="rId7"/>
          <a:stretch>
            <a:fillRect/>
          </a:stretch>
        </p:blipFill>
        <p:spPr>
          <a:xfrm>
            <a:off x="4470280" y="1692865"/>
            <a:ext cx="5230835" cy="3767783"/>
          </a:xfrm>
          <a:prstGeom prst="rect">
            <a:avLst/>
          </a:prstGeom>
        </p:spPr>
      </p:pic>
    </p:spTree>
    <p:extLst>
      <p:ext uri="{BB962C8B-B14F-4D97-AF65-F5344CB8AC3E}">
        <p14:creationId xmlns:p14="http://schemas.microsoft.com/office/powerpoint/2010/main" val="198529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B275DEE-AFC1-442A-B441-C05EF66C39E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4B275DEE-AFC1-442A-B441-C05EF66C39E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1B32892-192D-4176-90F4-E881CEA68F7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B0D4F3-3268-49C6-A410-0C2046960330}"/>
              </a:ext>
            </a:extLst>
          </p:cNvPr>
          <p:cNvSpPr>
            <a:spLocks noGrp="1"/>
          </p:cNvSpPr>
          <p:nvPr>
            <p:ph type="title"/>
          </p:nvPr>
        </p:nvSpPr>
        <p:spPr/>
        <p:txBody>
          <a:bodyPr/>
          <a:lstStyle/>
          <a:p>
            <a:r>
              <a:rPr lang="en-US"/>
              <a:t>Resource groups</a:t>
            </a:r>
            <a:endParaRPr lang="en-US" dirty="0"/>
          </a:p>
        </p:txBody>
      </p:sp>
      <p:sp>
        <p:nvSpPr>
          <p:cNvPr id="3" name="Subtitle 2">
            <a:extLst>
              <a:ext uri="{FF2B5EF4-FFF2-40B4-BE49-F238E27FC236}">
                <a16:creationId xmlns:a16="http://schemas.microsoft.com/office/drawing/2014/main" id="{11392C54-98FD-444C-837D-34C292E229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3B6A2F8-72C7-4D5C-A62A-53D5CC9BBCBF}"/>
              </a:ext>
            </a:extLst>
          </p:cNvPr>
          <p:cNvSpPr>
            <a:spLocks noGrp="1"/>
          </p:cNvSpPr>
          <p:nvPr>
            <p:ph type="body" sz="quarter" idx="17"/>
          </p:nvPr>
        </p:nvSpPr>
        <p:spPr/>
        <p:txBody>
          <a:bodyPr/>
          <a:lstStyle/>
          <a:p>
            <a:endParaRPr lang="en-US"/>
          </a:p>
        </p:txBody>
      </p:sp>
      <p:sp>
        <p:nvSpPr>
          <p:cNvPr id="8" name="Rectangle 7">
            <a:extLst>
              <a:ext uri="{FF2B5EF4-FFF2-40B4-BE49-F238E27FC236}">
                <a16:creationId xmlns:a16="http://schemas.microsoft.com/office/drawing/2014/main" id="{14907425-64F8-48F4-90CE-A6C53B43C5D8}"/>
              </a:ext>
            </a:extLst>
          </p:cNvPr>
          <p:cNvSpPr/>
          <p:nvPr/>
        </p:nvSpPr>
        <p:spPr>
          <a:xfrm>
            <a:off x="3737809" y="1300917"/>
            <a:ext cx="8053137" cy="4801314"/>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A menu of operations that you can perform on your resource group.</a:t>
            </a:r>
          </a:p>
          <a:p>
            <a:endParaRPr lang="en-US" dirty="0">
              <a:solidFill>
                <a:srgbClr val="000000"/>
              </a:solidFill>
              <a:latin typeface="inherit"/>
              <a:cs typeface="Times New Roman" panose="02020603050405020304" pitchFamily="18" charset="0"/>
            </a:endParaRPr>
          </a:p>
          <a:p>
            <a:r>
              <a:rPr lang="en-US" dirty="0"/>
              <a:t>If you click on </a:t>
            </a:r>
            <a:r>
              <a:rPr lang="en-US" b="1" dirty="0"/>
              <a:t>Resource Costs</a:t>
            </a:r>
            <a:r>
              <a:rPr lang="en-US" dirty="0"/>
              <a:t>, you can see the cost of all of the resources in this resource group. Having that information at your fingertips is especially helpful in situations where you want to make sure certain departments in your company are charged correctly for the used resources. In fact, some companies will create resource groups for each department rather than creating them scoped to applications.</a:t>
            </a:r>
          </a:p>
          <a:p>
            <a:endParaRPr lang="en-US" dirty="0"/>
          </a:p>
          <a:p>
            <a:r>
              <a:rPr lang="en-US" b="1" dirty="0"/>
              <a:t>An Azure resource can only exist in one resource group. </a:t>
            </a:r>
          </a:p>
          <a:p>
            <a:endParaRPr lang="en-US" b="1" dirty="0"/>
          </a:p>
          <a:p>
            <a:r>
              <a:rPr lang="en-US" dirty="0"/>
              <a:t>If you click on Tags, you can apply one or more tags that you choose to your resource group. A tag consists of a name and a value. You can apply a tag to most Azure resources, not just resource groups. </a:t>
            </a:r>
          </a:p>
          <a:p>
            <a:endParaRPr lang="en-US" dirty="0"/>
          </a:p>
          <a:p>
            <a:r>
              <a:rPr lang="en-US" dirty="0"/>
              <a:t>When you delete a resource group, all of the resources in that resource group are automatically deleted. </a:t>
            </a:r>
          </a:p>
        </p:txBody>
      </p:sp>
    </p:spTree>
    <p:extLst>
      <p:ext uri="{BB962C8B-B14F-4D97-AF65-F5344CB8AC3E}">
        <p14:creationId xmlns:p14="http://schemas.microsoft.com/office/powerpoint/2010/main" val="217160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3012142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292" name="think-cell Slide" r:id="rId10" imgW="423" imgH="424" progId="TCLayout.ActiveDocument.1">
                  <p:embed/>
                </p:oleObj>
              </mc:Choice>
              <mc:Fallback>
                <p:oleObj name="think-cell Slide" r:id="rId10"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t>Azure regions</a:t>
            </a:r>
            <a:endParaRPr lang="en-US" b="1" dirty="0"/>
          </a:p>
        </p:txBody>
      </p:sp>
      <p:sp>
        <p:nvSpPr>
          <p:cNvPr id="7" name="Text Placeholder 2">
            <a:hlinkClick r:id="rId12" action="ppaction://hlinksldjump"/>
            <a:extLst>
              <a:ext uri="{FF2B5EF4-FFF2-40B4-BE49-F238E27FC236}">
                <a16:creationId xmlns:a16="http://schemas.microsoft.com/office/drawing/2014/main" id="{498A97B0-6FD2-4273-B9FC-B97CB08D2655}"/>
              </a:ext>
            </a:extLst>
          </p:cNvPr>
          <p:cNvSpPr>
            <a:spLocks noGrp="1"/>
          </p:cNvSpPr>
          <p:nvPr>
            <p:custDataLst>
              <p:tags r:id="rId6"/>
            </p:custDataLst>
          </p:nvPr>
        </p:nvSpPr>
        <p:spPr bwMode="gray">
          <a:xfrm>
            <a:off x="4978400" y="2112963"/>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Availability zones</a:t>
            </a:r>
            <a:endParaRPr lang="en-US" dirty="0"/>
          </a:p>
        </p:txBody>
      </p:sp>
      <p:sp>
        <p:nvSpPr>
          <p:cNvPr id="8" name="Text Placeholder 2">
            <a:hlinkClick r:id="rId13" action="ppaction://hlinksldjump"/>
            <a:extLst>
              <a:ext uri="{FF2B5EF4-FFF2-40B4-BE49-F238E27FC236}">
                <a16:creationId xmlns:a16="http://schemas.microsoft.com/office/drawing/2014/main" id="{27A112BE-EA29-4F90-A8C5-3C8C473DC65E}"/>
              </a:ext>
            </a:extLst>
          </p:cNvPr>
          <p:cNvSpPr>
            <a:spLocks noGrp="1"/>
          </p:cNvSpPr>
          <p:nvPr>
            <p:custDataLst>
              <p:tags r:id="rId7"/>
            </p:custDataLst>
          </p:nvPr>
        </p:nvSpPr>
        <p:spPr bwMode="gray">
          <a:xfrm>
            <a:off x="4978400" y="2520950"/>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Resource Manager (ARM)</a:t>
            </a:r>
            <a:endParaRPr lang="en-US" dirty="0"/>
          </a:p>
        </p:txBody>
      </p:sp>
      <p:sp>
        <p:nvSpPr>
          <p:cNvPr id="9" name="Text Placeholder 2">
            <a:hlinkClick r:id="rId14" action="ppaction://hlinksldjump"/>
            <a:extLst>
              <a:ext uri="{FF2B5EF4-FFF2-40B4-BE49-F238E27FC236}">
                <a16:creationId xmlns:a16="http://schemas.microsoft.com/office/drawing/2014/main" id="{58E41374-4265-4FC8-934C-2391221BEC96}"/>
              </a:ext>
            </a:extLst>
          </p:cNvPr>
          <p:cNvSpPr>
            <a:spLocks noGrp="1"/>
          </p:cNvSpPr>
          <p:nvPr>
            <p:custDataLst>
              <p:tags r:id="rId8"/>
            </p:custDataLst>
          </p:nvPr>
        </p:nvSpPr>
        <p:spPr bwMode="gray">
          <a:xfrm>
            <a:off x="4978400" y="2927350"/>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Resource groups</a:t>
            </a:r>
            <a:endParaRPr lang="en-US" dirty="0"/>
          </a:p>
        </p:txBody>
      </p:sp>
    </p:spTree>
    <p:extLst>
      <p:ext uri="{BB962C8B-B14F-4D97-AF65-F5344CB8AC3E}">
        <p14:creationId xmlns:p14="http://schemas.microsoft.com/office/powerpoint/2010/main" val="28608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0529BC8-1649-4F6D-903D-8BB8B2866DDC}"/>
              </a:ext>
            </a:extLst>
          </p:cNvPr>
          <p:cNvGraphicFramePr>
            <a:graphicFrameLocks noChangeAspect="1"/>
          </p:cNvGraphicFramePr>
          <p:nvPr>
            <p:custDataLst>
              <p:tags r:id="rId2"/>
            </p:custDataLst>
            <p:extLst>
              <p:ext uri="{D42A27DB-BD31-4B8C-83A1-F6EECF244321}">
                <p14:modId xmlns:p14="http://schemas.microsoft.com/office/powerpoint/2010/main" val="2412230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43"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9BB5F00-8DCF-4ACE-90A9-45E54A0B109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9242DB2-88C6-4A0B-9882-FFDB1FDBC25B}"/>
              </a:ext>
            </a:extLst>
          </p:cNvPr>
          <p:cNvSpPr>
            <a:spLocks noGrp="1"/>
          </p:cNvSpPr>
          <p:nvPr>
            <p:ph type="title"/>
          </p:nvPr>
        </p:nvSpPr>
        <p:spPr/>
        <p:txBody>
          <a:bodyPr/>
          <a:lstStyle/>
          <a:p>
            <a:r>
              <a:rPr lang="en-US" dirty="0"/>
              <a:t>Azure regions</a:t>
            </a:r>
          </a:p>
        </p:txBody>
      </p:sp>
      <p:sp>
        <p:nvSpPr>
          <p:cNvPr id="3" name="Subtitle 2">
            <a:extLst>
              <a:ext uri="{FF2B5EF4-FFF2-40B4-BE49-F238E27FC236}">
                <a16:creationId xmlns:a16="http://schemas.microsoft.com/office/drawing/2014/main" id="{D336270B-0557-47B3-8EAC-FF120888229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B8CEC31-4D8C-4DD9-AAE8-F1A75E7FA68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3C63152-C9F8-4C6F-9616-A2AACCF49BE9}"/>
              </a:ext>
            </a:extLst>
          </p:cNvPr>
          <p:cNvSpPr/>
          <p:nvPr/>
        </p:nvSpPr>
        <p:spPr>
          <a:xfrm>
            <a:off x="3625515" y="1187272"/>
            <a:ext cx="8165431" cy="5355312"/>
          </a:xfrm>
          <a:prstGeom prst="rect">
            <a:avLst/>
          </a:prstGeom>
        </p:spPr>
        <p:txBody>
          <a:bodyPr wrap="square">
            <a:spAutoFit/>
          </a:bodyPr>
          <a:lstStyle/>
          <a:p>
            <a:pPr marL="285750" indent="-285750">
              <a:buFont typeface="Arial" panose="020B0604020202020204" pitchFamily="34" charset="0"/>
              <a:buChar char="•"/>
            </a:pPr>
            <a:r>
              <a:rPr lang="en-US" b="1" dirty="0">
                <a:solidFill>
                  <a:srgbClr val="000000"/>
                </a:solidFill>
                <a:latin typeface="inherit"/>
                <a:ea typeface="Times New Roman" panose="02020603050405020304" pitchFamily="18" charset="0"/>
                <a:cs typeface="Times New Roman" panose="02020603050405020304" pitchFamily="18" charset="0"/>
              </a:rPr>
              <a:t>Geographies</a:t>
            </a:r>
            <a:r>
              <a:rPr lang="en-US" dirty="0">
                <a:solidFill>
                  <a:srgbClr val="000000"/>
                </a:solidFill>
                <a:latin typeface="inherit"/>
                <a:ea typeface="Times New Roman" panose="02020603050405020304" pitchFamily="18" charset="0"/>
                <a:cs typeface="Times New Roman" panose="02020603050405020304" pitchFamily="18" charset="0"/>
              </a:rPr>
              <a:t>: Boundaries created by Microsoft in order to provide Azure services to people around the world. </a:t>
            </a:r>
            <a:r>
              <a:rPr lang="en-US" dirty="0"/>
              <a:t>There are often regulations for data handling that apply to an entire country, and having a geography defined for a country allows Microsoft to ensure that data-handling regulations are in place.</a:t>
            </a:r>
            <a:br>
              <a:rPr lang="en-US" dirty="0"/>
            </a:br>
            <a:r>
              <a:rPr lang="en-US" dirty="0">
                <a:solidFill>
                  <a:srgbClr val="FF0000"/>
                </a:solidFill>
              </a:rPr>
              <a:t>Each geography contains at least two regions separated by a large physical distance is important. That’s how Azure maintains disaster recovery</a:t>
            </a:r>
            <a:r>
              <a:rPr lang="en-US" b="1" dirty="0"/>
              <a:t>.</a:t>
            </a:r>
          </a:p>
          <a:p>
            <a:pPr marL="285750" indent="-285750">
              <a:buFont typeface="Arial" panose="020B0604020202020204" pitchFamily="34" charset="0"/>
              <a:buChar char="•"/>
            </a:pPr>
            <a:r>
              <a:rPr lang="en-US" b="1" dirty="0"/>
              <a:t>Region: </a:t>
            </a:r>
            <a:r>
              <a:rPr lang="en-US" dirty="0"/>
              <a:t>At each region, Microsoft has built datacenters (physical buildings) that contain the physical hardware that Azure uses. </a:t>
            </a:r>
          </a:p>
          <a:p>
            <a:pPr marL="285750" indent="-285750">
              <a:buFont typeface="Arial" panose="020B0604020202020204" pitchFamily="34" charset="0"/>
              <a:buChar char="•"/>
            </a:pPr>
            <a:r>
              <a:rPr lang="en-US" b="1" dirty="0"/>
              <a:t>These datacenters </a:t>
            </a:r>
            <a:r>
              <a:rPr lang="en-US" dirty="0"/>
              <a:t>contain climate-controlled buildings that house the server racks containing physical computer hardware. They also have:</a:t>
            </a:r>
          </a:p>
          <a:p>
            <a:pPr marL="742950" lvl="1" indent="-285750">
              <a:buFont typeface="Arial" panose="020B0604020202020204" pitchFamily="34" charset="0"/>
              <a:buChar char="•"/>
            </a:pPr>
            <a:r>
              <a:rPr lang="en-US" dirty="0"/>
              <a:t>Complex and reliable network infrastructure to provide the networking power. </a:t>
            </a:r>
          </a:p>
          <a:p>
            <a:pPr marL="742950" lvl="1" indent="-285750">
              <a:buFont typeface="Arial" panose="020B0604020202020204" pitchFamily="34" charset="0"/>
              <a:buChar char="•"/>
            </a:pPr>
            <a:r>
              <a:rPr lang="en-US" dirty="0"/>
              <a:t>Each datacenter has an isolated power supply and power generators in case of a power outage. All of the network traffic entering and exiting the datacenter goes over Microsoft’s own fiber-optic network, on fiber owned or leased by Microsoft. Even data that flows between regions across oceans travels over Microsoft’s fiber-optic cables that traverse the oceans.</a:t>
            </a:r>
          </a:p>
          <a:p>
            <a:endParaRPr lang="en-US" dirty="0"/>
          </a:p>
        </p:txBody>
      </p:sp>
    </p:spTree>
    <p:extLst>
      <p:ext uri="{BB962C8B-B14F-4D97-AF65-F5344CB8AC3E}">
        <p14:creationId xmlns:p14="http://schemas.microsoft.com/office/powerpoint/2010/main" val="203950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19013480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7" name="think-cell Slide" r:id="rId10" imgW="423" imgH="424" progId="TCLayout.ActiveDocument.1">
                  <p:embed/>
                </p:oleObj>
              </mc:Choice>
              <mc:Fallback>
                <p:oleObj name="think-cell Slide" r:id="rId10"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hlinkClick r:id="rId12" action="ppaction://hlinksldjump"/>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regions</a:t>
            </a:r>
            <a:endParaRPr lang="en-US" dirty="0"/>
          </a:p>
        </p:txBody>
      </p:sp>
      <p:sp>
        <p:nvSpPr>
          <p:cNvPr id="10" name="Text Placeholder 2">
            <a:extLst>
              <a:ext uri="{FF2B5EF4-FFF2-40B4-BE49-F238E27FC236}">
                <a16:creationId xmlns:a16="http://schemas.microsoft.com/office/drawing/2014/main" id="{715994AA-6AD7-4166-812E-0A3CA867051E}"/>
              </a:ext>
            </a:extLst>
          </p:cNvPr>
          <p:cNvSpPr>
            <a:spLocks noGrp="1"/>
          </p:cNvSpPr>
          <p:nvPr>
            <p:custDataLst>
              <p:tags r:id="rId6"/>
            </p:custDataLst>
          </p:nvPr>
        </p:nvSpPr>
        <p:spPr bwMode="gray">
          <a:xfrm>
            <a:off x="4978400" y="2112963"/>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t>Availability zones</a:t>
            </a:r>
            <a:endParaRPr lang="en-US" b="1" dirty="0"/>
          </a:p>
        </p:txBody>
      </p:sp>
      <p:sp>
        <p:nvSpPr>
          <p:cNvPr id="14" name="Text Placeholder 2">
            <a:hlinkClick r:id="rId13" action="ppaction://hlinksldjump"/>
            <a:extLst>
              <a:ext uri="{FF2B5EF4-FFF2-40B4-BE49-F238E27FC236}">
                <a16:creationId xmlns:a16="http://schemas.microsoft.com/office/drawing/2014/main" id="{8C550640-ED4B-4F99-81EB-9FE63D6827A6}"/>
              </a:ext>
            </a:extLst>
          </p:cNvPr>
          <p:cNvSpPr>
            <a:spLocks noGrp="1"/>
          </p:cNvSpPr>
          <p:nvPr>
            <p:custDataLst>
              <p:tags r:id="rId7"/>
            </p:custDataLst>
          </p:nvPr>
        </p:nvSpPr>
        <p:spPr bwMode="gray">
          <a:xfrm>
            <a:off x="4978400" y="2520950"/>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a:t>
            </a:r>
            <a:r>
              <a:rPr lang="en-US" altLang="en-US"/>
              <a:t>Resource Manager (ARM)</a:t>
            </a:r>
            <a:endParaRPr lang="en-US" dirty="0"/>
          </a:p>
        </p:txBody>
      </p:sp>
      <p:sp>
        <p:nvSpPr>
          <p:cNvPr id="17" name="Text Placeholder 2">
            <a:hlinkClick r:id="rId14" action="ppaction://hlinksldjump"/>
            <a:extLst>
              <a:ext uri="{FF2B5EF4-FFF2-40B4-BE49-F238E27FC236}">
                <a16:creationId xmlns:a16="http://schemas.microsoft.com/office/drawing/2014/main" id="{07E7BA00-A038-4C48-8B61-071C25754F1B}"/>
              </a:ext>
            </a:extLst>
          </p:cNvPr>
          <p:cNvSpPr>
            <a:spLocks noGrp="1"/>
          </p:cNvSpPr>
          <p:nvPr>
            <p:custDataLst>
              <p:tags r:id="rId8"/>
            </p:custDataLst>
          </p:nvPr>
        </p:nvSpPr>
        <p:spPr bwMode="gray">
          <a:xfrm>
            <a:off x="4978400" y="2927350"/>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Resource groups</a:t>
            </a:r>
            <a:endParaRPr lang="en-US" dirty="0"/>
          </a:p>
        </p:txBody>
      </p:sp>
    </p:spTree>
    <p:extLst>
      <p:ext uri="{BB962C8B-B14F-4D97-AF65-F5344CB8AC3E}">
        <p14:creationId xmlns:p14="http://schemas.microsoft.com/office/powerpoint/2010/main" val="333183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6A3C698-E2F4-4BB0-92EC-6602A031D47C}"/>
              </a:ext>
            </a:extLst>
          </p:cNvPr>
          <p:cNvGraphicFramePr>
            <a:graphicFrameLocks noChangeAspect="1"/>
          </p:cNvGraphicFramePr>
          <p:nvPr>
            <p:custDataLst>
              <p:tags r:id="rId2"/>
            </p:custDataLst>
            <p:extLst>
              <p:ext uri="{D42A27DB-BD31-4B8C-83A1-F6EECF244321}">
                <p14:modId xmlns:p14="http://schemas.microsoft.com/office/powerpoint/2010/main" val="33579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72"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4BC8202-614C-4AA2-BB2F-88066B8E5B5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8C31257-E6E2-4E90-AECC-99E8228BE830}"/>
              </a:ext>
            </a:extLst>
          </p:cNvPr>
          <p:cNvSpPr>
            <a:spLocks noGrp="1"/>
          </p:cNvSpPr>
          <p:nvPr>
            <p:ph type="title"/>
          </p:nvPr>
        </p:nvSpPr>
        <p:spPr/>
        <p:txBody>
          <a:bodyPr/>
          <a:lstStyle/>
          <a:p>
            <a:r>
              <a:rPr lang="en-US" cap="small" dirty="0"/>
              <a:t>Availability zones</a:t>
            </a:r>
            <a:endParaRPr lang="en-US" dirty="0"/>
          </a:p>
        </p:txBody>
      </p:sp>
      <p:sp>
        <p:nvSpPr>
          <p:cNvPr id="3" name="Subtitle 2">
            <a:extLst>
              <a:ext uri="{FF2B5EF4-FFF2-40B4-BE49-F238E27FC236}">
                <a16:creationId xmlns:a16="http://schemas.microsoft.com/office/drawing/2014/main" id="{F05E9E23-AE0B-4568-9301-08613E21BB3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FB866BD-AE82-4A68-A832-C0D34372975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13DF551-3B93-4C76-95FF-A73B4CA5FD9B}"/>
              </a:ext>
            </a:extLst>
          </p:cNvPr>
          <p:cNvSpPr/>
          <p:nvPr/>
        </p:nvSpPr>
        <p:spPr>
          <a:xfrm>
            <a:off x="3625515" y="1407989"/>
            <a:ext cx="8149390" cy="3447098"/>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The fact that regions are physically separated by hundreds of miles protects Azure users from data-loss and application outages due to disasters at a particular region. However, it’s also important that data and applications maintain availability when a problem occurs at a particular datacenter within a region. For that reason, Microsoft developed availability zones.</a:t>
            </a:r>
          </a:p>
          <a:p>
            <a:pPr>
              <a:spcBef>
                <a:spcPts val="600"/>
              </a:spcBef>
              <a:spcAft>
                <a:spcPts val="600"/>
              </a:spcAft>
            </a:pPr>
            <a:r>
              <a:rPr lang="en-US" dirty="0"/>
              <a:t>There are </a:t>
            </a:r>
            <a:r>
              <a:rPr lang="en-US" b="1" dirty="0"/>
              <a:t>at least three availability zones within each enabled region</a:t>
            </a:r>
            <a:r>
              <a:rPr lang="en-US" dirty="0"/>
              <a:t>, and because each availability zone exists within its own datacenter in that region, each has a water supply, cooling system, network, and power supply that is isolated from other zones. </a:t>
            </a:r>
          </a:p>
          <a:p>
            <a:pPr>
              <a:spcBef>
                <a:spcPts val="600"/>
              </a:spcBef>
              <a:spcAft>
                <a:spcPts val="600"/>
              </a:spcAft>
            </a:pPr>
            <a:r>
              <a:rPr lang="en-US" dirty="0"/>
              <a:t>Because Availability zones are designed to offer enhanced availability for infrastructure, not all services support availability zones</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799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6A3C698-E2F4-4BB0-92EC-6602A031D47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32"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66A3C698-E2F4-4BB0-92EC-6602A031D47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4BC8202-614C-4AA2-BB2F-88066B8E5B5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8C31257-E6E2-4E90-AECC-99E8228BE830}"/>
              </a:ext>
            </a:extLst>
          </p:cNvPr>
          <p:cNvSpPr>
            <a:spLocks noGrp="1"/>
          </p:cNvSpPr>
          <p:nvPr>
            <p:ph type="title"/>
          </p:nvPr>
        </p:nvSpPr>
        <p:spPr/>
        <p:txBody>
          <a:bodyPr/>
          <a:lstStyle/>
          <a:p>
            <a:r>
              <a:rPr lang="en-US" cap="small" dirty="0"/>
              <a:t>Availability zones</a:t>
            </a:r>
            <a:endParaRPr lang="en-US" dirty="0"/>
          </a:p>
        </p:txBody>
      </p:sp>
      <p:sp>
        <p:nvSpPr>
          <p:cNvPr id="3" name="Subtitle 2">
            <a:extLst>
              <a:ext uri="{FF2B5EF4-FFF2-40B4-BE49-F238E27FC236}">
                <a16:creationId xmlns:a16="http://schemas.microsoft.com/office/drawing/2014/main" id="{F05E9E23-AE0B-4568-9301-08613E21BB3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FB866BD-AE82-4A68-A832-C0D34372975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13DF551-3B93-4C76-95FF-A73B4CA5FD9B}"/>
              </a:ext>
            </a:extLst>
          </p:cNvPr>
          <p:cNvSpPr/>
          <p:nvPr/>
        </p:nvSpPr>
        <p:spPr>
          <a:xfrm>
            <a:off x="3625515" y="1407989"/>
            <a:ext cx="8149390" cy="4524315"/>
          </a:xfrm>
          <a:prstGeom prst="rect">
            <a:avLst/>
          </a:prstGeom>
        </p:spPr>
        <p:txBody>
          <a:bodyPr wrap="square">
            <a:spAutoFit/>
          </a:bodyPr>
          <a:lstStyle/>
          <a:p>
            <a:r>
              <a:rPr lang="en-US" dirty="0"/>
              <a:t>As of right now, availability zones are supported with the following Azure services.</a:t>
            </a:r>
          </a:p>
          <a:p>
            <a:pPr marL="285750" lvl="0" indent="-285750">
              <a:buFont typeface="Arial" panose="020B0604020202020204" pitchFamily="34" charset="0"/>
              <a:buChar char="•"/>
            </a:pPr>
            <a:r>
              <a:rPr lang="en-US" dirty="0"/>
              <a:t>Windows Virtual Machines</a:t>
            </a:r>
          </a:p>
          <a:p>
            <a:pPr marL="285750" lvl="0" indent="-285750">
              <a:buFont typeface="Arial" panose="020B0604020202020204" pitchFamily="34" charset="0"/>
              <a:buChar char="•"/>
            </a:pPr>
            <a:r>
              <a:rPr lang="en-US" dirty="0"/>
              <a:t>Linux Virtual Machine</a:t>
            </a:r>
          </a:p>
          <a:p>
            <a:pPr marL="285750" lvl="0" indent="-285750">
              <a:buFont typeface="Arial" panose="020B0604020202020204" pitchFamily="34" charset="0"/>
              <a:buChar char="•"/>
            </a:pPr>
            <a:r>
              <a:rPr lang="en-US" dirty="0"/>
              <a:t>Virtual Machine Scale Sets</a:t>
            </a:r>
          </a:p>
          <a:p>
            <a:pPr marL="285750" lvl="0" indent="-285750">
              <a:buFont typeface="Arial" panose="020B0604020202020204" pitchFamily="34" charset="0"/>
              <a:buChar char="•"/>
            </a:pPr>
            <a:r>
              <a:rPr lang="en-US" dirty="0"/>
              <a:t>Managed Disks</a:t>
            </a:r>
          </a:p>
          <a:p>
            <a:pPr marL="285750" lvl="0" indent="-285750">
              <a:buFont typeface="Arial" panose="020B0604020202020204" pitchFamily="34" charset="0"/>
              <a:buChar char="•"/>
            </a:pPr>
            <a:r>
              <a:rPr lang="en-US" dirty="0"/>
              <a:t>Load Balancer</a:t>
            </a:r>
          </a:p>
          <a:p>
            <a:pPr marL="285750" lvl="0" indent="-285750">
              <a:buFont typeface="Arial" panose="020B0604020202020204" pitchFamily="34" charset="0"/>
              <a:buChar char="•"/>
            </a:pPr>
            <a:r>
              <a:rPr lang="en-US" dirty="0"/>
              <a:t>Public IP address</a:t>
            </a:r>
          </a:p>
          <a:p>
            <a:pPr marL="285750" lvl="0" indent="-285750">
              <a:buFont typeface="Arial" panose="020B0604020202020204" pitchFamily="34" charset="0"/>
              <a:buChar char="•"/>
            </a:pPr>
            <a:r>
              <a:rPr lang="en-US" dirty="0"/>
              <a:t>Zone-redundant storage</a:t>
            </a:r>
          </a:p>
          <a:p>
            <a:pPr marL="285750" lvl="0" indent="-285750">
              <a:buFont typeface="Arial" panose="020B0604020202020204" pitchFamily="34" charset="0"/>
              <a:buChar char="•"/>
            </a:pPr>
            <a:r>
              <a:rPr lang="en-US" dirty="0"/>
              <a:t>SQL Database</a:t>
            </a:r>
          </a:p>
          <a:p>
            <a:pPr marL="285750" lvl="0" indent="-285750">
              <a:buFont typeface="Arial" panose="020B0604020202020204" pitchFamily="34" charset="0"/>
              <a:buChar char="•"/>
            </a:pPr>
            <a:r>
              <a:rPr lang="en-US" dirty="0"/>
              <a:t>Event Hubs</a:t>
            </a:r>
          </a:p>
          <a:p>
            <a:pPr marL="285750" lvl="0" indent="-285750">
              <a:buFont typeface="Arial" panose="020B0604020202020204" pitchFamily="34" charset="0"/>
              <a:buChar char="•"/>
            </a:pPr>
            <a:r>
              <a:rPr lang="en-US" dirty="0"/>
              <a:t>Service Bus (Premium tier only)</a:t>
            </a:r>
          </a:p>
          <a:p>
            <a:pPr marL="285750" lvl="0" indent="-285750">
              <a:buFont typeface="Arial" panose="020B0604020202020204" pitchFamily="34" charset="0"/>
              <a:buChar char="•"/>
            </a:pPr>
            <a:r>
              <a:rPr lang="en-US" dirty="0"/>
              <a:t>VPN Gateway</a:t>
            </a:r>
          </a:p>
          <a:p>
            <a:pPr marL="285750" lvl="0" indent="-285750">
              <a:buFont typeface="Arial" panose="020B0604020202020204" pitchFamily="34" charset="0"/>
              <a:buChar char="•"/>
            </a:pPr>
            <a:r>
              <a:rPr lang="en-US" dirty="0"/>
              <a:t>ExpressRoute</a:t>
            </a:r>
          </a:p>
          <a:p>
            <a:pPr marL="285750" lvl="0" indent="-285750">
              <a:buFont typeface="Arial" panose="020B0604020202020204" pitchFamily="34" charset="0"/>
              <a:buChar char="•"/>
            </a:pPr>
            <a:r>
              <a:rPr lang="en-US" dirty="0"/>
              <a:t>Application Gateway (currently in preview)</a:t>
            </a:r>
          </a:p>
          <a:p>
            <a:pPr marL="285750" lvl="0" indent="-285750">
              <a:buFont typeface="Arial" panose="020B0604020202020204" pitchFamily="34" charset="0"/>
              <a:buChar char="•"/>
            </a:pPr>
            <a:r>
              <a:rPr lang="en-US" dirty="0"/>
              <a:t>App Service Environments (currently in preview in limited regions)</a:t>
            </a:r>
          </a:p>
        </p:txBody>
      </p:sp>
    </p:spTree>
    <p:extLst>
      <p:ext uri="{BB962C8B-B14F-4D97-AF65-F5344CB8AC3E}">
        <p14:creationId xmlns:p14="http://schemas.microsoft.com/office/powerpoint/2010/main" val="340184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6A3C698-E2F4-4BB0-92EC-6602A031D47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7"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66A3C698-E2F4-4BB0-92EC-6602A031D47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4BC8202-614C-4AA2-BB2F-88066B8E5B5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8C31257-E6E2-4E90-AECC-99E8228BE830}"/>
              </a:ext>
            </a:extLst>
          </p:cNvPr>
          <p:cNvSpPr>
            <a:spLocks noGrp="1"/>
          </p:cNvSpPr>
          <p:nvPr>
            <p:ph type="title"/>
          </p:nvPr>
        </p:nvSpPr>
        <p:spPr/>
        <p:txBody>
          <a:bodyPr/>
          <a:lstStyle/>
          <a:p>
            <a:r>
              <a:rPr lang="en-US" cap="small" dirty="0"/>
              <a:t>Availability zones</a:t>
            </a:r>
            <a:endParaRPr lang="en-US" dirty="0"/>
          </a:p>
        </p:txBody>
      </p:sp>
      <p:sp>
        <p:nvSpPr>
          <p:cNvPr id="3" name="Subtitle 2">
            <a:extLst>
              <a:ext uri="{FF2B5EF4-FFF2-40B4-BE49-F238E27FC236}">
                <a16:creationId xmlns:a16="http://schemas.microsoft.com/office/drawing/2014/main" id="{F05E9E23-AE0B-4568-9301-08613E21BB3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FB866BD-AE82-4A68-A832-C0D34372975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13DF551-3B93-4C76-95FF-A73B4CA5FD9B}"/>
              </a:ext>
            </a:extLst>
          </p:cNvPr>
          <p:cNvSpPr/>
          <p:nvPr/>
        </p:nvSpPr>
        <p:spPr>
          <a:xfrm>
            <a:off x="3625515" y="1407989"/>
            <a:ext cx="8149390" cy="3970318"/>
          </a:xfrm>
          <a:prstGeom prst="rect">
            <a:avLst/>
          </a:prstGeom>
        </p:spPr>
        <p:txBody>
          <a:bodyPr wrap="square">
            <a:spAutoFit/>
          </a:bodyPr>
          <a:lstStyle/>
          <a:p>
            <a:r>
              <a:rPr lang="en-US" dirty="0"/>
              <a:t>By deploying your service to two or more availability zones, you ensure the maximum availability for that resource. In fact, Microsoft guarantees a service level agreement (SLA) of 99.99% uptime for Azure Virtual Machines only if two or more VMs are deployed into two or more zones.</a:t>
            </a:r>
          </a:p>
          <a:p>
            <a:endParaRPr lang="en-US" dirty="0"/>
          </a:p>
          <a:p>
            <a:r>
              <a:rPr lang="en-US" b="1" dirty="0"/>
              <a:t>Don’t confuse availability zones with availability sets. Availability sets allow you to create two or more virtual machines in different physical server racks in an Azure datacenter. Microsoft guarantees a 99.95% SLA with an availability set.</a:t>
            </a:r>
          </a:p>
          <a:p>
            <a:endParaRPr lang="en-US" b="1" dirty="0"/>
          </a:p>
          <a:p>
            <a:r>
              <a:rPr lang="en-US" b="1" dirty="0"/>
              <a:t>An availability zone allows you to deploy two or more Azure services into two distinct datacenters within a region. </a:t>
            </a:r>
            <a:r>
              <a:rPr lang="en-US" dirty="0"/>
              <a:t>Microsoft guarantees a 99.99% SLA with availability zones.</a:t>
            </a:r>
          </a:p>
          <a:p>
            <a:endParaRPr lang="en-US" dirty="0"/>
          </a:p>
        </p:txBody>
      </p:sp>
      <p:pic>
        <p:nvPicPr>
          <p:cNvPr id="8" name="Picture 7" descr="An illustration shows three availability zones within an Azure region, each hosting an Azure Virtual Machine. When zone 3 encounters a problem, zones 1 and 2 are still fully functional.">
            <a:extLst>
              <a:ext uri="{FF2B5EF4-FFF2-40B4-BE49-F238E27FC236}">
                <a16:creationId xmlns:a16="http://schemas.microsoft.com/office/drawing/2014/main" id="{A6850EBD-BBE7-4800-8A32-A34C8490F114}"/>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01195" y="3597155"/>
            <a:ext cx="2910586" cy="1808316"/>
          </a:xfrm>
          <a:prstGeom prst="rect">
            <a:avLst/>
          </a:prstGeom>
          <a:noFill/>
          <a:ln>
            <a:noFill/>
          </a:ln>
        </p:spPr>
      </p:pic>
    </p:spTree>
    <p:extLst>
      <p:ext uri="{BB962C8B-B14F-4D97-AF65-F5344CB8AC3E}">
        <p14:creationId xmlns:p14="http://schemas.microsoft.com/office/powerpoint/2010/main" val="397977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6A3C698-E2F4-4BB0-92EC-6602A031D47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82"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66A3C698-E2F4-4BB0-92EC-6602A031D47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4BC8202-614C-4AA2-BB2F-88066B8E5B5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8C31257-E6E2-4E90-AECC-99E8228BE830}"/>
              </a:ext>
            </a:extLst>
          </p:cNvPr>
          <p:cNvSpPr>
            <a:spLocks noGrp="1"/>
          </p:cNvSpPr>
          <p:nvPr>
            <p:ph type="title"/>
          </p:nvPr>
        </p:nvSpPr>
        <p:spPr/>
        <p:txBody>
          <a:bodyPr/>
          <a:lstStyle/>
          <a:p>
            <a:r>
              <a:rPr lang="en-US" cap="small" dirty="0"/>
              <a:t>Availability zones</a:t>
            </a:r>
            <a:endParaRPr lang="en-US" dirty="0"/>
          </a:p>
        </p:txBody>
      </p:sp>
      <p:sp>
        <p:nvSpPr>
          <p:cNvPr id="3" name="Subtitle 2">
            <a:extLst>
              <a:ext uri="{FF2B5EF4-FFF2-40B4-BE49-F238E27FC236}">
                <a16:creationId xmlns:a16="http://schemas.microsoft.com/office/drawing/2014/main" id="{F05E9E23-AE0B-4568-9301-08613E21BB3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FB866BD-AE82-4A68-A832-C0D34372975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13DF551-3B93-4C76-95FF-A73B4CA5FD9B}"/>
              </a:ext>
            </a:extLst>
          </p:cNvPr>
          <p:cNvSpPr/>
          <p:nvPr/>
        </p:nvSpPr>
        <p:spPr>
          <a:xfrm>
            <a:off x="3625515" y="1407989"/>
            <a:ext cx="8149390" cy="3416320"/>
          </a:xfrm>
          <a:prstGeom prst="rect">
            <a:avLst/>
          </a:prstGeom>
        </p:spPr>
        <p:txBody>
          <a:bodyPr wrap="square">
            <a:spAutoFit/>
          </a:bodyPr>
          <a:lstStyle/>
          <a:p>
            <a:r>
              <a:rPr lang="en-US" dirty="0"/>
              <a:t>2 categories of services that support availability zones: </a:t>
            </a:r>
            <a:r>
              <a:rPr lang="en-US" i="1" dirty="0"/>
              <a:t>zonal</a:t>
            </a:r>
            <a:r>
              <a:rPr lang="en-US" dirty="0"/>
              <a:t> services and </a:t>
            </a:r>
            <a:r>
              <a:rPr lang="en-US" i="1" dirty="0"/>
              <a:t>zone-redundant</a:t>
            </a:r>
            <a:r>
              <a:rPr lang="en-US" dirty="0"/>
              <a:t> services</a:t>
            </a:r>
          </a:p>
          <a:p>
            <a:pPr marL="285750" indent="-285750">
              <a:buFont typeface="Arial" panose="020B0604020202020204" pitchFamily="34" charset="0"/>
              <a:buChar char="•"/>
            </a:pPr>
            <a:r>
              <a:rPr lang="en-US" b="1" dirty="0"/>
              <a:t>Zonal services </a:t>
            </a:r>
            <a:r>
              <a:rPr lang="en-US" dirty="0"/>
              <a:t>are services such as virtual machines, managed disks used in a virtual machine, and public IP addresses used in virtual machines. In order to achieve high-availability, you must explicitly deploy zonal services into two or more zones.</a:t>
            </a:r>
          </a:p>
          <a:p>
            <a:pPr marL="285750" indent="-285750">
              <a:buFont typeface="Arial" panose="020B0604020202020204" pitchFamily="34" charset="0"/>
              <a:buChar char="•"/>
            </a:pPr>
            <a:r>
              <a:rPr lang="en-US" b="1" dirty="0"/>
              <a:t>Zone-redundant services </a:t>
            </a:r>
            <a:r>
              <a:rPr lang="en-US" dirty="0"/>
              <a:t>are services such as zone-redundant storage and SQL Databases. To use availability zones with these services, you specify the option to make them zone-redundant when you create them. Azure takes care of the rest for you by replicating data to automatically multiple availability zones.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9077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9B6A2F7-14CF-4B0D-B213-3AFDA8F9A11D}"/>
              </a:ext>
            </a:extLst>
          </p:cNvPr>
          <p:cNvGraphicFramePr>
            <a:graphicFrameLocks noChangeAspect="1"/>
          </p:cNvGraphicFramePr>
          <p:nvPr>
            <p:custDataLst>
              <p:tags r:id="rId2"/>
            </p:custDataLst>
            <p:extLst>
              <p:ext uri="{D42A27DB-BD31-4B8C-83A1-F6EECF244321}">
                <p14:modId xmlns:p14="http://schemas.microsoft.com/office/powerpoint/2010/main" val="3351454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9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C7AC2D8-4F83-4085-A78D-71D032BF7B0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8565D3D-BF6C-4BDE-95A5-76F7B9D1E949}"/>
              </a:ext>
            </a:extLst>
          </p:cNvPr>
          <p:cNvSpPr>
            <a:spLocks noGrp="1"/>
          </p:cNvSpPr>
          <p:nvPr>
            <p:ph type="title"/>
          </p:nvPr>
        </p:nvSpPr>
        <p:spPr/>
        <p:txBody>
          <a:bodyPr/>
          <a:lstStyle/>
          <a:p>
            <a:r>
              <a:rPr lang="en-US" cap="small" dirty="0"/>
              <a:t>Azure Resource Manager (ARM)</a:t>
            </a:r>
            <a:endParaRPr lang="en-US" dirty="0"/>
          </a:p>
        </p:txBody>
      </p:sp>
      <p:sp>
        <p:nvSpPr>
          <p:cNvPr id="3" name="Subtitle 2">
            <a:extLst>
              <a:ext uri="{FF2B5EF4-FFF2-40B4-BE49-F238E27FC236}">
                <a16:creationId xmlns:a16="http://schemas.microsoft.com/office/drawing/2014/main" id="{603E30BA-26D5-402E-9060-5248ED294B0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35A06CF-FEDE-4169-948C-5271DB20FBF6}"/>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8B86C35C-A9CE-49B6-B84B-24FDB5A0C344}"/>
              </a:ext>
            </a:extLst>
          </p:cNvPr>
          <p:cNvSpPr/>
          <p:nvPr/>
        </p:nvSpPr>
        <p:spPr>
          <a:xfrm>
            <a:off x="3657600" y="1406967"/>
            <a:ext cx="7979664" cy="2585323"/>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ARM is a service that runs in Azure, and it’s responsible for all interaction with Azure services. When you create a new Azure service, ARM authenticates you to make sure you have the right access to create that resource, and then it talks to a </a:t>
            </a:r>
            <a:r>
              <a:rPr lang="en-US" i="1" dirty="0">
                <a:solidFill>
                  <a:srgbClr val="000000"/>
                </a:solidFill>
                <a:latin typeface="inherit"/>
                <a:ea typeface="Times New Roman" panose="02020603050405020304" pitchFamily="18" charset="0"/>
                <a:cs typeface="Times New Roman" panose="02020603050405020304" pitchFamily="18" charset="0"/>
              </a:rPr>
              <a:t>resource provider</a:t>
            </a:r>
            <a:r>
              <a:rPr lang="en-US" dirty="0">
                <a:solidFill>
                  <a:srgbClr val="000000"/>
                </a:solidFill>
                <a:latin typeface="inherit"/>
                <a:ea typeface="Times New Roman" panose="02020603050405020304" pitchFamily="18" charset="0"/>
                <a:cs typeface="Times New Roman" panose="02020603050405020304" pitchFamily="18" charset="0"/>
              </a:rPr>
              <a:t> for the service you’re creating.</a:t>
            </a:r>
          </a:p>
          <a:p>
            <a:endParaRPr lang="en-US" dirty="0">
              <a:solidFill>
                <a:srgbClr val="000000"/>
              </a:solidFill>
              <a:latin typeface="inherit"/>
              <a:cs typeface="Times New Roman" panose="02020603050405020304" pitchFamily="18" charset="0"/>
            </a:endParaRPr>
          </a:p>
          <a:p>
            <a:r>
              <a:rPr lang="en-US" dirty="0"/>
              <a:t>Both the Azure portal and the command-line tools work by using ARM, and they interact with ARM using the ARM application programming interface, or API. The ARM API is the same whether you’re using the portal or command-line tools, and that means you get a consistent result</a:t>
            </a:r>
          </a:p>
        </p:txBody>
      </p:sp>
    </p:spTree>
    <p:extLst>
      <p:ext uri="{BB962C8B-B14F-4D97-AF65-F5344CB8AC3E}">
        <p14:creationId xmlns:p14="http://schemas.microsoft.com/office/powerpoint/2010/main" val="34336638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2.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4.xml><?xml version="1.0" encoding="utf-8"?>
<p:tagLst xmlns:a="http://schemas.openxmlformats.org/drawingml/2006/main" xmlns:r="http://schemas.openxmlformats.org/officeDocument/2006/relationships" xmlns:p="http://schemas.openxmlformats.org/presentationml/2006/main">
  <p:tag name="SHAPENAME" val="Subtitle"/>
</p:tagLst>
</file>

<file path=ppt/tags/tag275.xml><?xml version="1.0" encoding="utf-8"?>
<p:tagLst xmlns:a="http://schemas.openxmlformats.org/drawingml/2006/main" xmlns:r="http://schemas.openxmlformats.org/officeDocument/2006/relationships" xmlns:p="http://schemas.openxmlformats.org/presentationml/2006/main">
  <p:tag name="SHAPENAME" val="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dDrZJQifGrAPHO1o64Nzp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l263xSYfRanuvojHeqxrn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QX3GWQRhpUBUNdUaZFwkM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bPuzBUxs0oIJ0r6CecpBO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qTVmR.Yf_tqX.yyUcqZn8Q"/>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dr_4EmQQz0jm.JfSlQpRB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Yh44ZmuetDIIqyAjrNmQ1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e9D8DuuGE3Gw4VIJJcLeF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e9D8DuuGE3Gw4VIJJcLeF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e9D8DuuGE3Gw4VIJJcLeF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e9D8DuuGE3Gw4VIJJcLe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yqf0zoUFyfv2PgKKD5LvC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3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qTVmR.Yf_tqX.yyUcqZn8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xdJXKvM5Qg9n.EYfBpvN5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dvIcy9b0rpLBSkY4QjJ.fQ"/>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yqf0zoUFyfv2PgKKD5LvC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yqf0zoUFyfv2PgKKD5LvCw"/>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3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qTVmR.Yf_tqX.yyUcqZn8Q"/>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xdJXKvM5Qg9n.EYfBpvN5Q"/>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9Zi_jYTz5KGM1PWDQg295g"/>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8rTcQgcBFIgGXU0FrJO4u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8rTcQgcBFIgGXU0FrJO4u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8rTcQgcBFIgGXU0FrJO4u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3367</TotalTime>
  <Words>1684</Words>
  <Application>Microsoft Office PowerPoint</Application>
  <PresentationFormat>Widescreen</PresentationFormat>
  <Paragraphs>113</Paragraphs>
  <Slides>16</Slides>
  <Notes>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5" baseType="lpstr">
      <vt:lpstr>inherit</vt:lpstr>
      <vt:lpstr>Arial</vt:lpstr>
      <vt:lpstr>Georgia</vt:lpstr>
      <vt:lpstr>Segoe UI</vt:lpstr>
      <vt:lpstr>Times New Roman</vt:lpstr>
      <vt:lpstr>Wingdings</vt:lpstr>
      <vt:lpstr>White</vt:lpstr>
      <vt:lpstr>Contrast</vt:lpstr>
      <vt:lpstr>think-cell Slide</vt:lpstr>
      <vt:lpstr>Understand the core Azure Architectural components</vt:lpstr>
      <vt:lpstr>Agenda</vt:lpstr>
      <vt:lpstr>Azure regions</vt:lpstr>
      <vt:lpstr>Agenda</vt:lpstr>
      <vt:lpstr>Availability zones</vt:lpstr>
      <vt:lpstr>Availability zones</vt:lpstr>
      <vt:lpstr>Availability zones</vt:lpstr>
      <vt:lpstr>Availability zones</vt:lpstr>
      <vt:lpstr>Azure Resource Manager (ARM)</vt:lpstr>
      <vt:lpstr>Agenda</vt:lpstr>
      <vt:lpstr>Azure Resource Manager (ARM)</vt:lpstr>
      <vt:lpstr>Azure Resource Manager (ARM)</vt:lpstr>
      <vt:lpstr>Agenda</vt:lpstr>
      <vt:lpstr>Resource groups</vt:lpstr>
      <vt:lpstr>Resource groups</vt:lpstr>
      <vt:lpstr>Resource groups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the core Azure Architectural components</dc:title>
  <dc:subject/>
  <dc:creator>Lam</dc:creator>
  <cp:keywords/>
  <dc:description/>
  <cp:lastModifiedBy>Lam Nguyen</cp:lastModifiedBy>
  <cp:revision>38</cp:revision>
  <cp:lastPrinted>2018-10-30T20:37:12Z</cp:lastPrinted>
  <dcterms:created xsi:type="dcterms:W3CDTF">2020-12-06T15:43:58Z</dcterms:created>
  <dcterms:modified xsi:type="dcterms:W3CDTF">2021-02-27T14:30:16Z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