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1.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notesSlides/notesSlide2.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notesSlides/notesSlide3.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notesSlides/notesSlide4.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notesSlides/notesSlide5.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notesSlides/notesSlide6.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notesSlides/notesSlide7.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8.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notesSlides/notesSlide9.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notesSlides/notesSlide10.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31"/>
  </p:notesMasterIdLst>
  <p:handoutMasterIdLst>
    <p:handoutMasterId r:id="rId32"/>
  </p:handoutMasterIdLst>
  <p:sldIdLst>
    <p:sldId id="256" r:id="rId3"/>
    <p:sldId id="3700" r:id="rId4"/>
    <p:sldId id="3701" r:id="rId5"/>
    <p:sldId id="3702" r:id="rId6"/>
    <p:sldId id="3705" r:id="rId7"/>
    <p:sldId id="3706" r:id="rId8"/>
    <p:sldId id="3707" r:id="rId9"/>
    <p:sldId id="3709" r:id="rId10"/>
    <p:sldId id="3710" r:id="rId11"/>
    <p:sldId id="3711" r:id="rId12"/>
    <p:sldId id="3712" r:id="rId13"/>
    <p:sldId id="3713" r:id="rId14"/>
    <p:sldId id="3708" r:id="rId15"/>
    <p:sldId id="3721" r:id="rId16"/>
    <p:sldId id="3722" r:id="rId17"/>
    <p:sldId id="3723" r:id="rId18"/>
    <p:sldId id="3724" r:id="rId19"/>
    <p:sldId id="3725" r:id="rId20"/>
    <p:sldId id="3703" r:id="rId21"/>
    <p:sldId id="3714" r:id="rId22"/>
    <p:sldId id="3715" r:id="rId23"/>
    <p:sldId id="3726" r:id="rId24"/>
    <p:sldId id="3716" r:id="rId25"/>
    <p:sldId id="3717" r:id="rId26"/>
    <p:sldId id="3718" r:id="rId27"/>
    <p:sldId id="3719" r:id="rId28"/>
    <p:sldId id="3704" r:id="rId29"/>
    <p:sldId id="3720" r:id="rId30"/>
  </p:sldIdLst>
  <p:sldSz cx="12192000" cy="6858000"/>
  <p:notesSz cx="7102475" cy="9388475"/>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3027" autoAdjust="0"/>
  </p:normalViewPr>
  <p:slideViewPr>
    <p:cSldViewPr snapToGrid="0" snapToObjects="1">
      <p:cViewPr varScale="1">
        <p:scale>
          <a:sx n="60" d="100"/>
          <a:sy n="60" d="100"/>
        </p:scale>
        <p:origin x="96" y="5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8/10/relationships/authors" Target="authors.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23 December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23 December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azure/virtual-machine-scale-sets/virtual-machine-scale-sets-deploy-app#build-a-custom-vm-ima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azure/virtual-network/virtual-network-peering-overview"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i="1" u="sng" kern="1200" dirty="0">
                <a:solidFill>
                  <a:schemeClr val="tx1"/>
                </a:solidFill>
                <a:effectLst/>
                <a:latin typeface="+mn-lt"/>
                <a:ea typeface="+mn-ea"/>
                <a:cs typeface="Arial" panose="020B0604020202020204" pitchFamily="34" charset="0"/>
                <a:hlinkClick r:id="rId3"/>
              </a:rPr>
              <a:t>https://docs.microsoft.com/azure/virtual-machine-scale-sets/virtual-machine-scale-sets-deploy-app#build-a-custom-vm-image</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12</a:t>
            </a:fld>
            <a:endParaRPr lang="en-US"/>
          </a:p>
        </p:txBody>
      </p:sp>
    </p:spTree>
    <p:extLst>
      <p:ext uri="{BB962C8B-B14F-4D97-AF65-F5344CB8AC3E}">
        <p14:creationId xmlns:p14="http://schemas.microsoft.com/office/powerpoint/2010/main" val="1353903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26</a:t>
            </a:fld>
            <a:endParaRPr lang="en-US"/>
          </a:p>
        </p:txBody>
      </p:sp>
    </p:spTree>
    <p:extLst>
      <p:ext uri="{BB962C8B-B14F-4D97-AF65-F5344CB8AC3E}">
        <p14:creationId xmlns:p14="http://schemas.microsoft.com/office/powerpoint/2010/main" val="385699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aren’t limited to your own images. In fact, Docker runs a repository of images that you are free to use in your own applications. You can find it at: </a:t>
            </a:r>
            <a:r>
              <a:rPr lang="en-US" sz="1100" b="1" i="1" u="sng" kern="1200" dirty="0">
                <a:solidFill>
                  <a:schemeClr val="tx1"/>
                </a:solidFill>
                <a:effectLst/>
                <a:latin typeface="+mn-lt"/>
                <a:ea typeface="+mn-ea"/>
                <a:cs typeface="Arial" panose="020B0604020202020204" pitchFamily="34" charset="0"/>
                <a:hlinkClick r:id="rId3"/>
              </a:rPr>
              <a:t>https://hub.docker.com</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13</a:t>
            </a:fld>
            <a:endParaRPr lang="en-US"/>
          </a:p>
        </p:txBody>
      </p:sp>
    </p:spTree>
    <p:extLst>
      <p:ext uri="{BB962C8B-B14F-4D97-AF65-F5344CB8AC3E}">
        <p14:creationId xmlns:p14="http://schemas.microsoft.com/office/powerpoint/2010/main" val="190804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aren’t limited to your own images. In fact, Docker runs a repository of images that you are free to use in your own applications. You can find it at: </a:t>
            </a:r>
            <a:r>
              <a:rPr lang="en-US" sz="1100" b="1" i="1" u="sng" kern="1200" dirty="0">
                <a:solidFill>
                  <a:schemeClr val="tx1"/>
                </a:solidFill>
                <a:effectLst/>
                <a:latin typeface="+mn-lt"/>
                <a:ea typeface="+mn-ea"/>
                <a:cs typeface="Arial" panose="020B0604020202020204" pitchFamily="34" charset="0"/>
                <a:hlinkClick r:id="rId3"/>
              </a:rPr>
              <a:t>https://hub.docker.com</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14</a:t>
            </a:fld>
            <a:endParaRPr lang="en-US"/>
          </a:p>
        </p:txBody>
      </p:sp>
    </p:spTree>
    <p:extLst>
      <p:ext uri="{BB962C8B-B14F-4D97-AF65-F5344CB8AC3E}">
        <p14:creationId xmlns:p14="http://schemas.microsoft.com/office/powerpoint/2010/main" val="217728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aren’t limited to your own images. In fact, Docker runs a repository of images that you are free to use in your own applications. You can find it at: </a:t>
            </a:r>
            <a:r>
              <a:rPr lang="en-US" sz="1100" b="1" i="1" u="sng" kern="1200" dirty="0">
                <a:solidFill>
                  <a:schemeClr val="tx1"/>
                </a:solidFill>
                <a:effectLst/>
                <a:latin typeface="+mn-lt"/>
                <a:ea typeface="+mn-ea"/>
                <a:cs typeface="Arial" panose="020B0604020202020204" pitchFamily="34" charset="0"/>
                <a:hlinkClick r:id="rId3"/>
              </a:rPr>
              <a:t>https://hub.docker.com</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15</a:t>
            </a:fld>
            <a:endParaRPr lang="en-US"/>
          </a:p>
        </p:txBody>
      </p:sp>
    </p:spTree>
    <p:extLst>
      <p:ext uri="{BB962C8B-B14F-4D97-AF65-F5344CB8AC3E}">
        <p14:creationId xmlns:p14="http://schemas.microsoft.com/office/powerpoint/2010/main" val="226090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aren’t limited to your own images. In fact, Docker runs a repository of images that you are free to use in your own applications. You can find it at: </a:t>
            </a:r>
            <a:r>
              <a:rPr lang="en-US" sz="1100" b="1" i="1" u="sng" kern="1200" dirty="0">
                <a:solidFill>
                  <a:schemeClr val="tx1"/>
                </a:solidFill>
                <a:effectLst/>
                <a:latin typeface="+mn-lt"/>
                <a:ea typeface="+mn-ea"/>
                <a:cs typeface="Arial" panose="020B0604020202020204" pitchFamily="34" charset="0"/>
                <a:hlinkClick r:id="rId3"/>
              </a:rPr>
              <a:t>https://hub.docker.com</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16</a:t>
            </a:fld>
            <a:endParaRPr lang="en-US"/>
          </a:p>
        </p:txBody>
      </p:sp>
    </p:spTree>
    <p:extLst>
      <p:ext uri="{BB962C8B-B14F-4D97-AF65-F5344CB8AC3E}">
        <p14:creationId xmlns:p14="http://schemas.microsoft.com/office/powerpoint/2010/main" val="368684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aren’t limited to your own images. In fact, Docker runs a repository of images that you are free to use in your own applications. You can find it at: </a:t>
            </a:r>
            <a:r>
              <a:rPr lang="en-US" sz="1100" b="1" i="1" u="sng" kern="1200" dirty="0">
                <a:solidFill>
                  <a:schemeClr val="tx1"/>
                </a:solidFill>
                <a:effectLst/>
                <a:latin typeface="+mn-lt"/>
                <a:ea typeface="+mn-ea"/>
                <a:cs typeface="Arial" panose="020B0604020202020204" pitchFamily="34" charset="0"/>
                <a:hlinkClick r:id="rId3"/>
              </a:rPr>
              <a:t>https://hub.docker.com</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17</a:t>
            </a:fld>
            <a:endParaRPr lang="en-US"/>
          </a:p>
        </p:txBody>
      </p:sp>
    </p:spTree>
    <p:extLst>
      <p:ext uri="{BB962C8B-B14F-4D97-AF65-F5344CB8AC3E}">
        <p14:creationId xmlns:p14="http://schemas.microsoft.com/office/powerpoint/2010/main" val="391428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aren’t limited to your own images. In fact, Docker runs a repository of images that you are free to use in your own applications. You can find it at: </a:t>
            </a:r>
            <a:r>
              <a:rPr lang="en-US" sz="1100" b="1" i="1" u="sng" kern="1200" dirty="0">
                <a:solidFill>
                  <a:schemeClr val="tx1"/>
                </a:solidFill>
                <a:effectLst/>
                <a:latin typeface="+mn-lt"/>
                <a:ea typeface="+mn-ea"/>
                <a:cs typeface="Arial" panose="020B0604020202020204" pitchFamily="34" charset="0"/>
                <a:hlinkClick r:id="rId3"/>
              </a:rPr>
              <a:t>https://hub.docker.com</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18</a:t>
            </a:fld>
            <a:endParaRPr lang="en-US"/>
          </a:p>
        </p:txBody>
      </p:sp>
    </p:spTree>
    <p:extLst>
      <p:ext uri="{BB962C8B-B14F-4D97-AF65-F5344CB8AC3E}">
        <p14:creationId xmlns:p14="http://schemas.microsoft.com/office/powerpoint/2010/main" val="332614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a:solidFill>
                  <a:schemeClr val="tx1"/>
                </a:solidFill>
                <a:effectLst/>
                <a:latin typeface="+mn-lt"/>
                <a:ea typeface="+mn-ea"/>
                <a:cs typeface="Arial" panose="020B0604020202020204" pitchFamily="34" charset="0"/>
              </a:rPr>
              <a:t>As an alternative to using VNET-to-VNET connections, you can use VNET peering to establish communication between two Azure VNETs in the same region, and you can use global VNET peering to connect VNETs in different Azure regions.</a:t>
            </a:r>
          </a:p>
          <a:p>
            <a:endParaRPr lang="en-US" sz="1100" b="1" kern="1200" dirty="0">
              <a:solidFill>
                <a:schemeClr val="tx1"/>
              </a:solidFill>
              <a:effectLst/>
              <a:latin typeface="+mn-lt"/>
              <a:ea typeface="+mn-ea"/>
              <a:cs typeface="Arial" panose="020B0604020202020204" pitchFamily="34" charset="0"/>
            </a:endParaRPr>
          </a:p>
          <a:p>
            <a:r>
              <a:rPr lang="en-US" sz="1100" b="1" kern="1200" dirty="0">
                <a:solidFill>
                  <a:schemeClr val="tx1"/>
                </a:solidFill>
                <a:effectLst/>
                <a:latin typeface="+mn-lt"/>
                <a:ea typeface="+mn-ea"/>
                <a:cs typeface="Arial" panose="020B0604020202020204" pitchFamily="34" charset="0"/>
              </a:rPr>
              <a:t>For more information on VNET peering, see </a:t>
            </a:r>
            <a:r>
              <a:rPr lang="en-US" sz="1100" b="1" i="1" u="sng" kern="1200" dirty="0">
                <a:solidFill>
                  <a:schemeClr val="tx1"/>
                </a:solidFill>
                <a:effectLst/>
                <a:latin typeface="+mn-lt"/>
                <a:ea typeface="+mn-ea"/>
                <a:cs typeface="Arial" panose="020B0604020202020204" pitchFamily="34" charset="0"/>
                <a:hlinkClick r:id="rId3"/>
              </a:rPr>
              <a:t>https://docs.microsoft.com/azure/virtual-network/virtual-network-peering-overview</a:t>
            </a:r>
            <a:endParaRPr lang="en-US" dirty="0"/>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24</a:t>
            </a:fld>
            <a:endParaRPr lang="en-US"/>
          </a:p>
        </p:txBody>
      </p:sp>
    </p:spTree>
    <p:extLst>
      <p:ext uri="{BB962C8B-B14F-4D97-AF65-F5344CB8AC3E}">
        <p14:creationId xmlns:p14="http://schemas.microsoft.com/office/powerpoint/2010/main" val="203268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24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25</a:t>
            </a:fld>
            <a:endParaRPr lang="en-US"/>
          </a:p>
        </p:txBody>
      </p:sp>
    </p:spTree>
    <p:extLst>
      <p:ext uri="{BB962C8B-B14F-4D97-AF65-F5344CB8AC3E}">
        <p14:creationId xmlns:p14="http://schemas.microsoft.com/office/powerpoint/2010/main" val="20618523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9"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7"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5"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1"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9"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3"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5"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3"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7"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9"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7"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1"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7"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48.xml"/><Relationship Id="rId7" Type="http://schemas.openxmlformats.org/officeDocument/2006/relationships/image" Target="../media/image12.png"/><Relationship Id="rId2" Type="http://schemas.openxmlformats.org/officeDocument/2006/relationships/tags" Target="../tags/tag347.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52.xml"/><Relationship Id="rId7" Type="http://schemas.openxmlformats.org/officeDocument/2006/relationships/image" Target="../media/image4.emf"/><Relationship Id="rId2" Type="http://schemas.openxmlformats.org/officeDocument/2006/relationships/tags" Target="../tags/tag351.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54.xml"/><Relationship Id="rId7" Type="http://schemas.openxmlformats.org/officeDocument/2006/relationships/image" Target="../media/image4.emf"/><Relationship Id="rId2" Type="http://schemas.openxmlformats.org/officeDocument/2006/relationships/tags" Target="../tags/tag353.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56.xml"/><Relationship Id="rId7" Type="http://schemas.openxmlformats.org/officeDocument/2006/relationships/image" Target="../media/image4.emf"/><Relationship Id="rId2" Type="http://schemas.openxmlformats.org/officeDocument/2006/relationships/tags" Target="../tags/tag355.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image" Target="../media/image4.emf"/><Relationship Id="rId2" Type="http://schemas.openxmlformats.org/officeDocument/2006/relationships/tags" Target="../tags/tag357.xml"/><Relationship Id="rId1" Type="http://schemas.openxmlformats.org/officeDocument/2006/relationships/vmlDrawing" Target="../drawings/vmlDrawing40.vml"/><Relationship Id="rId6" Type="http://schemas.openxmlformats.org/officeDocument/2006/relationships/oleObject" Target="../embeddings/oleObject40.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image" Target="../media/image4.emf"/><Relationship Id="rId2" Type="http://schemas.openxmlformats.org/officeDocument/2006/relationships/tags" Target="../tags/tag359.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362.xml"/><Relationship Id="rId7" Type="http://schemas.openxmlformats.org/officeDocument/2006/relationships/image" Target="../media/image4.emf"/><Relationship Id="rId2" Type="http://schemas.openxmlformats.org/officeDocument/2006/relationships/tags" Target="../tags/tag361.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image" Target="../media/image4.emf"/><Relationship Id="rId2" Type="http://schemas.openxmlformats.org/officeDocument/2006/relationships/tags" Target="../tags/tag363.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image" Target="../media/image13.jpeg"/><Relationship Id="rId2" Type="http://schemas.openxmlformats.org/officeDocument/2006/relationships/tags" Target="../tags/tag365.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26.xml"/><Relationship Id="rId7" Type="http://schemas.openxmlformats.org/officeDocument/2006/relationships/oleObject" Target="../embeddings/oleObject27.bin"/><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328.xml"/><Relationship Id="rId4" Type="http://schemas.openxmlformats.org/officeDocument/2006/relationships/tags" Target="../tags/tag327.xml"/></Relationships>
</file>

<file path=ppt/slides/_rels/slide20.xml.rels><?xml version="1.0" encoding="UTF-8" standalone="yes"?>
<Relationships xmlns="http://schemas.openxmlformats.org/package/2006/relationships"><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vmlDrawing" Target="../drawings/vmlDrawing45.vml"/><Relationship Id="rId6" Type="http://schemas.openxmlformats.org/officeDocument/2006/relationships/image" Target="../media/image4.emf"/><Relationship Id="rId5" Type="http://schemas.openxmlformats.org/officeDocument/2006/relationships/oleObject" Target="../embeddings/oleObject45.bin"/><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vmlDrawing" Target="../drawings/vmlDrawing46.vml"/><Relationship Id="rId6" Type="http://schemas.openxmlformats.org/officeDocument/2006/relationships/image" Target="../media/image4.emf"/><Relationship Id="rId5" Type="http://schemas.openxmlformats.org/officeDocument/2006/relationships/oleObject" Target="../embeddings/oleObject46.bin"/><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372.xml"/><Relationship Id="rId7" Type="http://schemas.openxmlformats.org/officeDocument/2006/relationships/image" Target="../media/image14.png"/><Relationship Id="rId2" Type="http://schemas.openxmlformats.org/officeDocument/2006/relationships/tags" Target="../tags/tag371.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oleObject" Target="../embeddings/oleObject47.bin"/><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vmlDrawing" Target="../drawings/vmlDrawing48.vml"/><Relationship Id="rId6" Type="http://schemas.openxmlformats.org/officeDocument/2006/relationships/image" Target="../media/image4.emf"/><Relationship Id="rId5" Type="http://schemas.openxmlformats.org/officeDocument/2006/relationships/oleObject" Target="../embeddings/oleObject48.bin"/><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376.xml"/><Relationship Id="rId7" Type="http://schemas.openxmlformats.org/officeDocument/2006/relationships/image" Target="../media/image4.emf"/><Relationship Id="rId2" Type="http://schemas.openxmlformats.org/officeDocument/2006/relationships/tags" Target="../tags/tag375.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378.xml"/><Relationship Id="rId7" Type="http://schemas.openxmlformats.org/officeDocument/2006/relationships/image" Target="../media/image4.emf"/><Relationship Id="rId2" Type="http://schemas.openxmlformats.org/officeDocument/2006/relationships/tags" Target="../tags/tag377.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tags" Target="../tags/tag380.xml"/><Relationship Id="rId7" Type="http://schemas.openxmlformats.org/officeDocument/2006/relationships/image" Target="../media/image4.emf"/><Relationship Id="rId2" Type="http://schemas.openxmlformats.org/officeDocument/2006/relationships/tags" Target="../tags/tag379.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vmlDrawing" Target="../drawings/vmlDrawing52.vml"/><Relationship Id="rId6" Type="http://schemas.openxmlformats.org/officeDocument/2006/relationships/image" Target="../media/image4.emf"/><Relationship Id="rId5" Type="http://schemas.openxmlformats.org/officeDocument/2006/relationships/oleObject" Target="../embeddings/oleObject52.bin"/><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vmlDrawing" Target="../drawings/vmlDrawing53.vml"/><Relationship Id="rId6" Type="http://schemas.openxmlformats.org/officeDocument/2006/relationships/image" Target="../media/image4.emf"/><Relationship Id="rId5" Type="http://schemas.openxmlformats.org/officeDocument/2006/relationships/oleObject" Target="../embeddings/oleObject53.bin"/><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30.xml"/><Relationship Id="rId7" Type="http://schemas.openxmlformats.org/officeDocument/2006/relationships/tags" Target="../tags/tag334.xml"/><Relationship Id="rId2" Type="http://schemas.openxmlformats.org/officeDocument/2006/relationships/tags" Target="../tags/tag329.xml"/><Relationship Id="rId1" Type="http://schemas.openxmlformats.org/officeDocument/2006/relationships/vmlDrawing" Target="../drawings/vmlDrawing28.vml"/><Relationship Id="rId6" Type="http://schemas.openxmlformats.org/officeDocument/2006/relationships/tags" Target="../tags/tag333.xml"/><Relationship Id="rId5" Type="http://schemas.openxmlformats.org/officeDocument/2006/relationships/tags" Target="../tags/tag332.xml"/><Relationship Id="rId10" Type="http://schemas.openxmlformats.org/officeDocument/2006/relationships/image" Target="../media/image9.emf"/><Relationship Id="rId4" Type="http://schemas.openxmlformats.org/officeDocument/2006/relationships/tags" Target="../tags/tag331.xml"/><Relationship Id="rId9"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44.xml"/><Relationship Id="rId7" Type="http://schemas.openxmlformats.org/officeDocument/2006/relationships/image" Target="../media/image10.png"/><Relationship Id="rId2" Type="http://schemas.openxmlformats.org/officeDocument/2006/relationships/tags" Target="../tags/tag343.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46.xml"/><Relationship Id="rId7" Type="http://schemas.openxmlformats.org/officeDocument/2006/relationships/image" Target="../media/image11.png"/><Relationship Id="rId2" Type="http://schemas.openxmlformats.org/officeDocument/2006/relationships/tags" Target="../tags/tag345.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173331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4"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36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noAutofit/>
          </a:bodyPr>
          <a:lstStyle/>
          <a:p>
            <a:r>
              <a:rPr lang="en-US" sz="3600" cap="all" dirty="0"/>
              <a:t>SKILL 2.2: DESCRIBE SOME OF THE CORE PRODUCTS AVAILABLE IN AZURE</a:t>
            </a:r>
            <a:endParaRPr lang="en-US" sz="3600"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4"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492125"/>
          </a:xfrm>
        </p:spPr>
        <p:txBody>
          <a:bodyPr/>
          <a:lstStyle/>
          <a:p>
            <a:r>
              <a:rPr lang="en-US" b="1" cap="small" dirty="0"/>
              <a:t>Azure virtual machines</a:t>
            </a:r>
          </a:p>
          <a:p>
            <a:endParaRPr lang="en-US" dirty="0"/>
          </a:p>
        </p:txBody>
      </p:sp>
      <p:sp>
        <p:nvSpPr>
          <p:cNvPr id="3" name="Rectangle 2">
            <a:extLst>
              <a:ext uri="{FF2B5EF4-FFF2-40B4-BE49-F238E27FC236}">
                <a16:creationId xmlns:a16="http://schemas.microsoft.com/office/drawing/2014/main" id="{23B4EE66-E0B3-4C41-B6AD-F87B509151D7}"/>
              </a:ext>
            </a:extLst>
          </p:cNvPr>
          <p:cNvSpPr/>
          <p:nvPr/>
        </p:nvSpPr>
        <p:spPr>
          <a:xfrm>
            <a:off x="3641558" y="1395209"/>
            <a:ext cx="7998754" cy="646331"/>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You can verify the placement of fault domains and update domains by creating five VMs in an availability set with two fault domains and three update domains.</a:t>
            </a:r>
            <a:endParaRPr lang="en-US" dirty="0"/>
          </a:p>
        </p:txBody>
      </p:sp>
      <p:pic>
        <p:nvPicPr>
          <p:cNvPr id="10" name="Picture 9">
            <a:extLst>
              <a:ext uri="{FF2B5EF4-FFF2-40B4-BE49-F238E27FC236}">
                <a16:creationId xmlns:a16="http://schemas.microsoft.com/office/drawing/2014/main" id="{0D879E6A-5850-4E1A-9E00-5D0C7D1AE25C}"/>
              </a:ext>
            </a:extLst>
          </p:cNvPr>
          <p:cNvPicPr>
            <a:picLocks noChangeAspect="1"/>
          </p:cNvPicPr>
          <p:nvPr/>
        </p:nvPicPr>
        <p:blipFill>
          <a:blip r:embed="rId7"/>
          <a:stretch>
            <a:fillRect/>
          </a:stretch>
        </p:blipFill>
        <p:spPr>
          <a:xfrm>
            <a:off x="4607850" y="2117740"/>
            <a:ext cx="5639289" cy="3968840"/>
          </a:xfrm>
          <a:prstGeom prst="rect">
            <a:avLst/>
          </a:prstGeom>
        </p:spPr>
      </p:pic>
      <p:sp>
        <p:nvSpPr>
          <p:cNvPr id="11" name="Subtitle 2">
            <a:extLst>
              <a:ext uri="{FF2B5EF4-FFF2-40B4-BE49-F238E27FC236}">
                <a16:creationId xmlns:a16="http://schemas.microsoft.com/office/drawing/2014/main" id="{71238A0B-4148-4B38-920E-075F4A6F2F69}"/>
              </a:ext>
            </a:extLst>
          </p:cNvPr>
          <p:cNvSpPr txBox="1">
            <a:spLocks/>
          </p:cNvSpPr>
          <p:nvPr/>
        </p:nvSpPr>
        <p:spPr>
          <a:xfrm>
            <a:off x="554038" y="3659188"/>
            <a:ext cx="2514600" cy="89255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None/>
              <a:defRPr sz="1600" b="0" kern="1200">
                <a:solidFill>
                  <a:schemeClr val="tx1"/>
                </a:solidFill>
                <a:latin typeface="+mn-lt"/>
                <a:ea typeface="+mn-ea"/>
                <a:cs typeface="Arial" panose="020B0604020202020204" pitchFamily="34" charset="0"/>
              </a:defRPr>
            </a:lvl1pPr>
            <a:lvl2pPr marL="457178" indent="0" algn="ctr" defTabSz="914400" rtl="0" eaLnBrk="1" latinLnBrk="0" hangingPunct="1">
              <a:lnSpc>
                <a:spcPct val="100000"/>
              </a:lnSpc>
              <a:spcBef>
                <a:spcPts val="0"/>
              </a:spcBef>
              <a:spcAft>
                <a:spcPts val="300"/>
              </a:spcAft>
              <a:buFont typeface="Wingdings" panose="05000000000000000000" pitchFamily="2" charset="2"/>
              <a:buNone/>
              <a:defRPr sz="2000" kern="1200">
                <a:solidFill>
                  <a:schemeClr val="tx1"/>
                </a:solidFill>
                <a:latin typeface="+mn-lt"/>
                <a:ea typeface="+mn-ea"/>
                <a:cs typeface="Arial" panose="020B0604020202020204" pitchFamily="34" charset="0"/>
              </a:defRPr>
            </a:lvl2pPr>
            <a:lvl3pPr marL="914354" indent="0" algn="ctr" defTabSz="914400" rtl="0" eaLnBrk="1" latinLnBrk="0" hangingPunct="1">
              <a:lnSpc>
                <a:spcPct val="100000"/>
              </a:lnSpc>
              <a:spcBef>
                <a:spcPts val="0"/>
              </a:spcBef>
              <a:spcAft>
                <a:spcPts val="30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532" indent="0" algn="ctr" defTabSz="914400" rtl="0" eaLnBrk="1" latinLnBrk="0" hangingPunct="1">
              <a:lnSpc>
                <a:spcPct val="100000"/>
              </a:lnSpc>
              <a:spcBef>
                <a:spcPts val="0"/>
              </a:spcBef>
              <a:spcAft>
                <a:spcPts val="30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709"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5886"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2743062"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320024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3657418"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a:lstStyle>
          <a:p>
            <a:r>
              <a:rPr lang="en-US" b="1" cap="small"/>
              <a:t>Azure virtual machines</a:t>
            </a:r>
          </a:p>
          <a:p>
            <a:r>
              <a:rPr lang="en-US" b="1" cap="small"/>
              <a:t>- Availability Set</a:t>
            </a:r>
          </a:p>
          <a:p>
            <a:endParaRPr lang="en-US" dirty="0"/>
          </a:p>
        </p:txBody>
      </p:sp>
    </p:spTree>
    <p:extLst>
      <p:ext uri="{BB962C8B-B14F-4D97-AF65-F5344CB8AC3E}">
        <p14:creationId xmlns:p14="http://schemas.microsoft.com/office/powerpoint/2010/main" val="109760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7"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492125"/>
          </a:xfrm>
        </p:spPr>
        <p:txBody>
          <a:bodyPr/>
          <a:lstStyle/>
          <a:p>
            <a:r>
              <a:rPr lang="en-US" b="1" cap="small" dirty="0"/>
              <a:t>Azure virtual machines</a:t>
            </a:r>
          </a:p>
          <a:p>
            <a:endParaRPr lang="en-US" dirty="0"/>
          </a:p>
        </p:txBody>
      </p:sp>
      <p:sp>
        <p:nvSpPr>
          <p:cNvPr id="7" name="Rectangle 6">
            <a:extLst>
              <a:ext uri="{FF2B5EF4-FFF2-40B4-BE49-F238E27FC236}">
                <a16:creationId xmlns:a16="http://schemas.microsoft.com/office/drawing/2014/main" id="{57F307E5-92D2-4F0A-BC2C-EE240F973AB7}"/>
              </a:ext>
            </a:extLst>
          </p:cNvPr>
          <p:cNvSpPr/>
          <p:nvPr/>
        </p:nvSpPr>
        <p:spPr>
          <a:xfrm>
            <a:off x="3679397" y="1319282"/>
            <a:ext cx="7960916" cy="3139321"/>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Some disadvantages of Availability sets:</a:t>
            </a:r>
          </a:p>
          <a:p>
            <a:pPr marL="285750" indent="-285750">
              <a:buFont typeface="Arial" panose="020B0604020202020204" pitchFamily="34" charset="0"/>
              <a:buChar char="•"/>
            </a:pPr>
            <a:r>
              <a:rPr lang="en-US" dirty="0"/>
              <a:t>Every machine in an availability set has to be explicitly created. </a:t>
            </a:r>
            <a:br>
              <a:rPr lang="en-US" dirty="0"/>
            </a:br>
            <a:r>
              <a:rPr lang="en-US" dirty="0"/>
              <a:t>While you can use an ARM template to deploy multiple virtual machines in one deployment, you still have to configure those machines with the software and configuration necessary to support your application.</a:t>
            </a:r>
          </a:p>
          <a:p>
            <a:pPr marL="285750" indent="-285750">
              <a:buFont typeface="Arial" panose="020B0604020202020204" pitchFamily="34" charset="0"/>
              <a:buChar char="•"/>
            </a:pPr>
            <a:r>
              <a:rPr lang="en-US" dirty="0"/>
              <a:t>An availability set also requires that you configure something in front of your VMs that will handle the distribution of traffic to those VMs. For example, if your availability set is servicing a website hosted on the VMs, you’ll need to configure a load balancer that will handle the job of routing users of your website to the VMs that are running it.</a:t>
            </a:r>
          </a:p>
          <a:p>
            <a:pPr marL="285750" indent="-285750">
              <a:buFont typeface="Arial" panose="020B0604020202020204" pitchFamily="34" charset="0"/>
              <a:buChar char="•"/>
            </a:pPr>
            <a:r>
              <a:rPr lang="en-US" dirty="0"/>
              <a:t>Higher cost. You might pay for many more VMs than you need.</a:t>
            </a:r>
          </a:p>
        </p:txBody>
      </p:sp>
      <p:sp>
        <p:nvSpPr>
          <p:cNvPr id="11" name="Subtitle 2">
            <a:extLst>
              <a:ext uri="{FF2B5EF4-FFF2-40B4-BE49-F238E27FC236}">
                <a16:creationId xmlns:a16="http://schemas.microsoft.com/office/drawing/2014/main" id="{F3766739-9D83-41FA-8BC3-2017C8ADB90C}"/>
              </a:ext>
            </a:extLst>
          </p:cNvPr>
          <p:cNvSpPr txBox="1">
            <a:spLocks/>
          </p:cNvSpPr>
          <p:nvPr/>
        </p:nvSpPr>
        <p:spPr>
          <a:xfrm>
            <a:off x="554038" y="3659188"/>
            <a:ext cx="2514600" cy="89255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None/>
              <a:defRPr sz="1600" b="0" kern="1200">
                <a:solidFill>
                  <a:schemeClr val="tx1"/>
                </a:solidFill>
                <a:latin typeface="+mn-lt"/>
                <a:ea typeface="+mn-ea"/>
                <a:cs typeface="Arial" panose="020B0604020202020204" pitchFamily="34" charset="0"/>
              </a:defRPr>
            </a:lvl1pPr>
            <a:lvl2pPr marL="457178" indent="0" algn="ctr" defTabSz="914400" rtl="0" eaLnBrk="1" latinLnBrk="0" hangingPunct="1">
              <a:lnSpc>
                <a:spcPct val="100000"/>
              </a:lnSpc>
              <a:spcBef>
                <a:spcPts val="0"/>
              </a:spcBef>
              <a:spcAft>
                <a:spcPts val="300"/>
              </a:spcAft>
              <a:buFont typeface="Wingdings" panose="05000000000000000000" pitchFamily="2" charset="2"/>
              <a:buNone/>
              <a:defRPr sz="2000" kern="1200">
                <a:solidFill>
                  <a:schemeClr val="tx1"/>
                </a:solidFill>
                <a:latin typeface="+mn-lt"/>
                <a:ea typeface="+mn-ea"/>
                <a:cs typeface="Arial" panose="020B0604020202020204" pitchFamily="34" charset="0"/>
              </a:defRPr>
            </a:lvl2pPr>
            <a:lvl3pPr marL="914354" indent="0" algn="ctr" defTabSz="914400" rtl="0" eaLnBrk="1" latinLnBrk="0" hangingPunct="1">
              <a:lnSpc>
                <a:spcPct val="100000"/>
              </a:lnSpc>
              <a:spcBef>
                <a:spcPts val="0"/>
              </a:spcBef>
              <a:spcAft>
                <a:spcPts val="30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532" indent="0" algn="ctr" defTabSz="914400" rtl="0" eaLnBrk="1" latinLnBrk="0" hangingPunct="1">
              <a:lnSpc>
                <a:spcPct val="100000"/>
              </a:lnSpc>
              <a:spcBef>
                <a:spcPts val="0"/>
              </a:spcBef>
              <a:spcAft>
                <a:spcPts val="30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709"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5886"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2743062"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320024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3657418"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a:lstStyle>
          <a:p>
            <a:r>
              <a:rPr lang="en-US" b="1" cap="small"/>
              <a:t>Azure virtual machines</a:t>
            </a:r>
          </a:p>
          <a:p>
            <a:r>
              <a:rPr lang="en-US" b="1" cap="small"/>
              <a:t>- Availability Set</a:t>
            </a:r>
          </a:p>
          <a:p>
            <a:endParaRPr lang="en-US" dirty="0"/>
          </a:p>
        </p:txBody>
      </p:sp>
    </p:spTree>
    <p:extLst>
      <p:ext uri="{BB962C8B-B14F-4D97-AF65-F5344CB8AC3E}">
        <p14:creationId xmlns:p14="http://schemas.microsoft.com/office/powerpoint/2010/main" val="8446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30"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492125"/>
          </a:xfrm>
        </p:spPr>
        <p:txBody>
          <a:bodyPr/>
          <a:lstStyle/>
          <a:p>
            <a:r>
              <a:rPr lang="en-US" b="1" cap="small" dirty="0"/>
              <a:t>Azure virtual machines</a:t>
            </a:r>
          </a:p>
          <a:p>
            <a:endParaRPr lang="en-US" dirty="0"/>
          </a:p>
        </p:txBody>
      </p:sp>
      <p:sp>
        <p:nvSpPr>
          <p:cNvPr id="7" name="Rectangle 6">
            <a:extLst>
              <a:ext uri="{FF2B5EF4-FFF2-40B4-BE49-F238E27FC236}">
                <a16:creationId xmlns:a16="http://schemas.microsoft.com/office/drawing/2014/main" id="{57F307E5-92D2-4F0A-BC2C-EE240F973AB7}"/>
              </a:ext>
            </a:extLst>
          </p:cNvPr>
          <p:cNvSpPr/>
          <p:nvPr/>
        </p:nvSpPr>
        <p:spPr>
          <a:xfrm>
            <a:off x="3679397" y="1142819"/>
            <a:ext cx="7960916" cy="6463308"/>
          </a:xfrm>
          <a:prstGeom prst="rect">
            <a:avLst/>
          </a:prstGeom>
        </p:spPr>
        <p:txBody>
          <a:bodyPr wrap="square">
            <a:spAutoFit/>
          </a:bodyPr>
          <a:lstStyle/>
          <a:p>
            <a:r>
              <a:rPr lang="en-US" dirty="0"/>
              <a:t>Azure offers another feature for VMs called </a:t>
            </a:r>
            <a:r>
              <a:rPr lang="en-US" i="1" dirty="0"/>
              <a:t>scale sets</a:t>
            </a:r>
            <a:r>
              <a:rPr lang="en-US" dirty="0"/>
              <a:t> that solves the  problems of Availability sets nicely.</a:t>
            </a:r>
          </a:p>
          <a:p>
            <a:r>
              <a:rPr lang="en-US" dirty="0"/>
              <a:t>When you create a scale set, you tell Azure what operating system you want to run and then you tell Azure how many VMs you want in your scale set. You have many other options such as creating a load balancer or gateway and so forth. Azure will create as many VMs as you specified (up to 1,000) in one easy step.</a:t>
            </a:r>
          </a:p>
          <a:p>
            <a:r>
              <a:rPr lang="en-US" dirty="0"/>
              <a:t>Scale sets are deployed in availability sets automatically, so you automatically benefit from multiple fault domains and update domains. Unlike VMs in an availability set, however, VMs in a scale set are also compatible with availability zones, so you are protected from problems in an Azure datacenter.</a:t>
            </a:r>
          </a:p>
          <a:p>
            <a:r>
              <a:rPr lang="en-US" dirty="0"/>
              <a:t>You can also scale a scale set in a situation where you need more or fewer VMs. You might start with only one VM in a scale set, but as load on that VM increases, you might want to automatically add additional VMs. Scale sets provide that functionality by using Azure’s auto-scale feature. You define scaling rules that use metrics like CPU, disk usage, network usage, and so forth. You can configure when Azure should add additional instances and when it should scale back and deallocate instances. This is a great way to ensure availability while reducing costs by taking advantage of the elasticity that auto-scale provides.</a:t>
            </a:r>
          </a:p>
          <a:p>
            <a:endParaRPr lang="en-US" dirty="0"/>
          </a:p>
          <a:p>
            <a:endParaRPr lang="en-US" dirty="0"/>
          </a:p>
        </p:txBody>
      </p:sp>
      <p:sp>
        <p:nvSpPr>
          <p:cNvPr id="11" name="Subtitle 2">
            <a:extLst>
              <a:ext uri="{FF2B5EF4-FFF2-40B4-BE49-F238E27FC236}">
                <a16:creationId xmlns:a16="http://schemas.microsoft.com/office/drawing/2014/main" id="{F3766739-9D83-41FA-8BC3-2017C8ADB90C}"/>
              </a:ext>
            </a:extLst>
          </p:cNvPr>
          <p:cNvSpPr txBox="1">
            <a:spLocks/>
          </p:cNvSpPr>
          <p:nvPr/>
        </p:nvSpPr>
        <p:spPr>
          <a:xfrm>
            <a:off x="554038" y="3659188"/>
            <a:ext cx="2514600" cy="89255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None/>
              <a:defRPr sz="1600" b="0" kern="1200">
                <a:solidFill>
                  <a:schemeClr val="tx1"/>
                </a:solidFill>
                <a:latin typeface="+mn-lt"/>
                <a:ea typeface="+mn-ea"/>
                <a:cs typeface="Arial" panose="020B0604020202020204" pitchFamily="34" charset="0"/>
              </a:defRPr>
            </a:lvl1pPr>
            <a:lvl2pPr marL="457178" indent="0" algn="ctr" defTabSz="914400" rtl="0" eaLnBrk="1" latinLnBrk="0" hangingPunct="1">
              <a:lnSpc>
                <a:spcPct val="100000"/>
              </a:lnSpc>
              <a:spcBef>
                <a:spcPts val="0"/>
              </a:spcBef>
              <a:spcAft>
                <a:spcPts val="300"/>
              </a:spcAft>
              <a:buFont typeface="Wingdings" panose="05000000000000000000" pitchFamily="2" charset="2"/>
              <a:buNone/>
              <a:defRPr sz="2000" kern="1200">
                <a:solidFill>
                  <a:schemeClr val="tx1"/>
                </a:solidFill>
                <a:latin typeface="+mn-lt"/>
                <a:ea typeface="+mn-ea"/>
                <a:cs typeface="Arial" panose="020B0604020202020204" pitchFamily="34" charset="0"/>
              </a:defRPr>
            </a:lvl2pPr>
            <a:lvl3pPr marL="914354" indent="0" algn="ctr" defTabSz="914400" rtl="0" eaLnBrk="1" latinLnBrk="0" hangingPunct="1">
              <a:lnSpc>
                <a:spcPct val="100000"/>
              </a:lnSpc>
              <a:spcBef>
                <a:spcPts val="0"/>
              </a:spcBef>
              <a:spcAft>
                <a:spcPts val="30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532" indent="0" algn="ctr" defTabSz="914400" rtl="0" eaLnBrk="1" latinLnBrk="0" hangingPunct="1">
              <a:lnSpc>
                <a:spcPct val="100000"/>
              </a:lnSpc>
              <a:spcBef>
                <a:spcPts val="0"/>
              </a:spcBef>
              <a:spcAft>
                <a:spcPts val="30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709"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5886"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2743062"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320024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3657418"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a:lstStyle>
          <a:p>
            <a:r>
              <a:rPr lang="en-US" b="1" cap="small" dirty="0"/>
              <a:t>Azure virtual machines</a:t>
            </a:r>
          </a:p>
          <a:p>
            <a:r>
              <a:rPr lang="en-US" b="1" cap="small" dirty="0"/>
              <a:t>- Scale Sets</a:t>
            </a:r>
          </a:p>
          <a:p>
            <a:endParaRPr lang="en-US" dirty="0"/>
          </a:p>
        </p:txBody>
      </p:sp>
    </p:spTree>
    <p:extLst>
      <p:ext uri="{BB962C8B-B14F-4D97-AF65-F5344CB8AC3E}">
        <p14:creationId xmlns:p14="http://schemas.microsoft.com/office/powerpoint/2010/main" val="274674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ED99AA6-854B-468A-A4C4-096F01CCF940}"/>
              </a:ext>
            </a:extLst>
          </p:cNvPr>
          <p:cNvGraphicFramePr>
            <a:graphicFrameLocks noChangeAspect="1"/>
          </p:cNvGraphicFramePr>
          <p:nvPr>
            <p:custDataLst>
              <p:tags r:id="rId2"/>
            </p:custDataLst>
            <p:extLst>
              <p:ext uri="{D42A27DB-BD31-4B8C-83A1-F6EECF244321}">
                <p14:modId xmlns:p14="http://schemas.microsoft.com/office/powerpoint/2010/main" val="25806559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11"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D9CDB02-3E77-4911-A318-2F63FC5B7F3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5756500-2A65-4718-B927-C2947D2767D6}"/>
              </a:ext>
            </a:extLst>
          </p:cNvPr>
          <p:cNvSpPr>
            <a:spLocks noGrp="1"/>
          </p:cNvSpPr>
          <p:nvPr>
            <p:ph type="subTitle" idx="1"/>
          </p:nvPr>
        </p:nvSpPr>
        <p:spPr>
          <a:xfrm>
            <a:off x="554736" y="3659644"/>
            <a:ext cx="2514600" cy="246221"/>
          </a:xfrm>
        </p:spPr>
        <p:txBody>
          <a:bodyPr/>
          <a:lstStyle/>
          <a:p>
            <a:r>
              <a:rPr lang="en-US" b="1" dirty="0"/>
              <a:t>Containers</a:t>
            </a:r>
          </a:p>
        </p:txBody>
      </p:sp>
      <p:sp>
        <p:nvSpPr>
          <p:cNvPr id="4" name="Text Placeholder 3">
            <a:extLst>
              <a:ext uri="{FF2B5EF4-FFF2-40B4-BE49-F238E27FC236}">
                <a16:creationId xmlns:a16="http://schemas.microsoft.com/office/drawing/2014/main" id="{CF628526-1FA6-4C0E-84A8-4DE6F2FF8AB8}"/>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2903AA-02C2-4985-BE47-78924C9B4144}"/>
              </a:ext>
            </a:extLst>
          </p:cNvPr>
          <p:cNvSpPr>
            <a:spLocks noGrp="1"/>
          </p:cNvSpPr>
          <p:nvPr>
            <p:ph type="title"/>
          </p:nvPr>
        </p:nvSpPr>
        <p:spPr>
          <a:xfrm>
            <a:off x="554038" y="2744788"/>
            <a:ext cx="2514600" cy="768350"/>
          </a:xfrm>
        </p:spPr>
        <p:txBody>
          <a:bodyPr/>
          <a:lstStyle/>
          <a:p>
            <a:r>
              <a:rPr lang="en-US" dirty="0"/>
              <a:t>Azure Compute products</a:t>
            </a:r>
          </a:p>
        </p:txBody>
      </p:sp>
      <p:sp>
        <p:nvSpPr>
          <p:cNvPr id="8" name="Rectangle 7">
            <a:extLst>
              <a:ext uri="{FF2B5EF4-FFF2-40B4-BE49-F238E27FC236}">
                <a16:creationId xmlns:a16="http://schemas.microsoft.com/office/drawing/2014/main" id="{7EA5A1A2-789B-412E-81B1-0ED8820C7C28}"/>
              </a:ext>
            </a:extLst>
          </p:cNvPr>
          <p:cNvSpPr/>
          <p:nvPr/>
        </p:nvSpPr>
        <p:spPr>
          <a:xfrm>
            <a:off x="3673642" y="1390925"/>
            <a:ext cx="7966670" cy="3416320"/>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One of the most complex aspects of moving to the cloud is dealing with the complexities of moving to a new environment. To help with this problem and to make it easier to shift applications into new environments, the concept of </a:t>
            </a:r>
            <a:r>
              <a:rPr lang="en-US" i="1" dirty="0">
                <a:solidFill>
                  <a:srgbClr val="000000"/>
                </a:solidFill>
                <a:latin typeface="inherit"/>
                <a:ea typeface="Times New Roman" panose="02020603050405020304" pitchFamily="18" charset="0"/>
                <a:cs typeface="Times New Roman" panose="02020603050405020304" pitchFamily="18" charset="0"/>
              </a:rPr>
              <a:t>containers</a:t>
            </a:r>
            <a:r>
              <a:rPr lang="en-US" dirty="0">
                <a:solidFill>
                  <a:srgbClr val="000000"/>
                </a:solidFill>
                <a:latin typeface="inherit"/>
                <a:ea typeface="Times New Roman" panose="02020603050405020304" pitchFamily="18" charset="0"/>
                <a:cs typeface="Times New Roman" panose="02020603050405020304" pitchFamily="18" charset="0"/>
              </a:rPr>
              <a:t> was invented.</a:t>
            </a:r>
          </a:p>
          <a:p>
            <a:r>
              <a:rPr lang="en-US" dirty="0"/>
              <a:t>In order to run an application in a container, a computer needs to have a container runtime installed on it. The most popular container runtime is Docker, a runtime developed and maintained by a company called Docker Inc. Docker not only knows how to run applications in containers, but it also enforces certain conditions to ensure a secure environment.</a:t>
            </a:r>
          </a:p>
          <a:p>
            <a:r>
              <a:rPr lang="en-US" dirty="0"/>
              <a:t>Each container operates within an isolated environment. It has its own network, its own storage, and so on. </a:t>
            </a:r>
          </a:p>
          <a:p>
            <a:endParaRPr lang="en-US" dirty="0"/>
          </a:p>
        </p:txBody>
      </p:sp>
    </p:spTree>
    <p:extLst>
      <p:ext uri="{BB962C8B-B14F-4D97-AF65-F5344CB8AC3E}">
        <p14:creationId xmlns:p14="http://schemas.microsoft.com/office/powerpoint/2010/main" val="214003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ED99AA6-854B-468A-A4C4-096F01CCF9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0"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FED99AA6-854B-468A-A4C4-096F01CCF9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D9CDB02-3E77-4911-A318-2F63FC5B7F3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5756500-2A65-4718-B927-C2947D2767D6}"/>
              </a:ext>
            </a:extLst>
          </p:cNvPr>
          <p:cNvSpPr>
            <a:spLocks noGrp="1"/>
          </p:cNvSpPr>
          <p:nvPr>
            <p:ph type="subTitle" idx="1"/>
          </p:nvPr>
        </p:nvSpPr>
        <p:spPr>
          <a:xfrm>
            <a:off x="554736" y="3659644"/>
            <a:ext cx="2514600" cy="246221"/>
          </a:xfrm>
        </p:spPr>
        <p:txBody>
          <a:bodyPr/>
          <a:lstStyle/>
          <a:p>
            <a:r>
              <a:rPr lang="en-US" b="1" dirty="0"/>
              <a:t>Containers</a:t>
            </a:r>
          </a:p>
        </p:txBody>
      </p:sp>
      <p:sp>
        <p:nvSpPr>
          <p:cNvPr id="4" name="Text Placeholder 3">
            <a:extLst>
              <a:ext uri="{FF2B5EF4-FFF2-40B4-BE49-F238E27FC236}">
                <a16:creationId xmlns:a16="http://schemas.microsoft.com/office/drawing/2014/main" id="{CF628526-1FA6-4C0E-84A8-4DE6F2FF8AB8}"/>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2903AA-02C2-4985-BE47-78924C9B4144}"/>
              </a:ext>
            </a:extLst>
          </p:cNvPr>
          <p:cNvSpPr>
            <a:spLocks noGrp="1"/>
          </p:cNvSpPr>
          <p:nvPr>
            <p:ph type="title"/>
          </p:nvPr>
        </p:nvSpPr>
        <p:spPr>
          <a:xfrm>
            <a:off x="554038" y="2744788"/>
            <a:ext cx="2514600" cy="768350"/>
          </a:xfrm>
        </p:spPr>
        <p:txBody>
          <a:bodyPr/>
          <a:lstStyle/>
          <a:p>
            <a:r>
              <a:rPr lang="en-US" dirty="0"/>
              <a:t>Azure Compute products</a:t>
            </a:r>
          </a:p>
        </p:txBody>
      </p:sp>
      <p:sp>
        <p:nvSpPr>
          <p:cNvPr id="8" name="Rectangle 7">
            <a:extLst>
              <a:ext uri="{FF2B5EF4-FFF2-40B4-BE49-F238E27FC236}">
                <a16:creationId xmlns:a16="http://schemas.microsoft.com/office/drawing/2014/main" id="{7EA5A1A2-789B-412E-81B1-0ED8820C7C28}"/>
              </a:ext>
            </a:extLst>
          </p:cNvPr>
          <p:cNvSpPr/>
          <p:nvPr/>
        </p:nvSpPr>
        <p:spPr>
          <a:xfrm>
            <a:off x="3673642" y="1390925"/>
            <a:ext cx="7966670" cy="3970318"/>
          </a:xfrm>
          <a:prstGeom prst="rect">
            <a:avLst/>
          </a:prstGeom>
        </p:spPr>
        <p:txBody>
          <a:bodyPr wrap="square">
            <a:spAutoFit/>
          </a:bodyPr>
          <a:lstStyle/>
          <a:p>
            <a:r>
              <a:rPr lang="en-US" dirty="0"/>
              <a:t>Azure offers numerous technologies for hosting containers. </a:t>
            </a:r>
          </a:p>
          <a:p>
            <a:r>
              <a:rPr lang="en-US" b="1" dirty="0"/>
              <a:t>Azure Container Instances (ACI) </a:t>
            </a:r>
            <a:r>
              <a:rPr lang="en-US" dirty="0"/>
              <a:t>is a PaaS service that makes it easy to start a container with minimal configuration. You simply tell ACI where to find the image (using either a Docker tag or a URL to the image) and some basic configuration for the VM you want the container to run on.</a:t>
            </a:r>
          </a:p>
          <a:p>
            <a:r>
              <a:rPr lang="en-US" dirty="0"/>
              <a:t>Azure creates server resources as needed to run your container, but you’re not paying for an underlying VM. Instead, you pay for the memory and CPU that your container uses. </a:t>
            </a:r>
          </a:p>
          <a:p>
            <a:endParaRPr lang="en-US" dirty="0"/>
          </a:p>
          <a:p>
            <a:r>
              <a:rPr lang="en-US" dirty="0"/>
              <a:t>ACI is designed to work with simple applications. You can define a container group and run multiple containers within an ACI instance, but if you have an application that is used heavily by many people and that might need to take advantage of scaling, ACI isn’t a good choice for you. Instead, Azure’s Kubernetes Service (AKS) would be a better choice</a:t>
            </a:r>
          </a:p>
        </p:txBody>
      </p:sp>
    </p:spTree>
    <p:extLst>
      <p:ext uri="{BB962C8B-B14F-4D97-AF65-F5344CB8AC3E}">
        <p14:creationId xmlns:p14="http://schemas.microsoft.com/office/powerpoint/2010/main" val="57306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ED99AA6-854B-468A-A4C4-096F01CCF9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5"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FED99AA6-854B-468A-A4C4-096F01CCF9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D9CDB02-3E77-4911-A318-2F63FC5B7F3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5756500-2A65-4718-B927-C2947D2767D6}"/>
              </a:ext>
            </a:extLst>
          </p:cNvPr>
          <p:cNvSpPr>
            <a:spLocks noGrp="1"/>
          </p:cNvSpPr>
          <p:nvPr>
            <p:ph type="subTitle" idx="1"/>
          </p:nvPr>
        </p:nvSpPr>
        <p:spPr>
          <a:xfrm>
            <a:off x="554736" y="3659644"/>
            <a:ext cx="2514600" cy="246221"/>
          </a:xfrm>
        </p:spPr>
        <p:txBody>
          <a:bodyPr/>
          <a:lstStyle/>
          <a:p>
            <a:r>
              <a:rPr lang="en-US" b="1" dirty="0"/>
              <a:t>Containers</a:t>
            </a:r>
          </a:p>
        </p:txBody>
      </p:sp>
      <p:sp>
        <p:nvSpPr>
          <p:cNvPr id="4" name="Text Placeholder 3">
            <a:extLst>
              <a:ext uri="{FF2B5EF4-FFF2-40B4-BE49-F238E27FC236}">
                <a16:creationId xmlns:a16="http://schemas.microsoft.com/office/drawing/2014/main" id="{CF628526-1FA6-4C0E-84A8-4DE6F2FF8AB8}"/>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2903AA-02C2-4985-BE47-78924C9B4144}"/>
              </a:ext>
            </a:extLst>
          </p:cNvPr>
          <p:cNvSpPr>
            <a:spLocks noGrp="1"/>
          </p:cNvSpPr>
          <p:nvPr>
            <p:ph type="title"/>
          </p:nvPr>
        </p:nvSpPr>
        <p:spPr>
          <a:xfrm>
            <a:off x="554038" y="2744788"/>
            <a:ext cx="2514600" cy="768350"/>
          </a:xfrm>
        </p:spPr>
        <p:txBody>
          <a:bodyPr/>
          <a:lstStyle/>
          <a:p>
            <a:r>
              <a:rPr lang="en-US" dirty="0"/>
              <a:t>Azure Compute products</a:t>
            </a:r>
          </a:p>
        </p:txBody>
      </p:sp>
      <p:sp>
        <p:nvSpPr>
          <p:cNvPr id="8" name="Rectangle 7">
            <a:extLst>
              <a:ext uri="{FF2B5EF4-FFF2-40B4-BE49-F238E27FC236}">
                <a16:creationId xmlns:a16="http://schemas.microsoft.com/office/drawing/2014/main" id="{7EA5A1A2-789B-412E-81B1-0ED8820C7C28}"/>
              </a:ext>
            </a:extLst>
          </p:cNvPr>
          <p:cNvSpPr/>
          <p:nvPr/>
        </p:nvSpPr>
        <p:spPr>
          <a:xfrm>
            <a:off x="3673642" y="1390925"/>
            <a:ext cx="7966670" cy="4801314"/>
          </a:xfrm>
          <a:prstGeom prst="rect">
            <a:avLst/>
          </a:prstGeom>
        </p:spPr>
        <p:txBody>
          <a:bodyPr wrap="square">
            <a:spAutoFit/>
          </a:bodyPr>
          <a:lstStyle/>
          <a:p>
            <a:r>
              <a:rPr lang="en-US" b="1" dirty="0"/>
              <a:t>Kubernetes</a:t>
            </a:r>
            <a:r>
              <a:rPr lang="en-US" dirty="0"/>
              <a:t> is a container orchestration service. This means that it’s responsible for monitoring containers and ensuring that they’re always running. It can also scale to add additional containers when the needs require it to, and it can then scale back when the needs are reduced.</a:t>
            </a:r>
          </a:p>
          <a:p>
            <a:endParaRPr lang="en-US" dirty="0"/>
          </a:p>
          <a:p>
            <a:r>
              <a:rPr lang="en-US" dirty="0"/>
              <a:t>Kubernetes creates containers in a </a:t>
            </a:r>
            <a:r>
              <a:rPr lang="en-US" i="1" dirty="0"/>
              <a:t>pod</a:t>
            </a:r>
            <a:r>
              <a:rPr lang="en-US" dirty="0"/>
              <a:t>. A pod is a group of related containers, and containers within a pod are able to share resources. This is one of the advantages to using Kubernetes, because it releases you from the resource-sharing restriction typically imposed in a multi-container environment. However, a container in one pod is not able to share resources with a container in another pod.</a:t>
            </a:r>
          </a:p>
          <a:p>
            <a:endParaRPr lang="en-US" dirty="0"/>
          </a:p>
          <a:p>
            <a:r>
              <a:rPr lang="en-US" dirty="0"/>
              <a:t>The computer that Kubernetes pods are running on is called a </a:t>
            </a:r>
            <a:r>
              <a:rPr lang="en-US" i="1" dirty="0"/>
              <a:t>node</a:t>
            </a:r>
            <a:r>
              <a:rPr lang="en-US" dirty="0"/>
              <a:t> or a </a:t>
            </a:r>
            <a:r>
              <a:rPr lang="en-US" i="1" dirty="0"/>
              <a:t>worker</a:t>
            </a:r>
            <a:r>
              <a:rPr lang="en-US" dirty="0"/>
              <a:t>. This computer must have a container runtime such as Docker running on it. In addition to pods, the node also runs several services that are required for Kubernetes to manage the pods, and so on</a:t>
            </a:r>
          </a:p>
          <a:p>
            <a:endParaRPr lang="en-US" dirty="0"/>
          </a:p>
        </p:txBody>
      </p:sp>
    </p:spTree>
    <p:extLst>
      <p:ext uri="{BB962C8B-B14F-4D97-AF65-F5344CB8AC3E}">
        <p14:creationId xmlns:p14="http://schemas.microsoft.com/office/powerpoint/2010/main" val="224587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ED99AA6-854B-468A-A4C4-096F01CCF9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8"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FED99AA6-854B-468A-A4C4-096F01CCF9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D9CDB02-3E77-4911-A318-2F63FC5B7F3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5756500-2A65-4718-B927-C2947D2767D6}"/>
              </a:ext>
            </a:extLst>
          </p:cNvPr>
          <p:cNvSpPr>
            <a:spLocks noGrp="1"/>
          </p:cNvSpPr>
          <p:nvPr>
            <p:ph type="subTitle" idx="1"/>
          </p:nvPr>
        </p:nvSpPr>
        <p:spPr>
          <a:xfrm>
            <a:off x="554736" y="3659644"/>
            <a:ext cx="2514600" cy="246221"/>
          </a:xfrm>
        </p:spPr>
        <p:txBody>
          <a:bodyPr/>
          <a:lstStyle/>
          <a:p>
            <a:r>
              <a:rPr lang="en-US" b="1" dirty="0"/>
              <a:t>Containers</a:t>
            </a:r>
          </a:p>
        </p:txBody>
      </p:sp>
      <p:sp>
        <p:nvSpPr>
          <p:cNvPr id="4" name="Text Placeholder 3">
            <a:extLst>
              <a:ext uri="{FF2B5EF4-FFF2-40B4-BE49-F238E27FC236}">
                <a16:creationId xmlns:a16="http://schemas.microsoft.com/office/drawing/2014/main" id="{CF628526-1FA6-4C0E-84A8-4DE6F2FF8AB8}"/>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2903AA-02C2-4985-BE47-78924C9B4144}"/>
              </a:ext>
            </a:extLst>
          </p:cNvPr>
          <p:cNvSpPr>
            <a:spLocks noGrp="1"/>
          </p:cNvSpPr>
          <p:nvPr>
            <p:ph type="title"/>
          </p:nvPr>
        </p:nvSpPr>
        <p:spPr>
          <a:xfrm>
            <a:off x="554038" y="2744788"/>
            <a:ext cx="2514600" cy="768350"/>
          </a:xfrm>
        </p:spPr>
        <p:txBody>
          <a:bodyPr/>
          <a:lstStyle/>
          <a:p>
            <a:r>
              <a:rPr lang="en-US" dirty="0"/>
              <a:t>Azure Compute products</a:t>
            </a:r>
          </a:p>
        </p:txBody>
      </p:sp>
      <p:sp>
        <p:nvSpPr>
          <p:cNvPr id="8" name="Rectangle 7">
            <a:extLst>
              <a:ext uri="{FF2B5EF4-FFF2-40B4-BE49-F238E27FC236}">
                <a16:creationId xmlns:a16="http://schemas.microsoft.com/office/drawing/2014/main" id="{7EA5A1A2-789B-412E-81B1-0ED8820C7C28}"/>
              </a:ext>
            </a:extLst>
          </p:cNvPr>
          <p:cNvSpPr/>
          <p:nvPr/>
        </p:nvSpPr>
        <p:spPr>
          <a:xfrm>
            <a:off x="3673642" y="1166336"/>
            <a:ext cx="7966670" cy="5909310"/>
          </a:xfrm>
          <a:prstGeom prst="rect">
            <a:avLst/>
          </a:prstGeom>
        </p:spPr>
        <p:txBody>
          <a:bodyPr wrap="square">
            <a:spAutoFit/>
          </a:bodyPr>
          <a:lstStyle/>
          <a:p>
            <a:r>
              <a:rPr lang="en-US" b="1" dirty="0"/>
              <a:t>Kubernetes</a:t>
            </a:r>
            <a:r>
              <a:rPr lang="en-US" dirty="0"/>
              <a:t> is a container orchestration service. This means that it’s responsible for monitoring containers and ensuring that they’re always running. It can also scale to add additional containers when the needs require it to, and it can then scale back when the needs are reduced.</a:t>
            </a:r>
          </a:p>
          <a:p>
            <a:endParaRPr lang="en-US" dirty="0"/>
          </a:p>
          <a:p>
            <a:r>
              <a:rPr lang="en-US" dirty="0"/>
              <a:t>Kubernetes creates containers in a </a:t>
            </a:r>
            <a:r>
              <a:rPr lang="en-US" i="1" dirty="0"/>
              <a:t>pod</a:t>
            </a:r>
            <a:r>
              <a:rPr lang="en-US" dirty="0"/>
              <a:t>. A pod is a group of related containers, and containers within a pod are able to share resources. This is one of the advantages to using Kubernetes, because it releases you from the resource-sharing restriction typically imposed in a multi-container environment. However, a container in one pod is not able to share resources with a container in another pod.</a:t>
            </a:r>
          </a:p>
          <a:p>
            <a:endParaRPr lang="en-US" dirty="0"/>
          </a:p>
          <a:p>
            <a:r>
              <a:rPr lang="en-US" dirty="0"/>
              <a:t>The computer that Kubernetes pods are running on is called a </a:t>
            </a:r>
            <a:r>
              <a:rPr lang="en-US" i="1" dirty="0"/>
              <a:t>node</a:t>
            </a:r>
            <a:r>
              <a:rPr lang="en-US" dirty="0"/>
              <a:t> or a </a:t>
            </a:r>
            <a:r>
              <a:rPr lang="en-US" i="1" dirty="0"/>
              <a:t>worker</a:t>
            </a:r>
            <a:r>
              <a:rPr lang="en-US" dirty="0"/>
              <a:t>. This computer must have a container runtime such as Docker running on it. In addition to pods, the node also runs several services that are required for Kubernetes to manage the pods, and so on. </a:t>
            </a:r>
          </a:p>
          <a:p>
            <a:r>
              <a:rPr lang="en-US" dirty="0"/>
              <a:t>There will typically be multiple nodes within a Kubernetes instance, and they are all controlled by a master node called the Kubernetes </a:t>
            </a:r>
            <a:r>
              <a:rPr lang="en-US" i="1" dirty="0"/>
              <a:t>master</a:t>
            </a:r>
            <a:r>
              <a:rPr lang="en-US" dirty="0"/>
              <a:t>. The entire environment of the master and all of its nodes is called a Kubernetes </a:t>
            </a:r>
            <a:r>
              <a:rPr lang="en-US" i="1" dirty="0"/>
              <a:t>cluster</a:t>
            </a:r>
            <a:r>
              <a:rPr lang="en-US" dirty="0"/>
              <a:t>.</a:t>
            </a:r>
          </a:p>
          <a:p>
            <a:endParaRPr lang="en-US" dirty="0"/>
          </a:p>
          <a:p>
            <a:endParaRPr lang="en-US" dirty="0"/>
          </a:p>
        </p:txBody>
      </p:sp>
    </p:spTree>
    <p:extLst>
      <p:ext uri="{BB962C8B-B14F-4D97-AF65-F5344CB8AC3E}">
        <p14:creationId xmlns:p14="http://schemas.microsoft.com/office/powerpoint/2010/main" val="142286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ED99AA6-854B-468A-A4C4-096F01CCF9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3"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FED99AA6-854B-468A-A4C4-096F01CCF9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D9CDB02-3E77-4911-A318-2F63FC5B7F3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5756500-2A65-4718-B927-C2947D2767D6}"/>
              </a:ext>
            </a:extLst>
          </p:cNvPr>
          <p:cNvSpPr>
            <a:spLocks noGrp="1"/>
          </p:cNvSpPr>
          <p:nvPr>
            <p:ph type="subTitle" idx="1"/>
          </p:nvPr>
        </p:nvSpPr>
        <p:spPr>
          <a:xfrm>
            <a:off x="554736" y="3659644"/>
            <a:ext cx="2514600" cy="246221"/>
          </a:xfrm>
        </p:spPr>
        <p:txBody>
          <a:bodyPr/>
          <a:lstStyle/>
          <a:p>
            <a:r>
              <a:rPr lang="en-US" b="1" dirty="0"/>
              <a:t>Containers</a:t>
            </a:r>
          </a:p>
        </p:txBody>
      </p:sp>
      <p:sp>
        <p:nvSpPr>
          <p:cNvPr id="4" name="Text Placeholder 3">
            <a:extLst>
              <a:ext uri="{FF2B5EF4-FFF2-40B4-BE49-F238E27FC236}">
                <a16:creationId xmlns:a16="http://schemas.microsoft.com/office/drawing/2014/main" id="{CF628526-1FA6-4C0E-84A8-4DE6F2FF8AB8}"/>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2903AA-02C2-4985-BE47-78924C9B4144}"/>
              </a:ext>
            </a:extLst>
          </p:cNvPr>
          <p:cNvSpPr>
            <a:spLocks noGrp="1"/>
          </p:cNvSpPr>
          <p:nvPr>
            <p:ph type="title"/>
          </p:nvPr>
        </p:nvSpPr>
        <p:spPr>
          <a:xfrm>
            <a:off x="554038" y="2744788"/>
            <a:ext cx="2514600" cy="768350"/>
          </a:xfrm>
        </p:spPr>
        <p:txBody>
          <a:bodyPr/>
          <a:lstStyle/>
          <a:p>
            <a:r>
              <a:rPr lang="en-US" dirty="0"/>
              <a:t>Azure Compute products</a:t>
            </a:r>
          </a:p>
        </p:txBody>
      </p:sp>
      <p:sp>
        <p:nvSpPr>
          <p:cNvPr id="8" name="Rectangle 7">
            <a:extLst>
              <a:ext uri="{FF2B5EF4-FFF2-40B4-BE49-F238E27FC236}">
                <a16:creationId xmlns:a16="http://schemas.microsoft.com/office/drawing/2014/main" id="{7EA5A1A2-789B-412E-81B1-0ED8820C7C28}"/>
              </a:ext>
            </a:extLst>
          </p:cNvPr>
          <p:cNvSpPr/>
          <p:nvPr/>
        </p:nvSpPr>
        <p:spPr>
          <a:xfrm>
            <a:off x="3673642" y="1166336"/>
            <a:ext cx="7966670" cy="5355312"/>
          </a:xfrm>
          <a:prstGeom prst="rect">
            <a:avLst/>
          </a:prstGeom>
        </p:spPr>
        <p:txBody>
          <a:bodyPr wrap="square">
            <a:spAutoFit/>
          </a:bodyPr>
          <a:lstStyle/>
          <a:p>
            <a:r>
              <a:rPr lang="en-US" dirty="0"/>
              <a:t>A Kubernetes master contains all of the configuration and services necessary to manage the orchestration of pods and other Kubernetes entities. Configuring a master can be complex, and it is by far the most laborious task of using Kubernetes. For that reason, services such as </a:t>
            </a:r>
            <a:r>
              <a:rPr lang="en-US" b="1" dirty="0"/>
              <a:t>Azure Kubernetes Service (AKS)</a:t>
            </a:r>
            <a:r>
              <a:rPr lang="en-US" dirty="0"/>
              <a:t> are becoming more popular.</a:t>
            </a:r>
          </a:p>
          <a:p>
            <a:endParaRPr lang="en-US" dirty="0"/>
          </a:p>
          <a:p>
            <a:r>
              <a:rPr lang="en-US" dirty="0"/>
              <a:t>AKS offloads the burden of dealing with the Kubernetes master to Microsoft. When you create a Kubernetes cluster in AKS, Azure creates the master and the nodes for you. All you have to do is deploy your containers, and you’re up and running with a managed Kubernetes cluster.</a:t>
            </a:r>
          </a:p>
          <a:p>
            <a:endParaRPr lang="en-US" dirty="0"/>
          </a:p>
          <a:p>
            <a:r>
              <a:rPr lang="en-US" dirty="0"/>
              <a:t>While AKS makes adopting and managing Kubernetes easier, it doesn’t completely obfuscate Kubernetes. In order to deploy your applications, you still need to understand how to use Kubernetes, and in some cases you’ll need to use the Kubernetes command line. Azure, however, makes it far easier than doing all of the legwork and maintenance yourself. Even better, AKS in Azure is free. You only pay for the Azure computer for resources that you use within your cluster.</a:t>
            </a:r>
          </a:p>
          <a:p>
            <a:endParaRPr lang="en-US" dirty="0"/>
          </a:p>
        </p:txBody>
      </p:sp>
    </p:spTree>
    <p:extLst>
      <p:ext uri="{BB962C8B-B14F-4D97-AF65-F5344CB8AC3E}">
        <p14:creationId xmlns:p14="http://schemas.microsoft.com/office/powerpoint/2010/main" val="1335271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ED99AA6-854B-468A-A4C4-096F01CCF9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7"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FED99AA6-854B-468A-A4C4-096F01CCF9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D9CDB02-3E77-4911-A318-2F63FC5B7F3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5756500-2A65-4718-B927-C2947D2767D6}"/>
              </a:ext>
            </a:extLst>
          </p:cNvPr>
          <p:cNvSpPr>
            <a:spLocks noGrp="1"/>
          </p:cNvSpPr>
          <p:nvPr>
            <p:ph type="subTitle" idx="1"/>
          </p:nvPr>
        </p:nvSpPr>
        <p:spPr>
          <a:xfrm>
            <a:off x="554736" y="3659644"/>
            <a:ext cx="2514600" cy="246221"/>
          </a:xfrm>
        </p:spPr>
        <p:txBody>
          <a:bodyPr/>
          <a:lstStyle/>
          <a:p>
            <a:r>
              <a:rPr lang="en-US" b="1" dirty="0"/>
              <a:t>Containers</a:t>
            </a:r>
          </a:p>
        </p:txBody>
      </p:sp>
      <p:sp>
        <p:nvSpPr>
          <p:cNvPr id="4" name="Text Placeholder 3">
            <a:extLst>
              <a:ext uri="{FF2B5EF4-FFF2-40B4-BE49-F238E27FC236}">
                <a16:creationId xmlns:a16="http://schemas.microsoft.com/office/drawing/2014/main" id="{CF628526-1FA6-4C0E-84A8-4DE6F2FF8AB8}"/>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2903AA-02C2-4985-BE47-78924C9B4144}"/>
              </a:ext>
            </a:extLst>
          </p:cNvPr>
          <p:cNvSpPr>
            <a:spLocks noGrp="1"/>
          </p:cNvSpPr>
          <p:nvPr>
            <p:ph type="title"/>
          </p:nvPr>
        </p:nvSpPr>
        <p:spPr>
          <a:xfrm>
            <a:off x="554038" y="2744788"/>
            <a:ext cx="2514600" cy="768350"/>
          </a:xfrm>
        </p:spPr>
        <p:txBody>
          <a:bodyPr/>
          <a:lstStyle/>
          <a:p>
            <a:r>
              <a:rPr lang="en-US" dirty="0"/>
              <a:t>Azure Compute products</a:t>
            </a:r>
          </a:p>
        </p:txBody>
      </p:sp>
      <p:sp>
        <p:nvSpPr>
          <p:cNvPr id="8" name="Rectangle 7">
            <a:extLst>
              <a:ext uri="{FF2B5EF4-FFF2-40B4-BE49-F238E27FC236}">
                <a16:creationId xmlns:a16="http://schemas.microsoft.com/office/drawing/2014/main" id="{7EA5A1A2-789B-412E-81B1-0ED8820C7C28}"/>
              </a:ext>
            </a:extLst>
          </p:cNvPr>
          <p:cNvSpPr/>
          <p:nvPr/>
        </p:nvSpPr>
        <p:spPr>
          <a:xfrm>
            <a:off x="3673642" y="1166336"/>
            <a:ext cx="7966670" cy="5078313"/>
          </a:xfrm>
          <a:prstGeom prst="rect">
            <a:avLst/>
          </a:prstGeom>
        </p:spPr>
        <p:txBody>
          <a:bodyPr wrap="square">
            <a:spAutoFit/>
          </a:bodyPr>
          <a:lstStyle/>
          <a:p>
            <a:r>
              <a:rPr lang="en-US" dirty="0"/>
              <a:t>For a true PaaS experience in container hosting, Microsoft offers </a:t>
            </a:r>
            <a:r>
              <a:rPr lang="en-US" b="1" dirty="0"/>
              <a:t>Web App for Containers</a:t>
            </a:r>
            <a:r>
              <a:rPr lang="en-US" dirty="0"/>
              <a:t>, a feature of Azure App Service. When you create a Web App for Containers app, you specify the OS you want (either Windows or Linux) and you specify the location of the Docker image.</a:t>
            </a:r>
          </a:p>
          <a:p>
            <a:r>
              <a:rPr lang="en-US" dirty="0"/>
              <a:t>Microsoft manages the infrastructure that’s involved, so you only have to worry about the application contained in the image.</a:t>
            </a:r>
          </a:p>
          <a:p>
            <a:endParaRPr lang="en-US" dirty="0"/>
          </a:p>
          <a:p>
            <a:r>
              <a:rPr lang="en-US" dirty="0"/>
              <a:t>Unlike ACI, you pay for Azure App Service whether you’re using the application or not, because your application is running on a dedicated VM in App Service. That VM is associated with an App Service plan, and each App Service plan is associated with a specific pricing tier. You can change the pricing tier of your App Service Plan at any time. </a:t>
            </a:r>
          </a:p>
          <a:p>
            <a:endParaRPr lang="en-US" dirty="0"/>
          </a:p>
          <a:p>
            <a:r>
              <a:rPr lang="en-US" dirty="0"/>
              <a:t>Another benefit of using Web App for Containers is that, because it’s a true PaaS service, it offers many turnkey features that you can use in your application without having to deal with complicated development or configuration issues. </a:t>
            </a:r>
          </a:p>
          <a:p>
            <a:endParaRPr lang="en-US" dirty="0"/>
          </a:p>
        </p:txBody>
      </p:sp>
    </p:spTree>
    <p:extLst>
      <p:ext uri="{BB962C8B-B14F-4D97-AF65-F5344CB8AC3E}">
        <p14:creationId xmlns:p14="http://schemas.microsoft.com/office/powerpoint/2010/main" val="107797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extLst>
              <p:ext uri="{D42A27DB-BD31-4B8C-83A1-F6EECF244321}">
                <p14:modId xmlns:p14="http://schemas.microsoft.com/office/powerpoint/2010/main" val="2314042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C84BC1E6-9EF0-4B32-AC22-A5825CAD5E71}"/>
              </a:ext>
            </a:extLst>
          </p:cNvPr>
          <p:cNvSpPr/>
          <p:nvPr/>
        </p:nvSpPr>
        <p:spPr>
          <a:xfrm>
            <a:off x="3673642" y="1305323"/>
            <a:ext cx="7966670" cy="2339102"/>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Applications should be designed using a </a:t>
            </a:r>
            <a:r>
              <a:rPr lang="en-US" i="1" dirty="0">
                <a:solidFill>
                  <a:srgbClr val="000000"/>
                </a:solidFill>
                <a:latin typeface="inherit"/>
                <a:ea typeface="Times New Roman" panose="02020603050405020304" pitchFamily="18" charset="0"/>
              </a:rPr>
              <a:t>loosely-coupled architecture</a:t>
            </a:r>
            <a:r>
              <a:rPr lang="en-US" dirty="0">
                <a:solidFill>
                  <a:srgbClr val="000000"/>
                </a:solidFill>
                <a:latin typeface="inherit"/>
                <a:ea typeface="Times New Roman" panose="02020603050405020304" pitchFamily="18" charset="0"/>
              </a:rPr>
              <a:t>.</a:t>
            </a:r>
          </a:p>
          <a:p>
            <a:pPr>
              <a:spcBef>
                <a:spcPts val="600"/>
              </a:spcBef>
              <a:spcAft>
                <a:spcPts val="600"/>
              </a:spcAft>
            </a:pPr>
            <a:r>
              <a:rPr lang="en-US" dirty="0">
                <a:solidFill>
                  <a:srgbClr val="000000"/>
                </a:solidFill>
                <a:latin typeface="inherit"/>
                <a:ea typeface="Times New Roman" panose="02020603050405020304" pitchFamily="18" charset="0"/>
                <a:cs typeface="Times New Roman" panose="02020603050405020304" pitchFamily="18" charset="0"/>
              </a:rPr>
              <a:t>In a loosely-coupled architecture, each component of an application can be replaced or updated without breaking the application. In order to design applications in this way, you have to separate out the various components, and they need to operate in their own tier of the application. </a:t>
            </a:r>
            <a:r>
              <a:rPr lang="en-US" dirty="0"/>
              <a:t>Applications designed in this way are referred to as </a:t>
            </a:r>
            <a:r>
              <a:rPr lang="en-US" i="1" dirty="0"/>
              <a:t>N-tier</a:t>
            </a:r>
            <a:r>
              <a:rPr lang="en-US" dirty="0"/>
              <a:t> applications.</a:t>
            </a:r>
          </a:p>
          <a:p>
            <a:pPr>
              <a:spcBef>
                <a:spcPts val="600"/>
              </a:spcBef>
              <a:spcAft>
                <a:spcPts val="600"/>
              </a:spcAft>
            </a:pPr>
            <a:endParaRPr lang="en-US" dirty="0"/>
          </a:p>
        </p:txBody>
      </p:sp>
      <p:pic>
        <p:nvPicPr>
          <p:cNvPr id="8" name="Picture 7" descr="An illustration showing a typical n-tier application using the typical approach of a presentation tier, a middle tier for business logic, and a data tier for data storage.">
            <a:extLst>
              <a:ext uri="{FF2B5EF4-FFF2-40B4-BE49-F238E27FC236}">
                <a16:creationId xmlns:a16="http://schemas.microsoft.com/office/drawing/2014/main" id="{E055676B-0A27-4600-95E9-2B6BD75F0BE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475964" y="3359759"/>
            <a:ext cx="5710555" cy="2776220"/>
          </a:xfrm>
          <a:prstGeom prst="rect">
            <a:avLst/>
          </a:prstGeom>
          <a:noFill/>
          <a:ln>
            <a:noFill/>
          </a:ln>
        </p:spPr>
      </p:pic>
    </p:spTree>
    <p:extLst>
      <p:ext uri="{BB962C8B-B14F-4D97-AF65-F5344CB8AC3E}">
        <p14:creationId xmlns:p14="http://schemas.microsoft.com/office/powerpoint/2010/main" val="400735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2922677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69" name="think-cell Slide" r:id="rId7" imgW="572" imgH="588" progId="TCLayout.ActiveDocument.1">
                  <p:embed/>
                </p:oleObj>
              </mc:Choice>
              <mc:Fallback>
                <p:oleObj name="think-cell Slide" r:id="rId7"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p:txBody>
          <a:bodyPr/>
          <a:lstStyle/>
          <a:p>
            <a:r>
              <a:rPr lang="en-US" dirty="0"/>
              <a:t>Executive summary</a:t>
            </a:r>
          </a:p>
        </p:txBody>
      </p:sp>
      <p:sp>
        <p:nvSpPr>
          <p:cNvPr id="24" name="TextBox 23">
            <a:extLst>
              <a:ext uri="{FF2B5EF4-FFF2-40B4-BE49-F238E27FC236}">
                <a16:creationId xmlns:a16="http://schemas.microsoft.com/office/drawing/2014/main" id="{8DECD35A-9941-4B3C-B1E4-74F1F7D4B47F}"/>
              </a:ext>
            </a:extLst>
          </p:cNvPr>
          <p:cNvSpPr txBox="1"/>
          <p:nvPr/>
        </p:nvSpPr>
        <p:spPr>
          <a:xfrm>
            <a:off x="554736" y="1614352"/>
            <a:ext cx="3295369"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Azure compute</a:t>
            </a:r>
          </a:p>
        </p:txBody>
      </p:sp>
      <p:sp>
        <p:nvSpPr>
          <p:cNvPr id="25" name="TextBox 24">
            <a:extLst>
              <a:ext uri="{FF2B5EF4-FFF2-40B4-BE49-F238E27FC236}">
                <a16:creationId xmlns:a16="http://schemas.microsoft.com/office/drawing/2014/main" id="{7AF3AF11-24F1-4947-8C6E-05E5CEA8234A}"/>
              </a:ext>
            </a:extLst>
          </p:cNvPr>
          <p:cNvSpPr txBox="1"/>
          <p:nvPr/>
        </p:nvSpPr>
        <p:spPr>
          <a:xfrm>
            <a:off x="3351193" y="1586283"/>
            <a:ext cx="2617033"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Azure networking</a:t>
            </a:r>
          </a:p>
        </p:txBody>
      </p:sp>
      <p:sp>
        <p:nvSpPr>
          <p:cNvPr id="26" name="TextBox 25">
            <a:extLst>
              <a:ext uri="{FF2B5EF4-FFF2-40B4-BE49-F238E27FC236}">
                <a16:creationId xmlns:a16="http://schemas.microsoft.com/office/drawing/2014/main" id="{6D297506-FE91-41BD-A03A-A3DD413D849F}"/>
              </a:ext>
            </a:extLst>
          </p:cNvPr>
          <p:cNvSpPr txBox="1"/>
          <p:nvPr/>
        </p:nvSpPr>
        <p:spPr>
          <a:xfrm>
            <a:off x="6252099" y="1561976"/>
            <a:ext cx="2617033"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a:t>Azure storage</a:t>
            </a:r>
            <a:endParaRPr lang="en-US" dirty="0"/>
          </a:p>
        </p:txBody>
      </p:sp>
      <p:sp>
        <p:nvSpPr>
          <p:cNvPr id="11" name="Text Placeholder 2">
            <a:extLst>
              <a:ext uri="{FF2B5EF4-FFF2-40B4-BE49-F238E27FC236}">
                <a16:creationId xmlns:a16="http://schemas.microsoft.com/office/drawing/2014/main" id="{52EB97F6-0AB7-4ACF-B77D-F45D737725D7}"/>
              </a:ext>
            </a:extLst>
          </p:cNvPr>
          <p:cNvSpPr txBox="1">
            <a:spLocks/>
          </p:cNvSpPr>
          <p:nvPr/>
        </p:nvSpPr>
        <p:spPr>
          <a:xfrm>
            <a:off x="559304" y="2263937"/>
            <a:ext cx="2488501" cy="3909650"/>
          </a:xfrm>
          <a:prstGeom prst="rect">
            <a:avLst/>
          </a:prstGeom>
        </p:spPr>
        <p:txBody>
          <a:bodyPr lIns="0" tIns="0" rIns="0" bIns="0"/>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This refers to the resources that provide computing power to run your applications. Azure offers both IaaS and PaaS compute products.</a:t>
            </a:r>
          </a:p>
        </p:txBody>
      </p:sp>
      <p:sp>
        <p:nvSpPr>
          <p:cNvPr id="12" name="Text Placeholder 2">
            <a:extLst>
              <a:ext uri="{FF2B5EF4-FFF2-40B4-BE49-F238E27FC236}">
                <a16:creationId xmlns:a16="http://schemas.microsoft.com/office/drawing/2014/main" id="{257B51B5-2270-4EAD-ABCC-359B6307BA2D}"/>
              </a:ext>
            </a:extLst>
          </p:cNvPr>
          <p:cNvSpPr txBox="1">
            <a:spLocks/>
          </p:cNvSpPr>
          <p:nvPr/>
        </p:nvSpPr>
        <p:spPr>
          <a:xfrm>
            <a:off x="3356525" y="2235868"/>
            <a:ext cx="2617033"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These products provide connectivity between Azure resources, and to and from the Internet or your on-premises resources.</a:t>
            </a:r>
          </a:p>
        </p:txBody>
      </p:sp>
      <p:sp>
        <p:nvSpPr>
          <p:cNvPr id="13" name="Text Placeholder 2">
            <a:extLst>
              <a:ext uri="{FF2B5EF4-FFF2-40B4-BE49-F238E27FC236}">
                <a16:creationId xmlns:a16="http://schemas.microsoft.com/office/drawing/2014/main" id="{5AB71C62-885C-4ECC-8D3C-61F68C7075C1}"/>
              </a:ext>
            </a:extLst>
          </p:cNvPr>
          <p:cNvSpPr txBox="1">
            <a:spLocks/>
          </p:cNvSpPr>
          <p:nvPr/>
        </p:nvSpPr>
        <p:spPr>
          <a:xfrm>
            <a:off x="6258195" y="2211561"/>
            <a:ext cx="2617033"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These products give you secure and reliable cloud storage for your data..</a:t>
            </a:r>
          </a:p>
          <a:p>
            <a:endParaRPr lang="en-US" dirty="0"/>
          </a:p>
          <a:p>
            <a:endParaRPr lang="en-US" dirty="0"/>
          </a:p>
        </p:txBody>
      </p:sp>
      <p:sp>
        <p:nvSpPr>
          <p:cNvPr id="14" name="5. Source">
            <a:extLst>
              <a:ext uri="{FF2B5EF4-FFF2-40B4-BE49-F238E27FC236}">
                <a16:creationId xmlns:a16="http://schemas.microsoft.com/office/drawing/2014/main" id="{2759B773-38D8-41C8-BEAB-410DD722955B}"/>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4" name="Rectangle 3">
            <a:extLst>
              <a:ext uri="{FF2B5EF4-FFF2-40B4-BE49-F238E27FC236}">
                <a16:creationId xmlns:a16="http://schemas.microsoft.com/office/drawing/2014/main" id="{B6018659-D4EC-448E-9265-EE51BF75B4BA}"/>
              </a:ext>
            </a:extLst>
          </p:cNvPr>
          <p:cNvSpPr/>
          <p:nvPr/>
        </p:nvSpPr>
        <p:spPr>
          <a:xfrm>
            <a:off x="467935" y="1337449"/>
            <a:ext cx="4813882" cy="369332"/>
          </a:xfrm>
          <a:prstGeom prst="rect">
            <a:avLst/>
          </a:prstGeom>
        </p:spPr>
        <p:txBody>
          <a:bodyPr wrap="none">
            <a:spAutoFit/>
          </a:bodyPr>
          <a:lstStyle/>
          <a:p>
            <a:r>
              <a:rPr lang="en-US" b="1" dirty="0">
                <a:solidFill>
                  <a:srgbClr val="000000"/>
                </a:solidFill>
                <a:latin typeface="inherit"/>
                <a:ea typeface="Times New Roman" panose="02020603050405020304" pitchFamily="18" charset="0"/>
                <a:cs typeface="Times New Roman" panose="02020603050405020304" pitchFamily="18" charset="0"/>
              </a:rPr>
              <a:t>The core Azure products in 4 different categories</a:t>
            </a:r>
            <a:endParaRPr lang="en-US" b="1" dirty="0"/>
          </a:p>
        </p:txBody>
      </p:sp>
      <p:sp>
        <p:nvSpPr>
          <p:cNvPr id="15" name="TextBox 14">
            <a:extLst>
              <a:ext uri="{FF2B5EF4-FFF2-40B4-BE49-F238E27FC236}">
                <a16:creationId xmlns:a16="http://schemas.microsoft.com/office/drawing/2014/main" id="{C5BF7624-5664-4DAC-AF10-5BCF68CB9B03}"/>
              </a:ext>
            </a:extLst>
          </p:cNvPr>
          <p:cNvSpPr txBox="1"/>
          <p:nvPr/>
        </p:nvSpPr>
        <p:spPr>
          <a:xfrm>
            <a:off x="8960501" y="1561976"/>
            <a:ext cx="2617033"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Azure database</a:t>
            </a:r>
          </a:p>
        </p:txBody>
      </p:sp>
      <p:sp>
        <p:nvSpPr>
          <p:cNvPr id="16" name="Text Placeholder 2">
            <a:extLst>
              <a:ext uri="{FF2B5EF4-FFF2-40B4-BE49-F238E27FC236}">
                <a16:creationId xmlns:a16="http://schemas.microsoft.com/office/drawing/2014/main" id="{9253CC64-D3F3-4A6F-BC3E-369AF5D76115}"/>
              </a:ext>
            </a:extLst>
          </p:cNvPr>
          <p:cNvSpPr txBox="1">
            <a:spLocks/>
          </p:cNvSpPr>
          <p:nvPr/>
        </p:nvSpPr>
        <p:spPr>
          <a:xfrm>
            <a:off x="8966597" y="2211561"/>
            <a:ext cx="2617033"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These products provide highly-scalable solutions for hosting databases of many varieties.</a:t>
            </a:r>
          </a:p>
          <a:p>
            <a:endParaRPr lang="en-US" dirty="0"/>
          </a:p>
        </p:txBody>
      </p:sp>
    </p:spTree>
    <p:extLst>
      <p:ext uri="{BB962C8B-B14F-4D97-AF65-F5344CB8AC3E}">
        <p14:creationId xmlns:p14="http://schemas.microsoft.com/office/powerpoint/2010/main" val="228130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246221"/>
          </a:xfrm>
        </p:spPr>
        <p:txBody>
          <a:bodyPr/>
          <a:lstStyle/>
          <a:p>
            <a:r>
              <a:rPr lang="en-US" dirty="0"/>
              <a:t>Azure Virtual network</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
        <p:nvSpPr>
          <p:cNvPr id="9" name="Rectangle 8">
            <a:extLst>
              <a:ext uri="{FF2B5EF4-FFF2-40B4-BE49-F238E27FC236}">
                <a16:creationId xmlns:a16="http://schemas.microsoft.com/office/drawing/2014/main" id="{DE6B19F2-97FC-44AB-9227-64621125BCCD}"/>
              </a:ext>
            </a:extLst>
          </p:cNvPr>
          <p:cNvSpPr/>
          <p:nvPr/>
        </p:nvSpPr>
        <p:spPr>
          <a:xfrm>
            <a:off x="3625516" y="315924"/>
            <a:ext cx="8014796" cy="646330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An Azure virtual network (often called a VNET) allows Azure services to communicate with each other and with the Internet. You can even use a VNET to communicate between your on-premises resources and your Azure resources. </a:t>
            </a:r>
          </a:p>
          <a:p>
            <a:endParaRPr lang="en-US" dirty="0">
              <a:solidFill>
                <a:srgbClr val="000000"/>
              </a:solidFill>
              <a:latin typeface="inherit"/>
              <a:cs typeface="Times New Roman" panose="02020603050405020304" pitchFamily="18" charset="0"/>
            </a:endParaRPr>
          </a:p>
          <a:p>
            <a:r>
              <a:rPr lang="en-US" dirty="0"/>
              <a:t>When you created the virtual machine earlier in this chapter, Azure created a VNET for you. Without that VNET, you wouldn’t be able to remote into the VM, or use the VM for any of your applications. </a:t>
            </a:r>
          </a:p>
          <a:p>
            <a:r>
              <a:rPr lang="en-US" dirty="0"/>
              <a:t>You can also create your own VNET and configure it any way you choose.</a:t>
            </a:r>
          </a:p>
          <a:p>
            <a:endParaRPr lang="en-US" dirty="0"/>
          </a:p>
          <a:p>
            <a:r>
              <a:rPr lang="en-US" dirty="0"/>
              <a:t>An Azure VNET is just like any other computer network. It’s comprised of a network interface card (a NIC), IP addresses, and so on. You can break up your VNET into multiple subnets and set up a portion of your network’s IP address space for those subnets. You can then configure rules that control the connectivity between those subnets.</a:t>
            </a:r>
          </a:p>
          <a:p>
            <a:endParaRPr lang="en-US" dirty="0"/>
          </a:p>
          <a:p>
            <a:r>
              <a:rPr lang="en-US" dirty="0"/>
              <a:t>In most cases, you create VNETs before you create the resources that use them.</a:t>
            </a:r>
          </a:p>
          <a:p>
            <a:endParaRPr lang="en-US" dirty="0"/>
          </a:p>
          <a:p>
            <a:r>
              <a:rPr lang="en-US" b="1" dirty="0"/>
              <a:t>A public IP address doesn’t have to be assigned to a resource in order for that resource to connect outbound to the Internet. Azure maintains a pool of public IP addresses that can be dynamically assigned to a resource if it needs to connect outbound. </a:t>
            </a:r>
            <a:endParaRPr lang="en-US" dirty="0"/>
          </a:p>
          <a:p>
            <a:endParaRPr lang="en-US" dirty="0"/>
          </a:p>
        </p:txBody>
      </p:sp>
    </p:spTree>
    <p:extLst>
      <p:ext uri="{BB962C8B-B14F-4D97-AF65-F5344CB8AC3E}">
        <p14:creationId xmlns:p14="http://schemas.microsoft.com/office/powerpoint/2010/main" val="369399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246221"/>
          </a:xfrm>
        </p:spPr>
        <p:txBody>
          <a:bodyPr/>
          <a:lstStyle/>
          <a:p>
            <a:r>
              <a:rPr lang="en-US" dirty="0"/>
              <a:t>Azure Load Balancer</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B2841F1-C889-4CB9-AD87-CADB2F495E90}"/>
              </a:ext>
            </a:extLst>
          </p:cNvPr>
          <p:cNvSpPr/>
          <p:nvPr/>
        </p:nvSpPr>
        <p:spPr>
          <a:xfrm>
            <a:off x="3641558" y="1294388"/>
            <a:ext cx="8197516" cy="4247317"/>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App Service takes care of ensuring that load is distributed across all of the VMs we’re using. App Service uses a load balancer to do this, and one of the advantages of choosing a PaaS offering for the web tier is that you don’t have to worry about Managing it.</a:t>
            </a:r>
          </a:p>
          <a:p>
            <a:endParaRPr lang="en-US" dirty="0">
              <a:solidFill>
                <a:srgbClr val="000000"/>
              </a:solidFill>
              <a:latin typeface="inherit"/>
              <a:cs typeface="Times New Roman" panose="02020603050405020304" pitchFamily="18" charset="0"/>
            </a:endParaRPr>
          </a:p>
          <a:p>
            <a:r>
              <a:rPr lang="en-US" dirty="0"/>
              <a:t>This kind of configuration is typical in order to maintain high-availability in your application, but it does add an additional layer of complexity. </a:t>
            </a:r>
          </a:p>
          <a:p>
            <a:pPr marL="285750" indent="-285750">
              <a:buFont typeface="Arial" panose="020B0604020202020204" pitchFamily="34" charset="0"/>
              <a:buChar char="•"/>
            </a:pPr>
            <a:r>
              <a:rPr lang="en-US" dirty="0"/>
              <a:t>Since each of these VMs has its own public IP address, a user is going to use only one VM. Ideally you have a system in place that ensures if one of these VMs experiences a problem, any traffic is sent to the other VMs. </a:t>
            </a:r>
          </a:p>
          <a:p>
            <a:pPr marL="285750" indent="-285750">
              <a:buFont typeface="Arial" panose="020B0604020202020204" pitchFamily="34" charset="0"/>
              <a:buChar char="•"/>
            </a:pPr>
            <a:r>
              <a:rPr lang="en-US" dirty="0"/>
              <a:t>In addition to that, when there’s high load, you want to spread the load across all three of these VMs. The solution to this problem is to use Azure </a:t>
            </a:r>
            <a:r>
              <a:rPr lang="en-US" dirty="0" err="1"/>
              <a:t>LoadBalancer</a:t>
            </a:r>
            <a:r>
              <a:rPr lang="en-US" dirty="0"/>
              <a:t>.</a:t>
            </a:r>
          </a:p>
          <a:p>
            <a:endParaRPr lang="en-US" dirty="0"/>
          </a:p>
          <a:p>
            <a:endParaRPr lang="en-US" dirty="0"/>
          </a:p>
        </p:txBody>
      </p:sp>
    </p:spTree>
    <p:extLst>
      <p:ext uri="{BB962C8B-B14F-4D97-AF65-F5344CB8AC3E}">
        <p14:creationId xmlns:p14="http://schemas.microsoft.com/office/powerpoint/2010/main" val="421404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246221"/>
          </a:xfrm>
        </p:spPr>
        <p:txBody>
          <a:bodyPr/>
          <a:lstStyle/>
          <a:p>
            <a:r>
              <a:rPr lang="en-US" dirty="0"/>
              <a:t>Azure Load Balancer</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B2841F1-C889-4CB9-AD87-CADB2F495E90}"/>
              </a:ext>
            </a:extLst>
          </p:cNvPr>
          <p:cNvSpPr/>
          <p:nvPr/>
        </p:nvSpPr>
        <p:spPr>
          <a:xfrm>
            <a:off x="3641558" y="1294388"/>
            <a:ext cx="8197516" cy="2585323"/>
          </a:xfrm>
          <a:prstGeom prst="rect">
            <a:avLst/>
          </a:prstGeom>
        </p:spPr>
        <p:txBody>
          <a:bodyPr wrap="square">
            <a:spAutoFit/>
          </a:bodyPr>
          <a:lstStyle/>
          <a:p>
            <a:r>
              <a:rPr lang="en-US" dirty="0"/>
              <a:t>Azure Load Balancer is inside of the VNET, but it sits between the user and the subnet. When a user connects to the web tier, she connects to the load balancer’s IP address, not the IP address of one of my VMs. The load balancer routes requests into the web tier to the VMs, and it can use rules to ensure that traffic is equally distributed between them. If one of the VMs goes down and doesn’t respond, the load balancer can send that traffic to another VM without the user even realizing there’s a problem.</a:t>
            </a:r>
          </a:p>
          <a:p>
            <a:endParaRPr lang="en-US" dirty="0"/>
          </a:p>
          <a:p>
            <a:endParaRPr lang="en-US" dirty="0"/>
          </a:p>
        </p:txBody>
      </p:sp>
      <p:pic>
        <p:nvPicPr>
          <p:cNvPr id="8" name="Picture 7">
            <a:extLst>
              <a:ext uri="{FF2B5EF4-FFF2-40B4-BE49-F238E27FC236}">
                <a16:creationId xmlns:a16="http://schemas.microsoft.com/office/drawing/2014/main" id="{8A977326-9973-423C-B805-DDD03B9DBBF6}"/>
              </a:ext>
            </a:extLst>
          </p:cNvPr>
          <p:cNvPicPr>
            <a:picLocks noChangeAspect="1"/>
          </p:cNvPicPr>
          <p:nvPr/>
        </p:nvPicPr>
        <p:blipFill>
          <a:blip r:embed="rId7"/>
          <a:stretch>
            <a:fillRect/>
          </a:stretch>
        </p:blipFill>
        <p:spPr>
          <a:xfrm>
            <a:off x="5435143" y="3422977"/>
            <a:ext cx="4302416" cy="3098486"/>
          </a:xfrm>
          <a:prstGeom prst="rect">
            <a:avLst/>
          </a:prstGeom>
        </p:spPr>
      </p:pic>
    </p:spTree>
    <p:extLst>
      <p:ext uri="{BB962C8B-B14F-4D97-AF65-F5344CB8AC3E}">
        <p14:creationId xmlns:p14="http://schemas.microsoft.com/office/powerpoint/2010/main" val="13563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1"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246221"/>
          </a:xfrm>
        </p:spPr>
        <p:txBody>
          <a:bodyPr/>
          <a:lstStyle/>
          <a:p>
            <a:r>
              <a:rPr lang="en-US" dirty="0"/>
              <a:t>Azure Application Gateway</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FA60D01-9806-4B09-B7CB-A6C45F6EAC4D}"/>
              </a:ext>
            </a:extLst>
          </p:cNvPr>
          <p:cNvSpPr/>
          <p:nvPr/>
        </p:nvSpPr>
        <p:spPr>
          <a:xfrm>
            <a:off x="3657600" y="1304836"/>
            <a:ext cx="7982712" cy="5016758"/>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Azure Application Gateway is a load balancer that’s specifically designed to deal with HTTP traffic. Because Application Gateway understands HTTP traffic, it can make decisions based on that HTTP traffic. For example, Application Gateway can:</a:t>
            </a:r>
          </a:p>
          <a:p>
            <a:pPr marL="285750" lvl="0" indent="-285750">
              <a:buFont typeface="Arial" panose="020B0604020202020204" pitchFamily="34" charset="0"/>
              <a:buChar char="•"/>
            </a:pPr>
            <a:r>
              <a:rPr lang="en-US" dirty="0"/>
              <a:t>Route traffic to a specific VM or pool of VMs based on the URL.</a:t>
            </a:r>
          </a:p>
          <a:p>
            <a:pPr marL="285750" lvl="0" indent="-285750">
              <a:buFont typeface="Arial" panose="020B0604020202020204" pitchFamily="34" charset="0"/>
              <a:buChar char="•"/>
            </a:pPr>
            <a:r>
              <a:rPr lang="en-US" dirty="0"/>
              <a:t>Use a cookie to ensure that a user is always routed to the same VM in a situation where that VM contains state information on that user that must be maintained.</a:t>
            </a:r>
          </a:p>
          <a:p>
            <a:pPr marL="285750" lvl="0" indent="-285750">
              <a:buFont typeface="Arial" panose="020B0604020202020204" pitchFamily="34" charset="0"/>
              <a:buChar char="•"/>
            </a:pPr>
            <a:r>
              <a:rPr lang="en-US" dirty="0"/>
              <a:t>Display a customized error page, complete with your company branding, when a page isn’t found or when an error occurs.</a:t>
            </a:r>
          </a:p>
          <a:p>
            <a:pPr marL="285750" indent="-285750">
              <a:buFont typeface="Arial" panose="020B0604020202020204" pitchFamily="34" charset="0"/>
              <a:buChar char="•"/>
            </a:pPr>
            <a:r>
              <a:rPr lang="en-US" dirty="0"/>
              <a:t>Handle the SSL traffic for your site so that your application tiers don’t have the overhead of dealing with decrypting traffic</a:t>
            </a:r>
          </a:p>
          <a:p>
            <a:pPr marL="2857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r>
              <a:rPr lang="en-US" dirty="0"/>
              <a:t>You can also add Web Application Firewall (WAF) to Application Gateway. WAF is designed to stop known vulnerabilities from making it into your VNET, allowing you to operate in a more secure environment. If a request attempts to enter your network and it’s determined to be a threat, it’s rejected at the gateway and never makes it to your application.</a:t>
            </a:r>
          </a:p>
          <a:p>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5700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1"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246221"/>
          </a:xfrm>
        </p:spPr>
        <p:txBody>
          <a:bodyPr/>
          <a:lstStyle/>
          <a:p>
            <a:r>
              <a:rPr lang="en-US" dirty="0"/>
              <a:t>VPN Gateway</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5C9DAE2-9AD8-4A20-8787-311E8F29D577}"/>
              </a:ext>
            </a:extLst>
          </p:cNvPr>
          <p:cNvSpPr/>
          <p:nvPr/>
        </p:nvSpPr>
        <p:spPr>
          <a:xfrm>
            <a:off x="3657600" y="1357246"/>
            <a:ext cx="7982712" cy="147732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In some cases, you may need your application hosted in Azure to talk to an on-premises resource. </a:t>
            </a:r>
          </a:p>
          <a:p>
            <a:r>
              <a:rPr lang="en-US" dirty="0"/>
              <a:t>VPN Gateway connects your on-premises resources to your Azure VNET using a virtual private network, or VPN. Traffic that flows over this VPN is encrypted. There are multiple configurations for VPN Gateway connections:</a:t>
            </a:r>
          </a:p>
        </p:txBody>
      </p:sp>
      <p:graphicFrame>
        <p:nvGraphicFramePr>
          <p:cNvPr id="8" name="Table 7">
            <a:extLst>
              <a:ext uri="{FF2B5EF4-FFF2-40B4-BE49-F238E27FC236}">
                <a16:creationId xmlns:a16="http://schemas.microsoft.com/office/drawing/2014/main" id="{0E2B6A08-5702-4B98-B1E5-EAFD6372D623}"/>
              </a:ext>
            </a:extLst>
          </p:cNvPr>
          <p:cNvGraphicFramePr>
            <a:graphicFrameLocks noGrp="1"/>
          </p:cNvGraphicFramePr>
          <p:nvPr>
            <p:extLst>
              <p:ext uri="{D42A27DB-BD31-4B8C-83A1-F6EECF244321}">
                <p14:modId xmlns:p14="http://schemas.microsoft.com/office/powerpoint/2010/main" val="1309235473"/>
              </p:ext>
            </p:extLst>
          </p:nvPr>
        </p:nvGraphicFramePr>
        <p:xfrm>
          <a:off x="4192992" y="2976629"/>
          <a:ext cx="6911928" cy="2524125"/>
        </p:xfrm>
        <a:graphic>
          <a:graphicData uri="http://schemas.openxmlformats.org/drawingml/2006/table">
            <a:tbl>
              <a:tblPr firstRow="1" firstCol="1" bandRow="1">
                <a:tableStyleId>{5C22544A-7EE6-4342-B048-85BDC9FD1C3A}</a:tableStyleId>
              </a:tblPr>
              <a:tblGrid>
                <a:gridCol w="1844963">
                  <a:extLst>
                    <a:ext uri="{9D8B030D-6E8A-4147-A177-3AD203B41FA5}">
                      <a16:colId xmlns:a16="http://schemas.microsoft.com/office/drawing/2014/main" val="882386957"/>
                    </a:ext>
                  </a:extLst>
                </a:gridCol>
                <a:gridCol w="5066965">
                  <a:extLst>
                    <a:ext uri="{9D8B030D-6E8A-4147-A177-3AD203B41FA5}">
                      <a16:colId xmlns:a16="http://schemas.microsoft.com/office/drawing/2014/main" val="2664480457"/>
                    </a:ext>
                  </a:extLst>
                </a:gridCol>
              </a:tblGrid>
              <a:tr h="298056">
                <a:tc>
                  <a:txBody>
                    <a:bodyPr/>
                    <a:lstStyle/>
                    <a:p>
                      <a:pPr indent="15240">
                        <a:lnSpc>
                          <a:spcPct val="107000"/>
                        </a:lnSpc>
                        <a:spcBef>
                          <a:spcPts val="900"/>
                        </a:spcBef>
                        <a:spcAft>
                          <a:spcPts val="0"/>
                        </a:spcAft>
                      </a:pPr>
                      <a:r>
                        <a:rPr lang="en-US" sz="1000">
                          <a:effectLst/>
                        </a:rPr>
                        <a:t>Connection Type</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tc>
                  <a:txBody>
                    <a:bodyPr/>
                    <a:lstStyle/>
                    <a:p>
                      <a:pPr indent="15240">
                        <a:lnSpc>
                          <a:spcPct val="107000"/>
                        </a:lnSpc>
                        <a:spcBef>
                          <a:spcPts val="900"/>
                        </a:spcBef>
                        <a:spcAft>
                          <a:spcPts val="0"/>
                        </a:spcAft>
                      </a:pPr>
                      <a:r>
                        <a:rPr lang="en-US" sz="1000">
                          <a:effectLst/>
                        </a:rPr>
                        <a:t>Description</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extLst>
                  <a:ext uri="{0D108BD9-81ED-4DB2-BD59-A6C34878D82A}">
                    <a16:rowId xmlns:a16="http://schemas.microsoft.com/office/drawing/2014/main" val="125125916"/>
                  </a:ext>
                </a:extLst>
              </a:tr>
              <a:tr h="797519">
                <a:tc>
                  <a:txBody>
                    <a:bodyPr/>
                    <a:lstStyle/>
                    <a:p>
                      <a:pPr indent="15240">
                        <a:lnSpc>
                          <a:spcPct val="107000"/>
                        </a:lnSpc>
                        <a:spcBef>
                          <a:spcPts val="900"/>
                        </a:spcBef>
                        <a:spcAft>
                          <a:spcPts val="0"/>
                        </a:spcAft>
                      </a:pPr>
                      <a:r>
                        <a:rPr lang="en-US" sz="1000">
                          <a:effectLst/>
                        </a:rPr>
                        <a:t>Site-to-Site VPN (S2S)</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tc>
                  <a:txBody>
                    <a:bodyPr/>
                    <a:lstStyle/>
                    <a:p>
                      <a:pPr indent="15240">
                        <a:lnSpc>
                          <a:spcPct val="107000"/>
                        </a:lnSpc>
                        <a:spcBef>
                          <a:spcPts val="900"/>
                        </a:spcBef>
                        <a:spcAft>
                          <a:spcPts val="0"/>
                        </a:spcAft>
                      </a:pPr>
                      <a:r>
                        <a:rPr lang="en-US" sz="1000" dirty="0">
                          <a:effectLst/>
                        </a:rPr>
                        <a:t>Connects your VNET to a single on-premises location. Requires a VPN with public-facing IP address on-premises. A multi-site variant allows you to connect to multiple on-premises locations.</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extLst>
                  <a:ext uri="{0D108BD9-81ED-4DB2-BD59-A6C34878D82A}">
                    <a16:rowId xmlns:a16="http://schemas.microsoft.com/office/drawing/2014/main" val="3431012172"/>
                  </a:ext>
                </a:extLst>
              </a:tr>
              <a:tr h="631031">
                <a:tc>
                  <a:txBody>
                    <a:bodyPr/>
                    <a:lstStyle/>
                    <a:p>
                      <a:pPr indent="15240">
                        <a:lnSpc>
                          <a:spcPct val="107000"/>
                        </a:lnSpc>
                        <a:spcBef>
                          <a:spcPts val="900"/>
                        </a:spcBef>
                        <a:spcAft>
                          <a:spcPts val="0"/>
                        </a:spcAft>
                      </a:pPr>
                      <a:r>
                        <a:rPr lang="en-US" sz="1000">
                          <a:effectLst/>
                        </a:rPr>
                        <a:t>Point-to-Site VPN (P2S)</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tc>
                  <a:txBody>
                    <a:bodyPr/>
                    <a:lstStyle/>
                    <a:p>
                      <a:pPr indent="15240">
                        <a:lnSpc>
                          <a:spcPct val="107000"/>
                        </a:lnSpc>
                        <a:spcBef>
                          <a:spcPts val="900"/>
                        </a:spcBef>
                        <a:spcAft>
                          <a:spcPts val="0"/>
                        </a:spcAft>
                      </a:pPr>
                      <a:r>
                        <a:rPr lang="en-US" sz="1000">
                          <a:effectLst/>
                        </a:rPr>
                        <a:t>Connects one specific on-premises client PC to your VNET. Multiple clients can connect, but each one connects over its own VPN client.</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extLst>
                  <a:ext uri="{0D108BD9-81ED-4DB2-BD59-A6C34878D82A}">
                    <a16:rowId xmlns:a16="http://schemas.microsoft.com/office/drawing/2014/main" val="3801883597"/>
                  </a:ext>
                </a:extLst>
              </a:tr>
              <a:tr h="797519">
                <a:tc>
                  <a:txBody>
                    <a:bodyPr/>
                    <a:lstStyle/>
                    <a:p>
                      <a:pPr indent="15240">
                        <a:lnSpc>
                          <a:spcPct val="107000"/>
                        </a:lnSpc>
                        <a:spcBef>
                          <a:spcPts val="900"/>
                        </a:spcBef>
                        <a:spcAft>
                          <a:spcPts val="0"/>
                        </a:spcAft>
                      </a:pPr>
                      <a:r>
                        <a:rPr lang="en-US" sz="1000">
                          <a:effectLst/>
                        </a:rPr>
                        <a:t>VNET-to-VNET</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tc>
                  <a:txBody>
                    <a:bodyPr/>
                    <a:lstStyle/>
                    <a:p>
                      <a:pPr indent="15240">
                        <a:lnSpc>
                          <a:spcPct val="107000"/>
                        </a:lnSpc>
                        <a:spcBef>
                          <a:spcPts val="900"/>
                        </a:spcBef>
                        <a:spcAft>
                          <a:spcPts val="0"/>
                        </a:spcAft>
                      </a:pPr>
                      <a:r>
                        <a:rPr lang="en-US" sz="1000" dirty="0">
                          <a:effectLst/>
                        </a:rPr>
                        <a:t>Connects two Azure VNETs to each other. Useful in situations where you have two VNETs in different Azure regions and you want to securely connect them.</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9466" marR="69466" marT="69466" marB="69466"/>
                </a:tc>
                <a:extLst>
                  <a:ext uri="{0D108BD9-81ED-4DB2-BD59-A6C34878D82A}">
                    <a16:rowId xmlns:a16="http://schemas.microsoft.com/office/drawing/2014/main" val="2465331332"/>
                  </a:ext>
                </a:extLst>
              </a:tr>
            </a:tbl>
          </a:graphicData>
        </a:graphic>
      </p:graphicFrame>
    </p:spTree>
    <p:extLst>
      <p:ext uri="{BB962C8B-B14F-4D97-AF65-F5344CB8AC3E}">
        <p14:creationId xmlns:p14="http://schemas.microsoft.com/office/powerpoint/2010/main" val="405261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1"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492443"/>
          </a:xfrm>
        </p:spPr>
        <p:txBody>
          <a:bodyPr/>
          <a:lstStyle/>
          <a:p>
            <a:r>
              <a:rPr lang="en-US" dirty="0"/>
              <a:t>Azure Content Delivery Network</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198361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8F0F7DC-261C-4D7A-973B-1B0616E0FE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5"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E8F0F7DC-261C-4D7A-973B-1B0616E0FE0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9DA0C5-D2E2-4A52-A9A6-2F59231F7B1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352A2AD-CE4D-48AE-9A36-CC756C47DD9B}"/>
              </a:ext>
            </a:extLst>
          </p:cNvPr>
          <p:cNvSpPr>
            <a:spLocks noGrp="1"/>
          </p:cNvSpPr>
          <p:nvPr>
            <p:ph type="title"/>
          </p:nvPr>
        </p:nvSpPr>
        <p:spPr/>
        <p:txBody>
          <a:bodyPr/>
          <a:lstStyle/>
          <a:p>
            <a:r>
              <a:rPr lang="en-US" dirty="0"/>
              <a:t>Azure Networking products</a:t>
            </a:r>
          </a:p>
        </p:txBody>
      </p:sp>
      <p:sp>
        <p:nvSpPr>
          <p:cNvPr id="3" name="Subtitle 2">
            <a:extLst>
              <a:ext uri="{FF2B5EF4-FFF2-40B4-BE49-F238E27FC236}">
                <a16:creationId xmlns:a16="http://schemas.microsoft.com/office/drawing/2014/main" id="{9A21EB1F-D9A1-4483-BEF8-6651A8757929}"/>
              </a:ext>
            </a:extLst>
          </p:cNvPr>
          <p:cNvSpPr>
            <a:spLocks noGrp="1"/>
          </p:cNvSpPr>
          <p:nvPr>
            <p:ph type="subTitle" idx="1"/>
          </p:nvPr>
        </p:nvSpPr>
        <p:spPr>
          <a:xfrm>
            <a:off x="554736" y="3659644"/>
            <a:ext cx="2514600" cy="246221"/>
          </a:xfrm>
        </p:spPr>
        <p:txBody>
          <a:bodyPr/>
          <a:lstStyle/>
          <a:p>
            <a:r>
              <a:rPr lang="en-US" dirty="0"/>
              <a:t>Azure Traffic Manager</a:t>
            </a:r>
          </a:p>
        </p:txBody>
      </p:sp>
      <p:sp>
        <p:nvSpPr>
          <p:cNvPr id="4" name="Text Placeholder 3">
            <a:extLst>
              <a:ext uri="{FF2B5EF4-FFF2-40B4-BE49-F238E27FC236}">
                <a16:creationId xmlns:a16="http://schemas.microsoft.com/office/drawing/2014/main" id="{061B7F04-CD55-4B3A-B47B-4E77B3BF81F9}"/>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1242218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DE10D91-CD13-4A96-94B3-DD74D805372B}"/>
              </a:ext>
            </a:extLst>
          </p:cNvPr>
          <p:cNvGraphicFramePr>
            <a:graphicFrameLocks noChangeAspect="1"/>
          </p:cNvGraphicFramePr>
          <p:nvPr>
            <p:custDataLst>
              <p:tags r:id="rId2"/>
            </p:custDataLst>
            <p:extLst>
              <p:ext uri="{D42A27DB-BD31-4B8C-83A1-F6EECF244321}">
                <p14:modId xmlns:p14="http://schemas.microsoft.com/office/powerpoint/2010/main" val="3563256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8D5FD58-F9D7-427B-8C3E-AA82EBAA38F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A6D4A8F-FADD-4B17-AE6B-78BC1A838ACF}"/>
              </a:ext>
            </a:extLst>
          </p:cNvPr>
          <p:cNvSpPr>
            <a:spLocks noGrp="1"/>
          </p:cNvSpPr>
          <p:nvPr>
            <p:ph type="title"/>
          </p:nvPr>
        </p:nvSpPr>
        <p:spPr/>
        <p:txBody>
          <a:bodyPr/>
          <a:lstStyle/>
          <a:p>
            <a:r>
              <a:rPr lang="en-US" dirty="0"/>
              <a:t>Azure Storage products</a:t>
            </a:r>
          </a:p>
        </p:txBody>
      </p:sp>
      <p:sp>
        <p:nvSpPr>
          <p:cNvPr id="3" name="Subtitle 2">
            <a:extLst>
              <a:ext uri="{FF2B5EF4-FFF2-40B4-BE49-F238E27FC236}">
                <a16:creationId xmlns:a16="http://schemas.microsoft.com/office/drawing/2014/main" id="{1AA85305-3A6B-4A3E-B3AF-7D5EDA8D4E9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9AECCAA-1AA7-4761-BA60-C0C332783E86}"/>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341308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CD711DA-FD89-4D98-B247-464D0C0E240B}"/>
              </a:ext>
            </a:extLst>
          </p:cNvPr>
          <p:cNvGraphicFramePr>
            <a:graphicFrameLocks noChangeAspect="1"/>
          </p:cNvGraphicFramePr>
          <p:nvPr>
            <p:custDataLst>
              <p:tags r:id="rId2"/>
            </p:custDataLst>
            <p:extLst>
              <p:ext uri="{D42A27DB-BD31-4B8C-83A1-F6EECF244321}">
                <p14:modId xmlns:p14="http://schemas.microsoft.com/office/powerpoint/2010/main" val="19954091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B217F7-8214-4779-A169-C4D2523733A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E148122-7E22-4CD9-A6CB-AFD75CD8BE3F}"/>
              </a:ext>
            </a:extLst>
          </p:cNvPr>
          <p:cNvSpPr>
            <a:spLocks noGrp="1"/>
          </p:cNvSpPr>
          <p:nvPr>
            <p:ph type="title"/>
          </p:nvPr>
        </p:nvSpPr>
        <p:spPr/>
        <p:txBody>
          <a:bodyPr/>
          <a:lstStyle/>
          <a:p>
            <a:r>
              <a:rPr lang="en-US" dirty="0"/>
              <a:t>Azure Database Products</a:t>
            </a:r>
          </a:p>
        </p:txBody>
      </p:sp>
      <p:sp>
        <p:nvSpPr>
          <p:cNvPr id="3" name="Subtitle 2">
            <a:extLst>
              <a:ext uri="{FF2B5EF4-FFF2-40B4-BE49-F238E27FC236}">
                <a16:creationId xmlns:a16="http://schemas.microsoft.com/office/drawing/2014/main" id="{216D11B7-51B3-4A79-92F0-FF2CAA6C1C1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72AECC7-EF74-4851-BD09-EB6070CF6736}"/>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41712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9744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2" name="think-cell Slide" r:id="rId9" imgW="186" imgH="179" progId="TCLayout.ActiveDocument.1">
                  <p:embed/>
                </p:oleObj>
              </mc:Choice>
              <mc:Fallback>
                <p:oleObj name="think-cell Slide" r:id="rId9"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Updates to the template</a:t>
            </a:r>
          </a:p>
        </p:txBody>
      </p:sp>
    </p:spTree>
    <p:extLst>
      <p:ext uri="{BB962C8B-B14F-4D97-AF65-F5344CB8AC3E}">
        <p14:creationId xmlns:p14="http://schemas.microsoft.com/office/powerpoint/2010/main" val="15746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extLst>
              <p:ext uri="{D42A27DB-BD31-4B8C-83A1-F6EECF244321}">
                <p14:modId xmlns:p14="http://schemas.microsoft.com/office/powerpoint/2010/main" val="1430694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3" name="Subtitle 2">
            <a:extLst>
              <a:ext uri="{FF2B5EF4-FFF2-40B4-BE49-F238E27FC236}">
                <a16:creationId xmlns:a16="http://schemas.microsoft.com/office/drawing/2014/main" id="{33B00F12-D360-40A8-9FAB-1DA79D1F956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DEE2CB1-5FF0-4766-966B-052F68CD84F0}"/>
              </a:ext>
            </a:extLst>
          </p:cNvPr>
          <p:cNvSpPr/>
          <p:nvPr/>
        </p:nvSpPr>
        <p:spPr>
          <a:xfrm>
            <a:off x="3657600" y="1274348"/>
            <a:ext cx="7982712"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Allow you to easily and dynamically allocate resources that are needed for any computing task. </a:t>
            </a:r>
          </a:p>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You can create compute resources quickly when you need them, and when your needs grow</a:t>
            </a:r>
          </a:p>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You can scale those resources to handle additional requirements. </a:t>
            </a:r>
          </a:p>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By using Azure compute resources for your computing needs, you can more easily control costs because you don’t pay for resources unless you need them.</a:t>
            </a:r>
          </a:p>
          <a:p>
            <a:pPr marL="285750" indent="-285750">
              <a:buFont typeface="Arial" panose="020B0604020202020204" pitchFamily="34" charset="0"/>
              <a:buChar char="•"/>
            </a:pPr>
            <a:r>
              <a:rPr lang="en-US" dirty="0"/>
              <a:t>Can also allocate infrastructure much more quickly than you can in the on-premises world</a:t>
            </a:r>
            <a:r>
              <a:rPr lang="en-US" dirty="0">
                <a:solidFill>
                  <a:srgbClr val="000000"/>
                </a:solidFill>
                <a:latin typeface="inherit"/>
                <a:ea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solidFill>
                <a:srgbClr val="000000"/>
              </a:solidFill>
              <a:latin typeface="inherit"/>
              <a:cs typeface="Times New Roman" panose="02020603050405020304" pitchFamily="18" charset="0"/>
            </a:endParaRPr>
          </a:p>
          <a:p>
            <a:r>
              <a:rPr lang="en-US" dirty="0"/>
              <a:t>Some examples of compute products in Azure are Azure Virtual Machines, Azure App Service, container offerings in Azure, and serverless computing</a:t>
            </a:r>
          </a:p>
        </p:txBody>
      </p:sp>
    </p:spTree>
    <p:extLst>
      <p:ext uri="{BB962C8B-B14F-4D97-AF65-F5344CB8AC3E}">
        <p14:creationId xmlns:p14="http://schemas.microsoft.com/office/powerpoint/2010/main" val="164333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1"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3" name="Subtitle 2">
            <a:extLst>
              <a:ext uri="{FF2B5EF4-FFF2-40B4-BE49-F238E27FC236}">
                <a16:creationId xmlns:a16="http://schemas.microsoft.com/office/drawing/2014/main" id="{33B00F12-D360-40A8-9FAB-1DA79D1F9560}"/>
              </a:ext>
            </a:extLst>
          </p:cNvPr>
          <p:cNvSpPr>
            <a:spLocks noGrp="1"/>
          </p:cNvSpPr>
          <p:nvPr>
            <p:ph type="subTitle" idx="1"/>
          </p:nvPr>
        </p:nvSpPr>
        <p:spPr>
          <a:xfrm>
            <a:off x="554736" y="3659644"/>
            <a:ext cx="2514600" cy="569387"/>
          </a:xfrm>
        </p:spPr>
        <p:txBody>
          <a:bodyPr/>
          <a:lstStyle/>
          <a:p>
            <a:r>
              <a:rPr lang="en-US" b="1" cap="small" dirty="0"/>
              <a:t>Azure virtual machines</a:t>
            </a:r>
          </a:p>
          <a:p>
            <a:endParaRPr lang="en-US" dirty="0"/>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DEE2CB1-5FF0-4766-966B-052F68CD84F0}"/>
              </a:ext>
            </a:extLst>
          </p:cNvPr>
          <p:cNvSpPr/>
          <p:nvPr/>
        </p:nvSpPr>
        <p:spPr>
          <a:xfrm>
            <a:off x="3657600" y="1274348"/>
            <a:ext cx="7982712" cy="4801314"/>
          </a:xfrm>
          <a:prstGeom prst="rect">
            <a:avLst/>
          </a:prstGeom>
        </p:spPr>
        <p:txBody>
          <a:bodyPr wrap="square">
            <a:spAutoFit/>
          </a:bodyPr>
          <a:lstStyle/>
          <a:p>
            <a:r>
              <a:rPr lang="en-US" dirty="0"/>
              <a:t>A virtual machine (VM) is a software-based computer that runs on a physical computer. The physical computer is considered the </a:t>
            </a:r>
            <a:r>
              <a:rPr lang="en-US" i="1" dirty="0"/>
              <a:t>host</a:t>
            </a:r>
            <a:r>
              <a:rPr lang="en-US" dirty="0"/>
              <a:t>, and it provides the underlying physical components such as disk space, memory, CPU power, and so on. The host computer runs software called a hypervisor that can create and manage one or more VMs, and those VMs are commonly referred to as </a:t>
            </a:r>
            <a:r>
              <a:rPr lang="en-US" i="1" dirty="0"/>
              <a:t>guests.</a:t>
            </a:r>
          </a:p>
          <a:p>
            <a:endParaRPr lang="en-US" b="1" i="1" cap="small" dirty="0"/>
          </a:p>
          <a:p>
            <a:r>
              <a:rPr lang="en-US" dirty="0"/>
              <a:t>By using Azure Virtual Machines, you can take advantage of powerful host computers that Microsoft makes available when you need computing power, and when you no longer need that power, you no longer have to pay for it.</a:t>
            </a:r>
          </a:p>
          <a:p>
            <a:endParaRPr lang="en-US" b="1" cap="small" dirty="0"/>
          </a:p>
          <a:p>
            <a:r>
              <a:rPr lang="en-US" b="1" dirty="0"/>
              <a:t>The Azure portal is actually using an ARM template to deploy your VM. That ARM template contains parameters that are replaced with the information you entered for your VM.</a:t>
            </a:r>
          </a:p>
          <a:p>
            <a:endParaRPr lang="en-US" b="1" cap="small" dirty="0"/>
          </a:p>
          <a:p>
            <a:r>
              <a:rPr lang="en-US" b="1" dirty="0"/>
              <a:t>You are charged for Azure VMs as long as they are running. To stop billing for this VM, click the Stop button.</a:t>
            </a:r>
            <a:endParaRPr lang="en-US" b="1" cap="small" dirty="0"/>
          </a:p>
        </p:txBody>
      </p:sp>
    </p:spTree>
    <p:extLst>
      <p:ext uri="{BB962C8B-B14F-4D97-AF65-F5344CB8AC3E}">
        <p14:creationId xmlns:p14="http://schemas.microsoft.com/office/powerpoint/2010/main" val="316961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DEE2CB1-5FF0-4766-966B-052F68CD84F0}"/>
              </a:ext>
            </a:extLst>
          </p:cNvPr>
          <p:cNvSpPr/>
          <p:nvPr/>
        </p:nvSpPr>
        <p:spPr>
          <a:xfrm>
            <a:off x="3657600" y="1178096"/>
            <a:ext cx="7982712" cy="5355312"/>
          </a:xfrm>
          <a:prstGeom prst="rect">
            <a:avLst/>
          </a:prstGeom>
        </p:spPr>
        <p:txBody>
          <a:bodyPr wrap="square">
            <a:spAutoFit/>
          </a:bodyPr>
          <a:lstStyle/>
          <a:p>
            <a:r>
              <a:rPr lang="en-US" dirty="0"/>
              <a:t>As of right now, this VM is susceptible to downtime due to three types of events: </a:t>
            </a:r>
            <a:r>
              <a:rPr lang="en-US" i="1" dirty="0"/>
              <a:t>planned maintenance</a:t>
            </a:r>
            <a:r>
              <a:rPr lang="en-US" dirty="0"/>
              <a:t>, </a:t>
            </a:r>
            <a:r>
              <a:rPr lang="en-US" i="1" dirty="0"/>
              <a:t>unplanned maintenance</a:t>
            </a:r>
            <a:r>
              <a:rPr lang="en-US" dirty="0"/>
              <a:t>, and </a:t>
            </a:r>
            <a:r>
              <a:rPr lang="en-US" i="1" dirty="0"/>
              <a:t>unexpected downtime</a:t>
            </a:r>
            <a:r>
              <a:rPr lang="en-US" dirty="0"/>
              <a:t>.</a:t>
            </a:r>
          </a:p>
          <a:p>
            <a:r>
              <a:rPr lang="en-US" dirty="0"/>
              <a:t>Planned maintenance</a:t>
            </a:r>
          </a:p>
          <a:p>
            <a:pPr marL="285750" indent="-285750">
              <a:buFont typeface="Arial" panose="020B0604020202020204" pitchFamily="34" charset="0"/>
              <a:buChar char="•"/>
            </a:pPr>
            <a:r>
              <a:rPr lang="en-US" dirty="0"/>
              <a:t>refers to planned updates that Microsoft makes to the host computer. This includes things like operating system updates, driver updates, and so on. In many cases, updates won’t impact your VM, but if Microsoft installs an update that requires a reboot of the host computer, your VM will be down during that reboot.</a:t>
            </a:r>
          </a:p>
          <a:p>
            <a:r>
              <a:rPr lang="en-US" dirty="0"/>
              <a:t>Unplanned maintenance</a:t>
            </a:r>
          </a:p>
          <a:p>
            <a:pPr marL="285750" indent="-285750">
              <a:buFont typeface="Arial" panose="020B0604020202020204" pitchFamily="34" charset="0"/>
              <a:buChar char="•"/>
            </a:pPr>
            <a:r>
              <a:rPr lang="en-US" dirty="0"/>
              <a:t>Azure has underlying systems that constantly monitor the health of computer components. If one of these underlying systems detects that a component within the host computer might fail soon, Azure will flag the computer for unplanned maintenance. In an unplanned maintenance event, Azure will attempt to move your VM to a healthy host computer. When it does this, it preserves the state of the VM, including what’s in memory and any files that are open. It only takes Azure a short time to move the VM, during which time it’s in a paused state. In a case where the move operation fails, the VM will experience unexpected downtime.</a:t>
            </a:r>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492125"/>
          </a:xfrm>
        </p:spPr>
        <p:txBody>
          <a:bodyPr/>
          <a:lstStyle/>
          <a:p>
            <a:r>
              <a:rPr lang="en-US" b="1" cap="small" dirty="0"/>
              <a:t>Azure virtual machines</a:t>
            </a:r>
          </a:p>
          <a:p>
            <a:endParaRPr lang="en-US" dirty="0"/>
          </a:p>
        </p:txBody>
      </p:sp>
    </p:spTree>
    <p:extLst>
      <p:ext uri="{BB962C8B-B14F-4D97-AF65-F5344CB8AC3E}">
        <p14:creationId xmlns:p14="http://schemas.microsoft.com/office/powerpoint/2010/main" val="414939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DEE2CB1-5FF0-4766-966B-052F68CD84F0}"/>
              </a:ext>
            </a:extLst>
          </p:cNvPr>
          <p:cNvSpPr/>
          <p:nvPr/>
        </p:nvSpPr>
        <p:spPr>
          <a:xfrm>
            <a:off x="3657600" y="1178096"/>
            <a:ext cx="7982712" cy="6217087"/>
          </a:xfrm>
          <a:prstGeom prst="rect">
            <a:avLst/>
          </a:prstGeom>
        </p:spPr>
        <p:txBody>
          <a:bodyPr wrap="square">
            <a:spAutoFit/>
          </a:bodyPr>
          <a:lstStyle/>
          <a:p>
            <a:r>
              <a:rPr lang="en-US" dirty="0"/>
              <a:t>In order to ensure reliability when a failure occurs in a rack within the Azure datacenter, you can (and you should) take advantage of a feature called </a:t>
            </a:r>
            <a:r>
              <a:rPr lang="en-US" i="1" dirty="0"/>
              <a:t>availability sets</a:t>
            </a:r>
            <a:r>
              <a:rPr lang="en-US" dirty="0"/>
              <a:t>. Availability sets protect you from maintenance events and downtime caused by hardware failures. To do that, Azure creates some underlying entities in an availability set called </a:t>
            </a:r>
            <a:r>
              <a:rPr lang="en-US" i="1" dirty="0"/>
              <a:t>update domains</a:t>
            </a:r>
            <a:r>
              <a:rPr lang="en-US" dirty="0"/>
              <a:t> and </a:t>
            </a:r>
            <a:r>
              <a:rPr lang="en-US" i="1" dirty="0"/>
              <a:t>fault domains</a:t>
            </a:r>
            <a:r>
              <a:rPr lang="en-US" dirty="0"/>
              <a:t>. </a:t>
            </a:r>
          </a:p>
          <a:p>
            <a:pPr marL="285750" indent="-285750">
              <a:buFont typeface="Arial" panose="020B0604020202020204" pitchFamily="34" charset="0"/>
              <a:buChar char="•"/>
            </a:pPr>
            <a:r>
              <a:rPr lang="en-US" dirty="0"/>
              <a:t>Fault domains are a logical representation of the physical rack in which a host computer is installed. By default, Azure assigns </a:t>
            </a:r>
            <a:r>
              <a:rPr lang="en-US" sz="2000" b="1" dirty="0"/>
              <a:t>two fault domains </a:t>
            </a:r>
            <a:r>
              <a:rPr lang="en-US" dirty="0"/>
              <a:t>to an availability set. If a problem occurs in one fault domain (one computer rack), the VMs in that fault domain will be impacted, but VMs in the second fault domain will not be. This protects you from unplanned maintenance events and unexpected downtime</a:t>
            </a:r>
          </a:p>
          <a:p>
            <a:pPr marL="285750" indent="-285750">
              <a:buFont typeface="Arial" panose="020B0604020202020204" pitchFamily="34" charset="0"/>
              <a:buChar char="•"/>
            </a:pPr>
            <a:r>
              <a:rPr lang="en-US" dirty="0"/>
              <a:t>Update domains are designed to protect you from a situation where the host computer is being rebooted. When you create an availability set, Azure creates </a:t>
            </a:r>
            <a:r>
              <a:rPr lang="en-US" b="1" dirty="0"/>
              <a:t>five update domains </a:t>
            </a:r>
            <a:r>
              <a:rPr lang="en-US" dirty="0"/>
              <a:t>by default. These update domains are spread across the fault domains in the availability set. If a reboot is required on computers in the availability set (whether host computers or VMs within the availability set), Azure will only reboot computers in one update domain at a time and it will wait 30 minutes for computers to recover from the reboot before it moves on to the next update domain. Update domains protect you from planned maintenance events.</a:t>
            </a:r>
          </a:p>
          <a:p>
            <a:pPr marL="285750" indent="-285750">
              <a:buFont typeface="Arial" panose="020B0604020202020204" pitchFamily="34" charset="0"/>
              <a:buChar char="•"/>
            </a:pPr>
            <a:endParaRPr lang="en-US" dirty="0"/>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892552"/>
          </a:xfrm>
        </p:spPr>
        <p:txBody>
          <a:bodyPr/>
          <a:lstStyle/>
          <a:p>
            <a:r>
              <a:rPr lang="en-US" b="1" cap="small" dirty="0"/>
              <a:t>Azure virtual machines</a:t>
            </a:r>
          </a:p>
          <a:p>
            <a:r>
              <a:rPr lang="en-US" b="1" cap="small" dirty="0"/>
              <a:t>- Availability Set</a:t>
            </a:r>
          </a:p>
          <a:p>
            <a:endParaRPr lang="en-US" dirty="0"/>
          </a:p>
        </p:txBody>
      </p:sp>
    </p:spTree>
    <p:extLst>
      <p:ext uri="{BB962C8B-B14F-4D97-AF65-F5344CB8AC3E}">
        <p14:creationId xmlns:p14="http://schemas.microsoft.com/office/powerpoint/2010/main" val="383290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492125"/>
          </a:xfrm>
        </p:spPr>
        <p:txBody>
          <a:bodyPr/>
          <a:lstStyle/>
          <a:p>
            <a:r>
              <a:rPr lang="en-US" b="1" cap="small" dirty="0"/>
              <a:t>Azure virtual machines</a:t>
            </a:r>
          </a:p>
          <a:p>
            <a:endParaRPr lang="en-US" dirty="0"/>
          </a:p>
        </p:txBody>
      </p:sp>
      <p:pic>
        <p:nvPicPr>
          <p:cNvPr id="3" name="Picture 2">
            <a:extLst>
              <a:ext uri="{FF2B5EF4-FFF2-40B4-BE49-F238E27FC236}">
                <a16:creationId xmlns:a16="http://schemas.microsoft.com/office/drawing/2014/main" id="{5D210ADD-D491-4A23-8994-DEB167DFDFD4}"/>
              </a:ext>
            </a:extLst>
          </p:cNvPr>
          <p:cNvPicPr>
            <a:picLocks noChangeAspect="1"/>
          </p:cNvPicPr>
          <p:nvPr/>
        </p:nvPicPr>
        <p:blipFill>
          <a:blip r:embed="rId7"/>
          <a:stretch>
            <a:fillRect/>
          </a:stretch>
        </p:blipFill>
        <p:spPr>
          <a:xfrm>
            <a:off x="3851624" y="1568377"/>
            <a:ext cx="5675868" cy="3121423"/>
          </a:xfrm>
          <a:prstGeom prst="rect">
            <a:avLst/>
          </a:prstGeom>
        </p:spPr>
      </p:pic>
      <p:sp>
        <p:nvSpPr>
          <p:cNvPr id="9" name="Rectangle 8">
            <a:extLst>
              <a:ext uri="{FF2B5EF4-FFF2-40B4-BE49-F238E27FC236}">
                <a16:creationId xmlns:a16="http://schemas.microsoft.com/office/drawing/2014/main" id="{4B8D3BED-E57F-49D9-BB3F-EB9CDDA885F2}"/>
              </a:ext>
            </a:extLst>
          </p:cNvPr>
          <p:cNvSpPr/>
          <p:nvPr/>
        </p:nvSpPr>
        <p:spPr>
          <a:xfrm>
            <a:off x="3851624" y="4827958"/>
            <a:ext cx="7788688" cy="646331"/>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The fault domains FD0, FD1, and FD2 encompass three physical racks of computers. UD0, UD1, and UD2 are update domains within the fault domains.</a:t>
            </a:r>
            <a:endParaRPr lang="en-US" dirty="0"/>
          </a:p>
        </p:txBody>
      </p:sp>
      <p:sp>
        <p:nvSpPr>
          <p:cNvPr id="10" name="Subtitle 2">
            <a:extLst>
              <a:ext uri="{FF2B5EF4-FFF2-40B4-BE49-F238E27FC236}">
                <a16:creationId xmlns:a16="http://schemas.microsoft.com/office/drawing/2014/main" id="{13C4F78B-A116-459D-9E0F-BB778B440278}"/>
              </a:ext>
            </a:extLst>
          </p:cNvPr>
          <p:cNvSpPr txBox="1">
            <a:spLocks/>
          </p:cNvSpPr>
          <p:nvPr/>
        </p:nvSpPr>
        <p:spPr>
          <a:xfrm>
            <a:off x="554038" y="3659188"/>
            <a:ext cx="2514600" cy="89255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None/>
              <a:defRPr sz="1600" b="0" kern="1200">
                <a:solidFill>
                  <a:schemeClr val="tx1"/>
                </a:solidFill>
                <a:latin typeface="+mn-lt"/>
                <a:ea typeface="+mn-ea"/>
                <a:cs typeface="Arial" panose="020B0604020202020204" pitchFamily="34" charset="0"/>
              </a:defRPr>
            </a:lvl1pPr>
            <a:lvl2pPr marL="457178" indent="0" algn="ctr" defTabSz="914400" rtl="0" eaLnBrk="1" latinLnBrk="0" hangingPunct="1">
              <a:lnSpc>
                <a:spcPct val="100000"/>
              </a:lnSpc>
              <a:spcBef>
                <a:spcPts val="0"/>
              </a:spcBef>
              <a:spcAft>
                <a:spcPts val="300"/>
              </a:spcAft>
              <a:buFont typeface="Wingdings" panose="05000000000000000000" pitchFamily="2" charset="2"/>
              <a:buNone/>
              <a:defRPr sz="2000" kern="1200">
                <a:solidFill>
                  <a:schemeClr val="tx1"/>
                </a:solidFill>
                <a:latin typeface="+mn-lt"/>
                <a:ea typeface="+mn-ea"/>
                <a:cs typeface="Arial" panose="020B0604020202020204" pitchFamily="34" charset="0"/>
              </a:defRPr>
            </a:lvl2pPr>
            <a:lvl3pPr marL="914354" indent="0" algn="ctr" defTabSz="914400" rtl="0" eaLnBrk="1" latinLnBrk="0" hangingPunct="1">
              <a:lnSpc>
                <a:spcPct val="100000"/>
              </a:lnSpc>
              <a:spcBef>
                <a:spcPts val="0"/>
              </a:spcBef>
              <a:spcAft>
                <a:spcPts val="30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532" indent="0" algn="ctr" defTabSz="914400" rtl="0" eaLnBrk="1" latinLnBrk="0" hangingPunct="1">
              <a:lnSpc>
                <a:spcPct val="100000"/>
              </a:lnSpc>
              <a:spcBef>
                <a:spcPts val="0"/>
              </a:spcBef>
              <a:spcAft>
                <a:spcPts val="30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709"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5886"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2743062"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320024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3657418"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a:lstStyle>
          <a:p>
            <a:r>
              <a:rPr lang="en-US" b="1" cap="small"/>
              <a:t>Azure virtual machines</a:t>
            </a:r>
          </a:p>
          <a:p>
            <a:r>
              <a:rPr lang="en-US" b="1" cap="small"/>
              <a:t>- Availability Set</a:t>
            </a:r>
          </a:p>
          <a:p>
            <a:endParaRPr lang="en-US" dirty="0"/>
          </a:p>
        </p:txBody>
      </p:sp>
    </p:spTree>
    <p:extLst>
      <p:ext uri="{BB962C8B-B14F-4D97-AF65-F5344CB8AC3E}">
        <p14:creationId xmlns:p14="http://schemas.microsoft.com/office/powerpoint/2010/main" val="361652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694B920-B261-4FED-992F-E4F6FC7401C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694B920-B261-4FED-992F-E4F6FC7401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5D9A63D-230C-47EE-89E8-22FEED70C1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6BA7580-DCBC-49EE-8371-6A111015FECD}"/>
              </a:ext>
            </a:extLst>
          </p:cNvPr>
          <p:cNvSpPr>
            <a:spLocks noGrp="1"/>
          </p:cNvSpPr>
          <p:nvPr>
            <p:ph type="title"/>
          </p:nvPr>
        </p:nvSpPr>
        <p:spPr/>
        <p:txBody>
          <a:bodyPr/>
          <a:lstStyle/>
          <a:p>
            <a:r>
              <a:rPr lang="en-US" dirty="0"/>
              <a:t>Azure Compute products</a:t>
            </a:r>
          </a:p>
        </p:txBody>
      </p:sp>
      <p:sp>
        <p:nvSpPr>
          <p:cNvPr id="4" name="Text Placeholder 3">
            <a:extLst>
              <a:ext uri="{FF2B5EF4-FFF2-40B4-BE49-F238E27FC236}">
                <a16:creationId xmlns:a16="http://schemas.microsoft.com/office/drawing/2014/main" id="{9BC1261A-EA62-405A-8C1C-A64E08413299}"/>
              </a:ext>
            </a:extLst>
          </p:cNvPr>
          <p:cNvSpPr>
            <a:spLocks noGrp="1"/>
          </p:cNvSpPr>
          <p:nvPr>
            <p:ph type="body" sz="quarter" idx="17"/>
          </p:nvPr>
        </p:nvSpPr>
        <p:spPr/>
        <p:txBody>
          <a:bodyPr/>
          <a:lstStyle/>
          <a:p>
            <a:endParaRPr lang="en-US"/>
          </a:p>
        </p:txBody>
      </p:sp>
      <p:sp>
        <p:nvSpPr>
          <p:cNvPr id="8" name="Subtitle 2">
            <a:extLst>
              <a:ext uri="{FF2B5EF4-FFF2-40B4-BE49-F238E27FC236}">
                <a16:creationId xmlns:a16="http://schemas.microsoft.com/office/drawing/2014/main" id="{FBCCE14E-41D0-4724-8BEE-275F8EAD039D}"/>
              </a:ext>
            </a:extLst>
          </p:cNvPr>
          <p:cNvSpPr>
            <a:spLocks noGrp="1"/>
          </p:cNvSpPr>
          <p:nvPr>
            <p:ph type="subTitle" idx="1"/>
          </p:nvPr>
        </p:nvSpPr>
        <p:spPr>
          <a:xfrm>
            <a:off x="554038" y="3659188"/>
            <a:ext cx="2514600" cy="492125"/>
          </a:xfrm>
        </p:spPr>
        <p:txBody>
          <a:bodyPr/>
          <a:lstStyle/>
          <a:p>
            <a:r>
              <a:rPr lang="en-US" b="1" cap="small" dirty="0"/>
              <a:t>Azure virtual machines</a:t>
            </a:r>
          </a:p>
          <a:p>
            <a:endParaRPr lang="en-US" dirty="0"/>
          </a:p>
        </p:txBody>
      </p:sp>
      <p:pic>
        <p:nvPicPr>
          <p:cNvPr id="7" name="Picture 6">
            <a:extLst>
              <a:ext uri="{FF2B5EF4-FFF2-40B4-BE49-F238E27FC236}">
                <a16:creationId xmlns:a16="http://schemas.microsoft.com/office/drawing/2014/main" id="{AF6F4C7B-8480-4823-AC50-3C164E0571BF}"/>
              </a:ext>
            </a:extLst>
          </p:cNvPr>
          <p:cNvPicPr>
            <a:picLocks noChangeAspect="1"/>
          </p:cNvPicPr>
          <p:nvPr/>
        </p:nvPicPr>
        <p:blipFill>
          <a:blip r:embed="rId7"/>
          <a:stretch>
            <a:fillRect/>
          </a:stretch>
        </p:blipFill>
        <p:spPr>
          <a:xfrm>
            <a:off x="4483116" y="201879"/>
            <a:ext cx="4480560" cy="3364029"/>
          </a:xfrm>
          <a:prstGeom prst="rect">
            <a:avLst/>
          </a:prstGeom>
        </p:spPr>
      </p:pic>
      <p:sp>
        <p:nvSpPr>
          <p:cNvPr id="9" name="Rectangle 8">
            <a:extLst>
              <a:ext uri="{FF2B5EF4-FFF2-40B4-BE49-F238E27FC236}">
                <a16:creationId xmlns:a16="http://schemas.microsoft.com/office/drawing/2014/main" id="{5F02BD43-4A4D-4F4D-8605-F31A0261C31A}"/>
              </a:ext>
            </a:extLst>
          </p:cNvPr>
          <p:cNvSpPr/>
          <p:nvPr/>
        </p:nvSpPr>
        <p:spPr>
          <a:xfrm>
            <a:off x="3729137" y="3565908"/>
            <a:ext cx="7757010" cy="3000821"/>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cs typeface="Times New Roman" panose="02020603050405020304" pitchFamily="18" charset="0"/>
              </a:rPr>
              <a:t>The figure shows a better representation of an availability set, with five VMs in the availability set. There are two fault domains and three update domains. When VMs were created in this availability set, they were assigned as follows: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spcBef>
                <a:spcPts val="600"/>
              </a:spcBef>
              <a:spcAft>
                <a:spcPts val="600"/>
              </a:spcAft>
              <a:buSzPts val="1000"/>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The first VM is assigned Fault Domain 0 and Update Domain 0.</a:t>
            </a:r>
          </a:p>
          <a:p>
            <a:pPr marL="285750" lvl="0" indent="-285750">
              <a:spcBef>
                <a:spcPts val="600"/>
              </a:spcBef>
              <a:spcAft>
                <a:spcPts val="600"/>
              </a:spcAft>
              <a:buSzPts val="1000"/>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The second VM is assigned Fault Domain 1 and Update Domain 1.</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285750" lvl="0" indent="-285750">
              <a:spcBef>
                <a:spcPts val="600"/>
              </a:spcBef>
              <a:spcAft>
                <a:spcPts val="600"/>
              </a:spcAft>
              <a:buSzPts val="1000"/>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The third VM is assigned Fault Domain 0 and Update Domain 2.</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285750" lvl="0" indent="-285750">
              <a:spcBef>
                <a:spcPts val="600"/>
              </a:spcBef>
              <a:spcAft>
                <a:spcPts val="600"/>
              </a:spcAft>
              <a:buSzPts val="1000"/>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The fourth VM is assigned Fault Domain 1 and Update Domain 0.</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285750" lvl="0" indent="-285750">
              <a:spcBef>
                <a:spcPts val="600"/>
              </a:spcBef>
              <a:spcAft>
                <a:spcPts val="600"/>
              </a:spcAft>
              <a:buSzPts val="1000"/>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The fifth VM is assigned Fault Domain 0 and Update Domain 1.</a:t>
            </a:r>
            <a:endParaRPr lang="en-US" sz="16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4CD0A341-4928-4353-906C-44041D08F6D1}"/>
              </a:ext>
            </a:extLst>
          </p:cNvPr>
          <p:cNvSpPr txBox="1">
            <a:spLocks/>
          </p:cNvSpPr>
          <p:nvPr/>
        </p:nvSpPr>
        <p:spPr>
          <a:xfrm>
            <a:off x="554038" y="3659188"/>
            <a:ext cx="2514600" cy="89255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None/>
              <a:defRPr sz="1600" b="0" kern="1200">
                <a:solidFill>
                  <a:schemeClr val="tx1"/>
                </a:solidFill>
                <a:latin typeface="+mn-lt"/>
                <a:ea typeface="+mn-ea"/>
                <a:cs typeface="Arial" panose="020B0604020202020204" pitchFamily="34" charset="0"/>
              </a:defRPr>
            </a:lvl1pPr>
            <a:lvl2pPr marL="457178" indent="0" algn="ctr" defTabSz="914400" rtl="0" eaLnBrk="1" latinLnBrk="0" hangingPunct="1">
              <a:lnSpc>
                <a:spcPct val="100000"/>
              </a:lnSpc>
              <a:spcBef>
                <a:spcPts val="0"/>
              </a:spcBef>
              <a:spcAft>
                <a:spcPts val="300"/>
              </a:spcAft>
              <a:buFont typeface="Wingdings" panose="05000000000000000000" pitchFamily="2" charset="2"/>
              <a:buNone/>
              <a:defRPr sz="2000" kern="1200">
                <a:solidFill>
                  <a:schemeClr val="tx1"/>
                </a:solidFill>
                <a:latin typeface="+mn-lt"/>
                <a:ea typeface="+mn-ea"/>
                <a:cs typeface="Arial" panose="020B0604020202020204" pitchFamily="34" charset="0"/>
              </a:defRPr>
            </a:lvl2pPr>
            <a:lvl3pPr marL="914354" indent="0" algn="ctr" defTabSz="914400" rtl="0" eaLnBrk="1" latinLnBrk="0" hangingPunct="1">
              <a:lnSpc>
                <a:spcPct val="100000"/>
              </a:lnSpc>
              <a:spcBef>
                <a:spcPts val="0"/>
              </a:spcBef>
              <a:spcAft>
                <a:spcPts val="30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532" indent="0" algn="ctr" defTabSz="914400" rtl="0" eaLnBrk="1" latinLnBrk="0" hangingPunct="1">
              <a:lnSpc>
                <a:spcPct val="100000"/>
              </a:lnSpc>
              <a:spcBef>
                <a:spcPts val="0"/>
              </a:spcBef>
              <a:spcAft>
                <a:spcPts val="30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709"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5886"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2743062"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320024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3657418"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a:lstStyle>
          <a:p>
            <a:r>
              <a:rPr lang="en-US" b="1" cap="small"/>
              <a:t>Azure virtual machines</a:t>
            </a:r>
          </a:p>
          <a:p>
            <a:r>
              <a:rPr lang="en-US" b="1" cap="small"/>
              <a:t>- Availability Set</a:t>
            </a:r>
          </a:p>
          <a:p>
            <a:endParaRPr lang="en-US" dirty="0"/>
          </a:p>
        </p:txBody>
      </p:sp>
    </p:spTree>
    <p:extLst>
      <p:ext uri="{BB962C8B-B14F-4D97-AF65-F5344CB8AC3E}">
        <p14:creationId xmlns:p14="http://schemas.microsoft.com/office/powerpoint/2010/main" val="12501773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ghI_nfYlRhdw1WZzam3hQ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oTgtNnWoC8kWReumwGTus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oTgtNnWoC8kWReumwGTus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oTgtNnWoC8kWReumwGTus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oTgtNnWoC8kWReumwGTus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oTgtNnWoC8kWReumwGTus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oTgtNnWoC8kWReumwGTus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TunvRNSLZAWubxQhnzyt6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2rqNeWyV_Ggw3rZI4vUav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yX24bNp9exGW5wY51hwAvQ"/>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2835</TotalTime>
  <Words>3915</Words>
  <Application>Microsoft Office PowerPoint</Application>
  <PresentationFormat>Widescreen</PresentationFormat>
  <Paragraphs>204</Paragraphs>
  <Slides>28</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8" baseType="lpstr">
      <vt:lpstr>inherit</vt:lpstr>
      <vt:lpstr>Arial</vt:lpstr>
      <vt:lpstr>Calibri</vt:lpstr>
      <vt:lpstr>Georgia</vt:lpstr>
      <vt:lpstr>Segoe UI</vt:lpstr>
      <vt:lpstr>Times New Roman</vt:lpstr>
      <vt:lpstr>Wingdings</vt:lpstr>
      <vt:lpstr>White</vt:lpstr>
      <vt:lpstr>Contrast</vt:lpstr>
      <vt:lpstr>think-cell Slide</vt:lpstr>
      <vt:lpstr>SKILL 2.2: DESCRIBE SOME OF THE CORE PRODUCTS AVAILABLE IN AZURE</vt:lpstr>
      <vt:lpstr>Executive summary</vt:lpstr>
      <vt:lpstr>Agenda</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Compute products</vt:lpstr>
      <vt:lpstr>Azure Networking products</vt:lpstr>
      <vt:lpstr>Azure Networking products</vt:lpstr>
      <vt:lpstr>Azure Networking products</vt:lpstr>
      <vt:lpstr>Azure Networking products</vt:lpstr>
      <vt:lpstr>Azure Networking products</vt:lpstr>
      <vt:lpstr>Azure Networking products</vt:lpstr>
      <vt:lpstr>Azure Networking products</vt:lpstr>
      <vt:lpstr>Azure Networking products</vt:lpstr>
      <vt:lpstr>Azure Storage products</vt:lpstr>
      <vt:lpstr>Azure Database Products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Firm Template</dc:title>
  <dc:subject/>
  <dc:creator>Lam Nguyen</dc:creator>
  <cp:keywords/>
  <dc:description/>
  <cp:lastModifiedBy>Lam Nguyen</cp:lastModifiedBy>
  <cp:revision>47</cp:revision>
  <cp:lastPrinted>2018-10-30T20:37:12Z</cp:lastPrinted>
  <dcterms:created xsi:type="dcterms:W3CDTF">2020-12-23T04:26:41Z</dcterms:created>
  <dcterms:modified xsi:type="dcterms:W3CDTF">2020-12-25T03:42:20Z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