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22"/>
  </p:notesMasterIdLst>
  <p:handoutMasterIdLst>
    <p:handoutMasterId r:id="rId23"/>
  </p:handoutMasterIdLst>
  <p:sldIdLst>
    <p:sldId id="256" r:id="rId3"/>
    <p:sldId id="3700" r:id="rId4"/>
    <p:sldId id="3701" r:id="rId5"/>
    <p:sldId id="3826" r:id="rId6"/>
    <p:sldId id="3827" r:id="rId7"/>
    <p:sldId id="3828" r:id="rId8"/>
    <p:sldId id="3702" r:id="rId9"/>
    <p:sldId id="3829" r:id="rId10"/>
    <p:sldId id="3830" r:id="rId11"/>
    <p:sldId id="3831" r:id="rId12"/>
    <p:sldId id="3824" r:id="rId13"/>
    <p:sldId id="3832" r:id="rId14"/>
    <p:sldId id="3836" r:id="rId15"/>
    <p:sldId id="3837" r:id="rId16"/>
    <p:sldId id="3838" r:id="rId17"/>
    <p:sldId id="3825" r:id="rId18"/>
    <p:sldId id="3833" r:id="rId19"/>
    <p:sldId id="3834" r:id="rId20"/>
    <p:sldId id="3835" r:id="rId21"/>
  </p:sldIdLst>
  <p:sldSz cx="12192000" cy="6858000"/>
  <p:notesSz cx="7102475" cy="9388475"/>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21" autoAdjust="0"/>
  </p:normalViewPr>
  <p:slideViewPr>
    <p:cSldViewPr snapToGrid="0" snapToObjects="1">
      <p:cViewPr varScale="1">
        <p:scale>
          <a:sx n="60" d="100"/>
          <a:sy n="60" d="100"/>
        </p:scale>
        <p:origin x="96" y="12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8/10/relationships/authors" Targe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22 March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22 March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6"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4"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2"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28"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2"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6"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0"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0"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8"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2"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0"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4"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6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6"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4"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8"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0"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2"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4"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3" Type="http://schemas.openxmlformats.org/officeDocument/2006/relationships/tags" Target="../tags/tag358.xml"/><Relationship Id="rId2" Type="http://schemas.openxmlformats.org/officeDocument/2006/relationships/tags" Target="../tags/tag357.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tags" Target="../tags/tag365.xml"/><Relationship Id="rId13" Type="http://schemas.openxmlformats.org/officeDocument/2006/relationships/image" Target="../media/image9.emf"/><Relationship Id="rId3" Type="http://schemas.openxmlformats.org/officeDocument/2006/relationships/tags" Target="../tags/tag360.xml"/><Relationship Id="rId7" Type="http://schemas.openxmlformats.org/officeDocument/2006/relationships/tags" Target="../tags/tag364.xml"/><Relationship Id="rId12" Type="http://schemas.openxmlformats.org/officeDocument/2006/relationships/oleObject" Target="../embeddings/oleObject36.bin"/><Relationship Id="rId2" Type="http://schemas.openxmlformats.org/officeDocument/2006/relationships/tags" Target="../tags/tag359.xml"/><Relationship Id="rId16" Type="http://schemas.openxmlformats.org/officeDocument/2006/relationships/slide" Target="slide16.xml"/><Relationship Id="rId1" Type="http://schemas.openxmlformats.org/officeDocument/2006/relationships/vmlDrawing" Target="../drawings/vmlDrawing36.vml"/><Relationship Id="rId6" Type="http://schemas.openxmlformats.org/officeDocument/2006/relationships/tags" Target="../tags/tag363.xml"/><Relationship Id="rId11" Type="http://schemas.openxmlformats.org/officeDocument/2006/relationships/slideLayout" Target="../slideLayouts/slideLayout3.xml"/><Relationship Id="rId5" Type="http://schemas.openxmlformats.org/officeDocument/2006/relationships/tags" Target="../tags/tag362.xml"/><Relationship Id="rId15" Type="http://schemas.openxmlformats.org/officeDocument/2006/relationships/slide" Target="slide7.xml"/><Relationship Id="rId10" Type="http://schemas.openxmlformats.org/officeDocument/2006/relationships/tags" Target="../tags/tag367.xml"/><Relationship Id="rId4" Type="http://schemas.openxmlformats.org/officeDocument/2006/relationships/tags" Target="../tags/tag361.xml"/><Relationship Id="rId9" Type="http://schemas.openxmlformats.org/officeDocument/2006/relationships/tags" Target="../tags/tag366.xml"/><Relationship Id="rId1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tags" Target="../tags/tag369.xml"/><Relationship Id="rId2" Type="http://schemas.openxmlformats.org/officeDocument/2006/relationships/tags" Target="../tags/tag368.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37.bin"/><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371.xml"/><Relationship Id="rId7" Type="http://schemas.openxmlformats.org/officeDocument/2006/relationships/image" Target="../media/image10.jpeg"/><Relationship Id="rId2" Type="http://schemas.openxmlformats.org/officeDocument/2006/relationships/tags" Target="../tags/tag370.xml"/><Relationship Id="rId1" Type="http://schemas.openxmlformats.org/officeDocument/2006/relationships/vmlDrawing" Target="../drawings/vmlDrawing38.vml"/><Relationship Id="rId6" Type="http://schemas.openxmlformats.org/officeDocument/2006/relationships/image" Target="../media/image4.emf"/><Relationship Id="rId5" Type="http://schemas.openxmlformats.org/officeDocument/2006/relationships/oleObject" Target="../embeddings/oleObject38.bin"/><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373.xml"/><Relationship Id="rId7" Type="http://schemas.openxmlformats.org/officeDocument/2006/relationships/image" Target="../media/image11.jpeg"/><Relationship Id="rId2" Type="http://schemas.openxmlformats.org/officeDocument/2006/relationships/tags" Target="../tags/tag372.xml"/><Relationship Id="rId1" Type="http://schemas.openxmlformats.org/officeDocument/2006/relationships/vmlDrawing" Target="../drawings/vmlDrawing39.vml"/><Relationship Id="rId6" Type="http://schemas.openxmlformats.org/officeDocument/2006/relationships/image" Target="../media/image4.emf"/><Relationship Id="rId5" Type="http://schemas.openxmlformats.org/officeDocument/2006/relationships/oleObject" Target="../embeddings/oleObject39.bin"/><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vmlDrawing" Target="../drawings/vmlDrawing40.v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tags" Target="../tags/tag382.xml"/><Relationship Id="rId13" Type="http://schemas.openxmlformats.org/officeDocument/2006/relationships/image" Target="../media/image9.emf"/><Relationship Id="rId3" Type="http://schemas.openxmlformats.org/officeDocument/2006/relationships/tags" Target="../tags/tag377.xml"/><Relationship Id="rId7" Type="http://schemas.openxmlformats.org/officeDocument/2006/relationships/tags" Target="../tags/tag381.xml"/><Relationship Id="rId12" Type="http://schemas.openxmlformats.org/officeDocument/2006/relationships/oleObject" Target="../embeddings/oleObject41.bin"/><Relationship Id="rId2" Type="http://schemas.openxmlformats.org/officeDocument/2006/relationships/tags" Target="../tags/tag376.xml"/><Relationship Id="rId16" Type="http://schemas.openxmlformats.org/officeDocument/2006/relationships/slide" Target="slide11.xml"/><Relationship Id="rId1" Type="http://schemas.openxmlformats.org/officeDocument/2006/relationships/vmlDrawing" Target="../drawings/vmlDrawing41.vml"/><Relationship Id="rId6" Type="http://schemas.openxmlformats.org/officeDocument/2006/relationships/tags" Target="../tags/tag380.xml"/><Relationship Id="rId11" Type="http://schemas.openxmlformats.org/officeDocument/2006/relationships/slideLayout" Target="../slideLayouts/slideLayout3.xml"/><Relationship Id="rId5" Type="http://schemas.openxmlformats.org/officeDocument/2006/relationships/tags" Target="../tags/tag379.xml"/><Relationship Id="rId15" Type="http://schemas.openxmlformats.org/officeDocument/2006/relationships/slide" Target="slide7.xml"/><Relationship Id="rId10" Type="http://schemas.openxmlformats.org/officeDocument/2006/relationships/tags" Target="../tags/tag384.xml"/><Relationship Id="rId4" Type="http://schemas.openxmlformats.org/officeDocument/2006/relationships/tags" Target="../tags/tag378.xml"/><Relationship Id="rId9" Type="http://schemas.openxmlformats.org/officeDocument/2006/relationships/tags" Target="../tags/tag383.xml"/><Relationship Id="rId1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tags" Target="../tags/tag386.xml"/><Relationship Id="rId2" Type="http://schemas.openxmlformats.org/officeDocument/2006/relationships/tags" Target="../tags/tag385.xml"/><Relationship Id="rId1" Type="http://schemas.openxmlformats.org/officeDocument/2006/relationships/vmlDrawing" Target="../drawings/vmlDrawing42.vml"/><Relationship Id="rId6" Type="http://schemas.openxmlformats.org/officeDocument/2006/relationships/image" Target="../media/image4.emf"/><Relationship Id="rId5" Type="http://schemas.openxmlformats.org/officeDocument/2006/relationships/oleObject" Target="../embeddings/oleObject42.bin"/><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tags" Target="../tags/tag388.xml"/><Relationship Id="rId7" Type="http://schemas.openxmlformats.org/officeDocument/2006/relationships/image" Target="../media/image12.jpeg"/><Relationship Id="rId2" Type="http://schemas.openxmlformats.org/officeDocument/2006/relationships/tags" Target="../tags/tag387.xml"/><Relationship Id="rId1" Type="http://schemas.openxmlformats.org/officeDocument/2006/relationships/vmlDrawing" Target="../drawings/vmlDrawing43.vml"/><Relationship Id="rId6" Type="http://schemas.openxmlformats.org/officeDocument/2006/relationships/image" Target="../media/image4.emf"/><Relationship Id="rId5" Type="http://schemas.openxmlformats.org/officeDocument/2006/relationships/oleObject" Target="../embeddings/oleObject43.bin"/><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tags" Target="../tags/tag390.xml"/><Relationship Id="rId2" Type="http://schemas.openxmlformats.org/officeDocument/2006/relationships/tags" Target="../tags/tag389.xml"/><Relationship Id="rId1" Type="http://schemas.openxmlformats.org/officeDocument/2006/relationships/vmlDrawing" Target="../drawings/vmlDrawing44.vml"/><Relationship Id="rId6" Type="http://schemas.openxmlformats.org/officeDocument/2006/relationships/image" Target="../media/image4.emf"/><Relationship Id="rId5" Type="http://schemas.openxmlformats.org/officeDocument/2006/relationships/oleObject" Target="../embeddings/oleObject44.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26.xml"/><Relationship Id="rId7" Type="http://schemas.openxmlformats.org/officeDocument/2006/relationships/oleObject" Target="../embeddings/oleObject27.bin"/><Relationship Id="rId2" Type="http://schemas.openxmlformats.org/officeDocument/2006/relationships/tags" Target="../tags/tag325.xml"/><Relationship Id="rId1" Type="http://schemas.openxmlformats.org/officeDocument/2006/relationships/vmlDrawing" Target="../drawings/vmlDrawing27.vml"/><Relationship Id="rId6" Type="http://schemas.openxmlformats.org/officeDocument/2006/relationships/slideLayout" Target="../slideLayouts/slideLayout2.xml"/><Relationship Id="rId5" Type="http://schemas.openxmlformats.org/officeDocument/2006/relationships/tags" Target="../tags/tag328.xml"/><Relationship Id="rId4" Type="http://schemas.openxmlformats.org/officeDocument/2006/relationships/tags" Target="../tags/tag327.xml"/></Relationships>
</file>

<file path=ppt/slides/_rels/slide3.xml.rels><?xml version="1.0" encoding="UTF-8" standalone="yes"?>
<Relationships xmlns="http://schemas.openxmlformats.org/package/2006/relationships"><Relationship Id="rId8" Type="http://schemas.openxmlformats.org/officeDocument/2006/relationships/tags" Target="../tags/tag335.xml"/><Relationship Id="rId13" Type="http://schemas.openxmlformats.org/officeDocument/2006/relationships/image" Target="../media/image9.emf"/><Relationship Id="rId3" Type="http://schemas.openxmlformats.org/officeDocument/2006/relationships/tags" Target="../tags/tag330.xml"/><Relationship Id="rId7" Type="http://schemas.openxmlformats.org/officeDocument/2006/relationships/tags" Target="../tags/tag334.xml"/><Relationship Id="rId12" Type="http://schemas.openxmlformats.org/officeDocument/2006/relationships/oleObject" Target="../embeddings/oleObject28.bin"/><Relationship Id="rId2" Type="http://schemas.openxmlformats.org/officeDocument/2006/relationships/tags" Target="../tags/tag329.xml"/><Relationship Id="rId16" Type="http://schemas.openxmlformats.org/officeDocument/2006/relationships/slide" Target="slide16.xml"/><Relationship Id="rId1" Type="http://schemas.openxmlformats.org/officeDocument/2006/relationships/vmlDrawing" Target="../drawings/vmlDrawing28.vml"/><Relationship Id="rId6" Type="http://schemas.openxmlformats.org/officeDocument/2006/relationships/tags" Target="../tags/tag333.xml"/><Relationship Id="rId11" Type="http://schemas.openxmlformats.org/officeDocument/2006/relationships/slideLayout" Target="../slideLayouts/slideLayout3.xml"/><Relationship Id="rId5" Type="http://schemas.openxmlformats.org/officeDocument/2006/relationships/tags" Target="../tags/tag332.xml"/><Relationship Id="rId15" Type="http://schemas.openxmlformats.org/officeDocument/2006/relationships/slide" Target="slide11.xml"/><Relationship Id="rId10" Type="http://schemas.openxmlformats.org/officeDocument/2006/relationships/tags" Target="../tags/tag337.xml"/><Relationship Id="rId4" Type="http://schemas.openxmlformats.org/officeDocument/2006/relationships/tags" Target="../tags/tag331.xml"/><Relationship Id="rId9" Type="http://schemas.openxmlformats.org/officeDocument/2006/relationships/tags" Target="../tags/tag336.xml"/><Relationship Id="rId14" Type="http://schemas.openxmlformats.org/officeDocument/2006/relationships/slide" Target="slide7.xml"/></Relationships>
</file>

<file path=ppt/slides/_rels/slide4.xml.rels><?xml version="1.0" encoding="UTF-8" standalone="yes"?>
<Relationships xmlns="http://schemas.openxmlformats.org/package/2006/relationships"><Relationship Id="rId3" Type="http://schemas.openxmlformats.org/officeDocument/2006/relationships/tags" Target="../tags/tag339.xml"/><Relationship Id="rId2" Type="http://schemas.openxmlformats.org/officeDocument/2006/relationships/tags" Target="../tags/tag338.xml"/><Relationship Id="rId1" Type="http://schemas.openxmlformats.org/officeDocument/2006/relationships/vmlDrawing" Target="../drawings/vmlDrawing29.vml"/><Relationship Id="rId6" Type="http://schemas.openxmlformats.org/officeDocument/2006/relationships/image" Target="../media/image4.emf"/><Relationship Id="rId5" Type="http://schemas.openxmlformats.org/officeDocument/2006/relationships/oleObject" Target="../embeddings/oleObject29.bin"/><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341.xml"/><Relationship Id="rId2" Type="http://schemas.openxmlformats.org/officeDocument/2006/relationships/tags" Target="../tags/tag340.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tags" Target="../tags/tag350.xml"/><Relationship Id="rId13" Type="http://schemas.openxmlformats.org/officeDocument/2006/relationships/image" Target="../media/image9.emf"/><Relationship Id="rId3" Type="http://schemas.openxmlformats.org/officeDocument/2006/relationships/tags" Target="../tags/tag345.xml"/><Relationship Id="rId7" Type="http://schemas.openxmlformats.org/officeDocument/2006/relationships/tags" Target="../tags/tag349.xml"/><Relationship Id="rId12" Type="http://schemas.openxmlformats.org/officeDocument/2006/relationships/oleObject" Target="../embeddings/oleObject32.bin"/><Relationship Id="rId2" Type="http://schemas.openxmlformats.org/officeDocument/2006/relationships/tags" Target="../tags/tag344.xml"/><Relationship Id="rId16" Type="http://schemas.openxmlformats.org/officeDocument/2006/relationships/slide" Target="slide16.xml"/><Relationship Id="rId1" Type="http://schemas.openxmlformats.org/officeDocument/2006/relationships/vmlDrawing" Target="../drawings/vmlDrawing32.vml"/><Relationship Id="rId6" Type="http://schemas.openxmlformats.org/officeDocument/2006/relationships/tags" Target="../tags/tag348.xml"/><Relationship Id="rId11" Type="http://schemas.openxmlformats.org/officeDocument/2006/relationships/slideLayout" Target="../slideLayouts/slideLayout3.xml"/><Relationship Id="rId5" Type="http://schemas.openxmlformats.org/officeDocument/2006/relationships/tags" Target="../tags/tag347.xml"/><Relationship Id="rId15" Type="http://schemas.openxmlformats.org/officeDocument/2006/relationships/slide" Target="slide11.xml"/><Relationship Id="rId10" Type="http://schemas.openxmlformats.org/officeDocument/2006/relationships/tags" Target="../tags/tag352.xml"/><Relationship Id="rId4" Type="http://schemas.openxmlformats.org/officeDocument/2006/relationships/tags" Target="../tags/tag346.xml"/><Relationship Id="rId9" Type="http://schemas.openxmlformats.org/officeDocument/2006/relationships/tags" Target="../tags/tag351.xml"/><Relationship Id="rId14"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tags" Target="../tags/tag354.xml"/><Relationship Id="rId2" Type="http://schemas.openxmlformats.org/officeDocument/2006/relationships/tags" Target="../tags/tag353.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356.xml"/><Relationship Id="rId7" Type="http://schemas.openxmlformats.org/officeDocument/2006/relationships/hyperlink" Target="https://microsoft.com/devicelogin" TargetMode="External"/><Relationship Id="rId2" Type="http://schemas.openxmlformats.org/officeDocument/2006/relationships/tags" Target="../tags/tag355.xml"/><Relationship Id="rId1" Type="http://schemas.openxmlformats.org/officeDocument/2006/relationships/vmlDrawing" Target="../drawings/vmlDrawing34.vml"/><Relationship Id="rId6" Type="http://schemas.openxmlformats.org/officeDocument/2006/relationships/image" Target="../media/image4.emf"/><Relationship Id="rId5" Type="http://schemas.openxmlformats.org/officeDocument/2006/relationships/oleObject" Target="../embeddings/oleObject34.bin"/><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25334211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0"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Azure Management Tools</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320D378-4892-4210-852C-A81532E23DA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6" name="think-cell Slide" r:id="rId5" imgW="592" imgH="595" progId="TCLayout.ActiveDocument.1">
                  <p:embed/>
                </p:oleObj>
              </mc:Choice>
              <mc:Fallback>
                <p:oleObj name="think-cell Slide" r:id="rId5" imgW="592" imgH="595" progId="TCLayout.ActiveDocument.1">
                  <p:embed/>
                  <p:pic>
                    <p:nvPicPr>
                      <p:cNvPr id="7" name="Object 6" hidden="1">
                        <a:extLst>
                          <a:ext uri="{FF2B5EF4-FFF2-40B4-BE49-F238E27FC236}">
                            <a16:creationId xmlns:a16="http://schemas.microsoft.com/office/drawing/2014/main" id="{8320D378-4892-4210-852C-A81532E23DA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BCE2B51F-D9C9-422E-BA48-2169B0517F2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8A44115-B92C-49C9-8B28-AE0ED7C6D8D0}"/>
              </a:ext>
            </a:extLst>
          </p:cNvPr>
          <p:cNvSpPr>
            <a:spLocks noGrp="1"/>
          </p:cNvSpPr>
          <p:nvPr>
            <p:ph type="title"/>
          </p:nvPr>
        </p:nvSpPr>
        <p:spPr/>
        <p:txBody>
          <a:bodyPr/>
          <a:lstStyle/>
          <a:p>
            <a:r>
              <a:rPr lang="en-US" cap="small" dirty="0"/>
              <a:t>Azure and PowerShell</a:t>
            </a:r>
            <a:endParaRPr lang="en-US" dirty="0"/>
          </a:p>
        </p:txBody>
      </p:sp>
      <p:sp>
        <p:nvSpPr>
          <p:cNvPr id="3" name="Subtitle 2">
            <a:extLst>
              <a:ext uri="{FF2B5EF4-FFF2-40B4-BE49-F238E27FC236}">
                <a16:creationId xmlns:a16="http://schemas.microsoft.com/office/drawing/2014/main" id="{84B308F0-9F10-41B7-82DD-B47F4006B148}"/>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91A9C80-38B1-4044-96B0-064D911D70FD}"/>
              </a:ext>
            </a:extLst>
          </p:cNvPr>
          <p:cNvSpPr>
            <a:spLocks noGrp="1"/>
          </p:cNvSpPr>
          <p:nvPr>
            <p:ph type="body" sz="quarter" idx="17"/>
          </p:nvPr>
        </p:nvSpPr>
        <p:spPr/>
        <p:txBody>
          <a:bodyPr/>
          <a:lstStyle/>
          <a:p>
            <a:endParaRPr lang="en-US"/>
          </a:p>
        </p:txBody>
      </p:sp>
      <p:sp>
        <p:nvSpPr>
          <p:cNvPr id="11" name="Rectangle 10">
            <a:extLst>
              <a:ext uri="{FF2B5EF4-FFF2-40B4-BE49-F238E27FC236}">
                <a16:creationId xmlns:a16="http://schemas.microsoft.com/office/drawing/2014/main" id="{501302C0-9405-49EF-8437-14DA954F1A08}"/>
              </a:ext>
            </a:extLst>
          </p:cNvPr>
          <p:cNvSpPr/>
          <p:nvPr/>
        </p:nvSpPr>
        <p:spPr>
          <a:xfrm>
            <a:off x="3625516" y="1289764"/>
            <a:ext cx="8245642" cy="2400657"/>
          </a:xfrm>
          <a:prstGeom prst="rect">
            <a:avLst/>
          </a:prstGeom>
        </p:spPr>
        <p:txBody>
          <a:bodyPr wrap="square">
            <a:spAutoFit/>
          </a:bodyPr>
          <a:lstStyle/>
          <a:p>
            <a:pPr lvl="0" eaLnBrk="0" fontAlgn="base" hangingPunct="0">
              <a:spcBef>
                <a:spcPct val="0"/>
              </a:spcBef>
              <a:spcAft>
                <a:spcPct val="0"/>
              </a:spcAft>
            </a:pPr>
            <a:r>
              <a:rPr lang="en-US" dirty="0"/>
              <a:t>All Az module commands will have a common syntax that starts with a verb and an object. Verbs are things like </a:t>
            </a:r>
            <a:r>
              <a:rPr lang="en-US" b="1" dirty="0"/>
              <a:t>New</a:t>
            </a:r>
            <a:r>
              <a:rPr lang="en-US" dirty="0"/>
              <a:t>, </a:t>
            </a:r>
            <a:r>
              <a:rPr lang="en-US" b="1" dirty="0"/>
              <a:t>Get</a:t>
            </a:r>
            <a:r>
              <a:rPr lang="en-US" dirty="0"/>
              <a:t>, </a:t>
            </a:r>
            <a:r>
              <a:rPr lang="en-US" b="1" dirty="0"/>
              <a:t>Move</a:t>
            </a:r>
            <a:r>
              <a:rPr lang="en-US" dirty="0"/>
              <a:t>, or </a:t>
            </a:r>
            <a:r>
              <a:rPr lang="en-US" b="1" dirty="0"/>
              <a:t>Remove</a:t>
            </a:r>
            <a:r>
              <a:rPr lang="en-US" dirty="0"/>
              <a:t>. The object is the thing that you want the verb to impact.</a:t>
            </a:r>
            <a:endParaRPr lang="en-US" altLang="en-US" sz="3200" dirty="0">
              <a:latin typeface="Arial" panose="020B0604020202020204" pitchFamily="34" charset="0"/>
            </a:endParaRPr>
          </a:p>
          <a:p>
            <a:pPr lvl="0" eaLnBrk="0" fontAlgn="base" hangingPunct="0">
              <a:spcBef>
                <a:spcPct val="0"/>
              </a:spcBef>
              <a:spcAft>
                <a:spcPct val="0"/>
              </a:spcAft>
            </a:pPr>
            <a:endParaRPr lang="en-US" altLang="en-US" sz="2400" dirty="0">
              <a:latin typeface="Arial" panose="020B0604020202020204" pitchFamily="34" charset="0"/>
            </a:endParaRPr>
          </a:p>
          <a:p>
            <a:pPr lvl="0" eaLnBrk="0" fontAlgn="base" hangingPunct="0">
              <a:spcBef>
                <a:spcPct val="0"/>
              </a:spcBef>
              <a:spcAft>
                <a:spcPct val="0"/>
              </a:spcAft>
            </a:pPr>
            <a:r>
              <a:rPr lang="en-US" dirty="0"/>
              <a:t>In many situations, you will be including PowerShell commands in a script so that you can perform a number of operations at once. In that case, you won’t be able to confirm a command by typing </a:t>
            </a:r>
            <a:r>
              <a:rPr lang="en-US" b="1" dirty="0"/>
              <a:t>y</a:t>
            </a:r>
            <a:r>
              <a:rPr lang="en-US" dirty="0"/>
              <a:t>, so you can use the </a:t>
            </a:r>
            <a:r>
              <a:rPr lang="en-US" b="1" dirty="0"/>
              <a:t>-Force</a:t>
            </a:r>
            <a:r>
              <a:rPr lang="en-US" dirty="0"/>
              <a:t> parameter to bypass the prompt.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121979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7653169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7"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4" action="ppaction://hlinksldjump"/>
            <a:extLst>
              <a:ext uri="{FF2B5EF4-FFF2-40B4-BE49-F238E27FC236}">
                <a16:creationId xmlns:a16="http://schemas.microsoft.com/office/drawing/2014/main" id="{4A4A584F-410A-4DFE-A478-FBC6A317FDB5}"/>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The Azure Portal</a:t>
            </a:r>
            <a:endParaRPr lang="en-US" dirty="0"/>
          </a:p>
        </p:txBody>
      </p:sp>
      <p:sp>
        <p:nvSpPr>
          <p:cNvPr id="10" name="Text Placeholder 2">
            <a:hlinkClick r:id="rId15"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Azure and PowerShell</a:t>
            </a:r>
            <a:endParaRPr lang="en-US" dirty="0"/>
          </a:p>
        </p:txBody>
      </p:sp>
      <p:sp>
        <p:nvSpPr>
          <p:cNvPr id="12" name="Text Placeholder 2">
            <a:extLst>
              <a:ext uri="{FF2B5EF4-FFF2-40B4-BE49-F238E27FC236}">
                <a16:creationId xmlns:a16="http://schemas.microsoft.com/office/drawing/2014/main" id="{1A450B75-B82A-4D17-B31F-2F85481CFD0D}"/>
              </a:ext>
            </a:extLst>
          </p:cNvPr>
          <p:cNvSpPr>
            <a:spLocks noGrp="1"/>
          </p:cNvSpPr>
          <p:nvPr>
            <p:custDataLst>
              <p:tags r:id="rId9"/>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Azure CLI</a:t>
            </a:r>
            <a:endParaRPr lang="en-US" b="1" dirty="0">
              <a:solidFill>
                <a:schemeClr val="tx2"/>
              </a:solidFill>
            </a:endParaRPr>
          </a:p>
        </p:txBody>
      </p:sp>
      <p:sp>
        <p:nvSpPr>
          <p:cNvPr id="16" name="Text Placeholder 2">
            <a:hlinkClick r:id="rId16" action="ppaction://hlinksldjump"/>
            <a:extLst>
              <a:ext uri="{FF2B5EF4-FFF2-40B4-BE49-F238E27FC236}">
                <a16:creationId xmlns:a16="http://schemas.microsoft.com/office/drawing/2014/main" id="{DE253FEF-493A-4000-ADF7-1607F8438A5D}"/>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Advisor</a:t>
            </a:r>
            <a:endParaRPr lang="en-US" dirty="0"/>
          </a:p>
        </p:txBody>
      </p:sp>
    </p:spTree>
    <p:extLst>
      <p:ext uri="{BB962C8B-B14F-4D97-AF65-F5344CB8AC3E}">
        <p14:creationId xmlns:p14="http://schemas.microsoft.com/office/powerpoint/2010/main" val="209481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DDCCB4-03BA-4E23-B5F4-DC4E78884DED}"/>
              </a:ext>
            </a:extLst>
          </p:cNvPr>
          <p:cNvGraphicFramePr>
            <a:graphicFrameLocks noChangeAspect="1"/>
          </p:cNvGraphicFramePr>
          <p:nvPr>
            <p:custDataLst>
              <p:tags r:id="rId2"/>
            </p:custDataLst>
            <p:extLst>
              <p:ext uri="{D42A27DB-BD31-4B8C-83A1-F6EECF244321}">
                <p14:modId xmlns:p14="http://schemas.microsoft.com/office/powerpoint/2010/main" val="39551573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3"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27D3A90-B9BC-4638-A2D4-A3328FB6074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A3CF5F34-9799-4669-B35D-7BDC67C152D0}"/>
              </a:ext>
            </a:extLst>
          </p:cNvPr>
          <p:cNvSpPr>
            <a:spLocks noGrp="1"/>
          </p:cNvSpPr>
          <p:nvPr>
            <p:ph type="title"/>
          </p:nvPr>
        </p:nvSpPr>
        <p:spPr/>
        <p:txBody>
          <a:bodyPr/>
          <a:lstStyle/>
          <a:p>
            <a:r>
              <a:rPr lang="en-US" cap="small" dirty="0"/>
              <a:t>Azure CLI</a:t>
            </a:r>
            <a:br>
              <a:rPr lang="en-US" cap="small" dirty="0"/>
            </a:br>
            <a:endParaRPr lang="en-US" dirty="0"/>
          </a:p>
        </p:txBody>
      </p:sp>
      <p:sp>
        <p:nvSpPr>
          <p:cNvPr id="3" name="Subtitle 2">
            <a:extLst>
              <a:ext uri="{FF2B5EF4-FFF2-40B4-BE49-F238E27FC236}">
                <a16:creationId xmlns:a16="http://schemas.microsoft.com/office/drawing/2014/main" id="{4AB3409E-D949-41F7-BC28-4696F8BC4745}"/>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5265E50-10A5-4F76-ADCE-60B01D322AF5}"/>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BA00940A-8E1C-4279-9B5E-DBE18B48ADAE}"/>
              </a:ext>
            </a:extLst>
          </p:cNvPr>
          <p:cNvSpPr/>
          <p:nvPr/>
        </p:nvSpPr>
        <p:spPr>
          <a:xfrm>
            <a:off x="3641558" y="1230384"/>
            <a:ext cx="7998754" cy="6340197"/>
          </a:xfrm>
          <a:prstGeom prst="rect">
            <a:avLst/>
          </a:prstGeom>
        </p:spPr>
        <p:txBody>
          <a:bodyPr wrap="square">
            <a:spAutoFit/>
          </a:bodyPr>
          <a:lstStyle/>
          <a:p>
            <a:pPr>
              <a:spcBef>
                <a:spcPts val="600"/>
              </a:spcBef>
              <a:spcAft>
                <a:spcPts val="600"/>
              </a:spcAft>
            </a:pPr>
            <a:r>
              <a:rPr lang="en-US" dirty="0">
                <a:solidFill>
                  <a:srgbClr val="000000"/>
                </a:solidFill>
                <a:latin typeface="inherit"/>
                <a:ea typeface="Times New Roman" panose="02020603050405020304" pitchFamily="18" charset="0"/>
              </a:rPr>
              <a:t>If you want to script with PowerShell, however, you’ll need someone who knows PowerShell development. If you don’t have anyone who can do that, the Azure command-line interface (Azure CLI) is a great choice. Azure CLI can be scripted using shell scripts in various languages like Python, Ruby, and so on.</a:t>
            </a:r>
          </a:p>
          <a:p>
            <a:pPr>
              <a:spcBef>
                <a:spcPts val="600"/>
              </a:spcBef>
              <a:spcAft>
                <a:spcPts val="600"/>
              </a:spcAft>
            </a:pPr>
            <a:r>
              <a:rPr lang="en-US" dirty="0"/>
              <a:t>Like the PowerShell Az module, the Azure CLI is cross-platform and works on Windows, Linux, and macOS as long as you use the 2.0 version. Installation steps are different depending on your platform.</a:t>
            </a:r>
          </a:p>
          <a:p>
            <a:pPr>
              <a:spcBef>
                <a:spcPts val="600"/>
              </a:spcBef>
              <a:spcAft>
                <a:spcPts val="600"/>
              </a:spcAft>
            </a:pPr>
            <a:r>
              <a:rPr lang="en-US" dirty="0"/>
              <a:t>Once you install the Azure CLI, you’ll need to login to your Azure account. To do that, run the following command: </a:t>
            </a:r>
          </a:p>
          <a:p>
            <a:pPr>
              <a:spcBef>
                <a:spcPts val="600"/>
              </a:spcBef>
              <a:spcAft>
                <a:spcPts val="600"/>
              </a:spcAft>
            </a:pPr>
            <a:r>
              <a:rPr lang="en-US" b="1" dirty="0" err="1">
                <a:solidFill>
                  <a:srgbClr val="404040"/>
                </a:solidFill>
                <a:latin typeface="Consolas" panose="020B0609020204030204" pitchFamily="49" charset="0"/>
                <a:cs typeface="Times New Roman" panose="02020603050405020304" pitchFamily="18" charset="0"/>
              </a:rPr>
              <a:t>az</a:t>
            </a:r>
            <a:r>
              <a:rPr lang="en-US" b="1" dirty="0">
                <a:solidFill>
                  <a:srgbClr val="404040"/>
                </a:solidFill>
                <a:latin typeface="Consolas" panose="020B0609020204030204" pitchFamily="49" charset="0"/>
                <a:cs typeface="Times New Roman" panose="02020603050405020304" pitchFamily="18" charset="0"/>
              </a:rPr>
              <a:t> login</a:t>
            </a:r>
          </a:p>
          <a:p>
            <a:pPr>
              <a:spcBef>
                <a:spcPts val="600"/>
              </a:spcBef>
              <a:spcAft>
                <a:spcPts val="600"/>
              </a:spcAft>
            </a:pPr>
            <a:r>
              <a:rPr lang="en-US" dirty="0"/>
              <a:t>When you run this command, the CLI will open a browser automatically for you to login. Once you login, if you have multiple Azure subscriptions, you can set the default one by entering the following command.</a:t>
            </a:r>
          </a:p>
          <a:p>
            <a:pPr>
              <a:spcBef>
                <a:spcPts val="600"/>
              </a:spcBef>
              <a:spcAft>
                <a:spcPts val="600"/>
              </a:spcAft>
            </a:pPr>
            <a:r>
              <a:rPr lang="en-US" altLang="en-US" b="1" dirty="0" err="1">
                <a:solidFill>
                  <a:srgbClr val="404040"/>
                </a:solidFill>
                <a:latin typeface="Consolas" panose="020B0609020204030204" pitchFamily="49" charset="0"/>
                <a:ea typeface="Times New Roman" panose="02020603050405020304" pitchFamily="18" charset="0"/>
                <a:cs typeface="Times New Roman" panose="02020603050405020304" pitchFamily="18" charset="0"/>
              </a:rPr>
              <a:t>az</a:t>
            </a:r>
            <a:r>
              <a:rPr lang="en-US" altLang="en-US" b="1"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 account set --subscription "subscription"</a:t>
            </a:r>
            <a:r>
              <a:rPr lang="en-US" altLang="en-US" sz="1100" b="1" dirty="0"/>
              <a:t> </a:t>
            </a:r>
            <a:endParaRPr lang="en-US" altLang="en-US" sz="3200" b="1" dirty="0">
              <a:latin typeface="Arial" panose="020B0604020202020204" pitchFamily="34" charset="0"/>
            </a:endParaRPr>
          </a:p>
          <a:p>
            <a:pPr>
              <a:spcBef>
                <a:spcPts val="600"/>
              </a:spcBef>
              <a:spcAft>
                <a:spcPts val="600"/>
              </a:spcAft>
            </a:pPr>
            <a:r>
              <a:rPr lang="en-US" dirty="0"/>
              <a:t>Replace </a:t>
            </a:r>
            <a:r>
              <a:rPr lang="en-US" b="1" dirty="0"/>
              <a:t>subscription</a:t>
            </a:r>
            <a:r>
              <a:rPr lang="en-US" dirty="0"/>
              <a:t> with the name or subscription ID you want to use.</a:t>
            </a:r>
          </a:p>
          <a:p>
            <a:pPr>
              <a:spcBef>
                <a:spcPts val="600"/>
              </a:spcBef>
              <a:spcAft>
                <a:spcPts val="600"/>
              </a:spcAft>
            </a:pPr>
            <a:endParaRPr lang="en-US" dirty="0"/>
          </a:p>
          <a:p>
            <a:pPr>
              <a:spcBef>
                <a:spcPts val="600"/>
              </a:spcBef>
              <a:spcAft>
                <a:spcPts val="600"/>
              </a:spcAft>
            </a:pPr>
            <a:endParaRPr lang="en-US" sz="1600" dirty="0">
              <a:solidFill>
                <a:srgbClr val="000000"/>
              </a:solidFill>
              <a:effectLst/>
              <a:latin typeface="inherit"/>
              <a:ea typeface="Times New Roman" panose="02020603050405020304" pitchFamily="18" charset="0"/>
            </a:endParaRPr>
          </a:p>
          <a:p>
            <a:pPr>
              <a:spcBef>
                <a:spcPts val="600"/>
              </a:spcBef>
              <a:spcAft>
                <a:spcPts val="600"/>
              </a:spcAft>
            </a:pPr>
            <a:endParaRPr lang="en-US" sz="1600" dirty="0">
              <a:solidFill>
                <a:srgbClr val="000000"/>
              </a:solidFill>
              <a:effectLst/>
              <a:latin typeface="inherit"/>
              <a:ea typeface="Times New Roman" panose="02020603050405020304" pitchFamily="18" charset="0"/>
            </a:endParaRPr>
          </a:p>
        </p:txBody>
      </p:sp>
    </p:spTree>
    <p:extLst>
      <p:ext uri="{BB962C8B-B14F-4D97-AF65-F5344CB8AC3E}">
        <p14:creationId xmlns:p14="http://schemas.microsoft.com/office/powerpoint/2010/main" val="3162158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DDCCB4-03BA-4E23-B5F4-DC4E78884DE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6"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23DDCCB4-03BA-4E23-B5F4-DC4E78884DE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27D3A90-B9BC-4638-A2D4-A3328FB6074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A3CF5F34-9799-4669-B35D-7BDC67C152D0}"/>
              </a:ext>
            </a:extLst>
          </p:cNvPr>
          <p:cNvSpPr>
            <a:spLocks noGrp="1"/>
          </p:cNvSpPr>
          <p:nvPr>
            <p:ph type="title"/>
          </p:nvPr>
        </p:nvSpPr>
        <p:spPr/>
        <p:txBody>
          <a:bodyPr/>
          <a:lstStyle/>
          <a:p>
            <a:r>
              <a:rPr lang="en-US" cap="small" dirty="0"/>
              <a:t>Azure CLI</a:t>
            </a:r>
            <a:br>
              <a:rPr lang="en-US" cap="small" dirty="0"/>
            </a:br>
            <a:endParaRPr lang="en-US" dirty="0"/>
          </a:p>
        </p:txBody>
      </p:sp>
      <p:sp>
        <p:nvSpPr>
          <p:cNvPr id="3" name="Subtitle 2">
            <a:extLst>
              <a:ext uri="{FF2B5EF4-FFF2-40B4-BE49-F238E27FC236}">
                <a16:creationId xmlns:a16="http://schemas.microsoft.com/office/drawing/2014/main" id="{4AB3409E-D949-41F7-BC28-4696F8BC4745}"/>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5265E50-10A5-4F76-ADCE-60B01D322AF5}"/>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BA00940A-8E1C-4279-9B5E-DBE18B48ADAE}"/>
              </a:ext>
            </a:extLst>
          </p:cNvPr>
          <p:cNvSpPr/>
          <p:nvPr/>
        </p:nvSpPr>
        <p:spPr>
          <a:xfrm>
            <a:off x="3641558" y="1298351"/>
            <a:ext cx="7998754" cy="1723549"/>
          </a:xfrm>
          <a:prstGeom prst="rect">
            <a:avLst/>
          </a:prstGeom>
        </p:spPr>
        <p:txBody>
          <a:bodyPr wrap="square">
            <a:spAutoFit/>
          </a:bodyPr>
          <a:lstStyle/>
          <a:p>
            <a:pPr>
              <a:spcBef>
                <a:spcPts val="600"/>
              </a:spcBef>
              <a:spcAft>
                <a:spcPts val="600"/>
              </a:spcAft>
            </a:pPr>
            <a:r>
              <a:rPr lang="en-US" dirty="0"/>
              <a:t>To find a list of commands you can run with the CLI, type </a:t>
            </a:r>
            <a:r>
              <a:rPr lang="en-US" b="1" dirty="0" err="1"/>
              <a:t>az</a:t>
            </a:r>
            <a:r>
              <a:rPr lang="en-US" dirty="0"/>
              <a:t> and press Enter. You’ll see a list of all the commands you can run. You can find detailed help on any command by entering the command and adding a </a:t>
            </a:r>
            <a:r>
              <a:rPr lang="en-US" b="1" dirty="0"/>
              <a:t>--help</a:t>
            </a:r>
            <a:r>
              <a:rPr lang="en-US" dirty="0"/>
              <a:t> parameter.</a:t>
            </a:r>
          </a:p>
          <a:p>
            <a:pPr>
              <a:spcBef>
                <a:spcPts val="600"/>
              </a:spcBef>
              <a:spcAft>
                <a:spcPts val="600"/>
              </a:spcAft>
            </a:pPr>
            <a:endParaRPr lang="en-US" sz="1600" dirty="0">
              <a:solidFill>
                <a:srgbClr val="000000"/>
              </a:solidFill>
              <a:effectLst/>
              <a:latin typeface="inherit"/>
              <a:ea typeface="Times New Roman" panose="02020603050405020304" pitchFamily="18" charset="0"/>
            </a:endParaRPr>
          </a:p>
          <a:p>
            <a:pPr>
              <a:spcBef>
                <a:spcPts val="600"/>
              </a:spcBef>
              <a:spcAft>
                <a:spcPts val="600"/>
              </a:spcAft>
            </a:pPr>
            <a:endParaRPr lang="en-US" sz="1600" dirty="0">
              <a:solidFill>
                <a:srgbClr val="000000"/>
              </a:solidFill>
              <a:effectLst/>
              <a:latin typeface="inherit"/>
              <a:ea typeface="Times New Roman" panose="02020603050405020304" pitchFamily="18" charset="0"/>
            </a:endParaRPr>
          </a:p>
        </p:txBody>
      </p:sp>
      <p:pic>
        <p:nvPicPr>
          <p:cNvPr id="8" name="Picture 7" descr="A screen shot showing the Azure CLI running in a terminal window on MacOS. The Azure CLI comes with help built in. Just add “--help” to any command.">
            <a:extLst>
              <a:ext uri="{FF2B5EF4-FFF2-40B4-BE49-F238E27FC236}">
                <a16:creationId xmlns:a16="http://schemas.microsoft.com/office/drawing/2014/main" id="{B6233130-4B06-42DE-8157-D385B31CB395}"/>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823122" y="2215971"/>
            <a:ext cx="5635625" cy="2887345"/>
          </a:xfrm>
          <a:prstGeom prst="rect">
            <a:avLst/>
          </a:prstGeom>
          <a:noFill/>
          <a:ln>
            <a:noFill/>
          </a:ln>
        </p:spPr>
      </p:pic>
      <p:sp>
        <p:nvSpPr>
          <p:cNvPr id="9" name="Rectangle 1">
            <a:extLst>
              <a:ext uri="{FF2B5EF4-FFF2-40B4-BE49-F238E27FC236}">
                <a16:creationId xmlns:a16="http://schemas.microsoft.com/office/drawing/2014/main" id="{3F8B1B9D-8C3D-4E60-BACC-62D65E66F815}"/>
              </a:ext>
            </a:extLst>
          </p:cNvPr>
          <p:cNvSpPr>
            <a:spLocks noChangeArrowheads="1"/>
          </p:cNvSpPr>
          <p:nvPr/>
        </p:nvSpPr>
        <p:spPr bwMode="auto">
          <a:xfrm>
            <a:off x="3785936" y="4882512"/>
            <a:ext cx="7998753" cy="1254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14264"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You can take this a step further if you aren’t sure what the commands do. You can, for example, run the following command to get help on the syntax for </a:t>
            </a:r>
            <a:r>
              <a:rPr kumimoji="0" lang="en-US" altLang="en-US" sz="2000" b="1" i="0" u="none" strike="noStrike" cap="none" normalizeH="0" baseline="0" dirty="0" err="1">
                <a:ln>
                  <a:noFill/>
                </a:ln>
                <a:solidFill>
                  <a:srgbClr val="000000"/>
                </a:solidFill>
                <a:effectLst/>
                <a:latin typeface="inherit" charset="0"/>
                <a:ea typeface="inherit" charset="0"/>
              </a:rPr>
              <a:t>az</a:t>
            </a:r>
            <a:r>
              <a:rPr kumimoji="0" lang="en-US" altLang="en-US" sz="2000" b="1" i="0" u="none" strike="noStrike" cap="none" normalizeH="0" baseline="0" dirty="0">
                <a:ln>
                  <a:noFill/>
                </a:ln>
                <a:solidFill>
                  <a:srgbClr val="000000"/>
                </a:solidFill>
                <a:effectLst/>
                <a:latin typeface="inherit" charset="0"/>
                <a:ea typeface="inherit" charset="0"/>
              </a:rPr>
              <a:t> resource create</a:t>
            </a:r>
            <a:r>
              <a:rPr kumimoji="0" lang="en-US" altLang="en-US" sz="2000" b="0" i="0" u="none" strike="noStrike" cap="none" normalizeH="0" baseline="0" dirty="0">
                <a:ln>
                  <a:noFill/>
                </a:ln>
                <a:solidFill>
                  <a:srgbClr val="000000"/>
                </a:solidFill>
                <a:effectLst/>
                <a:latin typeface="inherit" charset="0"/>
                <a:ea typeface="inherit" charset="0"/>
              </a:rPr>
              <a:t>.</a:t>
            </a:r>
            <a:endParaRPr kumimoji="0" lang="en-US" altLang="en-US" sz="1600" b="0" i="0" u="none" strike="noStrike" cap="none" normalizeH="0" baseline="0" dirty="0">
              <a:ln>
                <a:noFill/>
              </a:ln>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az</a:t>
            </a:r>
            <a:r>
              <a:rPr kumimoji="0" lang="en-US" altLang="en-US" sz="1600" b="0" i="0" u="none" strike="noStrike" cap="none" normalizeH="0" baseline="0" dirty="0">
                <a:ln>
                  <a:noFill/>
                </a:ln>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resource create --help</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061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DDCCB4-03BA-4E23-B5F4-DC4E78884DE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79"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23DDCCB4-03BA-4E23-B5F4-DC4E78884DE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27D3A90-B9BC-4638-A2D4-A3328FB6074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A3CF5F34-9799-4669-B35D-7BDC67C152D0}"/>
              </a:ext>
            </a:extLst>
          </p:cNvPr>
          <p:cNvSpPr>
            <a:spLocks noGrp="1"/>
          </p:cNvSpPr>
          <p:nvPr>
            <p:ph type="title"/>
          </p:nvPr>
        </p:nvSpPr>
        <p:spPr/>
        <p:txBody>
          <a:bodyPr/>
          <a:lstStyle/>
          <a:p>
            <a:r>
              <a:rPr lang="en-US" cap="small" dirty="0"/>
              <a:t>Azure CLI</a:t>
            </a:r>
            <a:br>
              <a:rPr lang="en-US" cap="small" dirty="0"/>
            </a:br>
            <a:endParaRPr lang="en-US" dirty="0"/>
          </a:p>
        </p:txBody>
      </p:sp>
      <p:sp>
        <p:nvSpPr>
          <p:cNvPr id="3" name="Subtitle 2">
            <a:extLst>
              <a:ext uri="{FF2B5EF4-FFF2-40B4-BE49-F238E27FC236}">
                <a16:creationId xmlns:a16="http://schemas.microsoft.com/office/drawing/2014/main" id="{4AB3409E-D949-41F7-BC28-4696F8BC4745}"/>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5265E50-10A5-4F76-ADCE-60B01D322AF5}"/>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BA00940A-8E1C-4279-9B5E-DBE18B48ADAE}"/>
              </a:ext>
            </a:extLst>
          </p:cNvPr>
          <p:cNvSpPr/>
          <p:nvPr/>
        </p:nvSpPr>
        <p:spPr>
          <a:xfrm>
            <a:off x="3641558" y="1298351"/>
            <a:ext cx="7998754" cy="1600438"/>
          </a:xfrm>
          <a:prstGeom prst="rect">
            <a:avLst/>
          </a:prstGeom>
        </p:spPr>
        <p:txBody>
          <a:bodyPr wrap="square">
            <a:spAutoFit/>
          </a:bodyPr>
          <a:lstStyle/>
          <a:p>
            <a:pPr>
              <a:spcBef>
                <a:spcPts val="600"/>
              </a:spcBef>
              <a:spcAft>
                <a:spcPts val="600"/>
              </a:spcAft>
            </a:pPr>
            <a:r>
              <a:rPr lang="en-US" dirty="0"/>
              <a:t>An even easier way to learn the CLI is to switch into interactive mode. This provides you with auto-complete, the scoping of commands, and more. To switch into interactive mode enter </a:t>
            </a:r>
            <a:r>
              <a:rPr lang="en-US" b="1" dirty="0" err="1"/>
              <a:t>az</a:t>
            </a:r>
            <a:r>
              <a:rPr lang="en-US" b="1" dirty="0"/>
              <a:t> interactive</a:t>
            </a:r>
            <a:r>
              <a:rPr lang="en-US" dirty="0"/>
              <a:t> at the command prompt. The CLI will install an extension to add this functionality. </a:t>
            </a:r>
            <a:endParaRPr lang="en-US" sz="1600" dirty="0">
              <a:solidFill>
                <a:srgbClr val="000000"/>
              </a:solidFill>
              <a:effectLst/>
              <a:latin typeface="inherit"/>
              <a:ea typeface="Times New Roman" panose="02020603050405020304" pitchFamily="18" charset="0"/>
            </a:endParaRPr>
          </a:p>
          <a:p>
            <a:pPr>
              <a:spcBef>
                <a:spcPts val="600"/>
              </a:spcBef>
              <a:spcAft>
                <a:spcPts val="600"/>
              </a:spcAft>
            </a:pPr>
            <a:endParaRPr lang="en-US" sz="1600" dirty="0">
              <a:solidFill>
                <a:srgbClr val="000000"/>
              </a:solidFill>
              <a:effectLst/>
              <a:latin typeface="inherit"/>
              <a:ea typeface="Times New Roman" panose="02020603050405020304" pitchFamily="18" charset="0"/>
            </a:endParaRPr>
          </a:p>
        </p:txBody>
      </p:sp>
      <p:pic>
        <p:nvPicPr>
          <p:cNvPr id="10" name="Picture 9" descr="Interactive mode in Azure CLI adds some features that make it easier to use. Here, you can enter a previously used command using auto-complete.">
            <a:extLst>
              <a:ext uri="{FF2B5EF4-FFF2-40B4-BE49-F238E27FC236}">
                <a16:creationId xmlns:a16="http://schemas.microsoft.com/office/drawing/2014/main" id="{7798E0DD-9DE7-4660-BE11-DDC4EE18DAAD}"/>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990733" y="2554906"/>
            <a:ext cx="5675630" cy="3512820"/>
          </a:xfrm>
          <a:prstGeom prst="rect">
            <a:avLst/>
          </a:prstGeom>
          <a:noFill/>
          <a:ln>
            <a:noFill/>
          </a:ln>
        </p:spPr>
      </p:pic>
    </p:spTree>
    <p:extLst>
      <p:ext uri="{BB962C8B-B14F-4D97-AF65-F5344CB8AC3E}">
        <p14:creationId xmlns:p14="http://schemas.microsoft.com/office/powerpoint/2010/main" val="978205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DDCCB4-03BA-4E23-B5F4-DC4E78884DE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03"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23DDCCB4-03BA-4E23-B5F4-DC4E78884DE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27D3A90-B9BC-4638-A2D4-A3328FB6074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A3CF5F34-9799-4669-B35D-7BDC67C152D0}"/>
              </a:ext>
            </a:extLst>
          </p:cNvPr>
          <p:cNvSpPr>
            <a:spLocks noGrp="1"/>
          </p:cNvSpPr>
          <p:nvPr>
            <p:ph type="title"/>
          </p:nvPr>
        </p:nvSpPr>
        <p:spPr/>
        <p:txBody>
          <a:bodyPr/>
          <a:lstStyle/>
          <a:p>
            <a:r>
              <a:rPr lang="en-US" cap="small" dirty="0"/>
              <a:t>Azure CLI</a:t>
            </a:r>
            <a:br>
              <a:rPr lang="en-US" cap="small" dirty="0"/>
            </a:br>
            <a:endParaRPr lang="en-US" dirty="0"/>
          </a:p>
        </p:txBody>
      </p:sp>
      <p:sp>
        <p:nvSpPr>
          <p:cNvPr id="3" name="Subtitle 2">
            <a:extLst>
              <a:ext uri="{FF2B5EF4-FFF2-40B4-BE49-F238E27FC236}">
                <a16:creationId xmlns:a16="http://schemas.microsoft.com/office/drawing/2014/main" id="{4AB3409E-D949-41F7-BC28-4696F8BC4745}"/>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5265E50-10A5-4F76-ADCE-60B01D322AF5}"/>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BA00940A-8E1C-4279-9B5E-DBE18B48ADAE}"/>
              </a:ext>
            </a:extLst>
          </p:cNvPr>
          <p:cNvSpPr/>
          <p:nvPr/>
        </p:nvSpPr>
        <p:spPr>
          <a:xfrm>
            <a:off x="3641558" y="1298351"/>
            <a:ext cx="7998754" cy="3662541"/>
          </a:xfrm>
          <a:prstGeom prst="rect">
            <a:avLst/>
          </a:prstGeom>
        </p:spPr>
        <p:txBody>
          <a:bodyPr wrap="square">
            <a:spAutoFit/>
          </a:bodyPr>
          <a:lstStyle/>
          <a:p>
            <a:pPr>
              <a:spcBef>
                <a:spcPts val="600"/>
              </a:spcBef>
              <a:spcAft>
                <a:spcPts val="600"/>
              </a:spcAft>
            </a:pPr>
            <a:r>
              <a:rPr lang="en-US" dirty="0"/>
              <a:t>You can find a list of all available extensions that Microsoft provides by running the following command: </a:t>
            </a:r>
          </a:p>
          <a:p>
            <a:pPr>
              <a:spcBef>
                <a:spcPts val="600"/>
              </a:spcBef>
              <a:spcAft>
                <a:spcPts val="600"/>
              </a:spcAft>
            </a:pPr>
            <a:r>
              <a:rPr lang="en-US" altLang="en-US" b="1" dirty="0" err="1">
                <a:solidFill>
                  <a:srgbClr val="404040"/>
                </a:solidFill>
                <a:latin typeface="Consolas" panose="020B0609020204030204" pitchFamily="49" charset="0"/>
                <a:ea typeface="Times New Roman" panose="02020603050405020304" pitchFamily="18" charset="0"/>
                <a:cs typeface="Times New Roman" panose="02020603050405020304" pitchFamily="18" charset="0"/>
              </a:rPr>
              <a:t>az</a:t>
            </a:r>
            <a:r>
              <a:rPr lang="en-US" altLang="en-US" b="1"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 extension list-available --output table</a:t>
            </a:r>
            <a:r>
              <a:rPr lang="en-US" altLang="en-US" sz="1100" b="1" dirty="0"/>
              <a:t> </a:t>
            </a:r>
            <a:endParaRPr lang="en-US" altLang="en-US" sz="3200" b="1" dirty="0">
              <a:latin typeface="Arial" panose="020B0604020202020204" pitchFamily="34" charset="0"/>
            </a:endParaRPr>
          </a:p>
          <a:p>
            <a:pPr>
              <a:spcBef>
                <a:spcPts val="600"/>
              </a:spcBef>
              <a:spcAft>
                <a:spcPts val="600"/>
              </a:spcAft>
            </a:pPr>
            <a:r>
              <a:rPr lang="en-US" dirty="0"/>
              <a:t>This will not only show you available extensions, but it will show you if you already have the extension installed and if there’s an update you should install. To install an extension, run the following command.</a:t>
            </a:r>
          </a:p>
          <a:p>
            <a:pPr lvl="0" eaLnBrk="0" fontAlgn="base" hangingPunct="0">
              <a:spcBef>
                <a:spcPct val="0"/>
              </a:spcBef>
              <a:spcAft>
                <a:spcPct val="0"/>
              </a:spcAft>
            </a:pPr>
            <a:r>
              <a:rPr lang="en-US" altLang="en-US" sz="1600" b="1" dirty="0" err="1">
                <a:solidFill>
                  <a:srgbClr val="404040"/>
                </a:solidFill>
                <a:latin typeface="Consolas" panose="020B0609020204030204" pitchFamily="49" charset="0"/>
                <a:ea typeface="Times New Roman" panose="02020603050405020304" pitchFamily="18" charset="0"/>
                <a:cs typeface="Times New Roman" panose="02020603050405020304" pitchFamily="18" charset="0"/>
              </a:rPr>
              <a:t>az</a:t>
            </a:r>
            <a:r>
              <a:rPr lang="en-US" altLang="en-US" sz="1600" b="1"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 extension add --name </a:t>
            </a:r>
            <a:r>
              <a:rPr lang="en-US" altLang="en-US" sz="1600" b="1" dirty="0" err="1">
                <a:solidFill>
                  <a:srgbClr val="404040"/>
                </a:solidFill>
                <a:latin typeface="Consolas" panose="020B0609020204030204" pitchFamily="49" charset="0"/>
                <a:ea typeface="Times New Roman" panose="02020603050405020304" pitchFamily="18" charset="0"/>
                <a:cs typeface="Times New Roman" panose="02020603050405020304" pitchFamily="18" charset="0"/>
              </a:rPr>
              <a:t>extension_name</a:t>
            </a:r>
            <a:r>
              <a:rPr lang="en-US" altLang="en-US" sz="1050" b="1" dirty="0"/>
              <a:t> </a:t>
            </a:r>
            <a:endParaRPr lang="en-US" altLang="en-US" sz="2800" b="1" dirty="0">
              <a:latin typeface="Arial" panose="020B0604020202020204" pitchFamily="34" charset="0"/>
            </a:endParaRPr>
          </a:p>
          <a:p>
            <a:pPr lvl="0" eaLnBrk="0" fontAlgn="base" hangingPunct="0">
              <a:spcBef>
                <a:spcPct val="0"/>
              </a:spcBef>
              <a:spcAft>
                <a:spcPct val="0"/>
              </a:spcAft>
            </a:pPr>
            <a:r>
              <a:rPr lang="en-US" altLang="en-US" sz="2000" dirty="0">
                <a:solidFill>
                  <a:srgbClr val="000000"/>
                </a:solidFill>
                <a:latin typeface="inherit" charset="0"/>
                <a:ea typeface="inherit" charset="0"/>
              </a:rPr>
              <a:t>Replace </a:t>
            </a:r>
            <a:r>
              <a:rPr lang="en-US" altLang="en-US" sz="2000" b="1" dirty="0" err="1">
                <a:solidFill>
                  <a:srgbClr val="000000"/>
                </a:solidFill>
                <a:latin typeface="inherit" charset="0"/>
                <a:ea typeface="inherit" charset="0"/>
              </a:rPr>
              <a:t>extension_name</a:t>
            </a:r>
            <a:r>
              <a:rPr lang="en-US" altLang="en-US" sz="2000" dirty="0">
                <a:solidFill>
                  <a:srgbClr val="000000"/>
                </a:solidFill>
                <a:latin typeface="inherit" charset="0"/>
                <a:ea typeface="inherit" charset="0"/>
              </a:rPr>
              <a:t> with the name of the extension you want to install.</a:t>
            </a:r>
            <a:endParaRPr lang="en-US" altLang="en-US" sz="1050" dirty="0"/>
          </a:p>
          <a:p>
            <a:pPr lvl="0" eaLnBrk="0" fontAlgn="base" hangingPunct="0">
              <a:spcBef>
                <a:spcPct val="0"/>
              </a:spcBef>
              <a:spcAft>
                <a:spcPct val="0"/>
              </a:spcAft>
            </a:pPr>
            <a:endParaRPr lang="en-US" altLang="en-US" sz="2000" dirty="0">
              <a:latin typeface="Arial" panose="020B0604020202020204" pitchFamily="34" charset="0"/>
            </a:endParaRPr>
          </a:p>
          <a:p>
            <a:pPr>
              <a:spcBef>
                <a:spcPts val="600"/>
              </a:spcBef>
              <a:spcAft>
                <a:spcPts val="600"/>
              </a:spcAft>
            </a:pPr>
            <a:endParaRPr lang="en-US" sz="1600" dirty="0">
              <a:solidFill>
                <a:srgbClr val="000000"/>
              </a:solidFill>
              <a:effectLst/>
              <a:latin typeface="inherit"/>
              <a:ea typeface="Times New Roman" panose="02020603050405020304" pitchFamily="18" charset="0"/>
            </a:endParaRPr>
          </a:p>
        </p:txBody>
      </p:sp>
    </p:spTree>
    <p:extLst>
      <p:ext uri="{BB962C8B-B14F-4D97-AF65-F5344CB8AC3E}">
        <p14:creationId xmlns:p14="http://schemas.microsoft.com/office/powerpoint/2010/main" val="2491950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6729584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1"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4" action="ppaction://hlinksldjump"/>
            <a:extLst>
              <a:ext uri="{FF2B5EF4-FFF2-40B4-BE49-F238E27FC236}">
                <a16:creationId xmlns:a16="http://schemas.microsoft.com/office/drawing/2014/main" id="{4A4A584F-410A-4DFE-A478-FBC6A317FDB5}"/>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The Azure Portal</a:t>
            </a:r>
            <a:endParaRPr lang="en-US" dirty="0"/>
          </a:p>
        </p:txBody>
      </p:sp>
      <p:sp>
        <p:nvSpPr>
          <p:cNvPr id="10" name="Text Placeholder 2">
            <a:hlinkClick r:id="rId15"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Azure and PowerShell</a:t>
            </a:r>
            <a:endParaRPr lang="en-US" dirty="0"/>
          </a:p>
        </p:txBody>
      </p:sp>
      <p:sp>
        <p:nvSpPr>
          <p:cNvPr id="12" name="Text Placeholder 2">
            <a:hlinkClick r:id="rId16" action="ppaction://hlinksldjump"/>
            <a:extLst>
              <a:ext uri="{FF2B5EF4-FFF2-40B4-BE49-F238E27FC236}">
                <a16:creationId xmlns:a16="http://schemas.microsoft.com/office/drawing/2014/main" id="{1A450B75-B82A-4D17-B31F-2F85481CFD0D}"/>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CLI</a:t>
            </a:r>
            <a:endParaRPr lang="en-US" dirty="0"/>
          </a:p>
        </p:txBody>
      </p:sp>
      <p:sp>
        <p:nvSpPr>
          <p:cNvPr id="15" name="Text Placeholder 2">
            <a:extLst>
              <a:ext uri="{FF2B5EF4-FFF2-40B4-BE49-F238E27FC236}">
                <a16:creationId xmlns:a16="http://schemas.microsoft.com/office/drawing/2014/main" id="{FA7DB12B-B071-468E-8B4F-E13ABFB5D0BE}"/>
              </a:ext>
            </a:extLst>
          </p:cNvPr>
          <p:cNvSpPr>
            <a:spLocks noGrp="1"/>
          </p:cNvSpPr>
          <p:nvPr>
            <p:custDataLst>
              <p:tags r:id="rId10"/>
            </p:custDataLst>
          </p:nvPr>
        </p:nvSpPr>
        <p:spPr bwMode="gray">
          <a:xfrm>
            <a:off x="4978400" y="3835400"/>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Azure Advisor</a:t>
            </a:r>
            <a:endParaRPr lang="en-US" b="1" dirty="0">
              <a:solidFill>
                <a:schemeClr val="tx2"/>
              </a:solidFill>
            </a:endParaRPr>
          </a:p>
        </p:txBody>
      </p:sp>
    </p:spTree>
    <p:extLst>
      <p:ext uri="{BB962C8B-B14F-4D97-AF65-F5344CB8AC3E}">
        <p14:creationId xmlns:p14="http://schemas.microsoft.com/office/powerpoint/2010/main" val="812414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FA113A2-0A5E-4367-BCBD-C34E0B994559}"/>
              </a:ext>
            </a:extLst>
          </p:cNvPr>
          <p:cNvGraphicFramePr>
            <a:graphicFrameLocks noChangeAspect="1"/>
          </p:cNvGraphicFramePr>
          <p:nvPr>
            <p:custDataLst>
              <p:tags r:id="rId2"/>
            </p:custDataLst>
            <p:extLst>
              <p:ext uri="{D42A27DB-BD31-4B8C-83A1-F6EECF244321}">
                <p14:modId xmlns:p14="http://schemas.microsoft.com/office/powerpoint/2010/main" val="3481759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19ED9E31-E5F0-41CA-ADC8-508620DA8891}"/>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FED7AE5-D123-44F1-9355-ED54074613CF}"/>
              </a:ext>
            </a:extLst>
          </p:cNvPr>
          <p:cNvSpPr>
            <a:spLocks noGrp="1"/>
          </p:cNvSpPr>
          <p:nvPr>
            <p:ph type="title"/>
          </p:nvPr>
        </p:nvSpPr>
        <p:spPr/>
        <p:txBody>
          <a:bodyPr/>
          <a:lstStyle/>
          <a:p>
            <a:r>
              <a:rPr lang="en-US" cap="small" dirty="0"/>
              <a:t>Azure Advisor</a:t>
            </a:r>
            <a:br>
              <a:rPr lang="en-US" cap="small" dirty="0"/>
            </a:br>
            <a:endParaRPr lang="en-US" dirty="0"/>
          </a:p>
        </p:txBody>
      </p:sp>
      <p:sp>
        <p:nvSpPr>
          <p:cNvPr id="3" name="Subtitle 2">
            <a:extLst>
              <a:ext uri="{FF2B5EF4-FFF2-40B4-BE49-F238E27FC236}">
                <a16:creationId xmlns:a16="http://schemas.microsoft.com/office/drawing/2014/main" id="{35374AD2-9B65-43B5-865F-6EE9B703A62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63FE709-79BA-4BE5-96CC-8B4E105A96E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1CBA1E4E-F785-460E-975F-AADCE1196C80}"/>
              </a:ext>
            </a:extLst>
          </p:cNvPr>
          <p:cNvSpPr/>
          <p:nvPr/>
        </p:nvSpPr>
        <p:spPr>
          <a:xfrm>
            <a:off x="3625515" y="1374763"/>
            <a:ext cx="8133348" cy="2185214"/>
          </a:xfrm>
          <a:prstGeom prst="rect">
            <a:avLst/>
          </a:prstGeom>
        </p:spPr>
        <p:txBody>
          <a:bodyPr wrap="square">
            <a:spAutoFit/>
          </a:bodyPr>
          <a:lstStyle/>
          <a:p>
            <a:pPr>
              <a:spcBef>
                <a:spcPts val="600"/>
              </a:spcBef>
              <a:spcAft>
                <a:spcPts val="600"/>
              </a:spcAft>
            </a:pPr>
            <a:r>
              <a:rPr lang="en-US" dirty="0">
                <a:solidFill>
                  <a:srgbClr val="000000"/>
                </a:solidFill>
                <a:latin typeface="inherit"/>
                <a:ea typeface="Times New Roman" panose="02020603050405020304" pitchFamily="18" charset="0"/>
              </a:rPr>
              <a:t>Azure can notify you about problems in your configuration so that you can avoid problems. It does this via the Azure Advisor.</a:t>
            </a:r>
            <a:endParaRPr lang="en-US" sz="1600" dirty="0">
              <a:latin typeface="Times New Roman" panose="02020603050405020304" pitchFamily="18" charset="0"/>
              <a:ea typeface="Times New Roman" panose="02020603050405020304" pitchFamily="18" charset="0"/>
            </a:endParaRPr>
          </a:p>
          <a:p>
            <a:pPr>
              <a:spcBef>
                <a:spcPts val="600"/>
              </a:spcBef>
            </a:pPr>
            <a:r>
              <a:rPr lang="en-US" dirty="0">
                <a:solidFill>
                  <a:srgbClr val="000000"/>
                </a:solidFill>
                <a:latin typeface="inherit"/>
                <a:ea typeface="Times New Roman" panose="02020603050405020304" pitchFamily="18" charset="0"/>
              </a:rPr>
              <a:t>Azure Advisor can offer advice in the area of high availability, security, performance, and cost. While the documentation states that Azure Advisor is available only for Azure VMs, availability sets, application gateways, App Service applications, SQL Server, and Azure Redis Cache, many more services are onboarded to Azure Advisor and you will get recommendations for just about all of your Azure services.</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4748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FA113A2-0A5E-4367-BCBD-C34E0B99455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5" name="think-cell Slide" r:id="rId5" imgW="592" imgH="595" progId="TCLayout.ActiveDocument.1">
                  <p:embed/>
                </p:oleObj>
              </mc:Choice>
              <mc:Fallback>
                <p:oleObj name="think-cell Slide" r:id="rId5" imgW="592" imgH="595" progId="TCLayout.ActiveDocument.1">
                  <p:embed/>
                  <p:pic>
                    <p:nvPicPr>
                      <p:cNvPr id="7" name="Object 6" hidden="1">
                        <a:extLst>
                          <a:ext uri="{FF2B5EF4-FFF2-40B4-BE49-F238E27FC236}">
                            <a16:creationId xmlns:a16="http://schemas.microsoft.com/office/drawing/2014/main" id="{0FA113A2-0A5E-4367-BCBD-C34E0B99455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19ED9E31-E5F0-41CA-ADC8-508620DA8891}"/>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FED7AE5-D123-44F1-9355-ED54074613CF}"/>
              </a:ext>
            </a:extLst>
          </p:cNvPr>
          <p:cNvSpPr>
            <a:spLocks noGrp="1"/>
          </p:cNvSpPr>
          <p:nvPr>
            <p:ph type="title"/>
          </p:nvPr>
        </p:nvSpPr>
        <p:spPr/>
        <p:txBody>
          <a:bodyPr/>
          <a:lstStyle/>
          <a:p>
            <a:r>
              <a:rPr lang="en-US" cap="small" dirty="0"/>
              <a:t>Azure Advisor</a:t>
            </a:r>
            <a:br>
              <a:rPr lang="en-US" cap="small" dirty="0"/>
            </a:br>
            <a:endParaRPr lang="en-US" dirty="0"/>
          </a:p>
        </p:txBody>
      </p:sp>
      <p:sp>
        <p:nvSpPr>
          <p:cNvPr id="3" name="Subtitle 2">
            <a:extLst>
              <a:ext uri="{FF2B5EF4-FFF2-40B4-BE49-F238E27FC236}">
                <a16:creationId xmlns:a16="http://schemas.microsoft.com/office/drawing/2014/main" id="{35374AD2-9B65-43B5-865F-6EE9B703A62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63FE709-79BA-4BE5-96CC-8B4E105A96E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1CBA1E4E-F785-460E-975F-AADCE1196C80}"/>
              </a:ext>
            </a:extLst>
          </p:cNvPr>
          <p:cNvSpPr/>
          <p:nvPr/>
        </p:nvSpPr>
        <p:spPr>
          <a:xfrm>
            <a:off x="3625515" y="1374763"/>
            <a:ext cx="8133348" cy="646331"/>
          </a:xfrm>
          <a:prstGeom prst="rect">
            <a:avLst/>
          </a:prstGeom>
        </p:spPr>
        <p:txBody>
          <a:bodyPr wrap="square">
            <a:spAutoFit/>
          </a:bodyPr>
          <a:lstStyle/>
          <a:p>
            <a:pPr>
              <a:spcBef>
                <a:spcPts val="600"/>
              </a:spcBef>
              <a:spcAft>
                <a:spcPts val="600"/>
              </a:spcAft>
            </a:pPr>
            <a:r>
              <a:rPr lang="en-US" dirty="0"/>
              <a:t>To access Azure Advisor, log into the Azure portal and click Advisor in the menu on the left. </a:t>
            </a:r>
            <a:endParaRPr lang="en-US" sz="1600" dirty="0">
              <a:effectLst/>
              <a:latin typeface="Times New Roman" panose="02020603050405020304" pitchFamily="18" charset="0"/>
              <a:ea typeface="Times New Roman" panose="02020603050405020304" pitchFamily="18" charset="0"/>
            </a:endParaRPr>
          </a:p>
        </p:txBody>
      </p:sp>
      <p:pic>
        <p:nvPicPr>
          <p:cNvPr id="8" name="Picture 7" descr="Azure Advisor can help you follow best practices and reduce costs. In this figure, we have three issues that need reviewing to see if you want to take action.">
            <a:extLst>
              <a:ext uri="{FF2B5EF4-FFF2-40B4-BE49-F238E27FC236}">
                <a16:creationId xmlns:a16="http://schemas.microsoft.com/office/drawing/2014/main" id="{87616B87-9FD7-4D25-8B48-4DB15AC2331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788651" y="2102474"/>
            <a:ext cx="5807075" cy="4138930"/>
          </a:xfrm>
          <a:prstGeom prst="rect">
            <a:avLst/>
          </a:prstGeom>
          <a:noFill/>
          <a:ln>
            <a:noFill/>
          </a:ln>
        </p:spPr>
      </p:pic>
    </p:spTree>
    <p:extLst>
      <p:ext uri="{BB962C8B-B14F-4D97-AF65-F5344CB8AC3E}">
        <p14:creationId xmlns:p14="http://schemas.microsoft.com/office/powerpoint/2010/main" val="4177127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FA113A2-0A5E-4367-BCBD-C34E0B99455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08" name="think-cell Slide" r:id="rId5" imgW="592" imgH="595" progId="TCLayout.ActiveDocument.1">
                  <p:embed/>
                </p:oleObj>
              </mc:Choice>
              <mc:Fallback>
                <p:oleObj name="think-cell Slide" r:id="rId5" imgW="592" imgH="595" progId="TCLayout.ActiveDocument.1">
                  <p:embed/>
                  <p:pic>
                    <p:nvPicPr>
                      <p:cNvPr id="7" name="Object 6" hidden="1">
                        <a:extLst>
                          <a:ext uri="{FF2B5EF4-FFF2-40B4-BE49-F238E27FC236}">
                            <a16:creationId xmlns:a16="http://schemas.microsoft.com/office/drawing/2014/main" id="{0FA113A2-0A5E-4367-BCBD-C34E0B99455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19ED9E31-E5F0-41CA-ADC8-508620DA8891}"/>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FED7AE5-D123-44F1-9355-ED54074613CF}"/>
              </a:ext>
            </a:extLst>
          </p:cNvPr>
          <p:cNvSpPr>
            <a:spLocks noGrp="1"/>
          </p:cNvSpPr>
          <p:nvPr>
            <p:ph type="title"/>
          </p:nvPr>
        </p:nvSpPr>
        <p:spPr/>
        <p:txBody>
          <a:bodyPr/>
          <a:lstStyle/>
          <a:p>
            <a:r>
              <a:rPr lang="en-US" cap="small" dirty="0"/>
              <a:t>Azure Advisor</a:t>
            </a:r>
            <a:br>
              <a:rPr lang="en-US" cap="small" dirty="0"/>
            </a:br>
            <a:endParaRPr lang="en-US" dirty="0"/>
          </a:p>
        </p:txBody>
      </p:sp>
      <p:sp>
        <p:nvSpPr>
          <p:cNvPr id="3" name="Subtitle 2">
            <a:extLst>
              <a:ext uri="{FF2B5EF4-FFF2-40B4-BE49-F238E27FC236}">
                <a16:creationId xmlns:a16="http://schemas.microsoft.com/office/drawing/2014/main" id="{35374AD2-9B65-43B5-865F-6EE9B703A62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63FE709-79BA-4BE5-96CC-8B4E105A96E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1CBA1E4E-F785-460E-975F-AADCE1196C80}"/>
              </a:ext>
            </a:extLst>
          </p:cNvPr>
          <p:cNvSpPr/>
          <p:nvPr/>
        </p:nvSpPr>
        <p:spPr>
          <a:xfrm>
            <a:off x="3625515" y="1374763"/>
            <a:ext cx="8133348" cy="3447098"/>
          </a:xfrm>
          <a:prstGeom prst="rect">
            <a:avLst/>
          </a:prstGeom>
        </p:spPr>
        <p:txBody>
          <a:bodyPr wrap="square">
            <a:spAutoFit/>
          </a:bodyPr>
          <a:lstStyle/>
          <a:p>
            <a:pPr>
              <a:spcBef>
                <a:spcPts val="600"/>
              </a:spcBef>
              <a:spcAft>
                <a:spcPts val="600"/>
              </a:spcAft>
            </a:pPr>
            <a:r>
              <a:rPr lang="en-US" dirty="0"/>
              <a:t>To review details on a recommendation, click the tile.</a:t>
            </a:r>
          </a:p>
          <a:p>
            <a:pPr>
              <a:spcBef>
                <a:spcPts val="600"/>
              </a:spcBef>
              <a:spcAft>
                <a:spcPts val="600"/>
              </a:spcAft>
            </a:pPr>
            <a:r>
              <a:rPr lang="en-US" dirty="0"/>
              <a:t>You don’t have to do what Azure Advisor recommends. If you click on the description, you can decide to postpone or dismiss the alert. If you choose to postpone the alert, you have the option of being reminded in 1 day, 1 week, 1 month, or 3 months.</a:t>
            </a:r>
          </a:p>
          <a:p>
            <a:pPr>
              <a:spcBef>
                <a:spcPts val="600"/>
              </a:spcBef>
              <a:spcAft>
                <a:spcPts val="600"/>
              </a:spcAft>
            </a:pPr>
            <a:r>
              <a:rPr lang="en-US" dirty="0"/>
              <a:t>If you have a large number of recommendations, or if you’re not the right person to take action on the recommendations, you can download Azure Advisor recommendations as either a comma-separated values file or a PDF. Click </a:t>
            </a:r>
            <a:r>
              <a:rPr lang="en-US" b="1" dirty="0"/>
              <a:t>Download As CSV</a:t>
            </a:r>
            <a:r>
              <a:rPr lang="en-US" dirty="0"/>
              <a:t> or </a:t>
            </a:r>
            <a:r>
              <a:rPr lang="en-US" b="1" dirty="0"/>
              <a:t>Download As PDF. </a:t>
            </a:r>
            <a:r>
              <a:rPr lang="en-US" dirty="0"/>
              <a:t>You can also download a file with specific recommendations by clicking the appropriate download button while reviewing details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949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933C704-A587-42BF-9179-A205EB15B8C8}"/>
              </a:ext>
            </a:extLst>
          </p:cNvPr>
          <p:cNvGraphicFramePr>
            <a:graphicFrameLocks noChangeAspect="1"/>
          </p:cNvGraphicFramePr>
          <p:nvPr>
            <p:custDataLst>
              <p:tags r:id="rId2"/>
            </p:custDataLst>
            <p:extLst>
              <p:ext uri="{D42A27DB-BD31-4B8C-83A1-F6EECF244321}">
                <p14:modId xmlns:p14="http://schemas.microsoft.com/office/powerpoint/2010/main" val="6966741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64" name="think-cell Slide" r:id="rId7" imgW="572" imgH="588" progId="TCLayout.ActiveDocument.1">
                  <p:embed/>
                </p:oleObj>
              </mc:Choice>
              <mc:Fallback>
                <p:oleObj name="think-cell Slide" r:id="rId7" imgW="572" imgH="588" progId="TCLayout.ActiveDocument.1">
                  <p:embed/>
                  <p:pic>
                    <p:nvPicPr>
                      <p:cNvPr id="3" name="Object 2" hidden="1">
                        <a:extLst>
                          <a:ext uri="{FF2B5EF4-FFF2-40B4-BE49-F238E27FC236}">
                            <a16:creationId xmlns:a16="http://schemas.microsoft.com/office/drawing/2014/main" id="{B933C704-A587-42BF-9179-A205EB15B8C8}"/>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1" hidden="1">
            <a:extLst>
              <a:ext uri="{FF2B5EF4-FFF2-40B4-BE49-F238E27FC236}">
                <a16:creationId xmlns:a16="http://schemas.microsoft.com/office/drawing/2014/main" id="{650B6BA7-A54D-4342-967F-2A7950E39DDE}"/>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1F34EFAA-D773-4AF0-9C5B-7F41A04401A2}"/>
              </a:ext>
            </a:extLst>
          </p:cNvPr>
          <p:cNvSpPr>
            <a:spLocks noGrp="1"/>
          </p:cNvSpPr>
          <p:nvPr>
            <p:ph type="title"/>
            <p:custDataLst>
              <p:tags r:id="rId4"/>
            </p:custDataLst>
          </p:nvPr>
        </p:nvSpPr>
        <p:spPr/>
        <p:txBody>
          <a:bodyPr/>
          <a:lstStyle/>
          <a:p>
            <a:r>
              <a:rPr lang="en-US" dirty="0"/>
              <a:t>Executive summary</a:t>
            </a:r>
          </a:p>
        </p:txBody>
      </p:sp>
      <p:sp>
        <p:nvSpPr>
          <p:cNvPr id="24" name="TextBox 23">
            <a:extLst>
              <a:ext uri="{FF2B5EF4-FFF2-40B4-BE49-F238E27FC236}">
                <a16:creationId xmlns:a16="http://schemas.microsoft.com/office/drawing/2014/main" id="{8DECD35A-9941-4B3C-B1E4-74F1F7D4B47F}"/>
              </a:ext>
            </a:extLst>
          </p:cNvPr>
          <p:cNvSpPr txBox="1"/>
          <p:nvPr/>
        </p:nvSpPr>
        <p:spPr>
          <a:xfrm>
            <a:off x="554736" y="1614352"/>
            <a:ext cx="3465576" cy="557348"/>
          </a:xfrm>
          <a:prstGeom prst="rect">
            <a:avLst/>
          </a:prstGeom>
        </p:spPr>
        <p:txBody>
          <a:bodyPr lIns="0" tIns="0" rIns="0" bIns="0" anchor="b" anchorCtr="0"/>
          <a:lstStyle>
            <a:defPPr>
              <a:defRPr lang="en-US"/>
            </a:defPPr>
            <a:lvl1pPr indent="0">
              <a:lnSpc>
                <a:spcPct val="100000"/>
              </a:lnSpc>
              <a:spcBef>
                <a:spcPts val="300"/>
              </a:spcBef>
              <a:spcAft>
                <a:spcPts val="300"/>
              </a:spcAft>
              <a:buFont typeface="Segoe UI" panose="020B0502040204020203" pitchFamily="34" charset="0"/>
              <a:buChar char="​"/>
              <a:defRPr b="1">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Purpose</a:t>
            </a:r>
          </a:p>
        </p:txBody>
      </p:sp>
      <p:sp>
        <p:nvSpPr>
          <p:cNvPr id="25" name="TextBox 24">
            <a:extLst>
              <a:ext uri="{FF2B5EF4-FFF2-40B4-BE49-F238E27FC236}">
                <a16:creationId xmlns:a16="http://schemas.microsoft.com/office/drawing/2014/main" id="{7AF3AF11-24F1-4947-8C6E-05E5CEA8234A}"/>
              </a:ext>
            </a:extLst>
          </p:cNvPr>
          <p:cNvSpPr txBox="1"/>
          <p:nvPr/>
        </p:nvSpPr>
        <p:spPr>
          <a:xfrm>
            <a:off x="4361688" y="1614352"/>
            <a:ext cx="3465576" cy="557348"/>
          </a:xfrm>
          <a:prstGeom prst="rect">
            <a:avLst/>
          </a:prstGeom>
        </p:spPr>
        <p:txBody>
          <a:bodyPr lIns="0" tIns="0" rIns="0" bIns="0" anchor="b" anchorCtr="0"/>
          <a:lstStyle>
            <a:defPPr>
              <a:defRPr lang="en-US"/>
            </a:defPPr>
            <a:lvl1pPr indent="0">
              <a:lnSpc>
                <a:spcPct val="100000"/>
              </a:lnSpc>
              <a:spcBef>
                <a:spcPts val="300"/>
              </a:spcBef>
              <a:spcAft>
                <a:spcPts val="300"/>
              </a:spcAft>
              <a:buFont typeface="Segoe UI" panose="020B0502040204020203" pitchFamily="34" charset="0"/>
              <a:buChar char="​"/>
              <a:defRPr b="1">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Layout</a:t>
            </a:r>
          </a:p>
        </p:txBody>
      </p:sp>
      <p:sp>
        <p:nvSpPr>
          <p:cNvPr id="26" name="TextBox 25">
            <a:extLst>
              <a:ext uri="{FF2B5EF4-FFF2-40B4-BE49-F238E27FC236}">
                <a16:creationId xmlns:a16="http://schemas.microsoft.com/office/drawing/2014/main" id="{6D297506-FE91-41BD-A03A-A3DD413D849F}"/>
              </a:ext>
            </a:extLst>
          </p:cNvPr>
          <p:cNvSpPr txBox="1"/>
          <p:nvPr/>
        </p:nvSpPr>
        <p:spPr>
          <a:xfrm>
            <a:off x="8168640" y="1614352"/>
            <a:ext cx="3465576" cy="557348"/>
          </a:xfrm>
          <a:prstGeom prst="rect">
            <a:avLst/>
          </a:prstGeom>
        </p:spPr>
        <p:txBody>
          <a:bodyPr lIns="0" tIns="0" rIns="0" bIns="0" anchor="b" anchorCtr="0"/>
          <a:lstStyle>
            <a:defPPr>
              <a:defRPr lang="en-US"/>
            </a:defPPr>
            <a:lvl1pPr indent="0">
              <a:lnSpc>
                <a:spcPct val="100000"/>
              </a:lnSpc>
              <a:spcBef>
                <a:spcPts val="300"/>
              </a:spcBef>
              <a:spcAft>
                <a:spcPts val="300"/>
              </a:spcAft>
              <a:buFont typeface="Segoe UI" panose="020B0502040204020203" pitchFamily="34" charset="0"/>
              <a:buChar char="​"/>
              <a:defRPr b="1">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Style</a:t>
            </a:r>
          </a:p>
        </p:txBody>
      </p:sp>
      <p:sp>
        <p:nvSpPr>
          <p:cNvPr id="11" name="Text Placeholder 2">
            <a:extLst>
              <a:ext uri="{FF2B5EF4-FFF2-40B4-BE49-F238E27FC236}">
                <a16:creationId xmlns:a16="http://schemas.microsoft.com/office/drawing/2014/main" id="{52EB97F6-0AB7-4ACF-B77D-F45D737725D7}"/>
              </a:ext>
            </a:extLst>
          </p:cNvPr>
          <p:cNvSpPr txBox="1">
            <a:spLocks/>
          </p:cNvSpPr>
          <p:nvPr/>
        </p:nvSpPr>
        <p:spPr>
          <a:xfrm>
            <a:off x="554736" y="2255519"/>
            <a:ext cx="3465576" cy="3909650"/>
          </a:xfrm>
          <a:prstGeom prst="rect">
            <a:avLst/>
          </a:prstGeom>
        </p:spPr>
        <p:txBody>
          <a:bodyPr lIns="0" tIns="0" rIns="0" bIns="0"/>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dirty="0"/>
              <a:t>The executive summary should be a brief, stand-alone version of a document that focuses on the most important messages, meant to be read rather than presented.</a:t>
            </a:r>
          </a:p>
          <a:p>
            <a:r>
              <a:rPr lang="en-US" dirty="0"/>
              <a:t>Do not include any content that is not in the body of the document.</a:t>
            </a:r>
          </a:p>
        </p:txBody>
      </p:sp>
      <p:sp>
        <p:nvSpPr>
          <p:cNvPr id="12" name="Text Placeholder 2">
            <a:extLst>
              <a:ext uri="{FF2B5EF4-FFF2-40B4-BE49-F238E27FC236}">
                <a16:creationId xmlns:a16="http://schemas.microsoft.com/office/drawing/2014/main" id="{257B51B5-2270-4EAD-ABCC-359B6307BA2D}"/>
              </a:ext>
            </a:extLst>
          </p:cNvPr>
          <p:cNvSpPr txBox="1">
            <a:spLocks/>
          </p:cNvSpPr>
          <p:nvPr/>
        </p:nvSpPr>
        <p:spPr>
          <a:xfrm>
            <a:off x="4361688" y="2255519"/>
            <a:ext cx="3465576" cy="3909650"/>
          </a:xfrm>
          <a:prstGeom prst="rect">
            <a:avLst/>
          </a:prstGeom>
        </p:spPr>
        <p:txBody>
          <a:bodyPr lIns="0" tIns="0" rIns="0" bIns="0"/>
          <a:lstStyle>
            <a:defPPr>
              <a:defRPr lang="en-US"/>
            </a:defPPr>
            <a:lvl1pPr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Use the columns in this layout to organize the content.</a:t>
            </a:r>
          </a:p>
          <a:p>
            <a:r>
              <a:rPr lang="en-US" dirty="0"/>
              <a:t>If you need more than 3 columns, use two rows or add a second page.</a:t>
            </a:r>
          </a:p>
          <a:p>
            <a:endParaRPr lang="en-US" dirty="0"/>
          </a:p>
        </p:txBody>
      </p:sp>
      <p:sp>
        <p:nvSpPr>
          <p:cNvPr id="13" name="Text Placeholder 2">
            <a:extLst>
              <a:ext uri="{FF2B5EF4-FFF2-40B4-BE49-F238E27FC236}">
                <a16:creationId xmlns:a16="http://schemas.microsoft.com/office/drawing/2014/main" id="{5AB71C62-885C-4ECC-8D3C-61F68C7075C1}"/>
              </a:ext>
            </a:extLst>
          </p:cNvPr>
          <p:cNvSpPr txBox="1">
            <a:spLocks/>
          </p:cNvSpPr>
          <p:nvPr/>
        </p:nvSpPr>
        <p:spPr>
          <a:xfrm>
            <a:off x="8174736" y="2263937"/>
            <a:ext cx="3465576" cy="3909650"/>
          </a:xfrm>
          <a:prstGeom prst="rect">
            <a:avLst/>
          </a:prstGeom>
        </p:spPr>
        <p:txBody>
          <a:bodyPr lIns="0" tIns="0" rIns="0" bIns="0"/>
          <a:lstStyle>
            <a:defPPr>
              <a:defRPr lang="en-US"/>
            </a:defPPr>
            <a:lvl1pPr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Be brief. Write the shortest, simplest sentences possible.</a:t>
            </a:r>
          </a:p>
          <a:p>
            <a:r>
              <a:rPr lang="en-US" dirty="0"/>
              <a:t>Favor active over passive verbs.</a:t>
            </a:r>
          </a:p>
          <a:p>
            <a:r>
              <a:rPr lang="en-US" dirty="0"/>
              <a:t>Use plain words and the client’s terminology, not consulting jargon.</a:t>
            </a:r>
          </a:p>
          <a:p>
            <a:endParaRPr lang="en-US" dirty="0"/>
          </a:p>
          <a:p>
            <a:endParaRPr lang="en-US" dirty="0"/>
          </a:p>
        </p:txBody>
      </p:sp>
      <p:sp>
        <p:nvSpPr>
          <p:cNvPr id="14" name="5. Source">
            <a:extLst>
              <a:ext uri="{FF2B5EF4-FFF2-40B4-BE49-F238E27FC236}">
                <a16:creationId xmlns:a16="http://schemas.microsoft.com/office/drawing/2014/main" id="{2759B773-38D8-41C8-BEAB-410DD722955B}"/>
              </a:ext>
            </a:extLst>
          </p:cNvPr>
          <p:cNvSpPr txBox="1"/>
          <p:nvPr>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28130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1465203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89"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614613"/>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The Azure Portal</a:t>
            </a:r>
          </a:p>
        </p:txBody>
      </p:sp>
      <p:sp>
        <p:nvSpPr>
          <p:cNvPr id="11" name="Text Placeholder 2">
            <a:hlinkClick r:id="rId14" action="ppaction://hlinksldjump"/>
            <a:extLst>
              <a:ext uri="{FF2B5EF4-FFF2-40B4-BE49-F238E27FC236}">
                <a16:creationId xmlns:a16="http://schemas.microsoft.com/office/drawing/2014/main" id="{31DBD747-0C94-4077-B188-2D09C81D4ADC}"/>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Azure </a:t>
            </a:r>
            <a:r>
              <a:rPr lang="en-US" altLang="en-US"/>
              <a:t>and PowerShell</a:t>
            </a:r>
            <a:endParaRPr lang="en-US" dirty="0"/>
          </a:p>
        </p:txBody>
      </p:sp>
      <p:sp>
        <p:nvSpPr>
          <p:cNvPr id="14" name="Text Placeholder 2">
            <a:hlinkClick r:id="rId15" action="ppaction://hlinksldjump"/>
            <a:extLst>
              <a:ext uri="{FF2B5EF4-FFF2-40B4-BE49-F238E27FC236}">
                <a16:creationId xmlns:a16="http://schemas.microsoft.com/office/drawing/2014/main" id="{564AE2FC-54B3-4EEB-ABA0-A5E55C2319D9}"/>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CLI</a:t>
            </a:r>
            <a:endParaRPr lang="en-US" dirty="0"/>
          </a:p>
        </p:txBody>
      </p:sp>
      <p:sp>
        <p:nvSpPr>
          <p:cNvPr id="17" name="Text Placeholder 2">
            <a:hlinkClick r:id="rId16" action="ppaction://hlinksldjump"/>
            <a:extLst>
              <a:ext uri="{FF2B5EF4-FFF2-40B4-BE49-F238E27FC236}">
                <a16:creationId xmlns:a16="http://schemas.microsoft.com/office/drawing/2014/main" id="{97B69C61-B68F-4A5F-8BD5-AC508A1CB9D7}"/>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Advisor</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BBB2746-7956-4298-83D9-62EB151C6747}"/>
              </a:ext>
            </a:extLst>
          </p:cNvPr>
          <p:cNvGraphicFramePr>
            <a:graphicFrameLocks noChangeAspect="1"/>
          </p:cNvGraphicFramePr>
          <p:nvPr>
            <p:custDataLst>
              <p:tags r:id="rId2"/>
            </p:custDataLst>
            <p:extLst>
              <p:ext uri="{D42A27DB-BD31-4B8C-83A1-F6EECF244321}">
                <p14:modId xmlns:p14="http://schemas.microsoft.com/office/powerpoint/2010/main" val="1742468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4"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E9DD61-8357-455D-B780-6FDD0AF968E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6E9573E-7E80-49F6-8C17-CC78298C2862}"/>
              </a:ext>
            </a:extLst>
          </p:cNvPr>
          <p:cNvSpPr>
            <a:spLocks noGrp="1"/>
          </p:cNvSpPr>
          <p:nvPr>
            <p:ph type="title"/>
          </p:nvPr>
        </p:nvSpPr>
        <p:spPr/>
        <p:txBody>
          <a:bodyPr/>
          <a:lstStyle/>
          <a:p>
            <a:r>
              <a:rPr lang="en-US" cap="small" dirty="0"/>
              <a:t>The Azure portal</a:t>
            </a:r>
            <a:endParaRPr lang="en-US" dirty="0"/>
          </a:p>
        </p:txBody>
      </p:sp>
      <p:sp>
        <p:nvSpPr>
          <p:cNvPr id="3" name="Subtitle 2">
            <a:extLst>
              <a:ext uri="{FF2B5EF4-FFF2-40B4-BE49-F238E27FC236}">
                <a16:creationId xmlns:a16="http://schemas.microsoft.com/office/drawing/2014/main" id="{D78B882F-C51D-4E8E-B687-64E601133705}"/>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6E88125-3ABB-4B22-9BEB-6BEE246778CB}"/>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1C213844-4BCC-42E1-B835-D98BFED2C568}"/>
              </a:ext>
            </a:extLst>
          </p:cNvPr>
          <p:cNvSpPr/>
          <p:nvPr/>
        </p:nvSpPr>
        <p:spPr>
          <a:xfrm>
            <a:off x="3625516" y="1277035"/>
            <a:ext cx="8014796" cy="5109091"/>
          </a:xfrm>
          <a:prstGeom prst="rect">
            <a:avLst/>
          </a:prstGeom>
        </p:spPr>
        <p:txBody>
          <a:bodyPr wrap="square">
            <a:spAutoFit/>
          </a:bodyPr>
          <a:lstStyle/>
          <a:p>
            <a:pPr>
              <a:spcBef>
                <a:spcPts val="600"/>
              </a:spcBef>
              <a:spcAft>
                <a:spcPts val="600"/>
              </a:spcAft>
            </a:pPr>
            <a:r>
              <a:rPr lang="en-US" dirty="0">
                <a:solidFill>
                  <a:srgbClr val="000000"/>
                </a:solidFill>
                <a:latin typeface="inherit"/>
                <a:ea typeface="Times New Roman" panose="02020603050405020304" pitchFamily="18" charset="0"/>
              </a:rPr>
              <a:t>Everything that you do in the Azure portal calls ARM on the back-end.</a:t>
            </a:r>
          </a:p>
          <a:p>
            <a:pPr>
              <a:spcBef>
                <a:spcPts val="600"/>
              </a:spcBef>
              <a:spcAft>
                <a:spcPts val="600"/>
              </a:spcAft>
            </a:pPr>
            <a:r>
              <a:rPr lang="en-US" dirty="0"/>
              <a:t>The default view in the portal is Home. From here, you can see icons for various Azure services, and if you click on one of those icons, it will show you any resources of that type that you’ve created. The menu on the left side includes these same icons, and more.</a:t>
            </a:r>
          </a:p>
          <a:p>
            <a:pPr>
              <a:spcBef>
                <a:spcPts val="600"/>
              </a:spcBef>
              <a:spcAft>
                <a:spcPts val="600"/>
              </a:spcAft>
            </a:pPr>
            <a:r>
              <a:rPr lang="en-US" dirty="0"/>
              <a:t>The bottom portion of the screen includes large tiles designed to help you learn more about Azure. If you click on one of the links provided in these tiles, a new tab will open in your browser so you don’t lose your place in the portal.</a:t>
            </a:r>
          </a:p>
          <a:p>
            <a:pPr>
              <a:spcBef>
                <a:spcPts val="600"/>
              </a:spcBef>
              <a:spcAft>
                <a:spcPts val="600"/>
              </a:spcAft>
            </a:pPr>
            <a:r>
              <a:rPr lang="en-US" dirty="0"/>
              <a:t>Along the top colored bar, you’ll find a search bar where you can search for Azure services, docs, or your Azure resources. To the right of the search box is a button that will launch Azure Cloud Shell. Cloud Shell is a web-based command shell where you can interact with Azure from the command-line. You can create Azure resources and more. As you’re reading through Azure documentation, you may see a Try It button, and those buttons use Cloud Shell to help you test out different services and features</a:t>
            </a:r>
          </a:p>
          <a:p>
            <a:pPr>
              <a:spcBef>
                <a:spcPts val="600"/>
              </a:spcBef>
              <a:spcAft>
                <a:spcPts val="600"/>
              </a:spcAft>
            </a:pP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6170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BBB2746-7956-4298-83D9-62EB151C674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8"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3BBB2746-7956-4298-83D9-62EB151C674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E9DD61-8357-455D-B780-6FDD0AF968E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6E9573E-7E80-49F6-8C17-CC78298C2862}"/>
              </a:ext>
            </a:extLst>
          </p:cNvPr>
          <p:cNvSpPr>
            <a:spLocks noGrp="1"/>
          </p:cNvSpPr>
          <p:nvPr>
            <p:ph type="title"/>
          </p:nvPr>
        </p:nvSpPr>
        <p:spPr/>
        <p:txBody>
          <a:bodyPr/>
          <a:lstStyle/>
          <a:p>
            <a:r>
              <a:rPr lang="en-US" cap="small" dirty="0"/>
              <a:t>The Azure portal</a:t>
            </a:r>
            <a:endParaRPr lang="en-US" dirty="0"/>
          </a:p>
        </p:txBody>
      </p:sp>
      <p:sp>
        <p:nvSpPr>
          <p:cNvPr id="3" name="Subtitle 2">
            <a:extLst>
              <a:ext uri="{FF2B5EF4-FFF2-40B4-BE49-F238E27FC236}">
                <a16:creationId xmlns:a16="http://schemas.microsoft.com/office/drawing/2014/main" id="{D78B882F-C51D-4E8E-B687-64E601133705}"/>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6E88125-3ABB-4B22-9BEB-6BEE246778CB}"/>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1C213844-4BCC-42E1-B835-D98BFED2C568}"/>
              </a:ext>
            </a:extLst>
          </p:cNvPr>
          <p:cNvSpPr/>
          <p:nvPr/>
        </p:nvSpPr>
        <p:spPr>
          <a:xfrm>
            <a:off x="3625516" y="1277035"/>
            <a:ext cx="8014796" cy="2893100"/>
          </a:xfrm>
          <a:prstGeom prst="rect">
            <a:avLst/>
          </a:prstGeom>
        </p:spPr>
        <p:txBody>
          <a:bodyPr wrap="square">
            <a:spAutoFit/>
          </a:bodyPr>
          <a:lstStyle/>
          <a:p>
            <a:pPr>
              <a:spcBef>
                <a:spcPts val="600"/>
              </a:spcBef>
              <a:spcAft>
                <a:spcPts val="600"/>
              </a:spcAft>
            </a:pPr>
            <a:r>
              <a:rPr lang="en-US" dirty="0"/>
              <a:t>To the right of the Cloud Shell button is a filter button that allows you to configure the portal to only show resources in a certain Azure subscription or Azure Active Directory. To the right of that is the Notification button. </a:t>
            </a:r>
          </a:p>
          <a:p>
            <a:pPr>
              <a:spcBef>
                <a:spcPts val="600"/>
              </a:spcBef>
              <a:spcAft>
                <a:spcPts val="600"/>
              </a:spcAft>
            </a:pPr>
            <a:r>
              <a:rPr lang="en-US" dirty="0"/>
              <a:t>To the right of the notifications button is the Settings button. Clicking on that brings up a panel where you can alter portal settings. </a:t>
            </a:r>
          </a:p>
          <a:p>
            <a:pPr>
              <a:spcBef>
                <a:spcPts val="600"/>
              </a:spcBef>
              <a:spcAft>
                <a:spcPts val="600"/>
              </a:spcAft>
            </a:pPr>
            <a:r>
              <a:rPr lang="en-US" dirty="0"/>
              <a:t>From Settings, you can change your default view, you can alter the color scheme of the portal, you can disable toast notifications, or pop up notifications that Microsoft may display from time to time. Other settings that appear here may change as Microsoft adds new features.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1328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BBB2746-7956-4298-83D9-62EB151C674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1"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3BBB2746-7956-4298-83D9-62EB151C674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E9DD61-8357-455D-B780-6FDD0AF968E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6E9573E-7E80-49F6-8C17-CC78298C2862}"/>
              </a:ext>
            </a:extLst>
          </p:cNvPr>
          <p:cNvSpPr>
            <a:spLocks noGrp="1"/>
          </p:cNvSpPr>
          <p:nvPr>
            <p:ph type="title"/>
          </p:nvPr>
        </p:nvSpPr>
        <p:spPr/>
        <p:txBody>
          <a:bodyPr/>
          <a:lstStyle/>
          <a:p>
            <a:r>
              <a:rPr lang="en-US" cap="small" dirty="0"/>
              <a:t>The Azure portal</a:t>
            </a:r>
            <a:endParaRPr lang="en-US" dirty="0"/>
          </a:p>
        </p:txBody>
      </p:sp>
      <p:sp>
        <p:nvSpPr>
          <p:cNvPr id="3" name="Subtitle 2">
            <a:extLst>
              <a:ext uri="{FF2B5EF4-FFF2-40B4-BE49-F238E27FC236}">
                <a16:creationId xmlns:a16="http://schemas.microsoft.com/office/drawing/2014/main" id="{D78B882F-C51D-4E8E-B687-64E601133705}"/>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6E88125-3ABB-4B22-9BEB-6BEE246778CB}"/>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1C213844-4BCC-42E1-B835-D98BFED2C568}"/>
              </a:ext>
            </a:extLst>
          </p:cNvPr>
          <p:cNvSpPr/>
          <p:nvPr/>
        </p:nvSpPr>
        <p:spPr>
          <a:xfrm>
            <a:off x="3625516" y="1277035"/>
            <a:ext cx="8014796" cy="2031325"/>
          </a:xfrm>
          <a:prstGeom prst="rect">
            <a:avLst/>
          </a:prstGeom>
        </p:spPr>
        <p:txBody>
          <a:bodyPr wrap="square">
            <a:spAutoFit/>
          </a:bodyPr>
          <a:lstStyle/>
          <a:p>
            <a:r>
              <a:rPr lang="en-US" dirty="0"/>
              <a:t>If you click on your name in the upper-right corner, you can log out or switch to other Azure accounts. You can also change the Azure Active Directory to access resources in another directory. This is helpful if your company has a corporate directory and you also have a personal directory.</a:t>
            </a:r>
          </a:p>
          <a:p>
            <a:endParaRPr lang="en-US" dirty="0"/>
          </a:p>
          <a:p>
            <a:r>
              <a:rPr lang="en-US" dirty="0"/>
              <a:t>The menu along the left side of the portal contains a default list of Azure resources. Clicking on one of those will display all resources of that type. </a:t>
            </a:r>
          </a:p>
        </p:txBody>
      </p:sp>
    </p:spTree>
    <p:extLst>
      <p:ext uri="{BB962C8B-B14F-4D97-AF65-F5344CB8AC3E}">
        <p14:creationId xmlns:p14="http://schemas.microsoft.com/office/powerpoint/2010/main" val="408841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4503005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37"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4" action="ppaction://hlinksldjump"/>
            <a:extLst>
              <a:ext uri="{FF2B5EF4-FFF2-40B4-BE49-F238E27FC236}">
                <a16:creationId xmlns:a16="http://schemas.microsoft.com/office/drawing/2014/main" id="{4A4A584F-410A-4DFE-A478-FBC6A317FDB5}"/>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The Azure Portal</a:t>
            </a:r>
            <a:endParaRPr lang="en-US" dirty="0"/>
          </a:p>
        </p:txBody>
      </p:sp>
      <p:sp>
        <p:nvSpPr>
          <p:cNvPr id="10" name="Text Placeholder 2">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Azure and PowerShell</a:t>
            </a:r>
            <a:endParaRPr lang="en-US" b="1" dirty="0">
              <a:solidFill>
                <a:schemeClr val="tx2"/>
              </a:solidFill>
            </a:endParaRPr>
          </a:p>
        </p:txBody>
      </p:sp>
      <p:sp>
        <p:nvSpPr>
          <p:cNvPr id="14" name="Text Placeholder 2">
            <a:hlinkClick r:id="rId15" action="ppaction://hlinksldjump"/>
            <a:extLst>
              <a:ext uri="{FF2B5EF4-FFF2-40B4-BE49-F238E27FC236}">
                <a16:creationId xmlns:a16="http://schemas.microsoft.com/office/drawing/2014/main" id="{1E88E004-1C52-4465-A432-368DABB524B5}"/>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Azure CLI</a:t>
            </a:r>
            <a:endParaRPr lang="en-US" dirty="0"/>
          </a:p>
        </p:txBody>
      </p:sp>
      <p:sp>
        <p:nvSpPr>
          <p:cNvPr id="15" name="Text Placeholder 2">
            <a:hlinkClick r:id="rId16" action="ppaction://hlinksldjump"/>
            <a:extLst>
              <a:ext uri="{FF2B5EF4-FFF2-40B4-BE49-F238E27FC236}">
                <a16:creationId xmlns:a16="http://schemas.microsoft.com/office/drawing/2014/main" id="{BA072968-6DD6-4995-B003-FB51B2592888}"/>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Azure Advisor</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320D378-4892-4210-852C-A81532E23DA9}"/>
              </a:ext>
            </a:extLst>
          </p:cNvPr>
          <p:cNvGraphicFramePr>
            <a:graphicFrameLocks noChangeAspect="1"/>
          </p:cNvGraphicFramePr>
          <p:nvPr>
            <p:custDataLst>
              <p:tags r:id="rId2"/>
            </p:custDataLst>
            <p:extLst>
              <p:ext uri="{D42A27DB-BD31-4B8C-83A1-F6EECF244321}">
                <p14:modId xmlns:p14="http://schemas.microsoft.com/office/powerpoint/2010/main" val="16546495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BCE2B51F-D9C9-422E-BA48-2169B0517F2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8A44115-B92C-49C9-8B28-AE0ED7C6D8D0}"/>
              </a:ext>
            </a:extLst>
          </p:cNvPr>
          <p:cNvSpPr>
            <a:spLocks noGrp="1"/>
          </p:cNvSpPr>
          <p:nvPr>
            <p:ph type="title"/>
          </p:nvPr>
        </p:nvSpPr>
        <p:spPr/>
        <p:txBody>
          <a:bodyPr/>
          <a:lstStyle/>
          <a:p>
            <a:r>
              <a:rPr lang="en-US" cap="small" dirty="0"/>
              <a:t>Azure and PowerShell</a:t>
            </a:r>
            <a:endParaRPr lang="en-US" dirty="0"/>
          </a:p>
        </p:txBody>
      </p:sp>
      <p:sp>
        <p:nvSpPr>
          <p:cNvPr id="3" name="Subtitle 2">
            <a:extLst>
              <a:ext uri="{FF2B5EF4-FFF2-40B4-BE49-F238E27FC236}">
                <a16:creationId xmlns:a16="http://schemas.microsoft.com/office/drawing/2014/main" id="{84B308F0-9F10-41B7-82DD-B47F4006B148}"/>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91A9C80-38B1-4044-96B0-064D911D70FD}"/>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A0F18F6F-B2AB-4CB1-9FB9-616CA4267352}"/>
              </a:ext>
            </a:extLst>
          </p:cNvPr>
          <p:cNvSpPr/>
          <p:nvPr/>
        </p:nvSpPr>
        <p:spPr>
          <a:xfrm>
            <a:off x="3577390" y="1267041"/>
            <a:ext cx="8062922" cy="5139869"/>
          </a:xfrm>
          <a:prstGeom prst="rect">
            <a:avLst/>
          </a:prstGeom>
        </p:spPr>
        <p:txBody>
          <a:bodyPr wrap="square">
            <a:spAutoFit/>
          </a:bodyPr>
          <a:lstStyle/>
          <a:p>
            <a:pPr>
              <a:spcBef>
                <a:spcPts val="600"/>
              </a:spcBef>
              <a:spcAft>
                <a:spcPts val="600"/>
              </a:spcAft>
            </a:pPr>
            <a:r>
              <a:rPr lang="en-US" dirty="0">
                <a:solidFill>
                  <a:srgbClr val="000000"/>
                </a:solidFill>
                <a:latin typeface="inherit"/>
                <a:ea typeface="Times New Roman" panose="02020603050405020304" pitchFamily="18" charset="0"/>
              </a:rPr>
              <a:t>If you’re a PowerShell user, you can take advantage of that knowledge to manage your Azure resources using the Azure PowerShell Az module. This module offers cross-platform support, so whether you’re using Windows, Linux, or macOS, you can use the PowerShell Az module.</a:t>
            </a:r>
          </a:p>
          <a:p>
            <a:pPr>
              <a:spcBef>
                <a:spcPts val="600"/>
              </a:spcBef>
              <a:spcAft>
                <a:spcPts val="600"/>
              </a:spcAft>
            </a:pPr>
            <a:r>
              <a:rPr lang="en-US" dirty="0"/>
              <a:t>Before you can use the PowerShell Az module, you’ll need to install it. To do that, you first need to run PowerShell elevated. In Windows, that means running it as an Administrator. In Linux and macOS, you’ll need to run it with superuser privileges using </a:t>
            </a:r>
            <a:r>
              <a:rPr lang="en-US" dirty="0" err="1"/>
              <a:t>sudo</a:t>
            </a:r>
            <a:r>
              <a:rPr lang="en-US" dirty="0"/>
              <a:t>.</a:t>
            </a:r>
          </a:p>
          <a:p>
            <a:pPr>
              <a:spcBef>
                <a:spcPts val="600"/>
              </a:spcBef>
              <a:spcAft>
                <a:spcPts val="600"/>
              </a:spcAft>
            </a:pPr>
            <a:endParaRPr lang="en-US" dirty="0"/>
          </a:p>
          <a:p>
            <a:pPr lvl="0" eaLnBrk="0" fontAlgn="base" hangingPunct="0">
              <a:spcBef>
                <a:spcPct val="0"/>
              </a:spcBef>
              <a:spcAft>
                <a:spcPct val="0"/>
              </a:spcAft>
            </a:pPr>
            <a:r>
              <a:rPr lang="en-US" altLang="en-US" dirty="0">
                <a:solidFill>
                  <a:srgbClr val="000000"/>
                </a:solidFill>
                <a:latin typeface="inherit" charset="0"/>
                <a:ea typeface="inherit" charset="0"/>
              </a:rPr>
              <a:t>To install the module, run the following command.</a:t>
            </a:r>
            <a:endParaRPr lang="en-US" altLang="en-US" sz="1000" dirty="0"/>
          </a:p>
          <a:p>
            <a:pPr lvl="0" fontAlgn="base">
              <a:spcBef>
                <a:spcPts val="600"/>
              </a:spcBef>
              <a:spcAft>
                <a:spcPts val="600"/>
              </a:spcAft>
            </a:pPr>
            <a:r>
              <a:rPr lang="en-US" altLang="en-US" b="1" dirty="0"/>
              <a:t>Install-Module -Name Az -</a:t>
            </a:r>
            <a:r>
              <a:rPr lang="en-US" altLang="en-US" b="1" dirty="0" err="1"/>
              <a:t>AllowClobber</a:t>
            </a:r>
            <a:r>
              <a:rPr lang="en-US" altLang="en-US" b="1" dirty="0"/>
              <a:t> </a:t>
            </a:r>
          </a:p>
          <a:p>
            <a:pPr>
              <a:spcBef>
                <a:spcPts val="600"/>
              </a:spcBef>
              <a:spcAft>
                <a:spcPts val="600"/>
              </a:spcAft>
            </a:pPr>
            <a:r>
              <a:rPr lang="en-US" dirty="0"/>
              <a:t>If you are unable to run PowerShell elevated, you can install the module for your user ID only by using the following command.</a:t>
            </a:r>
          </a:p>
          <a:p>
            <a:pPr>
              <a:spcBef>
                <a:spcPts val="600"/>
              </a:spcBef>
              <a:spcAft>
                <a:spcPts val="600"/>
              </a:spcAft>
            </a:pPr>
            <a:r>
              <a:rPr lang="en-US" b="1" dirty="0"/>
              <a:t>Install-Module -Name Az -</a:t>
            </a:r>
            <a:r>
              <a:rPr lang="en-US" b="1" dirty="0" err="1"/>
              <a:t>AllowClobber</a:t>
            </a:r>
            <a:r>
              <a:rPr lang="en-US" b="1" dirty="0"/>
              <a:t> -Scope </a:t>
            </a:r>
            <a:r>
              <a:rPr lang="en-US" b="1" dirty="0" err="1"/>
              <a:t>CurrentUser</a:t>
            </a:r>
            <a:endParaRPr lang="en-US" b="1" dirty="0"/>
          </a:p>
          <a:p>
            <a:pPr>
              <a:spcBef>
                <a:spcPts val="600"/>
              </a:spcBef>
              <a:spcAft>
                <a:spcPts val="600"/>
              </a:spcAft>
            </a:pPr>
            <a:endParaRPr lang="en-US" sz="1600" dirty="0">
              <a:solidFill>
                <a:srgbClr val="000000"/>
              </a:solidFill>
              <a:effectLst/>
              <a:latin typeface="inherit"/>
              <a:ea typeface="Times New Roman" panose="02020603050405020304" pitchFamily="18" charset="0"/>
            </a:endParaRPr>
          </a:p>
        </p:txBody>
      </p:sp>
    </p:spTree>
    <p:extLst>
      <p:ext uri="{BB962C8B-B14F-4D97-AF65-F5344CB8AC3E}">
        <p14:creationId xmlns:p14="http://schemas.microsoft.com/office/powerpoint/2010/main" val="89436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320D378-4892-4210-852C-A81532E23DA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91" name="think-cell Slide" r:id="rId5" imgW="592" imgH="595" progId="TCLayout.ActiveDocument.1">
                  <p:embed/>
                </p:oleObj>
              </mc:Choice>
              <mc:Fallback>
                <p:oleObj name="think-cell Slide" r:id="rId5" imgW="592" imgH="595" progId="TCLayout.ActiveDocument.1">
                  <p:embed/>
                  <p:pic>
                    <p:nvPicPr>
                      <p:cNvPr id="7" name="Object 6" hidden="1">
                        <a:extLst>
                          <a:ext uri="{FF2B5EF4-FFF2-40B4-BE49-F238E27FC236}">
                            <a16:creationId xmlns:a16="http://schemas.microsoft.com/office/drawing/2014/main" id="{8320D378-4892-4210-852C-A81532E23DA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BCE2B51F-D9C9-422E-BA48-2169B0517F2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8A44115-B92C-49C9-8B28-AE0ED7C6D8D0}"/>
              </a:ext>
            </a:extLst>
          </p:cNvPr>
          <p:cNvSpPr>
            <a:spLocks noGrp="1"/>
          </p:cNvSpPr>
          <p:nvPr>
            <p:ph type="title"/>
          </p:nvPr>
        </p:nvSpPr>
        <p:spPr/>
        <p:txBody>
          <a:bodyPr/>
          <a:lstStyle/>
          <a:p>
            <a:r>
              <a:rPr lang="en-US" cap="small" dirty="0"/>
              <a:t>Azure and PowerShell</a:t>
            </a:r>
            <a:endParaRPr lang="en-US" dirty="0"/>
          </a:p>
        </p:txBody>
      </p:sp>
      <p:sp>
        <p:nvSpPr>
          <p:cNvPr id="3" name="Subtitle 2">
            <a:extLst>
              <a:ext uri="{FF2B5EF4-FFF2-40B4-BE49-F238E27FC236}">
                <a16:creationId xmlns:a16="http://schemas.microsoft.com/office/drawing/2014/main" id="{84B308F0-9F10-41B7-82DD-B47F4006B148}"/>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91A9C80-38B1-4044-96B0-064D911D70FD}"/>
              </a:ext>
            </a:extLst>
          </p:cNvPr>
          <p:cNvSpPr>
            <a:spLocks noGrp="1"/>
          </p:cNvSpPr>
          <p:nvPr>
            <p:ph type="body" sz="quarter" idx="17"/>
          </p:nvPr>
        </p:nvSpPr>
        <p:spPr/>
        <p:txBody>
          <a:bodyPr/>
          <a:lstStyle/>
          <a:p>
            <a:endParaRPr lang="en-US"/>
          </a:p>
        </p:txBody>
      </p:sp>
      <p:sp>
        <p:nvSpPr>
          <p:cNvPr id="11" name="Rectangle 10">
            <a:extLst>
              <a:ext uri="{FF2B5EF4-FFF2-40B4-BE49-F238E27FC236}">
                <a16:creationId xmlns:a16="http://schemas.microsoft.com/office/drawing/2014/main" id="{501302C0-9405-49EF-8437-14DA954F1A08}"/>
              </a:ext>
            </a:extLst>
          </p:cNvPr>
          <p:cNvSpPr/>
          <p:nvPr/>
        </p:nvSpPr>
        <p:spPr>
          <a:xfrm>
            <a:off x="3625516" y="1289764"/>
            <a:ext cx="8014796" cy="5047536"/>
          </a:xfrm>
          <a:prstGeom prst="rect">
            <a:avLst/>
          </a:prstGeom>
        </p:spPr>
        <p:txBody>
          <a:bodyPr wrap="square">
            <a:spAutoFit/>
          </a:bodyPr>
          <a:lstStyle/>
          <a:p>
            <a:pPr lvl="0" eaLnBrk="0" fontAlgn="base" hangingPunct="0">
              <a:spcBef>
                <a:spcPct val="0"/>
              </a:spcBef>
              <a:spcAft>
                <a:spcPct val="0"/>
              </a:spcAft>
            </a:pPr>
            <a:r>
              <a:rPr lang="en-US" altLang="en-US" dirty="0">
                <a:solidFill>
                  <a:srgbClr val="000000"/>
                </a:solidFill>
                <a:latin typeface="inherit" charset="0"/>
                <a:ea typeface="inherit" charset="0"/>
              </a:rPr>
              <a:t>Once you’ve installed the module, you need to sign in with your Azure account. To do that, run the following command.</a:t>
            </a:r>
            <a:endParaRPr lang="en-US" altLang="en-US" sz="14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1400" b="1"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Connect-</a:t>
            </a:r>
            <a:r>
              <a:rPr lang="en-US" altLang="en-US" sz="1400" b="1" dirty="0" err="1">
                <a:solidFill>
                  <a:srgbClr val="404040"/>
                </a:solidFill>
                <a:latin typeface="Consolas" panose="020B0609020204030204" pitchFamily="49" charset="0"/>
                <a:ea typeface="Times New Roman" panose="02020603050405020304" pitchFamily="18" charset="0"/>
                <a:cs typeface="Times New Roman" panose="02020603050405020304" pitchFamily="18" charset="0"/>
              </a:rPr>
              <a:t>AzAccount</a:t>
            </a:r>
            <a:r>
              <a:rPr lang="en-US" altLang="en-US" sz="1000" b="1" dirty="0"/>
              <a:t> </a:t>
            </a:r>
            <a:endParaRPr lang="en-US" altLang="en-US" sz="2400" b="1" dirty="0">
              <a:latin typeface="Arial" panose="020B0604020202020204" pitchFamily="34" charset="0"/>
            </a:endParaRPr>
          </a:p>
          <a:p>
            <a:pPr lvl="0" eaLnBrk="0" fontAlgn="base" hangingPunct="0">
              <a:spcBef>
                <a:spcPct val="0"/>
              </a:spcBef>
              <a:spcAft>
                <a:spcPct val="0"/>
              </a:spcAft>
            </a:pPr>
            <a:r>
              <a:rPr lang="en-US" altLang="en-US" dirty="0">
                <a:solidFill>
                  <a:srgbClr val="000000"/>
                </a:solidFill>
                <a:latin typeface="inherit" charset="0"/>
                <a:ea typeface="inherit" charset="0"/>
              </a:rPr>
              <a:t>This command will display a token in the PowerShell window. You’ll need to browse to </a:t>
            </a:r>
            <a:r>
              <a:rPr lang="en-US" altLang="en-US" i="1" dirty="0">
                <a:solidFill>
                  <a:srgbClr val="070707"/>
                </a:solidFill>
                <a:latin typeface="inherit" charset="0"/>
                <a:ea typeface="Yu Mincho" panose="02020400000000000000" pitchFamily="18" charset="-128"/>
                <a:hlinkClick r:id="rId7"/>
              </a:rPr>
              <a:t>https://microsoft.com/devicelogin</a:t>
            </a:r>
            <a:r>
              <a:rPr lang="en-US" altLang="en-US" dirty="0">
                <a:solidFill>
                  <a:srgbClr val="000000"/>
                </a:solidFill>
                <a:latin typeface="inherit" charset="0"/>
                <a:ea typeface="inherit" charset="0"/>
              </a:rPr>
              <a:t> and enter the code in order to authenticate your PowerShell session. If you close PowerShell, you’ll have to run the command again in your next session.</a:t>
            </a:r>
            <a:endParaRPr lang="en-US" altLang="en-US" sz="1000" dirty="0"/>
          </a:p>
          <a:p>
            <a:pPr lvl="0" eaLnBrk="0" fontAlgn="base" hangingPunct="0">
              <a:spcBef>
                <a:spcPct val="0"/>
              </a:spcBef>
              <a:spcAft>
                <a:spcPct val="0"/>
              </a:spcAft>
            </a:pPr>
            <a:endParaRPr lang="en-US" altLang="en-US" sz="2400" dirty="0">
              <a:latin typeface="Arial" panose="020B0604020202020204" pitchFamily="34" charset="0"/>
            </a:endParaRPr>
          </a:p>
          <a:p>
            <a:pPr eaLnBrk="0" fontAlgn="base" hangingPunct="0">
              <a:spcBef>
                <a:spcPct val="0"/>
              </a:spcBef>
              <a:spcAft>
                <a:spcPct val="0"/>
              </a:spcAft>
            </a:pPr>
            <a:r>
              <a:rPr lang="en-US" dirty="0"/>
              <a:t>If you have more than one Azure subscription, you’ll want to set the active subscription so that commands you enter will impact the desired subscription. You can do that using the following command.</a:t>
            </a:r>
          </a:p>
          <a:p>
            <a:pPr lvl="0" eaLnBrk="0" fontAlgn="base" hangingPunct="0">
              <a:spcBef>
                <a:spcPct val="0"/>
              </a:spcBef>
              <a:spcAft>
                <a:spcPct val="0"/>
              </a:spcAft>
            </a:pPr>
            <a:r>
              <a:rPr lang="en-US" altLang="en-US"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Set-</a:t>
            </a:r>
            <a:r>
              <a:rPr lang="en-US" altLang="en-US" dirty="0" err="1">
                <a:solidFill>
                  <a:srgbClr val="404040"/>
                </a:solidFill>
                <a:latin typeface="Consolas" panose="020B0609020204030204" pitchFamily="49" charset="0"/>
                <a:ea typeface="Times New Roman" panose="02020603050405020304" pitchFamily="18" charset="0"/>
                <a:cs typeface="Times New Roman" panose="02020603050405020304" pitchFamily="18" charset="0"/>
              </a:rPr>
              <a:t>AzContext</a:t>
            </a:r>
            <a:r>
              <a:rPr lang="en-US" altLang="en-US"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rPr>
              <a:t> -Subscription "subscription"</a:t>
            </a:r>
            <a:r>
              <a:rPr lang="en-US" altLang="en-US" sz="1100" dirty="0"/>
              <a:t> </a:t>
            </a:r>
            <a:endParaRPr lang="en-US" altLang="en-US" sz="3200" dirty="0">
              <a:latin typeface="Arial" panose="020B0604020202020204" pitchFamily="34" charset="0"/>
            </a:endParaRPr>
          </a:p>
          <a:p>
            <a:pPr lvl="0" eaLnBrk="0" fontAlgn="base" hangingPunct="0">
              <a:spcBef>
                <a:spcPct val="0"/>
              </a:spcBef>
              <a:spcAft>
                <a:spcPct val="0"/>
              </a:spcAft>
            </a:pPr>
            <a:r>
              <a:rPr lang="en-US" altLang="en-US" dirty="0"/>
              <a:t>Replace </a:t>
            </a:r>
            <a:r>
              <a:rPr lang="en-US" altLang="en-US" b="1" dirty="0"/>
              <a:t>subscription</a:t>
            </a:r>
            <a:r>
              <a:rPr lang="en-US" altLang="en-US" dirty="0"/>
              <a:t> with the name or subscription ID of your Azure subscription you want to use with the Az module.</a:t>
            </a:r>
          </a:p>
          <a:p>
            <a:pPr lvl="0" eaLnBrk="0" fontAlgn="base" hangingPunct="0">
              <a:spcBef>
                <a:spcPct val="0"/>
              </a:spcBef>
              <a:spcAft>
                <a:spcPct val="0"/>
              </a:spcAft>
            </a:pPr>
            <a:endParaRPr lang="en-US" altLang="en-US" sz="3200" dirty="0">
              <a:latin typeface="Arial" panose="020B0604020202020204" pitchFamily="34" charset="0"/>
            </a:endParaRPr>
          </a:p>
          <a:p>
            <a:pPr lvl="0" eaLnBrk="0" fontAlgn="base" hangingPunct="0">
              <a:spcBef>
                <a:spcPct val="0"/>
              </a:spcBef>
              <a:spcAft>
                <a:spcPct val="0"/>
              </a:spcAft>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33003509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dz9XNU4EM40CnztqwcQJiA"/>
</p:tagLst>
</file>

<file path=ppt/tags/tag32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8.xml><?xml version="1.0" encoding="utf-8"?>
<p:tagLst xmlns:a="http://schemas.openxmlformats.org/drawingml/2006/main" xmlns:r="http://schemas.openxmlformats.org/officeDocument/2006/relationships" xmlns:p="http://schemas.openxmlformats.org/presentationml/2006/main">
  <p:tag name="SHAPENAME" val="5. Sourc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w7Jx7Dm8.KRr4zzm56616Q"/>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SFrIJMHvSq8BKvpnfxiByw"/>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eFhLUNvKd8OiDf.l98NvXg"/>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ECuOQu7LawuCIDesidOCP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ECuOQu7LawuCIDesidOCPQ"/>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ECuOQu7LawuCIDesidOCPQ"/>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YdIFV7K2r3YNaAdXYx0GBw"/>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77mJavJpWWVC20J0zGdDsA"/>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jKGimRxSmDRcneremI83rw"/>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6NWhOilsAQ0uQxobV11_Wg"/>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6NWhOilsAQ0uQxobV11_Wg"/>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6NWhOilsAQ0uQxobV11_W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YdIFV7K2r3YNaAdXYx0GBw"/>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waSVRYuAPWU8FbENrvrHjA"/>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iPmWAfPpI.VL5qGo7K1Dog"/>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uSOOz_RaZtqgzfhMkximfA"/>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uSOOz_RaZtqgzfhMkximf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uSOOz_RaZtqgzfhMkximfA"/>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uSOOz_RaZtqgzfhMkximfA"/>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YdIFV7K2r3YNaAdXYx0GBw"/>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waSVRYuAPWU8FbENrvrHjA"/>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8LoqBjX152KdUm9q831rq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bcOqhpSWhFJZeddfNMVW6w"/>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bcOqhpSWhFJZeddfNMVW6w"/>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bcOqhpSWhFJZeddfNMVW6w"/>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51</TotalTime>
  <Words>1683</Words>
  <Application>Microsoft Office PowerPoint</Application>
  <PresentationFormat>Widescreen</PresentationFormat>
  <Paragraphs>96</Paragraphs>
  <Slides>19</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9" baseType="lpstr">
      <vt:lpstr>inherit</vt:lpstr>
      <vt:lpstr>Arial</vt:lpstr>
      <vt:lpstr>Consolas</vt:lpstr>
      <vt:lpstr>Georgia</vt:lpstr>
      <vt:lpstr>Segoe UI</vt:lpstr>
      <vt:lpstr>Times New Roman</vt:lpstr>
      <vt:lpstr>Wingdings</vt:lpstr>
      <vt:lpstr>White</vt:lpstr>
      <vt:lpstr>Contrast</vt:lpstr>
      <vt:lpstr>think-cell Slide</vt:lpstr>
      <vt:lpstr>Azure Management Tools</vt:lpstr>
      <vt:lpstr>Executive summary</vt:lpstr>
      <vt:lpstr>Agenda</vt:lpstr>
      <vt:lpstr>The Azure portal</vt:lpstr>
      <vt:lpstr>The Azure portal</vt:lpstr>
      <vt:lpstr>The Azure portal</vt:lpstr>
      <vt:lpstr>Agenda</vt:lpstr>
      <vt:lpstr>Azure and PowerShell</vt:lpstr>
      <vt:lpstr>Azure and PowerShell</vt:lpstr>
      <vt:lpstr>Azure and PowerShell</vt:lpstr>
      <vt:lpstr>Agenda</vt:lpstr>
      <vt:lpstr>Azure CLI </vt:lpstr>
      <vt:lpstr>Azure CLI </vt:lpstr>
      <vt:lpstr>Azure CLI </vt:lpstr>
      <vt:lpstr>Azure CLI </vt:lpstr>
      <vt:lpstr>Agenda</vt:lpstr>
      <vt:lpstr>Azure Advisor </vt:lpstr>
      <vt:lpstr>Azure Advisor </vt:lpstr>
      <vt:lpstr>Azure Advisor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Firm Template</dc:title>
  <dc:subject/>
  <dc:creator>Lam Nguyen</dc:creator>
  <cp:keywords/>
  <dc:description/>
  <cp:lastModifiedBy>Lam Nguyen</cp:lastModifiedBy>
  <cp:revision>15</cp:revision>
  <cp:lastPrinted>2018-10-30T20:37:12Z</cp:lastPrinted>
  <dcterms:created xsi:type="dcterms:W3CDTF">2021-03-22T09:51:26Z</dcterms:created>
  <dcterms:modified xsi:type="dcterms:W3CDTF">2021-03-22T11:27:28Z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