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20"/>
  </p:notesMasterIdLst>
  <p:handoutMasterIdLst>
    <p:handoutMasterId r:id="rId21"/>
  </p:handoutMasterIdLst>
  <p:sldIdLst>
    <p:sldId id="256" r:id="rId3"/>
    <p:sldId id="3701" r:id="rId4"/>
    <p:sldId id="3703" r:id="rId5"/>
    <p:sldId id="3704" r:id="rId6"/>
    <p:sldId id="3705" r:id="rId7"/>
    <p:sldId id="3706" r:id="rId8"/>
    <p:sldId id="3707" r:id="rId9"/>
    <p:sldId id="3709" r:id="rId10"/>
    <p:sldId id="3710" r:id="rId11"/>
    <p:sldId id="3702" r:id="rId12"/>
    <p:sldId id="3711" r:id="rId13"/>
    <p:sldId id="3712" r:id="rId14"/>
    <p:sldId id="3713" r:id="rId15"/>
    <p:sldId id="3714" r:id="rId16"/>
    <p:sldId id="3715" r:id="rId17"/>
    <p:sldId id="3716" r:id="rId18"/>
    <p:sldId id="3717" r:id="rId19"/>
  </p:sldIdLst>
  <p:sldSz cx="12192000" cy="6858000"/>
  <p:notesSz cx="7102475" cy="9388475"/>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21" autoAdjust="0"/>
  </p:normalViewPr>
  <p:slideViewPr>
    <p:cSldViewPr snapToGrid="0" snapToObjects="1">
      <p:cViewPr varScale="1">
        <p:scale>
          <a:sx n="60" d="100"/>
          <a:sy n="60" d="100"/>
        </p:scale>
        <p:origin x="96" y="12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1 March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1 March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6"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4"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2"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28"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2"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76"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0"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00"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4"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8"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2"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9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20"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4"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6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16"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4"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88"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3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0"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2"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4"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8" Type="http://schemas.openxmlformats.org/officeDocument/2006/relationships/tags" Target="../tags/tag352.xml"/><Relationship Id="rId3" Type="http://schemas.openxmlformats.org/officeDocument/2006/relationships/tags" Target="../tags/tag347.xml"/><Relationship Id="rId7" Type="http://schemas.openxmlformats.org/officeDocument/2006/relationships/tags" Target="../tags/tag351.xml"/><Relationship Id="rId12" Type="http://schemas.openxmlformats.org/officeDocument/2006/relationships/slide" Target="slide2.xml"/><Relationship Id="rId2" Type="http://schemas.openxmlformats.org/officeDocument/2006/relationships/tags" Target="../tags/tag346.xml"/><Relationship Id="rId1" Type="http://schemas.openxmlformats.org/officeDocument/2006/relationships/vmlDrawing" Target="../drawings/vmlDrawing35.vml"/><Relationship Id="rId6" Type="http://schemas.openxmlformats.org/officeDocument/2006/relationships/tags" Target="../tags/tag350.xml"/><Relationship Id="rId11" Type="http://schemas.openxmlformats.org/officeDocument/2006/relationships/image" Target="../media/image9.emf"/><Relationship Id="rId5" Type="http://schemas.openxmlformats.org/officeDocument/2006/relationships/tags" Target="../tags/tag349.xml"/><Relationship Id="rId10" Type="http://schemas.openxmlformats.org/officeDocument/2006/relationships/oleObject" Target="../embeddings/oleObject35.bin"/><Relationship Id="rId4" Type="http://schemas.openxmlformats.org/officeDocument/2006/relationships/tags" Target="../tags/tag348.xml"/><Relationship Id="rId9"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354.xml"/><Relationship Id="rId2" Type="http://schemas.openxmlformats.org/officeDocument/2006/relationships/tags" Target="../tags/tag353.xml"/><Relationship Id="rId1" Type="http://schemas.openxmlformats.org/officeDocument/2006/relationships/vmlDrawing" Target="../drawings/vmlDrawing36.vml"/><Relationship Id="rId6" Type="http://schemas.openxmlformats.org/officeDocument/2006/relationships/image" Target="../media/image4.emf"/><Relationship Id="rId5" Type="http://schemas.openxmlformats.org/officeDocument/2006/relationships/oleObject" Target="../embeddings/oleObject36.bin"/><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tags" Target="../tags/tag356.xml"/><Relationship Id="rId7" Type="http://schemas.openxmlformats.org/officeDocument/2006/relationships/image" Target="../media/image14.jpeg"/><Relationship Id="rId2" Type="http://schemas.openxmlformats.org/officeDocument/2006/relationships/tags" Target="../tags/tag355.xml"/><Relationship Id="rId1" Type="http://schemas.openxmlformats.org/officeDocument/2006/relationships/vmlDrawing" Target="../drawings/vmlDrawing37.vml"/><Relationship Id="rId6" Type="http://schemas.openxmlformats.org/officeDocument/2006/relationships/image" Target="../media/image4.emf"/><Relationship Id="rId5" Type="http://schemas.openxmlformats.org/officeDocument/2006/relationships/oleObject" Target="../embeddings/oleObject37.bin"/><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tags" Target="../tags/tag358.xml"/><Relationship Id="rId7" Type="http://schemas.openxmlformats.org/officeDocument/2006/relationships/image" Target="../media/image15.jpeg"/><Relationship Id="rId2" Type="http://schemas.openxmlformats.org/officeDocument/2006/relationships/tags" Target="../tags/tag357.xml"/><Relationship Id="rId1" Type="http://schemas.openxmlformats.org/officeDocument/2006/relationships/vmlDrawing" Target="../drawings/vmlDrawing38.vml"/><Relationship Id="rId6" Type="http://schemas.openxmlformats.org/officeDocument/2006/relationships/image" Target="../media/image4.emf"/><Relationship Id="rId5" Type="http://schemas.openxmlformats.org/officeDocument/2006/relationships/oleObject" Target="../embeddings/oleObject38.bin"/><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tags" Target="../tags/tag360.xml"/><Relationship Id="rId7" Type="http://schemas.openxmlformats.org/officeDocument/2006/relationships/image" Target="../media/image16.jpeg"/><Relationship Id="rId2" Type="http://schemas.openxmlformats.org/officeDocument/2006/relationships/tags" Target="../tags/tag359.xml"/><Relationship Id="rId1" Type="http://schemas.openxmlformats.org/officeDocument/2006/relationships/vmlDrawing" Target="../drawings/vmlDrawing39.vml"/><Relationship Id="rId6" Type="http://schemas.openxmlformats.org/officeDocument/2006/relationships/image" Target="../media/image4.emf"/><Relationship Id="rId5" Type="http://schemas.openxmlformats.org/officeDocument/2006/relationships/oleObject" Target="../embeddings/oleObject39.bin"/><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362.xml"/><Relationship Id="rId7" Type="http://schemas.openxmlformats.org/officeDocument/2006/relationships/image" Target="../media/image17.jpeg"/><Relationship Id="rId2" Type="http://schemas.openxmlformats.org/officeDocument/2006/relationships/tags" Target="../tags/tag361.xml"/><Relationship Id="rId1" Type="http://schemas.openxmlformats.org/officeDocument/2006/relationships/vmlDrawing" Target="../drawings/vmlDrawing40.vml"/><Relationship Id="rId6" Type="http://schemas.openxmlformats.org/officeDocument/2006/relationships/image" Target="../media/image4.emf"/><Relationship Id="rId5" Type="http://schemas.openxmlformats.org/officeDocument/2006/relationships/oleObject" Target="../embeddings/oleObject40.bin"/><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364.xml"/><Relationship Id="rId7" Type="http://schemas.openxmlformats.org/officeDocument/2006/relationships/image" Target="../media/image18.jpeg"/><Relationship Id="rId2" Type="http://schemas.openxmlformats.org/officeDocument/2006/relationships/tags" Target="../tags/tag363.xml"/><Relationship Id="rId1" Type="http://schemas.openxmlformats.org/officeDocument/2006/relationships/vmlDrawing" Target="../drawings/vmlDrawing41.vml"/><Relationship Id="rId6" Type="http://schemas.openxmlformats.org/officeDocument/2006/relationships/image" Target="../media/image4.emf"/><Relationship Id="rId5" Type="http://schemas.openxmlformats.org/officeDocument/2006/relationships/oleObject" Target="../embeddings/oleObject41.bin"/><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tags" Target="../tags/tag366.xml"/><Relationship Id="rId7" Type="http://schemas.openxmlformats.org/officeDocument/2006/relationships/image" Target="../media/image18.jpeg"/><Relationship Id="rId2" Type="http://schemas.openxmlformats.org/officeDocument/2006/relationships/tags" Target="../tags/tag365.xml"/><Relationship Id="rId1" Type="http://schemas.openxmlformats.org/officeDocument/2006/relationships/vmlDrawing" Target="../drawings/vmlDrawing42.vml"/><Relationship Id="rId6" Type="http://schemas.openxmlformats.org/officeDocument/2006/relationships/image" Target="../media/image4.emf"/><Relationship Id="rId5" Type="http://schemas.openxmlformats.org/officeDocument/2006/relationships/oleObject" Target="../embeddings/oleObject42.bin"/><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slide" Target="slide10.xml"/><Relationship Id="rId2" Type="http://schemas.openxmlformats.org/officeDocument/2006/relationships/tags" Target="../tags/tag325.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image" Target="../media/image9.emf"/><Relationship Id="rId5" Type="http://schemas.openxmlformats.org/officeDocument/2006/relationships/tags" Target="../tags/tag328.xml"/><Relationship Id="rId10" Type="http://schemas.openxmlformats.org/officeDocument/2006/relationships/oleObject" Target="../embeddings/oleObject27.bin"/><Relationship Id="rId4" Type="http://schemas.openxmlformats.org/officeDocument/2006/relationships/tags" Target="../tags/tag327.xml"/><Relationship Id="rId9"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333.xml"/><Relationship Id="rId2" Type="http://schemas.openxmlformats.org/officeDocument/2006/relationships/tags" Target="../tags/tag332.xml"/><Relationship Id="rId1" Type="http://schemas.openxmlformats.org/officeDocument/2006/relationships/vmlDrawing" Target="../drawings/vmlDrawing28.vml"/><Relationship Id="rId6" Type="http://schemas.openxmlformats.org/officeDocument/2006/relationships/image" Target="../media/image4.emf"/><Relationship Id="rId5" Type="http://schemas.openxmlformats.org/officeDocument/2006/relationships/oleObject" Target="../embeddings/oleObject28.bin"/><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335.xml"/><Relationship Id="rId7" Type="http://schemas.openxmlformats.org/officeDocument/2006/relationships/image" Target="../media/image10.jpeg"/><Relationship Id="rId2" Type="http://schemas.openxmlformats.org/officeDocument/2006/relationships/tags" Target="../tags/tag334.xml"/><Relationship Id="rId1" Type="http://schemas.openxmlformats.org/officeDocument/2006/relationships/vmlDrawing" Target="../drawings/vmlDrawing29.vml"/><Relationship Id="rId6" Type="http://schemas.openxmlformats.org/officeDocument/2006/relationships/image" Target="../media/image4.emf"/><Relationship Id="rId5" Type="http://schemas.openxmlformats.org/officeDocument/2006/relationships/oleObject" Target="../embeddings/oleObject29.bin"/><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337.xml"/><Relationship Id="rId7" Type="http://schemas.openxmlformats.org/officeDocument/2006/relationships/image" Target="../media/image11.jpeg"/><Relationship Id="rId2" Type="http://schemas.openxmlformats.org/officeDocument/2006/relationships/tags" Target="../tags/tag336.xml"/><Relationship Id="rId1" Type="http://schemas.openxmlformats.org/officeDocument/2006/relationships/vmlDrawing" Target="../drawings/vmlDrawing30.vml"/><Relationship Id="rId6" Type="http://schemas.openxmlformats.org/officeDocument/2006/relationships/image" Target="../media/image4.emf"/><Relationship Id="rId5" Type="http://schemas.openxmlformats.org/officeDocument/2006/relationships/oleObject" Target="../embeddings/oleObject30.bin"/><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339.xml"/><Relationship Id="rId2" Type="http://schemas.openxmlformats.org/officeDocument/2006/relationships/tags" Target="../tags/tag338.xml"/><Relationship Id="rId1" Type="http://schemas.openxmlformats.org/officeDocument/2006/relationships/vmlDrawing" Target="../drawings/vmlDrawing31.vml"/><Relationship Id="rId6" Type="http://schemas.openxmlformats.org/officeDocument/2006/relationships/image" Target="../media/image4.emf"/><Relationship Id="rId5" Type="http://schemas.openxmlformats.org/officeDocument/2006/relationships/oleObject" Target="../embeddings/oleObject31.bin"/><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341.xml"/><Relationship Id="rId7" Type="http://schemas.openxmlformats.org/officeDocument/2006/relationships/image" Target="../media/image12.jpeg"/><Relationship Id="rId2" Type="http://schemas.openxmlformats.org/officeDocument/2006/relationships/tags" Target="../tags/tag340.xml"/><Relationship Id="rId1" Type="http://schemas.openxmlformats.org/officeDocument/2006/relationships/vmlDrawing" Target="../drawings/vmlDrawing32.vml"/><Relationship Id="rId6" Type="http://schemas.openxmlformats.org/officeDocument/2006/relationships/image" Target="../media/image4.emf"/><Relationship Id="rId5" Type="http://schemas.openxmlformats.org/officeDocument/2006/relationships/oleObject" Target="../embeddings/oleObject32.bin"/><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343.xml"/><Relationship Id="rId7" Type="http://schemas.openxmlformats.org/officeDocument/2006/relationships/image" Target="../media/image13.jpeg"/><Relationship Id="rId2" Type="http://schemas.openxmlformats.org/officeDocument/2006/relationships/tags" Target="../tags/tag342.xml"/><Relationship Id="rId1" Type="http://schemas.openxmlformats.org/officeDocument/2006/relationships/vmlDrawing" Target="../drawings/vmlDrawing33.vml"/><Relationship Id="rId6" Type="http://schemas.openxmlformats.org/officeDocument/2006/relationships/image" Target="../media/image4.emf"/><Relationship Id="rId5" Type="http://schemas.openxmlformats.org/officeDocument/2006/relationships/oleObject" Target="../embeddings/oleObject33.bin"/><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345.xml"/><Relationship Id="rId2" Type="http://schemas.openxmlformats.org/officeDocument/2006/relationships/tags" Target="../tags/tag344.xml"/><Relationship Id="rId1" Type="http://schemas.openxmlformats.org/officeDocument/2006/relationships/vmlDrawing" Target="../drawings/vmlDrawing34.vml"/><Relationship Id="rId6" Type="http://schemas.openxmlformats.org/officeDocument/2006/relationships/image" Target="../media/image4.emf"/><Relationship Id="rId5" Type="http://schemas.openxmlformats.org/officeDocument/2006/relationships/oleObject" Target="../embeddings/oleObject34.bin"/><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42863393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40"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cap="all" dirty="0"/>
              <a:t>DESCRIBE CORE AZURE IDENTITY SERVICES</a:t>
            </a:r>
            <a:endParaRPr lang="en-US" dirty="0"/>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918506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36" name="think-cell Slide" r:id="rId10" imgW="186" imgH="179" progId="TCLayout.ActiveDocument.1">
                  <p:embed/>
                </p:oleObj>
              </mc:Choice>
              <mc:Fallback>
                <p:oleObj name="think-cell Slide" r:id="rId10"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2" action="ppaction://hlinksldjump"/>
            <a:extLst>
              <a:ext uri="{FF2B5EF4-FFF2-40B4-BE49-F238E27FC236}">
                <a16:creationId xmlns:a16="http://schemas.microsoft.com/office/drawing/2014/main" id="{3CC5431A-65C1-417A-BACC-BD1A69D64100}"/>
              </a:ext>
            </a:extLst>
          </p:cNvPr>
          <p:cNvSpPr>
            <a:spLocks noGrp="1"/>
          </p:cNvSpPr>
          <p:nvPr>
            <p:custDataLst>
              <p:tags r:id="rId7"/>
            </p:custDataLst>
          </p:nvPr>
        </p:nvSpPr>
        <p:spPr bwMode="gray">
          <a:xfrm>
            <a:off x="4978399"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cap="small"/>
              <a:t>Azure Active Directory</a:t>
            </a:r>
          </a:p>
        </p:txBody>
      </p:sp>
      <p:sp>
        <p:nvSpPr>
          <p:cNvPr id="14" name="Text Placeholder 2">
            <a:extLst>
              <a:ext uri="{FF2B5EF4-FFF2-40B4-BE49-F238E27FC236}">
                <a16:creationId xmlns:a16="http://schemas.microsoft.com/office/drawing/2014/main" id="{5CC4E6A7-6A7B-4B62-9E5C-22502A174EF3}"/>
              </a:ext>
            </a:extLst>
          </p:cNvPr>
          <p:cNvSpPr>
            <a:spLocks noGrp="1"/>
          </p:cNvSpPr>
          <p:nvPr>
            <p:custDataLst>
              <p:tags r:id="rId8"/>
            </p:custDataLst>
          </p:nvPr>
        </p:nvSpPr>
        <p:spPr bwMode="gray">
          <a:xfrm>
            <a:off x="4978400" y="34290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b="1" cap="small">
                <a:solidFill>
                  <a:schemeClr val="tx2"/>
                </a:solidFill>
              </a:rPr>
              <a:t>Multi-factor authentication</a:t>
            </a:r>
          </a:p>
        </p:txBody>
      </p:sp>
    </p:spTree>
    <p:extLst>
      <p:ext uri="{BB962C8B-B14F-4D97-AF65-F5344CB8AC3E}">
        <p14:creationId xmlns:p14="http://schemas.microsoft.com/office/powerpoint/2010/main" val="497982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1381096-2AB6-4A25-81F2-42B07A036C32}"/>
              </a:ext>
            </a:extLst>
          </p:cNvPr>
          <p:cNvGraphicFramePr>
            <a:graphicFrameLocks noChangeAspect="1"/>
          </p:cNvGraphicFramePr>
          <p:nvPr>
            <p:custDataLst>
              <p:tags r:id="rId2"/>
            </p:custDataLst>
            <p:extLst>
              <p:ext uri="{D42A27DB-BD31-4B8C-83A1-F6EECF244321}">
                <p14:modId xmlns:p14="http://schemas.microsoft.com/office/powerpoint/2010/main" val="35489650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88"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08999CAD-A03C-47FE-9C48-F86E205F8A3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F60D0D95-628A-40E8-90A0-F3D3B4A5C8DD}"/>
              </a:ext>
            </a:extLst>
          </p:cNvPr>
          <p:cNvSpPr>
            <a:spLocks noGrp="1"/>
          </p:cNvSpPr>
          <p:nvPr>
            <p:ph type="title"/>
          </p:nvPr>
        </p:nvSpPr>
        <p:spPr/>
        <p:txBody>
          <a:bodyPr/>
          <a:lstStyle/>
          <a:p>
            <a:r>
              <a:rPr lang="en-US" dirty="0"/>
              <a:t>Multi-factor authentication</a:t>
            </a:r>
          </a:p>
        </p:txBody>
      </p:sp>
      <p:sp>
        <p:nvSpPr>
          <p:cNvPr id="3" name="Subtitle 2">
            <a:extLst>
              <a:ext uri="{FF2B5EF4-FFF2-40B4-BE49-F238E27FC236}">
                <a16:creationId xmlns:a16="http://schemas.microsoft.com/office/drawing/2014/main" id="{236FF705-DF94-421F-A1E2-03D36298B29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6D2282B-0C4F-4516-8E9A-3340A4ED3C4B}"/>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3218834E-EF2A-4990-AE9F-C13145AB362B}"/>
              </a:ext>
            </a:extLst>
          </p:cNvPr>
          <p:cNvSpPr/>
          <p:nvPr/>
        </p:nvSpPr>
        <p:spPr>
          <a:xfrm>
            <a:off x="3689684" y="1320879"/>
            <a:ext cx="7950628" cy="2585323"/>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Azure AD has three other pricing tiers that aren’t free: Basic, Premium P1, and Premium P2. If you upgrade to one of the Premium plans, you have the ability to enable multi-factor authentication for your users.</a:t>
            </a:r>
          </a:p>
          <a:p>
            <a:endParaRPr lang="en-US" dirty="0">
              <a:solidFill>
                <a:srgbClr val="000000"/>
              </a:solidFill>
              <a:latin typeface="inherit"/>
              <a:cs typeface="Times New Roman" panose="02020603050405020304" pitchFamily="18" charset="0"/>
            </a:endParaRPr>
          </a:p>
          <a:p>
            <a:r>
              <a:rPr lang="en-US" b="1" dirty="0"/>
              <a:t>If you’re using the free Azure AD plan, you have a subset of MFA features for global administrators only. These features allow you to enable MFA for global administrators when accessing the Azure portal and the Microsoft 365 admin center.</a:t>
            </a:r>
            <a:endParaRPr lang="en-US" dirty="0"/>
          </a:p>
          <a:p>
            <a:endParaRPr lang="en-US" dirty="0"/>
          </a:p>
        </p:txBody>
      </p:sp>
    </p:spTree>
    <p:extLst>
      <p:ext uri="{BB962C8B-B14F-4D97-AF65-F5344CB8AC3E}">
        <p14:creationId xmlns:p14="http://schemas.microsoft.com/office/powerpoint/2010/main" val="1233584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20936E6-FBCC-4EAB-AED4-52270620F8FD}"/>
              </a:ext>
            </a:extLst>
          </p:cNvPr>
          <p:cNvGraphicFramePr>
            <a:graphicFrameLocks noChangeAspect="1"/>
          </p:cNvGraphicFramePr>
          <p:nvPr>
            <p:custDataLst>
              <p:tags r:id="rId2"/>
            </p:custDataLst>
            <p:extLst>
              <p:ext uri="{D42A27DB-BD31-4B8C-83A1-F6EECF244321}">
                <p14:modId xmlns:p14="http://schemas.microsoft.com/office/powerpoint/2010/main" val="30640133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12"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EC0C237-A330-4B22-A358-2EB58CA4272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236FF705-DF94-421F-A1E2-03D36298B29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6D2282B-0C4F-4516-8E9A-3340A4ED3C4B}"/>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3218834E-EF2A-4990-AE9F-C13145AB362B}"/>
              </a:ext>
            </a:extLst>
          </p:cNvPr>
          <p:cNvSpPr/>
          <p:nvPr/>
        </p:nvSpPr>
        <p:spPr>
          <a:xfrm>
            <a:off x="3689684" y="1320879"/>
            <a:ext cx="7950628" cy="646331"/>
          </a:xfrm>
          <a:prstGeom prst="rect">
            <a:avLst/>
          </a:prstGeom>
        </p:spPr>
        <p:txBody>
          <a:bodyPr wrap="square">
            <a:spAutoFit/>
          </a:bodyPr>
          <a:lstStyle/>
          <a:p>
            <a:r>
              <a:rPr lang="en-US" dirty="0"/>
              <a:t>To enable multi-factor authentication for one or more users of your Azure AD, open the All Users blade and click on </a:t>
            </a:r>
            <a:r>
              <a:rPr lang="en-US" b="1" dirty="0"/>
              <a:t>Multi-Factor Authentication</a:t>
            </a:r>
            <a:r>
              <a:rPr lang="en-US" dirty="0"/>
              <a:t>.</a:t>
            </a:r>
          </a:p>
        </p:txBody>
      </p:sp>
      <p:sp>
        <p:nvSpPr>
          <p:cNvPr id="6" name="Title 1">
            <a:extLst>
              <a:ext uri="{FF2B5EF4-FFF2-40B4-BE49-F238E27FC236}">
                <a16:creationId xmlns:a16="http://schemas.microsoft.com/office/drawing/2014/main" id="{4F0D13E1-DD98-4583-9294-B2050CD29D35}"/>
              </a:ext>
            </a:extLst>
          </p:cNvPr>
          <p:cNvSpPr>
            <a:spLocks noGrp="1"/>
          </p:cNvSpPr>
          <p:nvPr>
            <p:ph type="title"/>
          </p:nvPr>
        </p:nvSpPr>
        <p:spPr>
          <a:xfrm>
            <a:off x="554038" y="2744788"/>
            <a:ext cx="2514600" cy="768350"/>
          </a:xfrm>
        </p:spPr>
        <p:txBody>
          <a:bodyPr/>
          <a:lstStyle/>
          <a:p>
            <a:r>
              <a:rPr lang="en-US" dirty="0"/>
              <a:t>Multi-factor authentication</a:t>
            </a:r>
          </a:p>
        </p:txBody>
      </p:sp>
      <p:pic>
        <p:nvPicPr>
          <p:cNvPr id="9" name="Picture 8" descr="In this screen shot, the All Users blade is displayed with the Multi-Factor Authentication button so we can enable multi-factor authentication for our users.">
            <a:extLst>
              <a:ext uri="{FF2B5EF4-FFF2-40B4-BE49-F238E27FC236}">
                <a16:creationId xmlns:a16="http://schemas.microsoft.com/office/drawing/2014/main" id="{46620877-F367-44CC-97DB-7629F041F47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828453" y="2189798"/>
            <a:ext cx="5673090" cy="2646680"/>
          </a:xfrm>
          <a:prstGeom prst="rect">
            <a:avLst/>
          </a:prstGeom>
          <a:noFill/>
          <a:ln>
            <a:noFill/>
          </a:ln>
        </p:spPr>
      </p:pic>
    </p:spTree>
    <p:extLst>
      <p:ext uri="{BB962C8B-B14F-4D97-AF65-F5344CB8AC3E}">
        <p14:creationId xmlns:p14="http://schemas.microsoft.com/office/powerpoint/2010/main" val="387263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20936E6-FBCC-4EAB-AED4-52270620F8F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36" name="think-cell Slide" r:id="rId5" imgW="592" imgH="595" progId="TCLayout.ActiveDocument.1">
                  <p:embed/>
                </p:oleObj>
              </mc:Choice>
              <mc:Fallback>
                <p:oleObj name="think-cell Slide" r:id="rId5" imgW="592" imgH="595" progId="TCLayout.ActiveDocument.1">
                  <p:embed/>
                  <p:pic>
                    <p:nvPicPr>
                      <p:cNvPr id="8" name="Object 7" hidden="1">
                        <a:extLst>
                          <a:ext uri="{FF2B5EF4-FFF2-40B4-BE49-F238E27FC236}">
                            <a16:creationId xmlns:a16="http://schemas.microsoft.com/office/drawing/2014/main" id="{B20936E6-FBCC-4EAB-AED4-52270620F8F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EC0C237-A330-4B22-A358-2EB58CA4272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236FF705-DF94-421F-A1E2-03D36298B29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6D2282B-0C4F-4516-8E9A-3340A4ED3C4B}"/>
              </a:ext>
            </a:extLst>
          </p:cNvPr>
          <p:cNvSpPr>
            <a:spLocks noGrp="1"/>
          </p:cNvSpPr>
          <p:nvPr>
            <p:ph type="body" sz="quarter" idx="17"/>
          </p:nvPr>
        </p:nvSpPr>
        <p:spPr/>
        <p:txBody>
          <a:bodyPr/>
          <a:lstStyle/>
          <a:p>
            <a:endParaRPr lang="en-US"/>
          </a:p>
        </p:txBody>
      </p:sp>
      <p:sp>
        <p:nvSpPr>
          <p:cNvPr id="6" name="Title 1">
            <a:extLst>
              <a:ext uri="{FF2B5EF4-FFF2-40B4-BE49-F238E27FC236}">
                <a16:creationId xmlns:a16="http://schemas.microsoft.com/office/drawing/2014/main" id="{4F0D13E1-DD98-4583-9294-B2050CD29D35}"/>
              </a:ext>
            </a:extLst>
          </p:cNvPr>
          <p:cNvSpPr>
            <a:spLocks noGrp="1"/>
          </p:cNvSpPr>
          <p:nvPr>
            <p:ph type="title"/>
          </p:nvPr>
        </p:nvSpPr>
        <p:spPr>
          <a:xfrm>
            <a:off x="554038" y="2744788"/>
            <a:ext cx="2514600" cy="768350"/>
          </a:xfrm>
        </p:spPr>
        <p:txBody>
          <a:bodyPr/>
          <a:lstStyle/>
          <a:p>
            <a:r>
              <a:rPr lang="en-US" dirty="0"/>
              <a:t>Multi-factor authentication</a:t>
            </a:r>
          </a:p>
        </p:txBody>
      </p:sp>
      <p:sp>
        <p:nvSpPr>
          <p:cNvPr id="2" name="Rectangle 1">
            <a:extLst>
              <a:ext uri="{FF2B5EF4-FFF2-40B4-BE49-F238E27FC236}">
                <a16:creationId xmlns:a16="http://schemas.microsoft.com/office/drawing/2014/main" id="{26BE6285-F980-49B8-BF15-A76D5932C41B}"/>
              </a:ext>
            </a:extLst>
          </p:cNvPr>
          <p:cNvSpPr/>
          <p:nvPr/>
        </p:nvSpPr>
        <p:spPr>
          <a:xfrm>
            <a:off x="3641558" y="1304836"/>
            <a:ext cx="7998754" cy="1200329"/>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When you click on Multi-Factor Authentication, a new browser window opens and displays the Azure AD user management site. Select one or more users you want to enable multi-factor authentication for and click </a:t>
            </a:r>
            <a:r>
              <a:rPr lang="en-US" b="1" dirty="0">
                <a:solidFill>
                  <a:srgbClr val="000000"/>
                </a:solidFill>
                <a:latin typeface="inherit"/>
                <a:ea typeface="Times New Roman" panose="02020603050405020304" pitchFamily="18" charset="0"/>
                <a:cs typeface="Times New Roman" panose="02020603050405020304" pitchFamily="18" charset="0"/>
              </a:rPr>
              <a:t>Enable</a:t>
            </a:r>
            <a:r>
              <a:rPr lang="en-US" dirty="0">
                <a:solidFill>
                  <a:srgbClr val="000000"/>
                </a:solidFill>
                <a:latin typeface="inherit"/>
                <a:ea typeface="Times New Roman" panose="02020603050405020304" pitchFamily="18" charset="0"/>
                <a:cs typeface="Times New Roman" panose="02020603050405020304" pitchFamily="18" charset="0"/>
              </a:rPr>
              <a:t>.</a:t>
            </a:r>
          </a:p>
          <a:p>
            <a:endParaRPr lang="en-US" dirty="0"/>
          </a:p>
        </p:txBody>
      </p:sp>
      <p:pic>
        <p:nvPicPr>
          <p:cNvPr id="10" name="Picture 9" descr="In this screen shot, multi-factor authentication is being enabled for a single user in Azure AD.">
            <a:extLst>
              <a:ext uri="{FF2B5EF4-FFF2-40B4-BE49-F238E27FC236}">
                <a16:creationId xmlns:a16="http://schemas.microsoft.com/office/drawing/2014/main" id="{64807DCF-D3D6-49C4-B7F5-90BF323BA47A}"/>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973253" y="2415997"/>
            <a:ext cx="5646420" cy="3472180"/>
          </a:xfrm>
          <a:prstGeom prst="rect">
            <a:avLst/>
          </a:prstGeom>
          <a:noFill/>
          <a:ln>
            <a:noFill/>
          </a:ln>
        </p:spPr>
      </p:pic>
    </p:spTree>
    <p:extLst>
      <p:ext uri="{BB962C8B-B14F-4D97-AF65-F5344CB8AC3E}">
        <p14:creationId xmlns:p14="http://schemas.microsoft.com/office/powerpoint/2010/main" val="1376620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20936E6-FBCC-4EAB-AED4-52270620F8F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61" name="think-cell Slide" r:id="rId5" imgW="592" imgH="595" progId="TCLayout.ActiveDocument.1">
                  <p:embed/>
                </p:oleObj>
              </mc:Choice>
              <mc:Fallback>
                <p:oleObj name="think-cell Slide" r:id="rId5" imgW="592" imgH="595" progId="TCLayout.ActiveDocument.1">
                  <p:embed/>
                  <p:pic>
                    <p:nvPicPr>
                      <p:cNvPr id="8" name="Object 7" hidden="1">
                        <a:extLst>
                          <a:ext uri="{FF2B5EF4-FFF2-40B4-BE49-F238E27FC236}">
                            <a16:creationId xmlns:a16="http://schemas.microsoft.com/office/drawing/2014/main" id="{B20936E6-FBCC-4EAB-AED4-52270620F8F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EC0C237-A330-4B22-A358-2EB58CA4272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236FF705-DF94-421F-A1E2-03D36298B29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6D2282B-0C4F-4516-8E9A-3340A4ED3C4B}"/>
              </a:ext>
            </a:extLst>
          </p:cNvPr>
          <p:cNvSpPr>
            <a:spLocks noGrp="1"/>
          </p:cNvSpPr>
          <p:nvPr>
            <p:ph type="body" sz="quarter" idx="17"/>
          </p:nvPr>
        </p:nvSpPr>
        <p:spPr/>
        <p:txBody>
          <a:bodyPr/>
          <a:lstStyle/>
          <a:p>
            <a:endParaRPr lang="en-US"/>
          </a:p>
        </p:txBody>
      </p:sp>
      <p:sp>
        <p:nvSpPr>
          <p:cNvPr id="6" name="Title 1">
            <a:extLst>
              <a:ext uri="{FF2B5EF4-FFF2-40B4-BE49-F238E27FC236}">
                <a16:creationId xmlns:a16="http://schemas.microsoft.com/office/drawing/2014/main" id="{4F0D13E1-DD98-4583-9294-B2050CD29D35}"/>
              </a:ext>
            </a:extLst>
          </p:cNvPr>
          <p:cNvSpPr>
            <a:spLocks noGrp="1"/>
          </p:cNvSpPr>
          <p:nvPr>
            <p:ph type="title"/>
          </p:nvPr>
        </p:nvSpPr>
        <p:spPr>
          <a:xfrm>
            <a:off x="554038" y="2744788"/>
            <a:ext cx="2514600" cy="768350"/>
          </a:xfrm>
        </p:spPr>
        <p:txBody>
          <a:bodyPr/>
          <a:lstStyle/>
          <a:p>
            <a:r>
              <a:rPr lang="en-US" dirty="0"/>
              <a:t>Multi-factor authentication</a:t>
            </a:r>
          </a:p>
        </p:txBody>
      </p:sp>
      <p:sp>
        <p:nvSpPr>
          <p:cNvPr id="2" name="Rectangle 1">
            <a:extLst>
              <a:ext uri="{FF2B5EF4-FFF2-40B4-BE49-F238E27FC236}">
                <a16:creationId xmlns:a16="http://schemas.microsoft.com/office/drawing/2014/main" id="{26BE6285-F980-49B8-BF15-A76D5932C41B}"/>
              </a:ext>
            </a:extLst>
          </p:cNvPr>
          <p:cNvSpPr/>
          <p:nvPr/>
        </p:nvSpPr>
        <p:spPr>
          <a:xfrm>
            <a:off x="3641558" y="1304836"/>
            <a:ext cx="7998754" cy="1200329"/>
          </a:xfrm>
          <a:prstGeom prst="rect">
            <a:avLst/>
          </a:prstGeom>
        </p:spPr>
        <p:txBody>
          <a:bodyPr wrap="square">
            <a:spAutoFit/>
          </a:bodyPr>
          <a:lstStyle/>
          <a:p>
            <a:r>
              <a:rPr lang="en-US" dirty="0"/>
              <a:t>You can’t enable multi-factor authentication for guest users using this method. If you want to enforce multi-factor authentication for guest users, you will need to set up conditional access to your Azure AD. To do that, open your Azure AD in the Azure portal and click on </a:t>
            </a:r>
            <a:r>
              <a:rPr lang="en-US" b="1" dirty="0"/>
              <a:t>Conditional Access</a:t>
            </a:r>
            <a:r>
              <a:rPr lang="en-US" dirty="0"/>
              <a:t>.</a:t>
            </a:r>
          </a:p>
        </p:txBody>
      </p:sp>
      <p:pic>
        <p:nvPicPr>
          <p:cNvPr id="9" name="Picture 8" descr="In this screen shot, the Conditional Access menu option for Azure AD is shown in the Azure portal.">
            <a:extLst>
              <a:ext uri="{FF2B5EF4-FFF2-40B4-BE49-F238E27FC236}">
                <a16:creationId xmlns:a16="http://schemas.microsoft.com/office/drawing/2014/main" id="{F4F862F5-FDBF-4166-999E-79D0CDA43554}"/>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307288" y="2582557"/>
            <a:ext cx="4697597" cy="3579886"/>
          </a:xfrm>
          <a:prstGeom prst="rect">
            <a:avLst/>
          </a:prstGeom>
          <a:noFill/>
          <a:ln>
            <a:noFill/>
          </a:ln>
        </p:spPr>
      </p:pic>
      <p:sp>
        <p:nvSpPr>
          <p:cNvPr id="5" name="Rectangle 4">
            <a:extLst>
              <a:ext uri="{FF2B5EF4-FFF2-40B4-BE49-F238E27FC236}">
                <a16:creationId xmlns:a16="http://schemas.microsoft.com/office/drawing/2014/main" id="{AA2C575F-73EB-408C-A218-84791D37B52F}"/>
              </a:ext>
            </a:extLst>
          </p:cNvPr>
          <p:cNvSpPr/>
          <p:nvPr/>
        </p:nvSpPr>
        <p:spPr>
          <a:xfrm>
            <a:off x="3641558" y="3336478"/>
            <a:ext cx="2816942" cy="646331"/>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In the Conditional Access blade, click </a:t>
            </a:r>
            <a:r>
              <a:rPr lang="en-US" b="1" dirty="0">
                <a:solidFill>
                  <a:srgbClr val="000000"/>
                </a:solidFill>
                <a:latin typeface="inherit"/>
                <a:ea typeface="Times New Roman" panose="02020603050405020304" pitchFamily="18" charset="0"/>
                <a:cs typeface="Times New Roman" panose="02020603050405020304" pitchFamily="18" charset="0"/>
              </a:rPr>
              <a:t>New Policy</a:t>
            </a:r>
            <a:endParaRPr lang="en-US" dirty="0"/>
          </a:p>
        </p:txBody>
      </p:sp>
    </p:spTree>
    <p:extLst>
      <p:ext uri="{BB962C8B-B14F-4D97-AF65-F5344CB8AC3E}">
        <p14:creationId xmlns:p14="http://schemas.microsoft.com/office/powerpoint/2010/main" val="580689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20936E6-FBCC-4EAB-AED4-52270620F8F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084" name="think-cell Slide" r:id="rId5" imgW="592" imgH="595" progId="TCLayout.ActiveDocument.1">
                  <p:embed/>
                </p:oleObj>
              </mc:Choice>
              <mc:Fallback>
                <p:oleObj name="think-cell Slide" r:id="rId5" imgW="592" imgH="595" progId="TCLayout.ActiveDocument.1">
                  <p:embed/>
                  <p:pic>
                    <p:nvPicPr>
                      <p:cNvPr id="8" name="Object 7" hidden="1">
                        <a:extLst>
                          <a:ext uri="{FF2B5EF4-FFF2-40B4-BE49-F238E27FC236}">
                            <a16:creationId xmlns:a16="http://schemas.microsoft.com/office/drawing/2014/main" id="{B20936E6-FBCC-4EAB-AED4-52270620F8F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EC0C237-A330-4B22-A358-2EB58CA4272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236FF705-DF94-421F-A1E2-03D36298B29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6D2282B-0C4F-4516-8E9A-3340A4ED3C4B}"/>
              </a:ext>
            </a:extLst>
          </p:cNvPr>
          <p:cNvSpPr>
            <a:spLocks noGrp="1"/>
          </p:cNvSpPr>
          <p:nvPr>
            <p:ph type="body" sz="quarter" idx="17"/>
          </p:nvPr>
        </p:nvSpPr>
        <p:spPr/>
        <p:txBody>
          <a:bodyPr/>
          <a:lstStyle/>
          <a:p>
            <a:endParaRPr lang="en-US"/>
          </a:p>
        </p:txBody>
      </p:sp>
      <p:sp>
        <p:nvSpPr>
          <p:cNvPr id="6" name="Title 1">
            <a:extLst>
              <a:ext uri="{FF2B5EF4-FFF2-40B4-BE49-F238E27FC236}">
                <a16:creationId xmlns:a16="http://schemas.microsoft.com/office/drawing/2014/main" id="{4F0D13E1-DD98-4583-9294-B2050CD29D35}"/>
              </a:ext>
            </a:extLst>
          </p:cNvPr>
          <p:cNvSpPr>
            <a:spLocks noGrp="1"/>
          </p:cNvSpPr>
          <p:nvPr>
            <p:ph type="title"/>
          </p:nvPr>
        </p:nvSpPr>
        <p:spPr>
          <a:xfrm>
            <a:off x="554038" y="2744788"/>
            <a:ext cx="2514600" cy="768350"/>
          </a:xfrm>
        </p:spPr>
        <p:txBody>
          <a:bodyPr/>
          <a:lstStyle/>
          <a:p>
            <a:r>
              <a:rPr lang="en-US" dirty="0"/>
              <a:t>Multi-factor authentication</a:t>
            </a:r>
          </a:p>
        </p:txBody>
      </p:sp>
      <p:sp>
        <p:nvSpPr>
          <p:cNvPr id="10" name="Rectangle 9">
            <a:extLst>
              <a:ext uri="{FF2B5EF4-FFF2-40B4-BE49-F238E27FC236}">
                <a16:creationId xmlns:a16="http://schemas.microsoft.com/office/drawing/2014/main" id="{3F2E1CA0-674B-45CD-BC98-C61E8F92A3F5}"/>
              </a:ext>
            </a:extLst>
          </p:cNvPr>
          <p:cNvSpPr/>
          <p:nvPr/>
        </p:nvSpPr>
        <p:spPr>
          <a:xfrm>
            <a:off x="3684835" y="1674674"/>
            <a:ext cx="2839453" cy="2308324"/>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Enter a name for the new policy and click </a:t>
            </a:r>
            <a:r>
              <a:rPr lang="en-US" b="1" dirty="0">
                <a:solidFill>
                  <a:srgbClr val="000000"/>
                </a:solidFill>
                <a:latin typeface="inherit"/>
                <a:ea typeface="Times New Roman" panose="02020603050405020304" pitchFamily="18" charset="0"/>
                <a:cs typeface="Times New Roman" panose="02020603050405020304" pitchFamily="18" charset="0"/>
              </a:rPr>
              <a:t>Users and Groups</a:t>
            </a:r>
            <a:r>
              <a:rPr lang="en-US" dirty="0">
                <a:solidFill>
                  <a:srgbClr val="000000"/>
                </a:solidFill>
                <a:latin typeface="inherit"/>
                <a:ea typeface="Times New Roman" panose="02020603050405020304" pitchFamily="18" charset="0"/>
                <a:cs typeface="Times New Roman" panose="02020603050405020304" pitchFamily="18" charset="0"/>
              </a:rPr>
              <a:t> under Assignments. Click the </a:t>
            </a:r>
            <a:r>
              <a:rPr lang="en-US" b="1" dirty="0">
                <a:solidFill>
                  <a:srgbClr val="000000"/>
                </a:solidFill>
                <a:latin typeface="inherit"/>
                <a:ea typeface="Times New Roman" panose="02020603050405020304" pitchFamily="18" charset="0"/>
                <a:cs typeface="Times New Roman" panose="02020603050405020304" pitchFamily="18" charset="0"/>
              </a:rPr>
              <a:t>Select Users and Groups</a:t>
            </a:r>
            <a:r>
              <a:rPr lang="en-US" dirty="0">
                <a:solidFill>
                  <a:srgbClr val="000000"/>
                </a:solidFill>
                <a:latin typeface="inherit"/>
                <a:ea typeface="Times New Roman" panose="02020603050405020304" pitchFamily="18" charset="0"/>
                <a:cs typeface="Times New Roman" panose="02020603050405020304" pitchFamily="18" charset="0"/>
              </a:rPr>
              <a:t> radio button and check the </a:t>
            </a:r>
            <a:r>
              <a:rPr lang="en-US" b="1" dirty="0">
                <a:solidFill>
                  <a:srgbClr val="000000"/>
                </a:solidFill>
                <a:latin typeface="inherit"/>
                <a:ea typeface="Times New Roman" panose="02020603050405020304" pitchFamily="18" charset="0"/>
                <a:cs typeface="Times New Roman" panose="02020603050405020304" pitchFamily="18" charset="0"/>
              </a:rPr>
              <a:t>All Guest Users</a:t>
            </a:r>
            <a:r>
              <a:rPr lang="en-US" dirty="0">
                <a:solidFill>
                  <a:srgbClr val="000000"/>
                </a:solidFill>
                <a:latin typeface="inherit"/>
                <a:ea typeface="Times New Roman" panose="02020603050405020304" pitchFamily="18" charset="0"/>
                <a:cs typeface="Times New Roman" panose="02020603050405020304" pitchFamily="18" charset="0"/>
              </a:rPr>
              <a:t> checkbox. Then click </a:t>
            </a:r>
            <a:r>
              <a:rPr lang="en-US" b="1" dirty="0">
                <a:solidFill>
                  <a:srgbClr val="000000"/>
                </a:solidFill>
                <a:latin typeface="inherit"/>
                <a:ea typeface="Times New Roman" panose="02020603050405020304" pitchFamily="18" charset="0"/>
                <a:cs typeface="Times New Roman" panose="02020603050405020304" pitchFamily="18" charset="0"/>
              </a:rPr>
              <a:t>Done</a:t>
            </a:r>
            <a:r>
              <a:rPr lang="en-US" dirty="0">
                <a:solidFill>
                  <a:srgbClr val="000000"/>
                </a:solidFill>
                <a:latin typeface="inherit"/>
                <a:ea typeface="Times New Roman" panose="02020603050405020304" pitchFamily="18" charset="0"/>
                <a:cs typeface="Times New Roman" panose="02020603050405020304" pitchFamily="18" charset="0"/>
              </a:rPr>
              <a:t> </a:t>
            </a:r>
            <a:endParaRPr lang="en-US" dirty="0"/>
          </a:p>
        </p:txBody>
      </p:sp>
      <p:pic>
        <p:nvPicPr>
          <p:cNvPr id="11" name="Picture 10" descr="In this screen shot, a new policy is being added for guest users for this Azure AD.">
            <a:extLst>
              <a:ext uri="{FF2B5EF4-FFF2-40B4-BE49-F238E27FC236}">
                <a16:creationId xmlns:a16="http://schemas.microsoft.com/office/drawing/2014/main" id="{1E2671DD-937F-4762-871A-2DCED2D684FD}"/>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524986" y="80577"/>
            <a:ext cx="5655945" cy="6649085"/>
          </a:xfrm>
          <a:prstGeom prst="rect">
            <a:avLst/>
          </a:prstGeom>
          <a:noFill/>
          <a:ln>
            <a:noFill/>
          </a:ln>
        </p:spPr>
      </p:pic>
    </p:spTree>
    <p:extLst>
      <p:ext uri="{BB962C8B-B14F-4D97-AF65-F5344CB8AC3E}">
        <p14:creationId xmlns:p14="http://schemas.microsoft.com/office/powerpoint/2010/main" val="3437064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20936E6-FBCC-4EAB-AED4-52270620F8F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08" name="think-cell Slide" r:id="rId5" imgW="592" imgH="595" progId="TCLayout.ActiveDocument.1">
                  <p:embed/>
                </p:oleObj>
              </mc:Choice>
              <mc:Fallback>
                <p:oleObj name="think-cell Slide" r:id="rId5" imgW="592" imgH="595" progId="TCLayout.ActiveDocument.1">
                  <p:embed/>
                  <p:pic>
                    <p:nvPicPr>
                      <p:cNvPr id="8" name="Object 7" hidden="1">
                        <a:extLst>
                          <a:ext uri="{FF2B5EF4-FFF2-40B4-BE49-F238E27FC236}">
                            <a16:creationId xmlns:a16="http://schemas.microsoft.com/office/drawing/2014/main" id="{B20936E6-FBCC-4EAB-AED4-52270620F8F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EC0C237-A330-4B22-A358-2EB58CA4272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236FF705-DF94-421F-A1E2-03D36298B29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6D2282B-0C4F-4516-8E9A-3340A4ED3C4B}"/>
              </a:ext>
            </a:extLst>
          </p:cNvPr>
          <p:cNvSpPr>
            <a:spLocks noGrp="1"/>
          </p:cNvSpPr>
          <p:nvPr>
            <p:ph type="body" sz="quarter" idx="17"/>
          </p:nvPr>
        </p:nvSpPr>
        <p:spPr/>
        <p:txBody>
          <a:bodyPr/>
          <a:lstStyle/>
          <a:p>
            <a:endParaRPr lang="en-US"/>
          </a:p>
        </p:txBody>
      </p:sp>
      <p:sp>
        <p:nvSpPr>
          <p:cNvPr id="6" name="Title 1">
            <a:extLst>
              <a:ext uri="{FF2B5EF4-FFF2-40B4-BE49-F238E27FC236}">
                <a16:creationId xmlns:a16="http://schemas.microsoft.com/office/drawing/2014/main" id="{4F0D13E1-DD98-4583-9294-B2050CD29D35}"/>
              </a:ext>
            </a:extLst>
          </p:cNvPr>
          <p:cNvSpPr>
            <a:spLocks noGrp="1"/>
          </p:cNvSpPr>
          <p:nvPr>
            <p:ph type="title"/>
          </p:nvPr>
        </p:nvSpPr>
        <p:spPr>
          <a:xfrm>
            <a:off x="554038" y="2744788"/>
            <a:ext cx="2514600" cy="768350"/>
          </a:xfrm>
        </p:spPr>
        <p:txBody>
          <a:bodyPr/>
          <a:lstStyle/>
          <a:p>
            <a:r>
              <a:rPr lang="en-US" dirty="0"/>
              <a:t>Multi-factor authentication</a:t>
            </a:r>
          </a:p>
        </p:txBody>
      </p:sp>
      <p:sp>
        <p:nvSpPr>
          <p:cNvPr id="2" name="Rectangle 1">
            <a:extLst>
              <a:ext uri="{FF2B5EF4-FFF2-40B4-BE49-F238E27FC236}">
                <a16:creationId xmlns:a16="http://schemas.microsoft.com/office/drawing/2014/main" id="{CA70F9C8-00B1-4B18-B755-5E5C551C4AD5}"/>
              </a:ext>
            </a:extLst>
          </p:cNvPr>
          <p:cNvSpPr/>
          <p:nvPr/>
        </p:nvSpPr>
        <p:spPr>
          <a:xfrm>
            <a:off x="3758826" y="2220977"/>
            <a:ext cx="2514600" cy="3447098"/>
          </a:xfrm>
          <a:prstGeom prst="rect">
            <a:avLst/>
          </a:prstGeom>
        </p:spPr>
        <p:txBody>
          <a:bodyPr wrap="square">
            <a:spAutoFit/>
          </a:bodyPr>
          <a:lstStyle/>
          <a:p>
            <a:pPr>
              <a:spcBef>
                <a:spcPts val="600"/>
              </a:spcBef>
              <a:spcAft>
                <a:spcPts val="0"/>
              </a:spcAft>
            </a:pPr>
            <a:r>
              <a:rPr lang="en-US" dirty="0">
                <a:solidFill>
                  <a:srgbClr val="000000"/>
                </a:solidFill>
                <a:latin typeface="inherit"/>
                <a:ea typeface="Times New Roman" panose="02020603050405020304" pitchFamily="18" charset="0"/>
                <a:cs typeface="Times New Roman" panose="02020603050405020304" pitchFamily="18" charset="0"/>
              </a:rPr>
              <a:t>You now need to configure which app this policy applies to. Click </a:t>
            </a:r>
            <a:r>
              <a:rPr lang="en-US" b="1" dirty="0">
                <a:solidFill>
                  <a:srgbClr val="000000"/>
                </a:solidFill>
                <a:latin typeface="inherit"/>
                <a:ea typeface="Times New Roman" panose="02020603050405020304" pitchFamily="18" charset="0"/>
                <a:cs typeface="Times New Roman" panose="02020603050405020304" pitchFamily="18" charset="0"/>
              </a:rPr>
              <a:t>Cloud Apps</a:t>
            </a:r>
            <a:r>
              <a:rPr lang="en-US" dirty="0">
                <a:solidFill>
                  <a:srgbClr val="000000"/>
                </a:solidFill>
                <a:latin typeface="inherit"/>
                <a:ea typeface="Times New Roman" panose="02020603050405020304" pitchFamily="18" charset="0"/>
                <a:cs typeface="Times New Roman" panose="02020603050405020304" pitchFamily="18" charset="0"/>
              </a:rPr>
              <a:t>.</a:t>
            </a:r>
            <a:endParaRPr lang="en-US" sz="1600" dirty="0">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spcBef>
                <a:spcPts val="600"/>
              </a:spcBef>
              <a:spcAft>
                <a:spcPts val="0"/>
              </a:spcAft>
              <a:buFont typeface="Arial" panose="020B0604020202020204" pitchFamily="34" charset="0"/>
              <a:buChar char="•"/>
              <a:tabLst>
                <a:tab pos="457200" algn="l"/>
              </a:tabLst>
            </a:pPr>
            <a:r>
              <a:rPr lang="en-US" dirty="0">
                <a:solidFill>
                  <a:srgbClr val="000000"/>
                </a:solidFill>
                <a:latin typeface="inherit"/>
                <a:ea typeface="Times New Roman" panose="02020603050405020304" pitchFamily="18" charset="0"/>
                <a:cs typeface="Times New Roman" panose="02020603050405020304" pitchFamily="18" charset="0"/>
              </a:rPr>
              <a:t>Click the </a:t>
            </a:r>
            <a:r>
              <a:rPr lang="en-US" b="1" dirty="0">
                <a:solidFill>
                  <a:srgbClr val="000000"/>
                </a:solidFill>
                <a:latin typeface="inherit"/>
                <a:ea typeface="Times New Roman" panose="02020603050405020304" pitchFamily="18" charset="0"/>
                <a:cs typeface="Times New Roman" panose="02020603050405020304" pitchFamily="18" charset="0"/>
              </a:rPr>
              <a:t>Select Apps</a:t>
            </a:r>
            <a:r>
              <a:rPr lang="en-US" dirty="0">
                <a:solidFill>
                  <a:srgbClr val="000000"/>
                </a:solidFill>
                <a:latin typeface="inherit"/>
                <a:ea typeface="Times New Roman" panose="02020603050405020304" pitchFamily="18" charset="0"/>
                <a:cs typeface="Times New Roman" panose="02020603050405020304" pitchFamily="18" charset="0"/>
              </a:rPr>
              <a:t> radio button.</a:t>
            </a:r>
            <a:endParaRPr lang="en-US" sz="1600" dirty="0">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spcBef>
                <a:spcPts val="600"/>
              </a:spcBef>
              <a:spcAft>
                <a:spcPts val="0"/>
              </a:spcAft>
              <a:buFont typeface="Arial" panose="020B0604020202020204" pitchFamily="34" charset="0"/>
              <a:buChar char="•"/>
              <a:tabLst>
                <a:tab pos="457200" algn="l"/>
              </a:tabLst>
            </a:pPr>
            <a:r>
              <a:rPr lang="en-US" dirty="0">
                <a:solidFill>
                  <a:srgbClr val="000000"/>
                </a:solidFill>
                <a:latin typeface="inherit"/>
                <a:ea typeface="Times New Roman" panose="02020603050405020304" pitchFamily="18" charset="0"/>
                <a:cs typeface="Times New Roman" panose="02020603050405020304" pitchFamily="18" charset="0"/>
              </a:rPr>
              <a:t>Click </a:t>
            </a:r>
            <a:r>
              <a:rPr lang="en-US" b="1" dirty="0">
                <a:solidFill>
                  <a:srgbClr val="000000"/>
                </a:solidFill>
                <a:latin typeface="inherit"/>
                <a:ea typeface="Times New Roman" panose="02020603050405020304" pitchFamily="18" charset="0"/>
                <a:cs typeface="Times New Roman" panose="02020603050405020304" pitchFamily="18" charset="0"/>
              </a:rPr>
              <a:t>Select</a:t>
            </a:r>
            <a:r>
              <a:rPr lang="en-US" dirty="0">
                <a:solidFill>
                  <a:srgbClr val="000000"/>
                </a:solidFill>
                <a:latin typeface="inherit"/>
                <a:ea typeface="Times New Roman" panose="02020603050405020304" pitchFamily="18" charset="0"/>
                <a:cs typeface="Times New Roman" panose="02020603050405020304" pitchFamily="18" charset="0"/>
              </a:rPr>
              <a:t>.</a:t>
            </a:r>
            <a:endParaRPr lang="en-US" sz="1600" dirty="0">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spcBef>
                <a:spcPts val="600"/>
              </a:spcBef>
              <a:spcAft>
                <a:spcPts val="0"/>
              </a:spcAft>
              <a:buFont typeface="Arial" panose="020B0604020202020204" pitchFamily="34" charset="0"/>
              <a:buChar char="•"/>
              <a:tabLst>
                <a:tab pos="457200" algn="l"/>
              </a:tabLst>
            </a:pPr>
            <a:r>
              <a:rPr lang="en-US" dirty="0">
                <a:solidFill>
                  <a:srgbClr val="000000"/>
                </a:solidFill>
                <a:latin typeface="inherit"/>
                <a:ea typeface="Times New Roman" panose="02020603050405020304" pitchFamily="18" charset="0"/>
                <a:cs typeface="Times New Roman" panose="02020603050405020304" pitchFamily="18" charset="0"/>
              </a:rPr>
              <a:t>Select the </a:t>
            </a:r>
            <a:r>
              <a:rPr lang="en-US" b="1" dirty="0">
                <a:solidFill>
                  <a:srgbClr val="000000"/>
                </a:solidFill>
                <a:latin typeface="inherit"/>
                <a:ea typeface="Times New Roman" panose="02020603050405020304" pitchFamily="18" charset="0"/>
                <a:cs typeface="Times New Roman" panose="02020603050405020304" pitchFamily="18" charset="0"/>
              </a:rPr>
              <a:t>Microsoft Azure Management app</a:t>
            </a:r>
            <a:r>
              <a:rPr lang="en-US" dirty="0">
                <a:solidFill>
                  <a:srgbClr val="000000"/>
                </a:solidFill>
                <a:latin typeface="inherit"/>
                <a:ea typeface="Times New Roman" panose="02020603050405020304" pitchFamily="18" charset="0"/>
                <a:cs typeface="Times New Roman" panose="02020603050405020304" pitchFamily="18" charset="0"/>
              </a:rPr>
              <a:t>.</a:t>
            </a:r>
            <a:endParaRPr lang="en-US" sz="1600" dirty="0">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spcBef>
                <a:spcPts val="600"/>
              </a:spcBef>
              <a:spcAft>
                <a:spcPts val="0"/>
              </a:spcAft>
              <a:buFont typeface="Arial" panose="020B0604020202020204" pitchFamily="34" charset="0"/>
              <a:buChar char="•"/>
              <a:tabLst>
                <a:tab pos="457200" algn="l"/>
              </a:tabLst>
            </a:pPr>
            <a:r>
              <a:rPr lang="en-US" dirty="0">
                <a:solidFill>
                  <a:srgbClr val="000000"/>
                </a:solidFill>
                <a:latin typeface="inherit"/>
                <a:ea typeface="Times New Roman" panose="02020603050405020304" pitchFamily="18" charset="0"/>
                <a:cs typeface="Times New Roman" panose="02020603050405020304" pitchFamily="18" charset="0"/>
              </a:rPr>
              <a:t>Click </a:t>
            </a:r>
            <a:r>
              <a:rPr lang="en-US" b="1" dirty="0">
                <a:solidFill>
                  <a:srgbClr val="000000"/>
                </a:solidFill>
                <a:latin typeface="inherit"/>
                <a:ea typeface="Times New Roman" panose="02020603050405020304" pitchFamily="18" charset="0"/>
                <a:cs typeface="Times New Roman" panose="02020603050405020304" pitchFamily="18" charset="0"/>
              </a:rPr>
              <a:t>Select</a:t>
            </a:r>
            <a:r>
              <a:rPr lang="en-US" dirty="0">
                <a:solidFill>
                  <a:srgbClr val="000000"/>
                </a:solidFill>
                <a:latin typeface="inherit"/>
                <a:ea typeface="Times New Roman" panose="02020603050405020304" pitchFamily="18" charset="0"/>
                <a:cs typeface="Times New Roman" panose="02020603050405020304" pitchFamily="18" charset="0"/>
              </a:rPr>
              <a:t>.</a:t>
            </a:r>
            <a:endParaRPr lang="en-US" sz="1600" dirty="0">
              <a:effectLst/>
              <a:latin typeface="Georgia" panose="02040502050405020303" pitchFamily="18" charset="0"/>
              <a:ea typeface="Times New Roman" panose="02020603050405020304" pitchFamily="18" charset="0"/>
              <a:cs typeface="Times New Roman" panose="02020603050405020304" pitchFamily="18" charset="0"/>
            </a:endParaRPr>
          </a:p>
        </p:txBody>
      </p:sp>
      <p:pic>
        <p:nvPicPr>
          <p:cNvPr id="12" name="Picture 11" descr="In this screen shot, the Microsoft Azure Management app is being added to the policy.">
            <a:extLst>
              <a:ext uri="{FF2B5EF4-FFF2-40B4-BE49-F238E27FC236}">
                <a16:creationId xmlns:a16="http://schemas.microsoft.com/office/drawing/2014/main" id="{5F3D14BC-1CAA-4FE3-BA69-DE964A832340}"/>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273426" y="1327468"/>
            <a:ext cx="5640070" cy="4371340"/>
          </a:xfrm>
          <a:prstGeom prst="rect">
            <a:avLst/>
          </a:prstGeom>
          <a:noFill/>
          <a:ln>
            <a:noFill/>
          </a:ln>
        </p:spPr>
      </p:pic>
    </p:spTree>
    <p:extLst>
      <p:ext uri="{BB962C8B-B14F-4D97-AF65-F5344CB8AC3E}">
        <p14:creationId xmlns:p14="http://schemas.microsoft.com/office/powerpoint/2010/main" val="3455488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20936E6-FBCC-4EAB-AED4-52270620F8F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133" name="think-cell Slide" r:id="rId5" imgW="592" imgH="595" progId="TCLayout.ActiveDocument.1">
                  <p:embed/>
                </p:oleObj>
              </mc:Choice>
              <mc:Fallback>
                <p:oleObj name="think-cell Slide" r:id="rId5" imgW="592" imgH="595" progId="TCLayout.ActiveDocument.1">
                  <p:embed/>
                  <p:pic>
                    <p:nvPicPr>
                      <p:cNvPr id="8" name="Object 7" hidden="1">
                        <a:extLst>
                          <a:ext uri="{FF2B5EF4-FFF2-40B4-BE49-F238E27FC236}">
                            <a16:creationId xmlns:a16="http://schemas.microsoft.com/office/drawing/2014/main" id="{B20936E6-FBCC-4EAB-AED4-52270620F8F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EC0C237-A330-4B22-A358-2EB58CA4272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236FF705-DF94-421F-A1E2-03D36298B29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6D2282B-0C4F-4516-8E9A-3340A4ED3C4B}"/>
              </a:ext>
            </a:extLst>
          </p:cNvPr>
          <p:cNvSpPr>
            <a:spLocks noGrp="1"/>
          </p:cNvSpPr>
          <p:nvPr>
            <p:ph type="body" sz="quarter" idx="17"/>
          </p:nvPr>
        </p:nvSpPr>
        <p:spPr/>
        <p:txBody>
          <a:bodyPr/>
          <a:lstStyle/>
          <a:p>
            <a:endParaRPr lang="en-US"/>
          </a:p>
        </p:txBody>
      </p:sp>
      <p:sp>
        <p:nvSpPr>
          <p:cNvPr id="6" name="Title 1">
            <a:extLst>
              <a:ext uri="{FF2B5EF4-FFF2-40B4-BE49-F238E27FC236}">
                <a16:creationId xmlns:a16="http://schemas.microsoft.com/office/drawing/2014/main" id="{4F0D13E1-DD98-4583-9294-B2050CD29D35}"/>
              </a:ext>
            </a:extLst>
          </p:cNvPr>
          <p:cNvSpPr>
            <a:spLocks noGrp="1"/>
          </p:cNvSpPr>
          <p:nvPr>
            <p:ph type="title"/>
          </p:nvPr>
        </p:nvSpPr>
        <p:spPr>
          <a:xfrm>
            <a:off x="554038" y="2744788"/>
            <a:ext cx="2514600" cy="768350"/>
          </a:xfrm>
        </p:spPr>
        <p:txBody>
          <a:bodyPr/>
          <a:lstStyle/>
          <a:p>
            <a:r>
              <a:rPr lang="en-US" dirty="0"/>
              <a:t>Multi-factor authentication</a:t>
            </a:r>
          </a:p>
        </p:txBody>
      </p:sp>
      <p:sp>
        <p:nvSpPr>
          <p:cNvPr id="2" name="Rectangle 1">
            <a:extLst>
              <a:ext uri="{FF2B5EF4-FFF2-40B4-BE49-F238E27FC236}">
                <a16:creationId xmlns:a16="http://schemas.microsoft.com/office/drawing/2014/main" id="{CA70F9C8-00B1-4B18-B755-5E5C551C4AD5}"/>
              </a:ext>
            </a:extLst>
          </p:cNvPr>
          <p:cNvSpPr/>
          <p:nvPr/>
        </p:nvSpPr>
        <p:spPr>
          <a:xfrm>
            <a:off x="3566321" y="1397486"/>
            <a:ext cx="2754268" cy="5078313"/>
          </a:xfrm>
          <a:prstGeom prst="rect">
            <a:avLst/>
          </a:prstGeom>
        </p:spPr>
        <p:txBody>
          <a:bodyPr wrap="square">
            <a:spAutoFit/>
          </a:bodyPr>
          <a:lstStyle/>
          <a:p>
            <a:r>
              <a:rPr lang="en-US" dirty="0"/>
              <a:t>To add a multi-factor authentication requirement to the policy:</a:t>
            </a:r>
          </a:p>
          <a:p>
            <a:pPr marL="285750" indent="-285750">
              <a:buFont typeface="Arial" panose="020B0604020202020204" pitchFamily="34" charset="0"/>
              <a:buChar char="•"/>
            </a:pPr>
            <a:r>
              <a:rPr lang="en-US" dirty="0"/>
              <a:t>Click on </a:t>
            </a:r>
            <a:r>
              <a:rPr lang="en-US" b="1" dirty="0"/>
              <a:t>Grant</a:t>
            </a:r>
            <a:r>
              <a:rPr lang="en-US" dirty="0"/>
              <a:t> under Access Controls.</a:t>
            </a:r>
          </a:p>
          <a:p>
            <a:pPr marL="285750" indent="-285750">
              <a:buFont typeface="Arial" panose="020B0604020202020204" pitchFamily="34" charset="0"/>
              <a:buChar char="•"/>
            </a:pPr>
            <a:r>
              <a:rPr lang="en-US" dirty="0"/>
              <a:t>Click </a:t>
            </a:r>
            <a:r>
              <a:rPr lang="en-US" b="1" dirty="0"/>
              <a:t>Grant Access</a:t>
            </a:r>
            <a:r>
              <a:rPr lang="en-US" dirty="0"/>
              <a:t> and check the </a:t>
            </a:r>
            <a:r>
              <a:rPr lang="en-US" b="1" dirty="0"/>
              <a:t>Require Multi-Factor Authentication</a:t>
            </a:r>
            <a:r>
              <a:rPr lang="en-US" dirty="0"/>
              <a:t> checkbox. </a:t>
            </a:r>
          </a:p>
          <a:p>
            <a:pPr marL="285750" indent="-285750">
              <a:buFont typeface="Arial" panose="020B0604020202020204" pitchFamily="34" charset="0"/>
              <a:buChar char="•"/>
            </a:pPr>
            <a:r>
              <a:rPr lang="en-US" dirty="0"/>
              <a:t>You’ll then need to click </a:t>
            </a:r>
            <a:r>
              <a:rPr lang="en-US" b="1" dirty="0"/>
              <a:t>Select</a:t>
            </a:r>
            <a:r>
              <a:rPr lang="en-US" dirty="0"/>
              <a:t> to add the access control.</a:t>
            </a:r>
          </a:p>
          <a:p>
            <a:pPr marL="285750" indent="-285750">
              <a:buFont typeface="Arial" panose="020B0604020202020204" pitchFamily="34" charset="0"/>
              <a:buChar char="•"/>
            </a:pPr>
            <a:r>
              <a:rPr lang="en-US" dirty="0"/>
              <a:t>Finally, enable the policy and click </a:t>
            </a:r>
            <a:r>
              <a:rPr lang="en-US" b="1" dirty="0"/>
              <a:t>Create</a:t>
            </a:r>
            <a:r>
              <a:rPr lang="en-US" dirty="0"/>
              <a:t> to finish the process.</a:t>
            </a:r>
          </a:p>
        </p:txBody>
      </p:sp>
      <p:pic>
        <p:nvPicPr>
          <p:cNvPr id="12" name="Picture 11" descr="In this screen shot, the Microsoft Azure Management app is being added to the policy.">
            <a:extLst>
              <a:ext uri="{FF2B5EF4-FFF2-40B4-BE49-F238E27FC236}">
                <a16:creationId xmlns:a16="http://schemas.microsoft.com/office/drawing/2014/main" id="{5F3D14BC-1CAA-4FE3-BA69-DE964A832340}"/>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439635" y="1720195"/>
            <a:ext cx="5640070" cy="4371340"/>
          </a:xfrm>
          <a:prstGeom prst="rect">
            <a:avLst/>
          </a:prstGeom>
          <a:noFill/>
          <a:ln>
            <a:noFill/>
          </a:ln>
        </p:spPr>
      </p:pic>
    </p:spTree>
    <p:extLst>
      <p:ext uri="{BB962C8B-B14F-4D97-AF65-F5344CB8AC3E}">
        <p14:creationId xmlns:p14="http://schemas.microsoft.com/office/powerpoint/2010/main" val="376249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41102379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88" name="think-cell Slide" r:id="rId10" imgW="186" imgH="179" progId="TCLayout.ActiveDocument.1">
                  <p:embed/>
                </p:oleObj>
              </mc:Choice>
              <mc:Fallback>
                <p:oleObj name="think-cell Slide" r:id="rId10"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30226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cap="small" dirty="0">
                <a:solidFill>
                  <a:schemeClr val="tx2"/>
                </a:solidFill>
              </a:rPr>
              <a:t>Azure Active Directory</a:t>
            </a:r>
          </a:p>
        </p:txBody>
      </p:sp>
      <p:sp>
        <p:nvSpPr>
          <p:cNvPr id="9" name="Text Placeholder 2">
            <a:hlinkClick r:id="rId12" action="ppaction://hlinksldjump"/>
            <a:extLst>
              <a:ext uri="{FF2B5EF4-FFF2-40B4-BE49-F238E27FC236}">
                <a16:creationId xmlns:a16="http://schemas.microsoft.com/office/drawing/2014/main" id="{9A10DBDD-221A-4392-8BD8-22241DEF0726}"/>
              </a:ext>
            </a:extLst>
          </p:cNvPr>
          <p:cNvSpPr>
            <a:spLocks noGrp="1"/>
          </p:cNvSpPr>
          <p:nvPr>
            <p:custDataLst>
              <p:tags r:id="rId8"/>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cap="small" dirty="0"/>
              <a:t>Multi-factor authentication</a:t>
            </a:r>
          </a:p>
        </p:txBody>
      </p:sp>
    </p:spTree>
    <p:extLst>
      <p:ext uri="{BB962C8B-B14F-4D97-AF65-F5344CB8AC3E}">
        <p14:creationId xmlns:p14="http://schemas.microsoft.com/office/powerpoint/2010/main" val="157460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B29B224-0437-462D-AF4E-352E24D69C2F}"/>
              </a:ext>
            </a:extLst>
          </p:cNvPr>
          <p:cNvGraphicFramePr>
            <a:graphicFrameLocks noChangeAspect="1"/>
          </p:cNvGraphicFramePr>
          <p:nvPr>
            <p:custDataLst>
              <p:tags r:id="rId2"/>
            </p:custDataLst>
            <p:extLst>
              <p:ext uri="{D42A27DB-BD31-4B8C-83A1-F6EECF244321}">
                <p14:modId xmlns:p14="http://schemas.microsoft.com/office/powerpoint/2010/main" val="14673980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98"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7AB0619-9BA8-4C49-B11A-FE248188F12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4824598-189C-42C4-B080-93FF8B839274}"/>
              </a:ext>
            </a:extLst>
          </p:cNvPr>
          <p:cNvSpPr>
            <a:spLocks noGrp="1"/>
          </p:cNvSpPr>
          <p:nvPr>
            <p:ph type="title"/>
          </p:nvPr>
        </p:nvSpPr>
        <p:spPr/>
        <p:txBody>
          <a:bodyPr/>
          <a:lstStyle/>
          <a:p>
            <a:r>
              <a:rPr lang="en-US" cap="small" dirty="0"/>
              <a:t>Azure Active Directory</a:t>
            </a:r>
            <a:endParaRPr lang="en-US" dirty="0"/>
          </a:p>
        </p:txBody>
      </p:sp>
      <p:sp>
        <p:nvSpPr>
          <p:cNvPr id="3" name="Subtitle 2">
            <a:extLst>
              <a:ext uri="{FF2B5EF4-FFF2-40B4-BE49-F238E27FC236}">
                <a16:creationId xmlns:a16="http://schemas.microsoft.com/office/drawing/2014/main" id="{A90DC597-D2B8-49EA-B566-3CFC6D43695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8840B708-E8B1-4D9A-802E-BA61A8745FC8}"/>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6FC51F5D-A092-4248-801B-2A2148449083}"/>
              </a:ext>
            </a:extLst>
          </p:cNvPr>
          <p:cNvSpPr/>
          <p:nvPr/>
        </p:nvSpPr>
        <p:spPr>
          <a:xfrm>
            <a:off x="3529263" y="1357246"/>
            <a:ext cx="8277725" cy="4247317"/>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Azure AD isn’t the cloud-equivalent of Windows Active Directory. It’s entirely different.</a:t>
            </a:r>
          </a:p>
          <a:p>
            <a:r>
              <a:rPr lang="en-US" dirty="0"/>
              <a:t>Azure AD is a cloud-based identity service in Azure that can help you to authenticate and authorize users. You can use Azure AD to give users access to Azure resources. You can also give users access to third-party resources used by your company and on-premises resources, all using the same username and password.</a:t>
            </a:r>
          </a:p>
          <a:p>
            <a:r>
              <a:rPr lang="en-US" dirty="0"/>
              <a:t>The core of Azure AD is a directory of users. Each user has an </a:t>
            </a:r>
            <a:r>
              <a:rPr lang="en-US" i="1" dirty="0"/>
              <a:t>identity</a:t>
            </a:r>
            <a:r>
              <a:rPr lang="en-US" dirty="0"/>
              <a:t> that’s comprised of a user ID, a password, and other properties. Users also have one or more </a:t>
            </a:r>
            <a:r>
              <a:rPr lang="en-US" i="1" dirty="0"/>
              <a:t>directory roles</a:t>
            </a:r>
            <a:r>
              <a:rPr lang="en-US" dirty="0"/>
              <a:t> assigned to them. The user ID and password are used to authenticate the user, and the roles are used for authorization to perform certain activities in Azure AD.</a:t>
            </a:r>
          </a:p>
          <a:p>
            <a:r>
              <a:rPr lang="en-US" dirty="0"/>
              <a:t>When you sign up for an Azure subscription, an Azure AD resource is automatically created for you, and it’s used to control access to Azure resources you create under your subscription. </a:t>
            </a:r>
          </a:p>
          <a:p>
            <a:endParaRPr lang="en-US" dirty="0"/>
          </a:p>
        </p:txBody>
      </p:sp>
    </p:spTree>
    <p:extLst>
      <p:ext uri="{BB962C8B-B14F-4D97-AF65-F5344CB8AC3E}">
        <p14:creationId xmlns:p14="http://schemas.microsoft.com/office/powerpoint/2010/main" val="389391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B29B224-0437-462D-AF4E-352E24D69C2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21"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1B29B224-0437-462D-AF4E-352E24D69C2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7AB0619-9BA8-4C49-B11A-FE248188F12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4824598-189C-42C4-B080-93FF8B839274}"/>
              </a:ext>
            </a:extLst>
          </p:cNvPr>
          <p:cNvSpPr>
            <a:spLocks noGrp="1"/>
          </p:cNvSpPr>
          <p:nvPr>
            <p:ph type="title"/>
          </p:nvPr>
        </p:nvSpPr>
        <p:spPr/>
        <p:txBody>
          <a:bodyPr/>
          <a:lstStyle/>
          <a:p>
            <a:r>
              <a:rPr lang="en-US" cap="small" dirty="0"/>
              <a:t>Azure Active Directory</a:t>
            </a:r>
            <a:endParaRPr lang="en-US" dirty="0"/>
          </a:p>
        </p:txBody>
      </p:sp>
      <p:sp>
        <p:nvSpPr>
          <p:cNvPr id="3" name="Subtitle 2">
            <a:extLst>
              <a:ext uri="{FF2B5EF4-FFF2-40B4-BE49-F238E27FC236}">
                <a16:creationId xmlns:a16="http://schemas.microsoft.com/office/drawing/2014/main" id="{A90DC597-D2B8-49EA-B566-3CFC6D43695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8840B708-E8B1-4D9A-802E-BA61A8745FC8}"/>
              </a:ext>
            </a:extLst>
          </p:cNvPr>
          <p:cNvSpPr>
            <a:spLocks noGrp="1"/>
          </p:cNvSpPr>
          <p:nvPr>
            <p:ph type="body" sz="quarter" idx="17"/>
          </p:nvPr>
        </p:nvSpPr>
        <p:spPr/>
        <p:txBody>
          <a:bodyPr/>
          <a:lstStyle/>
          <a:p>
            <a:endParaRPr lang="en-US"/>
          </a:p>
        </p:txBody>
      </p:sp>
      <p:pic>
        <p:nvPicPr>
          <p:cNvPr id="8" name="Picture 7" descr="This screen shot shows Azure AD in the Azure portal. This is the Azure AD resource that’s created when you sign up for Azure.">
            <a:extLst>
              <a:ext uri="{FF2B5EF4-FFF2-40B4-BE49-F238E27FC236}">
                <a16:creationId xmlns:a16="http://schemas.microsoft.com/office/drawing/2014/main" id="{54298346-3C10-4FB5-AD8F-0512337AA687}"/>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772087" y="1380210"/>
            <a:ext cx="5648960" cy="4267200"/>
          </a:xfrm>
          <a:prstGeom prst="rect">
            <a:avLst/>
          </a:prstGeom>
          <a:noFill/>
          <a:ln>
            <a:noFill/>
          </a:ln>
        </p:spPr>
      </p:pic>
      <p:sp>
        <p:nvSpPr>
          <p:cNvPr id="9" name="Rectangle 8">
            <a:extLst>
              <a:ext uri="{FF2B5EF4-FFF2-40B4-BE49-F238E27FC236}">
                <a16:creationId xmlns:a16="http://schemas.microsoft.com/office/drawing/2014/main" id="{56A1D8C3-5F80-4DBA-81A3-F18255921133}"/>
              </a:ext>
            </a:extLst>
          </p:cNvPr>
          <p:cNvSpPr/>
          <p:nvPr/>
        </p:nvSpPr>
        <p:spPr>
          <a:xfrm>
            <a:off x="3772086" y="5673161"/>
            <a:ext cx="7868225" cy="646331"/>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To view or manage users in Azure AD, click on </a:t>
            </a:r>
            <a:r>
              <a:rPr lang="en-US" b="1" dirty="0">
                <a:solidFill>
                  <a:srgbClr val="000000"/>
                </a:solidFill>
                <a:latin typeface="inherit"/>
                <a:ea typeface="Times New Roman" panose="02020603050405020304" pitchFamily="18" charset="0"/>
                <a:cs typeface="Times New Roman" panose="02020603050405020304" pitchFamily="18" charset="0"/>
              </a:rPr>
              <a:t>Users</a:t>
            </a:r>
            <a:r>
              <a:rPr lang="en-US" dirty="0">
                <a:solidFill>
                  <a:srgbClr val="000000"/>
                </a:solidFill>
                <a:latin typeface="inherit"/>
                <a:ea typeface="Times New Roman" panose="02020603050405020304" pitchFamily="18" charset="0"/>
                <a:cs typeface="Times New Roman" panose="02020603050405020304" pitchFamily="18" charset="0"/>
              </a:rPr>
              <a:t> in the menu on the left side of the page</a:t>
            </a:r>
            <a:endParaRPr lang="en-US" dirty="0"/>
          </a:p>
        </p:txBody>
      </p:sp>
    </p:spTree>
    <p:extLst>
      <p:ext uri="{BB962C8B-B14F-4D97-AF65-F5344CB8AC3E}">
        <p14:creationId xmlns:p14="http://schemas.microsoft.com/office/powerpoint/2010/main" val="2643135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B29B224-0437-462D-AF4E-352E24D69C2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46"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1B29B224-0437-462D-AF4E-352E24D69C2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7AB0619-9BA8-4C49-B11A-FE248188F12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4824598-189C-42C4-B080-93FF8B839274}"/>
              </a:ext>
            </a:extLst>
          </p:cNvPr>
          <p:cNvSpPr>
            <a:spLocks noGrp="1"/>
          </p:cNvSpPr>
          <p:nvPr>
            <p:ph type="title"/>
          </p:nvPr>
        </p:nvSpPr>
        <p:spPr/>
        <p:txBody>
          <a:bodyPr/>
          <a:lstStyle/>
          <a:p>
            <a:r>
              <a:rPr lang="en-US" cap="small" dirty="0"/>
              <a:t>Azure Active Directory</a:t>
            </a:r>
            <a:endParaRPr lang="en-US" dirty="0"/>
          </a:p>
        </p:txBody>
      </p:sp>
      <p:sp>
        <p:nvSpPr>
          <p:cNvPr id="3" name="Subtitle 2">
            <a:extLst>
              <a:ext uri="{FF2B5EF4-FFF2-40B4-BE49-F238E27FC236}">
                <a16:creationId xmlns:a16="http://schemas.microsoft.com/office/drawing/2014/main" id="{A90DC597-D2B8-49EA-B566-3CFC6D43695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8840B708-E8B1-4D9A-802E-BA61A8745FC8}"/>
              </a:ext>
            </a:extLst>
          </p:cNvPr>
          <p:cNvSpPr>
            <a:spLocks noGrp="1"/>
          </p:cNvSpPr>
          <p:nvPr>
            <p:ph type="body" sz="quarter" idx="17"/>
          </p:nvPr>
        </p:nvSpPr>
        <p:spPr/>
        <p:txBody>
          <a:bodyPr/>
          <a:lstStyle/>
          <a:p>
            <a:endParaRPr lang="en-US"/>
          </a:p>
        </p:txBody>
      </p:sp>
      <p:sp>
        <p:nvSpPr>
          <p:cNvPr id="9" name="Rectangle 8">
            <a:extLst>
              <a:ext uri="{FF2B5EF4-FFF2-40B4-BE49-F238E27FC236}">
                <a16:creationId xmlns:a16="http://schemas.microsoft.com/office/drawing/2014/main" id="{56A1D8C3-5F80-4DBA-81A3-F18255921133}"/>
              </a:ext>
            </a:extLst>
          </p:cNvPr>
          <p:cNvSpPr/>
          <p:nvPr/>
        </p:nvSpPr>
        <p:spPr>
          <a:xfrm>
            <a:off x="3696850" y="1293667"/>
            <a:ext cx="7868225" cy="1754326"/>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To view or manage users in Azure AD, click on </a:t>
            </a:r>
            <a:r>
              <a:rPr lang="en-US" b="1" dirty="0">
                <a:solidFill>
                  <a:srgbClr val="000000"/>
                </a:solidFill>
                <a:latin typeface="inherit"/>
                <a:ea typeface="Times New Roman" panose="02020603050405020304" pitchFamily="18" charset="0"/>
                <a:cs typeface="Times New Roman" panose="02020603050405020304" pitchFamily="18" charset="0"/>
              </a:rPr>
              <a:t>Users</a:t>
            </a:r>
            <a:r>
              <a:rPr lang="en-US" dirty="0">
                <a:solidFill>
                  <a:srgbClr val="000000"/>
                </a:solidFill>
                <a:latin typeface="inherit"/>
                <a:ea typeface="Times New Roman" panose="02020603050405020304" pitchFamily="18" charset="0"/>
                <a:cs typeface="Times New Roman" panose="02020603050405020304" pitchFamily="18" charset="0"/>
              </a:rPr>
              <a:t> in the menu on the left side of the page.</a:t>
            </a:r>
          </a:p>
          <a:p>
            <a:r>
              <a:rPr lang="en-US" dirty="0"/>
              <a:t>The Azure AD shown contains two users. The first user’s source is Microsoft Account, meaning this user is tied to a Microsoft Account email address. The other user is an Azure Active Directory user that was manually added.</a:t>
            </a:r>
          </a:p>
          <a:p>
            <a:endParaRPr lang="en-US" dirty="0"/>
          </a:p>
        </p:txBody>
      </p:sp>
      <p:pic>
        <p:nvPicPr>
          <p:cNvPr id="10" name="Picture 9" descr="This screen shot shows the All Users blade in the Azure portal. You can view all users here, add new users, remove users, and manage users.">
            <a:extLst>
              <a:ext uri="{FF2B5EF4-FFF2-40B4-BE49-F238E27FC236}">
                <a16:creationId xmlns:a16="http://schemas.microsoft.com/office/drawing/2014/main" id="{316C8F47-77D0-45D2-A0AF-2E7FDF577025}"/>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985535" y="3129089"/>
            <a:ext cx="7290853" cy="3167297"/>
          </a:xfrm>
          <a:prstGeom prst="rect">
            <a:avLst/>
          </a:prstGeom>
          <a:noFill/>
          <a:ln>
            <a:noFill/>
          </a:ln>
        </p:spPr>
      </p:pic>
    </p:spTree>
    <p:extLst>
      <p:ext uri="{BB962C8B-B14F-4D97-AF65-F5344CB8AC3E}">
        <p14:creationId xmlns:p14="http://schemas.microsoft.com/office/powerpoint/2010/main" val="1356461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B29B224-0437-462D-AF4E-352E24D69C2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72"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1B29B224-0437-462D-AF4E-352E24D69C2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7AB0619-9BA8-4C49-B11A-FE248188F12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4824598-189C-42C4-B080-93FF8B839274}"/>
              </a:ext>
            </a:extLst>
          </p:cNvPr>
          <p:cNvSpPr>
            <a:spLocks noGrp="1"/>
          </p:cNvSpPr>
          <p:nvPr>
            <p:ph type="title"/>
          </p:nvPr>
        </p:nvSpPr>
        <p:spPr/>
        <p:txBody>
          <a:bodyPr/>
          <a:lstStyle/>
          <a:p>
            <a:r>
              <a:rPr lang="en-US" cap="small" dirty="0"/>
              <a:t>Azure Active Directory</a:t>
            </a:r>
            <a:endParaRPr lang="en-US" dirty="0"/>
          </a:p>
        </p:txBody>
      </p:sp>
      <p:sp>
        <p:nvSpPr>
          <p:cNvPr id="3" name="Subtitle 2">
            <a:extLst>
              <a:ext uri="{FF2B5EF4-FFF2-40B4-BE49-F238E27FC236}">
                <a16:creationId xmlns:a16="http://schemas.microsoft.com/office/drawing/2014/main" id="{A90DC597-D2B8-49EA-B566-3CFC6D43695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8840B708-E8B1-4D9A-802E-BA61A8745FC8}"/>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BCB71E4D-C53C-4B91-A1E2-104E82059EF9}"/>
              </a:ext>
            </a:extLst>
          </p:cNvPr>
          <p:cNvSpPr/>
          <p:nvPr/>
        </p:nvSpPr>
        <p:spPr>
          <a:xfrm>
            <a:off x="3561346" y="1294388"/>
            <a:ext cx="8075917" cy="5478423"/>
          </a:xfrm>
          <a:prstGeom prst="rect">
            <a:avLst/>
          </a:prstGeom>
        </p:spPr>
        <p:txBody>
          <a:bodyPr wrap="square">
            <a:spAutoFit/>
          </a:bodyPr>
          <a:lstStyle/>
          <a:p>
            <a:pPr>
              <a:spcBef>
                <a:spcPts val="600"/>
              </a:spcBef>
              <a:spcAft>
                <a:spcPts val="0"/>
              </a:spcAft>
            </a:pPr>
            <a:r>
              <a:rPr lang="en-US" b="1" dirty="0"/>
              <a:t>To add a new user </a:t>
            </a:r>
            <a:r>
              <a:rPr lang="en-US" dirty="0"/>
              <a:t>from your company to your Azure AD, click on </a:t>
            </a:r>
            <a:r>
              <a:rPr lang="en-US" b="1" dirty="0"/>
              <a:t>New User</a:t>
            </a:r>
            <a:r>
              <a:rPr lang="en-US" dirty="0"/>
              <a:t>.</a:t>
            </a:r>
            <a:endParaRPr lang="en-US" dirty="0">
              <a:solidFill>
                <a:srgbClr val="000000"/>
              </a:solidFill>
              <a:latin typeface="inherit"/>
              <a:ea typeface="Times New Roman" panose="02020603050405020304" pitchFamily="18" charset="0"/>
            </a:endParaRPr>
          </a:p>
          <a:p>
            <a:pPr>
              <a:spcBef>
                <a:spcPts val="600"/>
              </a:spcBef>
              <a:spcAft>
                <a:spcPts val="0"/>
              </a:spcAft>
            </a:pPr>
            <a:r>
              <a:rPr lang="en-US" dirty="0">
                <a:solidFill>
                  <a:srgbClr val="000000"/>
                </a:solidFill>
                <a:latin typeface="inherit"/>
                <a:ea typeface="Times New Roman" panose="02020603050405020304" pitchFamily="18" charset="0"/>
              </a:rPr>
              <a:t>The specified user name is used to log into Azure AD. The domain name you use must be one that you own and that is associated with your Azure AD. You can also click on </a:t>
            </a:r>
            <a:r>
              <a:rPr lang="en-US" b="1" dirty="0">
                <a:solidFill>
                  <a:srgbClr val="000000"/>
                </a:solidFill>
                <a:latin typeface="inherit"/>
                <a:ea typeface="Times New Roman" panose="02020603050405020304" pitchFamily="18" charset="0"/>
              </a:rPr>
              <a:t>Groups</a:t>
            </a:r>
            <a:r>
              <a:rPr lang="en-US" dirty="0">
                <a:solidFill>
                  <a:srgbClr val="000000"/>
                </a:solidFill>
                <a:latin typeface="inherit"/>
                <a:ea typeface="Times New Roman" panose="02020603050405020304" pitchFamily="18" charset="0"/>
              </a:rPr>
              <a:t> to pick a group for this user. Groups makes it easier to manage larger groups of similar users.</a:t>
            </a:r>
          </a:p>
          <a:p>
            <a:pPr>
              <a:spcBef>
                <a:spcPts val="600"/>
              </a:spcBef>
              <a:spcAft>
                <a:spcPts val="0"/>
              </a:spcAft>
            </a:pPr>
            <a:endParaRPr lang="en-US" sz="1600" dirty="0">
              <a:solidFill>
                <a:srgbClr val="000000"/>
              </a:solidFill>
              <a:effectLst/>
              <a:latin typeface="inherit"/>
              <a:ea typeface="Times New Roman" panose="02020603050405020304" pitchFamily="18" charset="0"/>
            </a:endParaRPr>
          </a:p>
          <a:p>
            <a:pPr>
              <a:spcBef>
                <a:spcPts val="600"/>
              </a:spcBef>
              <a:spcAft>
                <a:spcPts val="0"/>
              </a:spcAft>
            </a:pPr>
            <a:r>
              <a:rPr lang="en-US" dirty="0"/>
              <a:t>Azure AD offers a feature called </a:t>
            </a:r>
            <a:r>
              <a:rPr lang="en-US" b="1" dirty="0"/>
              <a:t>Azure AD B2B </a:t>
            </a:r>
            <a:r>
              <a:rPr lang="en-US" dirty="0"/>
              <a:t>(business-to-business) collaboration that allows you to add users who don’t belong to your company. So, you can invite other users from outside of your company to be members of your Azure AD. Those users can then be given access to your resources. Users who are not part of your company are called </a:t>
            </a:r>
            <a:r>
              <a:rPr lang="en-US" i="1" dirty="0"/>
              <a:t>guest users</a:t>
            </a:r>
            <a:r>
              <a:rPr lang="en-US" dirty="0"/>
              <a:t>. </a:t>
            </a:r>
          </a:p>
          <a:p>
            <a:pPr>
              <a:spcBef>
                <a:spcPts val="600"/>
              </a:spcBef>
              <a:spcAft>
                <a:spcPts val="0"/>
              </a:spcAft>
            </a:pPr>
            <a:r>
              <a:rPr lang="en-US" dirty="0"/>
              <a:t>To add a guest user, click </a:t>
            </a:r>
            <a:r>
              <a:rPr lang="en-US" b="1" dirty="0"/>
              <a:t>New Guest User </a:t>
            </a:r>
            <a:endParaRPr lang="en-US" sz="1600" b="1" dirty="0">
              <a:effectLst/>
              <a:latin typeface="Times New Roman" panose="02020603050405020304" pitchFamily="18" charset="0"/>
              <a:ea typeface="Times New Roman" panose="02020603050405020304" pitchFamily="18" charset="0"/>
            </a:endParaRPr>
          </a:p>
          <a:p>
            <a:pPr>
              <a:spcBef>
                <a:spcPts val="600"/>
              </a:spcBef>
            </a:pPr>
            <a:r>
              <a:rPr lang="en-US" dirty="0"/>
              <a:t>When you invite a guest user, an invitation to join your Azure AD is sent to the email address you specify. In order to accept the invite, the user’s email address must be associated with a Microsoft Account. If the user doesn’t have a Microsoft Account, they’ll be given the option to create one so they can join your Azure AD.</a:t>
            </a:r>
          </a:p>
          <a:p>
            <a:pPr>
              <a:spcBef>
                <a:spcPts val="600"/>
              </a:spcBef>
              <a:spcAft>
                <a:spcPts val="0"/>
              </a:spcAft>
            </a:pP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0347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B29B224-0437-462D-AF4E-352E24D69C2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93"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1B29B224-0437-462D-AF4E-352E24D69C2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7AB0619-9BA8-4C49-B11A-FE248188F12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4824598-189C-42C4-B080-93FF8B839274}"/>
              </a:ext>
            </a:extLst>
          </p:cNvPr>
          <p:cNvSpPr>
            <a:spLocks noGrp="1"/>
          </p:cNvSpPr>
          <p:nvPr>
            <p:ph type="title"/>
          </p:nvPr>
        </p:nvSpPr>
        <p:spPr/>
        <p:txBody>
          <a:bodyPr/>
          <a:lstStyle/>
          <a:p>
            <a:r>
              <a:rPr lang="en-US" cap="small" dirty="0"/>
              <a:t>Azure Active Directory</a:t>
            </a:r>
            <a:endParaRPr lang="en-US" dirty="0"/>
          </a:p>
        </p:txBody>
      </p:sp>
      <p:sp>
        <p:nvSpPr>
          <p:cNvPr id="3" name="Subtitle 2">
            <a:extLst>
              <a:ext uri="{FF2B5EF4-FFF2-40B4-BE49-F238E27FC236}">
                <a16:creationId xmlns:a16="http://schemas.microsoft.com/office/drawing/2014/main" id="{A90DC597-D2B8-49EA-B566-3CFC6D43695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8840B708-E8B1-4D9A-802E-BA61A8745FC8}"/>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BCB71E4D-C53C-4B91-A1E2-104E82059EF9}"/>
              </a:ext>
            </a:extLst>
          </p:cNvPr>
          <p:cNvSpPr/>
          <p:nvPr/>
        </p:nvSpPr>
        <p:spPr>
          <a:xfrm>
            <a:off x="3561346" y="1294388"/>
            <a:ext cx="8075917" cy="1477328"/>
          </a:xfrm>
          <a:prstGeom prst="rect">
            <a:avLst/>
          </a:prstGeom>
        </p:spPr>
        <p:txBody>
          <a:bodyPr wrap="square">
            <a:spAutoFit/>
          </a:bodyPr>
          <a:lstStyle/>
          <a:p>
            <a:pPr>
              <a:spcBef>
                <a:spcPts val="600"/>
              </a:spcBef>
              <a:spcAft>
                <a:spcPts val="0"/>
              </a:spcAft>
            </a:pPr>
            <a:r>
              <a:rPr lang="en-US" dirty="0"/>
              <a:t>The user can be given access to the corporate social media accounts by adding those applications to Azure AD. Applications to add include, not only social media applications such as Facebook and Twitter, but also thousands of others. To add an application, open Azure AD in the Azure portal, click </a:t>
            </a:r>
            <a:r>
              <a:rPr lang="en-US" b="1" dirty="0"/>
              <a:t>Enterprise Applications</a:t>
            </a:r>
            <a:r>
              <a:rPr lang="en-US" dirty="0"/>
              <a:t>, and click </a:t>
            </a:r>
            <a:r>
              <a:rPr lang="en-US" b="1" dirty="0"/>
              <a:t>New Application</a:t>
            </a:r>
            <a:endParaRPr lang="en-US" sz="1600" dirty="0">
              <a:effectLst/>
              <a:latin typeface="Times New Roman" panose="02020603050405020304" pitchFamily="18" charset="0"/>
              <a:ea typeface="Times New Roman" panose="02020603050405020304" pitchFamily="18" charset="0"/>
            </a:endParaRPr>
          </a:p>
        </p:txBody>
      </p:sp>
      <p:pic>
        <p:nvPicPr>
          <p:cNvPr id="8" name="Picture 7" descr="In this screen shot, enterprise applications that are part of this Azure AD instance are displayed. You can add a new application by clicking New Application.">
            <a:extLst>
              <a:ext uri="{FF2B5EF4-FFF2-40B4-BE49-F238E27FC236}">
                <a16:creationId xmlns:a16="http://schemas.microsoft.com/office/drawing/2014/main" id="{D9E1D9C3-F0E0-48C8-B8DC-105BF9AA27EF}"/>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069336" y="3159251"/>
            <a:ext cx="5658485" cy="2871470"/>
          </a:xfrm>
          <a:prstGeom prst="rect">
            <a:avLst/>
          </a:prstGeom>
          <a:noFill/>
          <a:ln>
            <a:noFill/>
          </a:ln>
        </p:spPr>
      </p:pic>
      <p:sp>
        <p:nvSpPr>
          <p:cNvPr id="9" name="Rectangle 8">
            <a:extLst>
              <a:ext uri="{FF2B5EF4-FFF2-40B4-BE49-F238E27FC236}">
                <a16:creationId xmlns:a16="http://schemas.microsoft.com/office/drawing/2014/main" id="{68F7F18E-454E-4ED4-AA1F-ADACDFF9294E}"/>
              </a:ext>
            </a:extLst>
          </p:cNvPr>
          <p:cNvSpPr/>
          <p:nvPr/>
        </p:nvSpPr>
        <p:spPr>
          <a:xfrm>
            <a:off x="8775033" y="2971834"/>
            <a:ext cx="3416967" cy="3139321"/>
          </a:xfrm>
          <a:prstGeom prst="rect">
            <a:avLst/>
          </a:prstGeom>
        </p:spPr>
        <p:txBody>
          <a:bodyPr wrap="square">
            <a:spAutoFit/>
          </a:bodyPr>
          <a:lstStyle/>
          <a:p>
            <a:pPr>
              <a:spcBef>
                <a:spcPts val="600"/>
              </a:spcBef>
              <a:spcAft>
                <a:spcPts val="0"/>
              </a:spcAft>
            </a:pPr>
            <a:r>
              <a:rPr lang="en-US" dirty="0">
                <a:solidFill>
                  <a:srgbClr val="000000"/>
                </a:solidFill>
                <a:latin typeface="inherit"/>
                <a:ea typeface="Times New Roman" panose="02020603050405020304" pitchFamily="18" charset="0"/>
              </a:rPr>
              <a:t>After you click on New Application, you can choose from a list of included applications. You can also add your own application, add an application that exists in your on-premises environment, or integrate any other application. The application that you add needs to expose a login page that you can point Azure AD to in order to integrate it.</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90801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B29B224-0437-462D-AF4E-352E24D69C2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41"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1B29B224-0437-462D-AF4E-352E24D69C2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7AB0619-9BA8-4C49-B11A-FE248188F12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4824598-189C-42C4-B080-93FF8B839274}"/>
              </a:ext>
            </a:extLst>
          </p:cNvPr>
          <p:cNvSpPr>
            <a:spLocks noGrp="1"/>
          </p:cNvSpPr>
          <p:nvPr>
            <p:ph type="title"/>
          </p:nvPr>
        </p:nvSpPr>
        <p:spPr/>
        <p:txBody>
          <a:bodyPr/>
          <a:lstStyle/>
          <a:p>
            <a:r>
              <a:rPr lang="en-US" cap="small" dirty="0"/>
              <a:t>Azure Active Directory</a:t>
            </a:r>
            <a:endParaRPr lang="en-US" dirty="0"/>
          </a:p>
        </p:txBody>
      </p:sp>
      <p:sp>
        <p:nvSpPr>
          <p:cNvPr id="3" name="Subtitle 2">
            <a:extLst>
              <a:ext uri="{FF2B5EF4-FFF2-40B4-BE49-F238E27FC236}">
                <a16:creationId xmlns:a16="http://schemas.microsoft.com/office/drawing/2014/main" id="{A90DC597-D2B8-49EA-B566-3CFC6D43695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8840B708-E8B1-4D9A-802E-BA61A8745FC8}"/>
              </a:ext>
            </a:extLst>
          </p:cNvPr>
          <p:cNvSpPr>
            <a:spLocks noGrp="1"/>
          </p:cNvSpPr>
          <p:nvPr>
            <p:ph type="body" sz="quarter" idx="17"/>
          </p:nvPr>
        </p:nvSpPr>
        <p:spPr/>
        <p:txBody>
          <a:bodyPr/>
          <a:lstStyle/>
          <a:p>
            <a:endParaRPr lang="en-US"/>
          </a:p>
        </p:txBody>
      </p:sp>
      <p:pic>
        <p:nvPicPr>
          <p:cNvPr id="10" name="Picture 9" descr="In this screen shot, a list of all enterprise applications in the gallery is shown. You can also choose to add your own application or an on-premises application.">
            <a:extLst>
              <a:ext uri="{FF2B5EF4-FFF2-40B4-BE49-F238E27FC236}">
                <a16:creationId xmlns:a16="http://schemas.microsoft.com/office/drawing/2014/main" id="{E6544F82-D5FA-4458-A5AA-8299D0E62CA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739642" y="1579860"/>
            <a:ext cx="5660390" cy="4652010"/>
          </a:xfrm>
          <a:prstGeom prst="rect">
            <a:avLst/>
          </a:prstGeom>
          <a:noFill/>
          <a:ln>
            <a:noFill/>
          </a:ln>
        </p:spPr>
      </p:pic>
      <p:sp>
        <p:nvSpPr>
          <p:cNvPr id="11" name="Rectangle 10">
            <a:extLst>
              <a:ext uri="{FF2B5EF4-FFF2-40B4-BE49-F238E27FC236}">
                <a16:creationId xmlns:a16="http://schemas.microsoft.com/office/drawing/2014/main" id="{7D176D5A-5401-4619-8EBB-3D00E67DD8D3}"/>
              </a:ext>
            </a:extLst>
          </p:cNvPr>
          <p:cNvSpPr/>
          <p:nvPr/>
        </p:nvSpPr>
        <p:spPr>
          <a:xfrm>
            <a:off x="9638817" y="1674485"/>
            <a:ext cx="2411289" cy="3970318"/>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After you add an application, you can configure Azure AD so that users with access to that application can authenticate to it using the same credentials they use to log into Azure AD. This kind of authentication is known as </a:t>
            </a:r>
            <a:r>
              <a:rPr lang="en-US" i="1" dirty="0">
                <a:solidFill>
                  <a:srgbClr val="000000"/>
                </a:solidFill>
                <a:latin typeface="inherit"/>
                <a:ea typeface="Times New Roman" panose="02020603050405020304" pitchFamily="18" charset="0"/>
                <a:cs typeface="Times New Roman" panose="02020603050405020304" pitchFamily="18" charset="0"/>
              </a:rPr>
              <a:t>single sign-on</a:t>
            </a:r>
            <a:r>
              <a:rPr lang="en-US" dirty="0">
                <a:solidFill>
                  <a:srgbClr val="000000"/>
                </a:solidFill>
                <a:latin typeface="inherit"/>
                <a:ea typeface="Times New Roman" panose="02020603050405020304" pitchFamily="18" charset="0"/>
                <a:cs typeface="Times New Roman" panose="02020603050405020304" pitchFamily="18" charset="0"/>
              </a:rPr>
              <a:t> (or SSO), and it’s one of the key benefits to using Azure AD</a:t>
            </a:r>
            <a:endParaRPr lang="en-US" dirty="0"/>
          </a:p>
        </p:txBody>
      </p:sp>
    </p:spTree>
    <p:extLst>
      <p:ext uri="{BB962C8B-B14F-4D97-AF65-F5344CB8AC3E}">
        <p14:creationId xmlns:p14="http://schemas.microsoft.com/office/powerpoint/2010/main" val="3268144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B29B224-0437-462D-AF4E-352E24D69C2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66"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1B29B224-0437-462D-AF4E-352E24D69C2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7AB0619-9BA8-4C49-B11A-FE248188F12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4824598-189C-42C4-B080-93FF8B839274}"/>
              </a:ext>
            </a:extLst>
          </p:cNvPr>
          <p:cNvSpPr>
            <a:spLocks noGrp="1"/>
          </p:cNvSpPr>
          <p:nvPr>
            <p:ph type="title"/>
          </p:nvPr>
        </p:nvSpPr>
        <p:spPr/>
        <p:txBody>
          <a:bodyPr/>
          <a:lstStyle/>
          <a:p>
            <a:r>
              <a:rPr lang="en-US" cap="small" dirty="0"/>
              <a:t>Azure Active Directory</a:t>
            </a:r>
            <a:endParaRPr lang="en-US" dirty="0"/>
          </a:p>
        </p:txBody>
      </p:sp>
      <p:sp>
        <p:nvSpPr>
          <p:cNvPr id="3" name="Subtitle 2">
            <a:extLst>
              <a:ext uri="{FF2B5EF4-FFF2-40B4-BE49-F238E27FC236}">
                <a16:creationId xmlns:a16="http://schemas.microsoft.com/office/drawing/2014/main" id="{A90DC597-D2B8-49EA-B566-3CFC6D43695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8840B708-E8B1-4D9A-802E-BA61A8745FC8}"/>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BABE0FC0-48FF-4384-ACDC-8A3F334D0675}"/>
              </a:ext>
            </a:extLst>
          </p:cNvPr>
          <p:cNvSpPr/>
          <p:nvPr/>
        </p:nvSpPr>
        <p:spPr>
          <a:xfrm>
            <a:off x="3625514" y="1266872"/>
            <a:ext cx="8014797" cy="3970318"/>
          </a:xfrm>
          <a:prstGeom prst="rect">
            <a:avLst/>
          </a:prstGeom>
        </p:spPr>
        <p:txBody>
          <a:bodyPr wrap="square">
            <a:spAutoFit/>
          </a:bodyPr>
          <a:lstStyle/>
          <a:p>
            <a:r>
              <a:rPr lang="en-US" b="1" dirty="0">
                <a:solidFill>
                  <a:srgbClr val="000000"/>
                </a:solidFill>
                <a:latin typeface="inherit"/>
                <a:ea typeface="Times New Roman" panose="02020603050405020304" pitchFamily="18" charset="0"/>
                <a:cs typeface="Times New Roman" panose="02020603050405020304" pitchFamily="18" charset="0"/>
              </a:rPr>
              <a:t>Another AD feature called Azure AD B2C allows you to give users access to Azure AD applications by signing in with existing accounts such as a Facebook or Google account.</a:t>
            </a:r>
          </a:p>
          <a:p>
            <a:endParaRPr lang="en-US" b="1" dirty="0">
              <a:solidFill>
                <a:srgbClr val="000000"/>
              </a:solidFill>
              <a:latin typeface="inherit"/>
              <a:cs typeface="Times New Roman" panose="02020603050405020304" pitchFamily="18" charset="0"/>
            </a:endParaRPr>
          </a:p>
          <a:p>
            <a:r>
              <a:rPr lang="en-US" dirty="0"/>
              <a:t>Another important benefit to using Azure AD for managing user access to other applications is that you can easily revoke that access from a single interface. For example, if you give a user the username and password of your social media account so they can post to your account, when you no longer want that user to have access, you’d have to change the username and password on your social media account. If, however, you grant them access using Azure AD with SSO configured, you can remove that access easily within the Azure portal. The user never has to know the username and password you use for the social media account.</a:t>
            </a:r>
          </a:p>
          <a:p>
            <a:endParaRPr lang="en-US" dirty="0"/>
          </a:p>
        </p:txBody>
      </p:sp>
    </p:spTree>
    <p:extLst>
      <p:ext uri="{BB962C8B-B14F-4D97-AF65-F5344CB8AC3E}">
        <p14:creationId xmlns:p14="http://schemas.microsoft.com/office/powerpoint/2010/main" val="20892307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WHO0CyCvT9Kh8.7VOzXDQ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KGtUqwygw.hG9Vi2LWFQMg"/>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KGtUqwygw.hG9Vi2LWFQMg"/>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KGtUqwygw.hG9Vi2LWFQMg"/>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KGtUqwygw.hG9Vi2LWFQM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KGtUqwygw.hG9Vi2LWFQMg"/>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KGtUqwygw.hG9Vi2LWFQM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KGtUqwygw.hG9Vi2LWFQM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4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yC8mB9jYNQ_hAnjQPutdY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eNdSAeXv7IIlXCm7SlF5aw"/>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jme5eK.iL4M4nNaj0kqbqQ"/>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vMnQ__ZSZsfaXoEaPYrGng"/>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vMnQ__ZSZsfaXoEaPYrGng"/>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vMnQ__ZSZsfaXoEaPYrGng"/>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vMnQ__ZSZsfaXoEaPYrGng"/>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vMnQ__ZSZsfaXoEaPYrGn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vMnQ__ZSZsfaXoEaPYrGng"/>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456</TotalTime>
  <Words>1208</Words>
  <Application>Microsoft Office PowerPoint</Application>
  <PresentationFormat>Widescreen</PresentationFormat>
  <Paragraphs>58</Paragraphs>
  <Slides>17</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6" baseType="lpstr">
      <vt:lpstr>inherit</vt:lpstr>
      <vt:lpstr>Arial</vt:lpstr>
      <vt:lpstr>Georgia</vt:lpstr>
      <vt:lpstr>Segoe UI</vt:lpstr>
      <vt:lpstr>Times New Roman</vt:lpstr>
      <vt:lpstr>Wingdings</vt:lpstr>
      <vt:lpstr>White</vt:lpstr>
      <vt:lpstr>Contrast</vt:lpstr>
      <vt:lpstr>think-cell Slide</vt:lpstr>
      <vt:lpstr>DESCRIBE CORE AZURE IDENTITY SERVICES</vt:lpstr>
      <vt:lpstr>Agenda</vt:lpstr>
      <vt:lpstr>Azure Active Directory</vt:lpstr>
      <vt:lpstr>Azure Active Directory</vt:lpstr>
      <vt:lpstr>Azure Active Directory</vt:lpstr>
      <vt:lpstr>Azure Active Directory</vt:lpstr>
      <vt:lpstr>Azure Active Directory</vt:lpstr>
      <vt:lpstr>Azure Active Directory</vt:lpstr>
      <vt:lpstr>Azure Active Directory</vt:lpstr>
      <vt:lpstr>Agenda</vt:lpstr>
      <vt:lpstr>Multi-factor authentication</vt:lpstr>
      <vt:lpstr>Multi-factor authentication</vt:lpstr>
      <vt:lpstr>Multi-factor authentication</vt:lpstr>
      <vt:lpstr>Multi-factor authentication</vt:lpstr>
      <vt:lpstr>Multi-factor authentication</vt:lpstr>
      <vt:lpstr>Multi-factor authentication</vt:lpstr>
      <vt:lpstr>Multi-factor authentication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DESCRIBE CORE AZURE IDENTITY SERVICES</dc:title>
  <dc:subject/>
  <dc:creator>Lam Nguyen</dc:creator>
  <cp:keywords/>
  <dc:description/>
  <cp:lastModifiedBy>Lam Nguyen</cp:lastModifiedBy>
  <cp:revision>21</cp:revision>
  <cp:lastPrinted>2018-10-30T20:37:12Z</cp:lastPrinted>
  <dcterms:created xsi:type="dcterms:W3CDTF">2021-02-28T16:45:00Z</dcterms:created>
  <dcterms:modified xsi:type="dcterms:W3CDTF">2021-03-01T11:16:23Z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