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22"/>
  </p:notesMasterIdLst>
  <p:handoutMasterIdLst>
    <p:handoutMasterId r:id="rId23"/>
  </p:handoutMasterIdLst>
  <p:sldIdLst>
    <p:sldId id="256" r:id="rId3"/>
    <p:sldId id="3701" r:id="rId4"/>
    <p:sldId id="3826" r:id="rId5"/>
    <p:sldId id="3835" r:id="rId6"/>
    <p:sldId id="3836" r:id="rId7"/>
    <p:sldId id="3837" r:id="rId8"/>
    <p:sldId id="3838" r:id="rId9"/>
    <p:sldId id="3839" r:id="rId10"/>
    <p:sldId id="3702" r:id="rId11"/>
    <p:sldId id="3827" r:id="rId12"/>
    <p:sldId id="3828" r:id="rId13"/>
    <p:sldId id="3829" r:id="rId14"/>
    <p:sldId id="3824" r:id="rId15"/>
    <p:sldId id="3830" r:id="rId16"/>
    <p:sldId id="3831" r:id="rId17"/>
    <p:sldId id="3825" r:id="rId18"/>
    <p:sldId id="3832" r:id="rId19"/>
    <p:sldId id="3833" r:id="rId20"/>
    <p:sldId id="3834" r:id="rId21"/>
  </p:sldIdLst>
  <p:sldSz cx="12192000" cy="6858000"/>
  <p:notesSz cx="7102475" cy="93884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21" autoAdjust="0"/>
  </p:normalViewPr>
  <p:slideViewPr>
    <p:cSldViewPr snapToGrid="0" snapToObjects="1">
      <p:cViewPr varScale="1">
        <p:scale>
          <a:sx n="60" d="100"/>
          <a:sy n="60" d="100"/>
        </p:scale>
        <p:origin x="96" y="12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22 March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22 March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4"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2"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0"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6"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5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4"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8"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8"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2"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6"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70"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8"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2"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6"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9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4"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2"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6"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0"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4"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58"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0"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2"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10.xml.rels><?xml version="1.0" encoding="UTF-8" standalone="yes"?>
<Relationships xmlns="http://schemas.openxmlformats.org/package/2006/relationships"><Relationship Id="rId3" Type="http://schemas.openxmlformats.org/officeDocument/2006/relationships/tags" Target="../tags/tag356.xml"/><Relationship Id="rId7" Type="http://schemas.openxmlformats.org/officeDocument/2006/relationships/image" Target="../media/image11.jpeg"/><Relationship Id="rId2" Type="http://schemas.openxmlformats.org/officeDocument/2006/relationships/tags" Target="../tags/tag355.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58.xml"/><Relationship Id="rId2" Type="http://schemas.openxmlformats.org/officeDocument/2006/relationships/tags" Target="../tags/tag357.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image" Target="../media/image12.jpeg"/><Relationship Id="rId2" Type="http://schemas.openxmlformats.org/officeDocument/2006/relationships/tags" Target="../tags/tag359.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367.xml"/><Relationship Id="rId13" Type="http://schemas.openxmlformats.org/officeDocument/2006/relationships/image" Target="../media/image9.emf"/><Relationship Id="rId3" Type="http://schemas.openxmlformats.org/officeDocument/2006/relationships/tags" Target="../tags/tag362.xml"/><Relationship Id="rId7" Type="http://schemas.openxmlformats.org/officeDocument/2006/relationships/tags" Target="../tags/tag366.xml"/><Relationship Id="rId12" Type="http://schemas.openxmlformats.org/officeDocument/2006/relationships/oleObject" Target="../embeddings/oleObject38.bin"/><Relationship Id="rId2" Type="http://schemas.openxmlformats.org/officeDocument/2006/relationships/tags" Target="../tags/tag361.xml"/><Relationship Id="rId16" Type="http://schemas.openxmlformats.org/officeDocument/2006/relationships/slide" Target="slide16.xml"/><Relationship Id="rId1" Type="http://schemas.openxmlformats.org/officeDocument/2006/relationships/vmlDrawing" Target="../drawings/vmlDrawing38.vml"/><Relationship Id="rId6" Type="http://schemas.openxmlformats.org/officeDocument/2006/relationships/tags" Target="../tags/tag365.xml"/><Relationship Id="rId11" Type="http://schemas.openxmlformats.org/officeDocument/2006/relationships/slideLayout" Target="../slideLayouts/slideLayout3.xml"/><Relationship Id="rId5" Type="http://schemas.openxmlformats.org/officeDocument/2006/relationships/tags" Target="../tags/tag364.xml"/><Relationship Id="rId15" Type="http://schemas.openxmlformats.org/officeDocument/2006/relationships/slide" Target="slide9.xml"/><Relationship Id="rId10" Type="http://schemas.openxmlformats.org/officeDocument/2006/relationships/tags" Target="../tags/tag369.xml"/><Relationship Id="rId4" Type="http://schemas.openxmlformats.org/officeDocument/2006/relationships/tags" Target="../tags/tag363.xml"/><Relationship Id="rId9" Type="http://schemas.openxmlformats.org/officeDocument/2006/relationships/tags" Target="../tags/tag368.xml"/><Relationship Id="rId1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373.xml"/><Relationship Id="rId2" Type="http://schemas.openxmlformats.org/officeDocument/2006/relationships/tags" Target="../tags/tag372.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380.xml"/><Relationship Id="rId13" Type="http://schemas.openxmlformats.org/officeDocument/2006/relationships/image" Target="../media/image9.emf"/><Relationship Id="rId3" Type="http://schemas.openxmlformats.org/officeDocument/2006/relationships/tags" Target="../tags/tag375.xml"/><Relationship Id="rId7" Type="http://schemas.openxmlformats.org/officeDocument/2006/relationships/tags" Target="../tags/tag379.xml"/><Relationship Id="rId12" Type="http://schemas.openxmlformats.org/officeDocument/2006/relationships/oleObject" Target="../embeddings/oleObject41.bin"/><Relationship Id="rId2" Type="http://schemas.openxmlformats.org/officeDocument/2006/relationships/tags" Target="../tags/tag374.xml"/><Relationship Id="rId16" Type="http://schemas.openxmlformats.org/officeDocument/2006/relationships/slide" Target="slide13.xml"/><Relationship Id="rId1" Type="http://schemas.openxmlformats.org/officeDocument/2006/relationships/vmlDrawing" Target="../drawings/vmlDrawing41.vml"/><Relationship Id="rId6" Type="http://schemas.openxmlformats.org/officeDocument/2006/relationships/tags" Target="../tags/tag378.xml"/><Relationship Id="rId11" Type="http://schemas.openxmlformats.org/officeDocument/2006/relationships/slideLayout" Target="../slideLayouts/slideLayout3.xml"/><Relationship Id="rId5" Type="http://schemas.openxmlformats.org/officeDocument/2006/relationships/tags" Target="../tags/tag377.xml"/><Relationship Id="rId15" Type="http://schemas.openxmlformats.org/officeDocument/2006/relationships/slide" Target="slide9.xml"/><Relationship Id="rId10" Type="http://schemas.openxmlformats.org/officeDocument/2006/relationships/tags" Target="../tags/tag382.xml"/><Relationship Id="rId4" Type="http://schemas.openxmlformats.org/officeDocument/2006/relationships/tags" Target="../tags/tag376.xml"/><Relationship Id="rId9" Type="http://schemas.openxmlformats.org/officeDocument/2006/relationships/tags" Target="../tags/tag381.xml"/><Relationship Id="rId14" Type="http://schemas.openxmlformats.org/officeDocument/2006/relationships/slide" Target="slide2.xml"/></Relationships>
</file>

<file path=ppt/slides/_rels/slide17.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portal.atp.azure.com/" TargetMode="External"/><Relationship Id="rId3" Type="http://schemas.openxmlformats.org/officeDocument/2006/relationships/tags" Target="../tags/tag386.xml"/><Relationship Id="rId7" Type="http://schemas.openxmlformats.org/officeDocument/2006/relationships/hyperlink" Target="https://docs.microsoft.com/azure-advanced-threat-protection/atp-capacity-planning" TargetMode="External"/><Relationship Id="rId2" Type="http://schemas.openxmlformats.org/officeDocument/2006/relationships/tags" Target="../tags/tag385.xml"/><Relationship Id="rId1" Type="http://schemas.openxmlformats.org/officeDocument/2006/relationships/vmlDrawing" Target="../drawings/vmlDrawing43.v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docs.microsoft.com/en-us/azure-advanced-threat-protection/install-atp-step3" TargetMode="External"/><Relationship Id="rId3" Type="http://schemas.openxmlformats.org/officeDocument/2006/relationships/tags" Target="../tags/tag388.xml"/><Relationship Id="rId7" Type="http://schemas.openxmlformats.org/officeDocument/2006/relationships/hyperlink" Target="https://docs.microsoft.com/en-us/azure-advanced-threat-protection/install-atp-step2" TargetMode="External"/><Relationship Id="rId2" Type="http://schemas.openxmlformats.org/officeDocument/2006/relationships/tags" Target="../tags/tag387.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44.bin"/><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image" Target="../media/image9.emf"/><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oleObject" Target="../embeddings/oleObject27.bin"/><Relationship Id="rId2" Type="http://schemas.openxmlformats.org/officeDocument/2006/relationships/tags" Target="../tags/tag325.xml"/><Relationship Id="rId16" Type="http://schemas.openxmlformats.org/officeDocument/2006/relationships/slide" Target="slide16.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slideLayout" Target="../slideLayouts/slideLayout3.xml"/><Relationship Id="rId5" Type="http://schemas.openxmlformats.org/officeDocument/2006/relationships/tags" Target="../tags/tag328.xml"/><Relationship Id="rId15" Type="http://schemas.openxmlformats.org/officeDocument/2006/relationships/slide" Target="slide13.xml"/><Relationship Id="rId10" Type="http://schemas.openxmlformats.org/officeDocument/2006/relationships/tags" Target="../tags/tag333.xml"/><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slide" Target="slide9.xml"/></Relationships>
</file>

<file path=ppt/slides/_rels/slide3.xml.rels><?xml version="1.0" encoding="UTF-8" standalone="yes"?>
<Relationships xmlns="http://schemas.openxmlformats.org/package/2006/relationships"><Relationship Id="rId3" Type="http://schemas.openxmlformats.org/officeDocument/2006/relationships/tags" Target="../tags/tag335.xml"/><Relationship Id="rId7" Type="http://schemas.openxmlformats.org/officeDocument/2006/relationships/hyperlink" Target="https://azure.microsoft.com/en-us/pricing/details/security-center" TargetMode="External"/><Relationship Id="rId2" Type="http://schemas.openxmlformats.org/officeDocument/2006/relationships/tags" Target="../tags/tag334.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37.xml"/><Relationship Id="rId7" Type="http://schemas.openxmlformats.org/officeDocument/2006/relationships/image" Target="../media/image10.jpeg"/><Relationship Id="rId2" Type="http://schemas.openxmlformats.org/officeDocument/2006/relationships/tags" Target="../tags/tag336.xml"/><Relationship Id="rId1" Type="http://schemas.openxmlformats.org/officeDocument/2006/relationships/vmlDrawing" Target="../drawings/vmlDrawing29.vml"/><Relationship Id="rId6" Type="http://schemas.openxmlformats.org/officeDocument/2006/relationships/image" Target="../media/image4.emf"/><Relationship Id="rId5" Type="http://schemas.openxmlformats.org/officeDocument/2006/relationships/oleObject" Target="../embeddings/oleObject29.bin"/><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image" Target="../media/image9.emf"/><Relationship Id="rId3" Type="http://schemas.openxmlformats.org/officeDocument/2006/relationships/tags" Target="../tags/tag347.xml"/><Relationship Id="rId7" Type="http://schemas.openxmlformats.org/officeDocument/2006/relationships/tags" Target="../tags/tag351.xml"/><Relationship Id="rId12" Type="http://schemas.openxmlformats.org/officeDocument/2006/relationships/oleObject" Target="../embeddings/oleObject34.bin"/><Relationship Id="rId2" Type="http://schemas.openxmlformats.org/officeDocument/2006/relationships/tags" Target="../tags/tag346.xml"/><Relationship Id="rId16" Type="http://schemas.openxmlformats.org/officeDocument/2006/relationships/slide" Target="slide16.xml"/><Relationship Id="rId1" Type="http://schemas.openxmlformats.org/officeDocument/2006/relationships/vmlDrawing" Target="../drawings/vmlDrawing34.vml"/><Relationship Id="rId6" Type="http://schemas.openxmlformats.org/officeDocument/2006/relationships/tags" Target="../tags/tag350.xml"/><Relationship Id="rId11" Type="http://schemas.openxmlformats.org/officeDocument/2006/relationships/slideLayout" Target="../slideLayouts/slideLayout3.xml"/><Relationship Id="rId5" Type="http://schemas.openxmlformats.org/officeDocument/2006/relationships/tags" Target="../tags/tag349.xml"/><Relationship Id="rId15" Type="http://schemas.openxmlformats.org/officeDocument/2006/relationships/slide" Target="slide13.xml"/><Relationship Id="rId10" Type="http://schemas.openxmlformats.org/officeDocument/2006/relationships/tags" Target="../tags/tag354.xml"/><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2045456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38"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0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noAutofit/>
          </a:bodyPr>
          <a:lstStyle/>
          <a:p>
            <a:r>
              <a:rPr lang="en-US" sz="4000" cap="all" dirty="0"/>
              <a:t>SECURITY TOOLS AND FEATURES OF AZURE</a:t>
            </a:r>
            <a:endParaRPr lang="en-US" sz="4000" dirty="0"/>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8724158-9C7F-4046-8DAB-AB3223CEEBB3}"/>
              </a:ext>
            </a:extLst>
          </p:cNvPr>
          <p:cNvGraphicFramePr>
            <a:graphicFrameLocks noChangeAspect="1"/>
          </p:cNvGraphicFramePr>
          <p:nvPr>
            <p:custDataLst>
              <p:tags r:id="rId2"/>
            </p:custDataLst>
            <p:extLst>
              <p:ext uri="{D42A27DB-BD31-4B8C-83A1-F6EECF244321}">
                <p14:modId xmlns:p14="http://schemas.microsoft.com/office/powerpoint/2010/main" val="2797146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909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1D540E6-029E-4C59-A422-16AE4721B89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A73E7DF-D708-4411-B2AC-A77B86A50949}"/>
              </a:ext>
            </a:extLst>
          </p:cNvPr>
          <p:cNvSpPr>
            <a:spLocks noGrp="1"/>
          </p:cNvSpPr>
          <p:nvPr>
            <p:ph type="title"/>
          </p:nvPr>
        </p:nvSpPr>
        <p:spPr/>
        <p:txBody>
          <a:bodyPr/>
          <a:lstStyle/>
          <a:p>
            <a:r>
              <a:rPr lang="en-US" dirty="0"/>
              <a:t>Azure Key Vault</a:t>
            </a:r>
          </a:p>
        </p:txBody>
      </p:sp>
      <p:sp>
        <p:nvSpPr>
          <p:cNvPr id="3" name="Subtitle 2">
            <a:extLst>
              <a:ext uri="{FF2B5EF4-FFF2-40B4-BE49-F238E27FC236}">
                <a16:creationId xmlns:a16="http://schemas.microsoft.com/office/drawing/2014/main" id="{F16637BD-176E-46F1-AF83-C72BC4AAD37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396538F-3184-4AEE-8C94-A3673B47C4C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921D1F2C-16F9-423E-96D7-FB8F730C8E14}"/>
              </a:ext>
            </a:extLst>
          </p:cNvPr>
          <p:cNvSpPr/>
          <p:nvPr/>
        </p:nvSpPr>
        <p:spPr>
          <a:xfrm>
            <a:off x="3657599" y="1252426"/>
            <a:ext cx="8133347" cy="1200329"/>
          </a:xfrm>
          <a:prstGeom prst="rect">
            <a:avLst/>
          </a:prstGeom>
        </p:spPr>
        <p:txBody>
          <a:bodyPr wrap="square">
            <a:spAutoFit/>
          </a:bodyPr>
          <a:lstStyle/>
          <a:p>
            <a:pPr>
              <a:spcBef>
                <a:spcPts val="600"/>
              </a:spcBef>
            </a:pPr>
            <a:r>
              <a:rPr lang="en-US" dirty="0">
                <a:solidFill>
                  <a:srgbClr val="000000"/>
                </a:solidFill>
                <a:latin typeface="inherit"/>
                <a:ea typeface="Times New Roman" panose="02020603050405020304" pitchFamily="18" charset="0"/>
              </a:rPr>
              <a:t>Azure Key Vault provides a secure way to store secrets, keys, and certificates. Once an item is stored in Key Vault, you can apply security policies that define which users and applications can access it. Key Vault is encrypted using encryption keys, but Microsoft has no visibility into the encryption keys or the encrypted data.</a:t>
            </a:r>
            <a:endParaRPr lang="en-US" sz="1600" dirty="0">
              <a:effectLst/>
              <a:latin typeface="Times New Roman" panose="02020603050405020304" pitchFamily="18" charset="0"/>
              <a:ea typeface="Times New Roman" panose="02020603050405020304" pitchFamily="18" charset="0"/>
            </a:endParaRPr>
          </a:p>
        </p:txBody>
      </p:sp>
      <p:pic>
        <p:nvPicPr>
          <p:cNvPr id="8" name="Picture 7" descr="In this screen shot, a Key Vault is being created. In addition to specifying the pricing tier, you can also choose access policies that define the users and services that can access the vault.">
            <a:extLst>
              <a:ext uri="{FF2B5EF4-FFF2-40B4-BE49-F238E27FC236}">
                <a16:creationId xmlns:a16="http://schemas.microsoft.com/office/drawing/2014/main" id="{4E397D91-5183-44EB-86ED-0E82C16C715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032341" y="2678513"/>
            <a:ext cx="5656580" cy="6673215"/>
          </a:xfrm>
          <a:prstGeom prst="rect">
            <a:avLst/>
          </a:prstGeom>
          <a:noFill/>
          <a:ln>
            <a:noFill/>
          </a:ln>
        </p:spPr>
      </p:pic>
    </p:spTree>
    <p:extLst>
      <p:ext uri="{BB962C8B-B14F-4D97-AF65-F5344CB8AC3E}">
        <p14:creationId xmlns:p14="http://schemas.microsoft.com/office/powerpoint/2010/main" val="586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8724158-9C7F-4046-8DAB-AB3223CEEBB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0116"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08724158-9C7F-4046-8DAB-AB3223CEEBB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1D540E6-029E-4C59-A422-16AE4721B89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A73E7DF-D708-4411-B2AC-A77B86A50949}"/>
              </a:ext>
            </a:extLst>
          </p:cNvPr>
          <p:cNvSpPr>
            <a:spLocks noGrp="1"/>
          </p:cNvSpPr>
          <p:nvPr>
            <p:ph type="title"/>
          </p:nvPr>
        </p:nvSpPr>
        <p:spPr/>
        <p:txBody>
          <a:bodyPr/>
          <a:lstStyle/>
          <a:p>
            <a:r>
              <a:rPr lang="en-US" dirty="0"/>
              <a:t>Azure Key Vault</a:t>
            </a:r>
          </a:p>
        </p:txBody>
      </p:sp>
      <p:sp>
        <p:nvSpPr>
          <p:cNvPr id="3" name="Subtitle 2">
            <a:extLst>
              <a:ext uri="{FF2B5EF4-FFF2-40B4-BE49-F238E27FC236}">
                <a16:creationId xmlns:a16="http://schemas.microsoft.com/office/drawing/2014/main" id="{F16637BD-176E-46F1-AF83-C72BC4AAD37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396538F-3184-4AEE-8C94-A3673B47C4C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921D1F2C-16F9-423E-96D7-FB8F730C8E14}"/>
              </a:ext>
            </a:extLst>
          </p:cNvPr>
          <p:cNvSpPr/>
          <p:nvPr/>
        </p:nvSpPr>
        <p:spPr>
          <a:xfrm>
            <a:off x="3657599" y="1252426"/>
            <a:ext cx="8133347" cy="4801314"/>
          </a:xfrm>
          <a:prstGeom prst="rect">
            <a:avLst/>
          </a:prstGeom>
        </p:spPr>
        <p:txBody>
          <a:bodyPr wrap="square">
            <a:spAutoFit/>
          </a:bodyPr>
          <a:lstStyle/>
          <a:p>
            <a:r>
              <a:rPr lang="en-US" dirty="0"/>
              <a:t>There are two pricing tiers available in Key Vault: Standard and Premium. The only difference between the two is that keys are stored in hardware security modules (HSMs) in the Premium tier. An HSM is a separate piece of hardware that is designed for securely storing encrypted content, and it’s also specialized for processing cryptographic data.</a:t>
            </a:r>
          </a:p>
          <a:p>
            <a:endParaRPr lang="en-US" dirty="0"/>
          </a:p>
          <a:p>
            <a:r>
              <a:rPr lang="en-US" dirty="0"/>
              <a:t>You can import a key, secret, or certificate into Key Vault, but Key Vault can also generate security keys and certificates for you. For example, you may want to generate a security key that your company can use to sign certificates. If you want to generate a 4,096-bit security key for this purpose and store it in Key Vault, click on </a:t>
            </a:r>
            <a:r>
              <a:rPr lang="en-US" b="1" dirty="0"/>
              <a:t>Keys</a:t>
            </a:r>
            <a:r>
              <a:rPr lang="en-US" dirty="0"/>
              <a:t> and then click </a:t>
            </a:r>
            <a:r>
              <a:rPr lang="en-US" b="1" dirty="0"/>
              <a:t>Generate/Import</a:t>
            </a:r>
            <a:r>
              <a:rPr lang="en-US" dirty="0"/>
              <a:t>.</a:t>
            </a:r>
          </a:p>
          <a:p>
            <a:endParaRPr lang="en-US" dirty="0"/>
          </a:p>
          <a:p>
            <a:r>
              <a:rPr lang="en-US" dirty="0"/>
              <a:t>Once the key has been stored, you can view the entry to get the key identifier, a URL that can be used to retrieve the key by users or applications that are authorized. However, you cannot view the key because it’s encrypted and not available except through the key identifier.</a:t>
            </a:r>
          </a:p>
          <a:p>
            <a:endParaRPr lang="en-US" dirty="0"/>
          </a:p>
        </p:txBody>
      </p:sp>
    </p:spTree>
    <p:extLst>
      <p:ext uri="{BB962C8B-B14F-4D97-AF65-F5344CB8AC3E}">
        <p14:creationId xmlns:p14="http://schemas.microsoft.com/office/powerpoint/2010/main" val="104007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8724158-9C7F-4046-8DAB-AB3223CEEBB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40"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08724158-9C7F-4046-8DAB-AB3223CEEBB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1D540E6-029E-4C59-A422-16AE4721B899}"/>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A73E7DF-D708-4411-B2AC-A77B86A50949}"/>
              </a:ext>
            </a:extLst>
          </p:cNvPr>
          <p:cNvSpPr>
            <a:spLocks noGrp="1"/>
          </p:cNvSpPr>
          <p:nvPr>
            <p:ph type="title"/>
          </p:nvPr>
        </p:nvSpPr>
        <p:spPr/>
        <p:txBody>
          <a:bodyPr/>
          <a:lstStyle/>
          <a:p>
            <a:r>
              <a:rPr lang="en-US" dirty="0"/>
              <a:t>Azure Key Vault</a:t>
            </a:r>
          </a:p>
        </p:txBody>
      </p:sp>
      <p:sp>
        <p:nvSpPr>
          <p:cNvPr id="3" name="Subtitle 2">
            <a:extLst>
              <a:ext uri="{FF2B5EF4-FFF2-40B4-BE49-F238E27FC236}">
                <a16:creationId xmlns:a16="http://schemas.microsoft.com/office/drawing/2014/main" id="{F16637BD-176E-46F1-AF83-C72BC4AAD37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396538F-3184-4AEE-8C94-A3673B47C4CA}"/>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921D1F2C-16F9-423E-96D7-FB8F730C8E14}"/>
              </a:ext>
            </a:extLst>
          </p:cNvPr>
          <p:cNvSpPr/>
          <p:nvPr/>
        </p:nvSpPr>
        <p:spPr>
          <a:xfrm>
            <a:off x="3749673" y="307834"/>
            <a:ext cx="8133347" cy="3139321"/>
          </a:xfrm>
          <a:prstGeom prst="rect">
            <a:avLst/>
          </a:prstGeom>
        </p:spPr>
        <p:txBody>
          <a:bodyPr wrap="square">
            <a:spAutoFit/>
          </a:bodyPr>
          <a:lstStyle/>
          <a:p>
            <a:r>
              <a:rPr lang="en-US" dirty="0"/>
              <a:t>Another common use scenario for Key Vault is to store encryption keys for Azure VMs. One of the security recommendations offered by Security Center is to encrypt VM disks. A VM disk is stored as a VHD file, and when it’s encrypted, the host operating system that runs the VM must be able to access the security key in order to decrypt the VHD and run the VM. Key Vault offers capabilities that are specifically targeted at this kind of scenario.</a:t>
            </a:r>
          </a:p>
          <a:p>
            <a:endParaRPr lang="en-US" dirty="0"/>
          </a:p>
          <a:p>
            <a:r>
              <a:rPr lang="en-US" dirty="0"/>
              <a:t>In order to use Key Vault for disk encryption keys, the access policies must be configured to allow the vault for disk encryption. If this wasn’t done when the vault was created, you can change it by clicking </a:t>
            </a:r>
            <a:r>
              <a:rPr lang="en-US" b="1" dirty="0"/>
              <a:t>Access Policies</a:t>
            </a:r>
            <a:r>
              <a:rPr lang="en-US" dirty="0"/>
              <a:t>, and checking the option to enable access to Azure Disk Encryption. </a:t>
            </a:r>
          </a:p>
        </p:txBody>
      </p:sp>
      <p:pic>
        <p:nvPicPr>
          <p:cNvPr id="8" name="Picture 7" descr="In this screen shot, access policies for the Key Vault are being modified to allow for Azure Disk Encryption to access and unwrap keys stored in the vault.">
            <a:extLst>
              <a:ext uri="{FF2B5EF4-FFF2-40B4-BE49-F238E27FC236}">
                <a16:creationId xmlns:a16="http://schemas.microsoft.com/office/drawing/2014/main" id="{9216A722-17BB-409E-9743-B56106C9BB0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981071" y="3553110"/>
            <a:ext cx="5670550" cy="2903220"/>
          </a:xfrm>
          <a:prstGeom prst="rect">
            <a:avLst/>
          </a:prstGeom>
          <a:noFill/>
          <a:ln>
            <a:noFill/>
          </a:ln>
        </p:spPr>
      </p:pic>
    </p:spTree>
    <p:extLst>
      <p:ext uri="{BB962C8B-B14F-4D97-AF65-F5344CB8AC3E}">
        <p14:creationId xmlns:p14="http://schemas.microsoft.com/office/powerpoint/2010/main" val="150768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950126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6"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0AFC4661-6D86-48BA-95DE-DFFE1070B3AD}"/>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Azure </a:t>
            </a:r>
            <a:r>
              <a:rPr lang="en-US"/>
              <a:t>Security Center</a:t>
            </a:r>
            <a:endParaRPr lang="en-US" dirty="0"/>
          </a:p>
        </p:txBody>
      </p:sp>
      <p:sp>
        <p:nvSpPr>
          <p:cNvPr id="14" name="Text Placeholder 2">
            <a:hlinkClick r:id="rId15" action="ppaction://hlinksldjump"/>
            <a:extLst>
              <a:ext uri="{FF2B5EF4-FFF2-40B4-BE49-F238E27FC236}">
                <a16:creationId xmlns:a16="http://schemas.microsoft.com/office/drawing/2014/main" id="{4D5340EC-5CCF-4430-9104-997D1D9F49B9}"/>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r>
              <a:rPr lang="en-US"/>
              <a:t>Azure Key Vault</a:t>
            </a:r>
          </a:p>
        </p:txBody>
      </p:sp>
      <p:sp>
        <p:nvSpPr>
          <p:cNvPr id="12" name="Text Placeholder 2">
            <a:extLst>
              <a:ext uri="{FF2B5EF4-FFF2-40B4-BE49-F238E27FC236}">
                <a16:creationId xmlns:a16="http://schemas.microsoft.com/office/drawing/2014/main" id="{3DAE0DD7-F25C-4AE5-B829-7CBA2F71E9F3}"/>
              </a:ext>
            </a:extLst>
          </p:cNvPr>
          <p:cNvSpPr>
            <a:spLocks noGrp="1"/>
          </p:cNvSpPr>
          <p:nvPr>
            <p:custDataLst>
              <p:tags r:id="rId9"/>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b="1">
                <a:solidFill>
                  <a:schemeClr val="tx2"/>
                </a:solidFill>
              </a:rPr>
              <a:t>Azure Information Protection</a:t>
            </a:r>
          </a:p>
        </p:txBody>
      </p:sp>
      <p:sp>
        <p:nvSpPr>
          <p:cNvPr id="19" name="Text Placeholder 2">
            <a:hlinkClick r:id="rId16" action="ppaction://hlinksldjump"/>
            <a:extLst>
              <a:ext uri="{FF2B5EF4-FFF2-40B4-BE49-F238E27FC236}">
                <a16:creationId xmlns:a16="http://schemas.microsoft.com/office/drawing/2014/main" id="{75857E80-BA6D-4FF1-8A41-A50A599DF437}"/>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Azure Advanced Threat Protection</a:t>
            </a:r>
          </a:p>
        </p:txBody>
      </p:sp>
    </p:spTree>
    <p:extLst>
      <p:ext uri="{BB962C8B-B14F-4D97-AF65-F5344CB8AC3E}">
        <p14:creationId xmlns:p14="http://schemas.microsoft.com/office/powerpoint/2010/main" val="214986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0B0BE10-3DA2-48B1-BDC8-427D4110F322}"/>
              </a:ext>
            </a:extLst>
          </p:cNvPr>
          <p:cNvGraphicFramePr>
            <a:graphicFrameLocks noChangeAspect="1"/>
          </p:cNvGraphicFramePr>
          <p:nvPr>
            <p:custDataLst>
              <p:tags r:id="rId2"/>
            </p:custDataLst>
            <p:extLst>
              <p:ext uri="{D42A27DB-BD31-4B8C-83A1-F6EECF244321}">
                <p14:modId xmlns:p14="http://schemas.microsoft.com/office/powerpoint/2010/main" val="1360870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F0A9BE0-008D-4EA0-9910-71293572347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10A44F7-1644-4B45-9B4C-66EDD93E91DC}"/>
              </a:ext>
            </a:extLst>
          </p:cNvPr>
          <p:cNvSpPr>
            <a:spLocks noGrp="1"/>
          </p:cNvSpPr>
          <p:nvPr>
            <p:ph type="title"/>
          </p:nvPr>
        </p:nvSpPr>
        <p:spPr/>
        <p:txBody>
          <a:bodyPr/>
          <a:lstStyle/>
          <a:p>
            <a:r>
              <a:rPr lang="en-US" cap="small" dirty="0"/>
              <a:t>Azure Information Protection</a:t>
            </a:r>
            <a:endParaRPr lang="en-US" dirty="0"/>
          </a:p>
        </p:txBody>
      </p:sp>
      <p:sp>
        <p:nvSpPr>
          <p:cNvPr id="3" name="Subtitle 2">
            <a:extLst>
              <a:ext uri="{FF2B5EF4-FFF2-40B4-BE49-F238E27FC236}">
                <a16:creationId xmlns:a16="http://schemas.microsoft.com/office/drawing/2014/main" id="{EB645FD2-F151-40D3-B93A-32FC4A97786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811A6B9-7F93-4B49-99E5-BC035E4A083F}"/>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0C56851-C30D-4F71-B99A-DE39935A64F1}"/>
              </a:ext>
            </a:extLst>
          </p:cNvPr>
          <p:cNvSpPr/>
          <p:nvPr/>
        </p:nvSpPr>
        <p:spPr>
          <a:xfrm>
            <a:off x="3625515" y="1274736"/>
            <a:ext cx="8133347" cy="2385268"/>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There are often situations where sensitive or confidential information is shared outside of your company. For those situations, Azure Information Protection (or AIP) can help you to keep information within your control.</a:t>
            </a:r>
            <a:endParaRPr lang="en-US" sz="1600" dirty="0">
              <a:latin typeface="Times New Roman" panose="02020603050405020304" pitchFamily="18" charset="0"/>
              <a:ea typeface="Times New Roman" panose="02020603050405020304" pitchFamily="18" charset="0"/>
            </a:endParaRPr>
          </a:p>
          <a:p>
            <a:r>
              <a:rPr lang="en-US" dirty="0">
                <a:solidFill>
                  <a:srgbClr val="000000"/>
                </a:solidFill>
                <a:latin typeface="inherit"/>
                <a:ea typeface="Times New Roman" panose="02020603050405020304" pitchFamily="18" charset="0"/>
                <a:cs typeface="Times New Roman" panose="02020603050405020304" pitchFamily="18" charset="0"/>
              </a:rPr>
              <a:t>AIP protects emails and Microsoft Office documents from reaching the wrong hands. By configuring different classifications for emails and other documents, and then specifying restrictions that apply to each classification, a company can ensure that information isn’t over-shared or that sensitive information doesn’t leave the company.</a:t>
            </a:r>
            <a:endParaRPr lang="en-US" dirty="0"/>
          </a:p>
        </p:txBody>
      </p:sp>
    </p:spTree>
    <p:extLst>
      <p:ext uri="{BB962C8B-B14F-4D97-AF65-F5344CB8AC3E}">
        <p14:creationId xmlns:p14="http://schemas.microsoft.com/office/powerpoint/2010/main" val="120588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0B0BE10-3DA2-48B1-BDC8-427D4110F322}"/>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87"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80B0BE10-3DA2-48B1-BDC8-427D4110F32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F0A9BE0-008D-4EA0-9910-712935723471}"/>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A10A44F7-1644-4B45-9B4C-66EDD93E91DC}"/>
              </a:ext>
            </a:extLst>
          </p:cNvPr>
          <p:cNvSpPr>
            <a:spLocks noGrp="1"/>
          </p:cNvSpPr>
          <p:nvPr>
            <p:ph type="title"/>
          </p:nvPr>
        </p:nvSpPr>
        <p:spPr/>
        <p:txBody>
          <a:bodyPr/>
          <a:lstStyle/>
          <a:p>
            <a:r>
              <a:rPr lang="en-US" cap="small" dirty="0"/>
              <a:t>Azure Information Protection</a:t>
            </a:r>
            <a:endParaRPr lang="en-US" dirty="0"/>
          </a:p>
        </p:txBody>
      </p:sp>
      <p:sp>
        <p:nvSpPr>
          <p:cNvPr id="3" name="Subtitle 2">
            <a:extLst>
              <a:ext uri="{FF2B5EF4-FFF2-40B4-BE49-F238E27FC236}">
                <a16:creationId xmlns:a16="http://schemas.microsoft.com/office/drawing/2014/main" id="{EB645FD2-F151-40D3-B93A-32FC4A97786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C811A6B9-7F93-4B49-99E5-BC035E4A083F}"/>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0C56851-C30D-4F71-B99A-DE39935A64F1}"/>
              </a:ext>
            </a:extLst>
          </p:cNvPr>
          <p:cNvSpPr/>
          <p:nvPr/>
        </p:nvSpPr>
        <p:spPr>
          <a:xfrm>
            <a:off x="3625515" y="1274736"/>
            <a:ext cx="8277727" cy="5355312"/>
          </a:xfrm>
          <a:prstGeom prst="rect">
            <a:avLst/>
          </a:prstGeom>
        </p:spPr>
        <p:txBody>
          <a:bodyPr wrap="square">
            <a:spAutoFit/>
          </a:bodyPr>
          <a:lstStyle/>
          <a:p>
            <a:r>
              <a:rPr lang="en-US" dirty="0"/>
              <a:t>Example: An email is being sent that contains a credit card number. In order to prevent my credit card from being used by someone inappropriately, you can use AIP to classify the email so that only the recipient you specified can read it.</a:t>
            </a:r>
          </a:p>
          <a:p>
            <a:endParaRPr lang="en-US" dirty="0"/>
          </a:p>
          <a:p>
            <a:r>
              <a:rPr lang="en-US" dirty="0"/>
              <a:t>The Protect button in Microsoft Outlook allows you to easily categorize and protect your email. By clicking on the </a:t>
            </a:r>
            <a:r>
              <a:rPr lang="en-US" b="1" dirty="0"/>
              <a:t>Protect</a:t>
            </a:r>
            <a:r>
              <a:rPr lang="en-US" dirty="0"/>
              <a:t> button, you can mark this email so that it can only be read by the recipient that it’s addressed to.</a:t>
            </a:r>
          </a:p>
          <a:p>
            <a:endParaRPr lang="en-US" dirty="0"/>
          </a:p>
          <a:p>
            <a:r>
              <a:rPr lang="en-US" dirty="0"/>
              <a:t>This message can be read by a recipient who’s using Microsoft Outlook. If the recipient isn’t using Microsoft Outlook, a link to read the message will be available. Clicking that link will send the user a single-use passcode that they can enter to read the email message in Office 365 in a web browser. This passcode will work even if the user isn’t an Office 365 subscriber.</a:t>
            </a:r>
          </a:p>
          <a:p>
            <a:endParaRPr lang="en-US" dirty="0"/>
          </a:p>
          <a:p>
            <a:r>
              <a:rPr lang="en-US" b="1" dirty="0"/>
              <a:t>AIP can also be used to protect Office documents in the same way. You can even control whether users can edit the document or just read its contents. If a user doesn’t have the Office app used to create the document, it will open in Office Online in a web browser.</a:t>
            </a:r>
            <a:endParaRPr lang="en-US" dirty="0"/>
          </a:p>
          <a:p>
            <a:endParaRPr lang="en-US" dirty="0"/>
          </a:p>
        </p:txBody>
      </p:sp>
    </p:spTree>
    <p:extLst>
      <p:ext uri="{BB962C8B-B14F-4D97-AF65-F5344CB8AC3E}">
        <p14:creationId xmlns:p14="http://schemas.microsoft.com/office/powerpoint/2010/main" val="2448726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800332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8070"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0AFC4661-6D86-48BA-95DE-DFFE1070B3AD}"/>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Azure </a:t>
            </a:r>
            <a:r>
              <a:rPr lang="en-US"/>
              <a:t>Security Center</a:t>
            </a:r>
            <a:endParaRPr lang="en-US" dirty="0"/>
          </a:p>
        </p:txBody>
      </p:sp>
      <p:sp>
        <p:nvSpPr>
          <p:cNvPr id="14" name="Text Placeholder 2">
            <a:hlinkClick r:id="rId15" action="ppaction://hlinksldjump"/>
            <a:extLst>
              <a:ext uri="{FF2B5EF4-FFF2-40B4-BE49-F238E27FC236}">
                <a16:creationId xmlns:a16="http://schemas.microsoft.com/office/drawing/2014/main" id="{4D5340EC-5CCF-4430-9104-997D1D9F49B9}"/>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r>
              <a:rPr lang="en-US"/>
              <a:t>Azure Key Vault</a:t>
            </a:r>
          </a:p>
        </p:txBody>
      </p:sp>
      <p:sp>
        <p:nvSpPr>
          <p:cNvPr id="12" name="Text Placeholder 2">
            <a:hlinkClick r:id="rId16" action="ppaction://hlinksldjump"/>
            <a:extLst>
              <a:ext uri="{FF2B5EF4-FFF2-40B4-BE49-F238E27FC236}">
                <a16:creationId xmlns:a16="http://schemas.microsoft.com/office/drawing/2014/main" id="{3DAE0DD7-F25C-4AE5-B829-7CBA2F71E9F3}"/>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Azure Information Protection</a:t>
            </a:r>
          </a:p>
        </p:txBody>
      </p:sp>
      <p:sp>
        <p:nvSpPr>
          <p:cNvPr id="16" name="Text Placeholder 2">
            <a:extLst>
              <a:ext uri="{FF2B5EF4-FFF2-40B4-BE49-F238E27FC236}">
                <a16:creationId xmlns:a16="http://schemas.microsoft.com/office/drawing/2014/main" id="{566326C2-BD66-4D90-AFD9-5BE4416B2D55}"/>
              </a:ext>
            </a:extLst>
          </p:cNvPr>
          <p:cNvSpPr>
            <a:spLocks noGrp="1"/>
          </p:cNvSpPr>
          <p:nvPr>
            <p:custDataLst>
              <p:tags r:id="rId10"/>
            </p:custDataLst>
          </p:nvPr>
        </p:nvSpPr>
        <p:spPr bwMode="gray">
          <a:xfrm>
            <a:off x="4978400" y="3835400"/>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b="1">
                <a:solidFill>
                  <a:schemeClr val="tx2"/>
                </a:solidFill>
              </a:rPr>
              <a:t>Azure Advanced Threat Protection</a:t>
            </a:r>
          </a:p>
        </p:txBody>
      </p:sp>
    </p:spTree>
    <p:extLst>
      <p:ext uri="{BB962C8B-B14F-4D97-AF65-F5344CB8AC3E}">
        <p14:creationId xmlns:p14="http://schemas.microsoft.com/office/powerpoint/2010/main" val="244588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41F65B-DA93-48E3-AB04-401323D9532A}"/>
              </a:ext>
            </a:extLst>
          </p:cNvPr>
          <p:cNvGraphicFramePr>
            <a:graphicFrameLocks noChangeAspect="1"/>
          </p:cNvGraphicFramePr>
          <p:nvPr>
            <p:custDataLst>
              <p:tags r:id="rId2"/>
            </p:custDataLst>
            <p:extLst>
              <p:ext uri="{D42A27DB-BD31-4B8C-83A1-F6EECF244321}">
                <p14:modId xmlns:p14="http://schemas.microsoft.com/office/powerpoint/2010/main" val="11502243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1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B608C16-43D5-4547-95DE-F4821DCA6F8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A2233C2-1AA9-418B-A0A2-3F2135CF7DF5}"/>
              </a:ext>
            </a:extLst>
          </p:cNvPr>
          <p:cNvSpPr>
            <a:spLocks noGrp="1"/>
          </p:cNvSpPr>
          <p:nvPr>
            <p:ph type="title"/>
          </p:nvPr>
        </p:nvSpPr>
        <p:spPr/>
        <p:txBody>
          <a:bodyPr/>
          <a:lstStyle/>
          <a:p>
            <a:r>
              <a:rPr lang="en-US" cap="small" dirty="0"/>
              <a:t>Azure Advanced Threat Protection</a:t>
            </a:r>
            <a:endParaRPr lang="en-US" dirty="0"/>
          </a:p>
        </p:txBody>
      </p:sp>
      <p:sp>
        <p:nvSpPr>
          <p:cNvPr id="3" name="Subtitle 2">
            <a:extLst>
              <a:ext uri="{FF2B5EF4-FFF2-40B4-BE49-F238E27FC236}">
                <a16:creationId xmlns:a16="http://schemas.microsoft.com/office/drawing/2014/main" id="{725D3A4A-5DDD-424D-A946-1D4F4946A1E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BAEA364-8191-4A94-AD90-B987098CFBD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668620C2-8B4C-48CD-9712-BF5BA7DA646F}"/>
              </a:ext>
            </a:extLst>
          </p:cNvPr>
          <p:cNvSpPr/>
          <p:nvPr/>
        </p:nvSpPr>
        <p:spPr>
          <a:xfrm>
            <a:off x="3641557" y="1188258"/>
            <a:ext cx="8165432" cy="5355312"/>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One of the most common attack vectors (and one that is often most difficult to detect), is an attack on a user’s identity within your on-premises environment, or via other devices employees use to connect to your network. Attacks on your cloud resources are often begun on-premises, or on mobile devices where the target may not be as hardened.</a:t>
            </a:r>
          </a:p>
          <a:p>
            <a:endParaRPr lang="en-US" dirty="0">
              <a:solidFill>
                <a:srgbClr val="000000"/>
              </a:solidFill>
              <a:latin typeface="inherit"/>
              <a:cs typeface="Times New Roman" panose="02020603050405020304" pitchFamily="18" charset="0"/>
            </a:endParaRPr>
          </a:p>
          <a:p>
            <a:r>
              <a:rPr lang="en-US" dirty="0"/>
              <a:t>These types of attacks are difficult to detect because they often look like legitimate traffic. Hackers will enter your environment on one machine using stolen credentials, and they’ll move laterally through your infrastructure attempting to gain access to additional systems and sensitive data. Mobile devices are also a common attack vector because they can connect to insecure networks.</a:t>
            </a:r>
          </a:p>
          <a:p>
            <a:endParaRPr lang="en-US" dirty="0"/>
          </a:p>
          <a:p>
            <a:r>
              <a:rPr lang="en-US" dirty="0"/>
              <a:t>Azure Advanced Threat Protection (or ATP) is available as part of the Enterprise Mobility + Security 5 suite from Microsoft. You can also purchase it using a standalone license. ATP is designed to identify and mitigate identity threats in your on-premises environment and on devices that connect to your environment.</a:t>
            </a:r>
          </a:p>
          <a:p>
            <a:endParaRPr lang="en-US" dirty="0"/>
          </a:p>
        </p:txBody>
      </p:sp>
    </p:spTree>
    <p:extLst>
      <p:ext uri="{BB962C8B-B14F-4D97-AF65-F5344CB8AC3E}">
        <p14:creationId xmlns:p14="http://schemas.microsoft.com/office/powerpoint/2010/main" val="50278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41F65B-DA93-48E3-AB04-401323D953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5"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D841F65B-DA93-48E3-AB04-401323D953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B608C16-43D5-4547-95DE-F4821DCA6F8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A2233C2-1AA9-418B-A0A2-3F2135CF7DF5}"/>
              </a:ext>
            </a:extLst>
          </p:cNvPr>
          <p:cNvSpPr>
            <a:spLocks noGrp="1"/>
          </p:cNvSpPr>
          <p:nvPr>
            <p:ph type="title"/>
          </p:nvPr>
        </p:nvSpPr>
        <p:spPr/>
        <p:txBody>
          <a:bodyPr/>
          <a:lstStyle/>
          <a:p>
            <a:r>
              <a:rPr lang="en-US" cap="small" dirty="0"/>
              <a:t>Azure Advanced Threat Protection</a:t>
            </a:r>
            <a:endParaRPr lang="en-US" dirty="0"/>
          </a:p>
        </p:txBody>
      </p:sp>
      <p:sp>
        <p:nvSpPr>
          <p:cNvPr id="3" name="Subtitle 2">
            <a:extLst>
              <a:ext uri="{FF2B5EF4-FFF2-40B4-BE49-F238E27FC236}">
                <a16:creationId xmlns:a16="http://schemas.microsoft.com/office/drawing/2014/main" id="{725D3A4A-5DDD-424D-A946-1D4F4946A1E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BAEA364-8191-4A94-AD90-B987098CFBD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668620C2-8B4C-48CD-9712-BF5BA7DA646F}"/>
              </a:ext>
            </a:extLst>
          </p:cNvPr>
          <p:cNvSpPr/>
          <p:nvPr/>
        </p:nvSpPr>
        <p:spPr>
          <a:xfrm>
            <a:off x="3641557" y="1188258"/>
            <a:ext cx="8165432" cy="5078313"/>
          </a:xfrm>
          <a:prstGeom prst="rect">
            <a:avLst/>
          </a:prstGeom>
        </p:spPr>
        <p:txBody>
          <a:bodyPr wrap="square">
            <a:spAutoFit/>
          </a:bodyPr>
          <a:lstStyle/>
          <a:p>
            <a:r>
              <a:rPr lang="en-US" b="1" cap="small" dirty="0"/>
              <a:t>Step 1: Determine Capacity</a:t>
            </a:r>
          </a:p>
          <a:p>
            <a:r>
              <a:rPr lang="en-US" dirty="0"/>
              <a:t>ATP collects information on your network, servers, and environment using software that you install called an </a:t>
            </a:r>
            <a:r>
              <a:rPr lang="en-US" i="1" dirty="0"/>
              <a:t>ATP sensor</a:t>
            </a:r>
            <a:r>
              <a:rPr lang="en-US" dirty="0"/>
              <a:t>. In order to plan your ATP capacity, you need to determine how many sensors you need and what size those sensors should be. (Sensor size is based on the volume of network traffic in your environment.)</a:t>
            </a:r>
          </a:p>
          <a:p>
            <a:r>
              <a:rPr lang="en-US" dirty="0"/>
              <a:t>Microsoft has a guide on planning your ATP capacity at: </a:t>
            </a:r>
            <a:r>
              <a:rPr lang="en-US" i="1" u="sng" dirty="0">
                <a:hlinkClick r:id="rId7"/>
              </a:rPr>
              <a:t>https://docs.microsoft.com/azure-advanced-threat-protection/atp-capacity-planning</a:t>
            </a:r>
            <a:r>
              <a:rPr lang="en-US" dirty="0"/>
              <a:t>.</a:t>
            </a:r>
          </a:p>
          <a:p>
            <a:endParaRPr lang="en-US" dirty="0"/>
          </a:p>
          <a:p>
            <a:r>
              <a:rPr lang="en-US" b="1" cap="small" dirty="0"/>
              <a:t>Step 2: Create an Instance of Azure ATP</a:t>
            </a:r>
          </a:p>
          <a:p>
            <a:r>
              <a:rPr lang="en-US" dirty="0"/>
              <a:t>The ATP sensors that you install on-premises will connect to an Azure ATP instance in the cloud. That’s where they will store all the data that’s collected in order to do threat analysis and detection.</a:t>
            </a:r>
          </a:p>
          <a:p>
            <a:r>
              <a:rPr lang="en-US" dirty="0"/>
              <a:t>Your Azure ATP instance is created by browsing to the Azure ATP portal at </a:t>
            </a:r>
            <a:r>
              <a:rPr lang="en-US" i="1" u="sng" dirty="0">
                <a:hlinkClick r:id="rId8"/>
              </a:rPr>
              <a:t>https://portal.atp.azure.com</a:t>
            </a:r>
            <a:r>
              <a:rPr lang="en-US" dirty="0"/>
              <a:t>. You’ll need an Azure ATP license in order to access this site.</a:t>
            </a:r>
          </a:p>
          <a:p>
            <a:endParaRPr lang="en-US" dirty="0"/>
          </a:p>
        </p:txBody>
      </p:sp>
    </p:spTree>
    <p:extLst>
      <p:ext uri="{BB962C8B-B14F-4D97-AF65-F5344CB8AC3E}">
        <p14:creationId xmlns:p14="http://schemas.microsoft.com/office/powerpoint/2010/main" val="172567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41F65B-DA93-48E3-AB04-401323D953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59"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D841F65B-DA93-48E3-AB04-401323D953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4B608C16-43D5-4547-95DE-F4821DCA6F8F}"/>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A2233C2-1AA9-418B-A0A2-3F2135CF7DF5}"/>
              </a:ext>
            </a:extLst>
          </p:cNvPr>
          <p:cNvSpPr>
            <a:spLocks noGrp="1"/>
          </p:cNvSpPr>
          <p:nvPr>
            <p:ph type="title"/>
          </p:nvPr>
        </p:nvSpPr>
        <p:spPr/>
        <p:txBody>
          <a:bodyPr/>
          <a:lstStyle/>
          <a:p>
            <a:r>
              <a:rPr lang="en-US" cap="small" dirty="0"/>
              <a:t>Azure Advanced Threat Protection</a:t>
            </a:r>
            <a:endParaRPr lang="en-US" dirty="0"/>
          </a:p>
        </p:txBody>
      </p:sp>
      <p:sp>
        <p:nvSpPr>
          <p:cNvPr id="3" name="Subtitle 2">
            <a:extLst>
              <a:ext uri="{FF2B5EF4-FFF2-40B4-BE49-F238E27FC236}">
                <a16:creationId xmlns:a16="http://schemas.microsoft.com/office/drawing/2014/main" id="{725D3A4A-5DDD-424D-A946-1D4F4946A1E6}"/>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3BAEA364-8191-4A94-AD90-B987098CFBD4}"/>
              </a:ext>
            </a:extLst>
          </p:cNvPr>
          <p:cNvSpPr>
            <a:spLocks noGrp="1"/>
          </p:cNvSpPr>
          <p:nvPr>
            <p:ph type="body" sz="quarter" idx="17"/>
          </p:nvPr>
        </p:nvSpPr>
        <p:spPr/>
        <p:txBody>
          <a:bodyPr/>
          <a:lstStyle/>
          <a:p>
            <a:endParaRPr lang="en-US"/>
          </a:p>
        </p:txBody>
      </p:sp>
      <p:sp>
        <p:nvSpPr>
          <p:cNvPr id="5" name="Rectangle 4">
            <a:extLst>
              <a:ext uri="{FF2B5EF4-FFF2-40B4-BE49-F238E27FC236}">
                <a16:creationId xmlns:a16="http://schemas.microsoft.com/office/drawing/2014/main" id="{668620C2-8B4C-48CD-9712-BF5BA7DA646F}"/>
              </a:ext>
            </a:extLst>
          </p:cNvPr>
          <p:cNvSpPr/>
          <p:nvPr/>
        </p:nvSpPr>
        <p:spPr>
          <a:xfrm>
            <a:off x="3641557" y="1188258"/>
            <a:ext cx="8165432" cy="5355312"/>
          </a:xfrm>
          <a:prstGeom prst="rect">
            <a:avLst/>
          </a:prstGeom>
        </p:spPr>
        <p:txBody>
          <a:bodyPr wrap="square">
            <a:spAutoFit/>
          </a:bodyPr>
          <a:lstStyle/>
          <a:p>
            <a:r>
              <a:rPr lang="en-US" b="1" cap="small" dirty="0"/>
              <a:t>Step 3: Connect ATP To On-Premises Active Directory</a:t>
            </a:r>
          </a:p>
          <a:p>
            <a:r>
              <a:rPr lang="en-US" dirty="0"/>
              <a:t>Azure ATP connects to your on-premises Active Directory in order to get information about your environment and your users. You can also connect to a multi-forest Active Directory.</a:t>
            </a:r>
          </a:p>
          <a:p>
            <a:r>
              <a:rPr lang="en-US" dirty="0"/>
              <a:t>Full details on how to connect ATP to your Active Directory are available at: </a:t>
            </a:r>
            <a:r>
              <a:rPr lang="en-US" i="1" u="sng" dirty="0">
                <a:hlinkClick r:id="rId7"/>
              </a:rPr>
              <a:t>https://docs.microsoft.com/en-us/azure-advanced-threat-protection/install-atp-step2</a:t>
            </a:r>
            <a:r>
              <a:rPr lang="en-US" dirty="0"/>
              <a:t>.</a:t>
            </a:r>
          </a:p>
          <a:p>
            <a:r>
              <a:rPr lang="en-US" b="1" cap="small" dirty="0"/>
              <a:t>Step 4: Download, Install, and Configure the ATP Sensors</a:t>
            </a:r>
          </a:p>
          <a:p>
            <a:r>
              <a:rPr lang="en-US" dirty="0"/>
              <a:t>The ATP sensors are available in a package from Microsoft. Once you download and install the ATP sensor, you’ll need to configure it before you’ll start seeing data.</a:t>
            </a:r>
          </a:p>
          <a:p>
            <a:r>
              <a:rPr lang="en-US" dirty="0"/>
              <a:t>You can find details on the ATP sensor installation and configuration at: </a:t>
            </a:r>
            <a:r>
              <a:rPr lang="en-US" i="1" u="sng" dirty="0">
                <a:hlinkClick r:id="rId8"/>
              </a:rPr>
              <a:t>https://docs.microsoft.com/en-us/azure-advanced-threat-protection/install-atp-step3</a:t>
            </a:r>
            <a:r>
              <a:rPr lang="en-US" dirty="0"/>
              <a:t>.</a:t>
            </a:r>
          </a:p>
          <a:p>
            <a:r>
              <a:rPr lang="en-US" dirty="0"/>
              <a:t>Once installed and configured, ATP is able to use its analytics and machine learning to identify what’s normal and what’s not, and it does this in real-time. If an attack occurs, ATP can provide tools to your IT department to investigate the nature of the attack and take appropriate actions.</a:t>
            </a:r>
          </a:p>
          <a:p>
            <a:endParaRPr lang="en-US" dirty="0"/>
          </a:p>
        </p:txBody>
      </p:sp>
    </p:spTree>
    <p:extLst>
      <p:ext uri="{BB962C8B-B14F-4D97-AF65-F5344CB8AC3E}">
        <p14:creationId xmlns:p14="http://schemas.microsoft.com/office/powerpoint/2010/main" val="347411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829651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8"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2614613"/>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Azure Security Center</a:t>
            </a:r>
          </a:p>
        </p:txBody>
      </p:sp>
      <p:sp>
        <p:nvSpPr>
          <p:cNvPr id="9" name="Text Placeholder 2">
            <a:hlinkClick r:id="rId14" action="ppaction://hlinksldjump"/>
            <a:extLst>
              <a:ext uri="{FF2B5EF4-FFF2-40B4-BE49-F238E27FC236}">
                <a16:creationId xmlns:a16="http://schemas.microsoft.com/office/drawing/2014/main" id="{9A10DBDD-221A-4392-8BD8-22241DEF0726}"/>
              </a:ext>
            </a:extLst>
          </p:cNvPr>
          <p:cNvSpPr>
            <a:spLocks noGrp="1"/>
          </p:cNvSpPr>
          <p:nvPr>
            <p:custDataLst>
              <p:tags r:id="rId8"/>
            </p:custDataLst>
          </p:nvPr>
        </p:nvSpPr>
        <p:spPr bwMode="gray">
          <a:xfrm>
            <a:off x="4978400"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r>
              <a:rPr lang="en-US" dirty="0"/>
              <a:t>Azure Key Vault</a:t>
            </a:r>
          </a:p>
        </p:txBody>
      </p:sp>
      <p:sp>
        <p:nvSpPr>
          <p:cNvPr id="10" name="Text Placeholder 2">
            <a:hlinkClick r:id="rId15" action="ppaction://hlinksldjump"/>
            <a:extLst>
              <a:ext uri="{FF2B5EF4-FFF2-40B4-BE49-F238E27FC236}">
                <a16:creationId xmlns:a16="http://schemas.microsoft.com/office/drawing/2014/main" id="{8803EF5A-E56F-4C62-B983-85AF900BB88D}"/>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dirty="0"/>
              <a:t>Azure Information Protection</a:t>
            </a:r>
          </a:p>
        </p:txBody>
      </p:sp>
      <p:sp>
        <p:nvSpPr>
          <p:cNvPr id="11" name="Text Placeholder 2">
            <a:hlinkClick r:id="rId16" action="ppaction://hlinksldjump"/>
            <a:extLst>
              <a:ext uri="{FF2B5EF4-FFF2-40B4-BE49-F238E27FC236}">
                <a16:creationId xmlns:a16="http://schemas.microsoft.com/office/drawing/2014/main" id="{A63D3331-A870-44AA-92E1-E08BD0BA8581}"/>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dirty="0"/>
              <a:t>Azure Advanced Threat Protection</a:t>
            </a:r>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E48C1C-1927-4FB8-83DA-726CC210D61B}"/>
              </a:ext>
            </a:extLst>
          </p:cNvPr>
          <p:cNvGraphicFramePr>
            <a:graphicFrameLocks noChangeAspect="1"/>
          </p:cNvGraphicFramePr>
          <p:nvPr>
            <p:custDataLst>
              <p:tags r:id="rId2"/>
            </p:custDataLst>
            <p:extLst>
              <p:ext uri="{D42A27DB-BD31-4B8C-83A1-F6EECF244321}">
                <p14:modId xmlns:p14="http://schemas.microsoft.com/office/powerpoint/2010/main" val="1601721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6D1120E-4599-4C70-85E3-ECBF1C7D3C1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18129CE-EA84-4E89-83D7-010E55454738}"/>
              </a:ext>
            </a:extLst>
          </p:cNvPr>
          <p:cNvSpPr>
            <a:spLocks noGrp="1"/>
          </p:cNvSpPr>
          <p:nvPr>
            <p:ph type="title"/>
          </p:nvPr>
        </p:nvSpPr>
        <p:spPr/>
        <p:txBody>
          <a:bodyPr/>
          <a:lstStyle/>
          <a:p>
            <a:r>
              <a:rPr lang="en-US" cap="small" dirty="0"/>
              <a:t>Azure Security Center</a:t>
            </a:r>
            <a:endParaRPr lang="en-US" dirty="0"/>
          </a:p>
        </p:txBody>
      </p:sp>
      <p:sp>
        <p:nvSpPr>
          <p:cNvPr id="3" name="Subtitle 2">
            <a:extLst>
              <a:ext uri="{FF2B5EF4-FFF2-40B4-BE49-F238E27FC236}">
                <a16:creationId xmlns:a16="http://schemas.microsoft.com/office/drawing/2014/main" id="{38F8388D-46EB-4C93-B65D-328DB215B0A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F9E8629-F4A8-4E3C-817A-C1A8C524807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3C74F53-9FEC-4ABB-BD86-6050FEDC1973}"/>
              </a:ext>
            </a:extLst>
          </p:cNvPr>
          <p:cNvSpPr/>
          <p:nvPr/>
        </p:nvSpPr>
        <p:spPr>
          <a:xfrm>
            <a:off x="3625514" y="1220514"/>
            <a:ext cx="8245643" cy="3770263"/>
          </a:xfrm>
          <a:prstGeom prst="rect">
            <a:avLst/>
          </a:prstGeom>
        </p:spPr>
        <p:txBody>
          <a:bodyPr wrap="square">
            <a:spAutoFit/>
          </a:bodyPr>
          <a:lstStyle/>
          <a:p>
            <a:pPr>
              <a:spcBef>
                <a:spcPts val="600"/>
              </a:spcBef>
              <a:spcAft>
                <a:spcPts val="600"/>
              </a:spcAft>
            </a:pPr>
            <a:r>
              <a:rPr lang="en-US" dirty="0">
                <a:solidFill>
                  <a:srgbClr val="000000"/>
                </a:solidFill>
                <a:latin typeface="inherit"/>
                <a:ea typeface="Times New Roman" panose="02020603050405020304" pitchFamily="18" charset="0"/>
              </a:rPr>
              <a:t>Azure Security Center is a service in Azure that offers you a single portal for monitoring and managing the security of your Azure resources. You can also add on-premises resources to Security Center by installing a Security Center agent on your on-premises resources.</a:t>
            </a:r>
            <a:endParaRPr lang="en-US" sz="1600" dirty="0">
              <a:latin typeface="Times New Roman" panose="02020603050405020304" pitchFamily="18" charset="0"/>
              <a:ea typeface="Times New Roman" panose="02020603050405020304" pitchFamily="18" charset="0"/>
            </a:endParaRPr>
          </a:p>
          <a:p>
            <a:r>
              <a:rPr lang="en-US" dirty="0">
                <a:solidFill>
                  <a:srgbClr val="000000"/>
                </a:solidFill>
                <a:latin typeface="inherit"/>
                <a:ea typeface="Times New Roman" panose="02020603050405020304" pitchFamily="18" charset="0"/>
                <a:cs typeface="Times New Roman" panose="02020603050405020304" pitchFamily="18" charset="0"/>
              </a:rPr>
              <a:t>Security Center offers two tiers of service. </a:t>
            </a:r>
          </a:p>
          <a:p>
            <a:pPr marL="285750" indent="-285750">
              <a:buFont typeface="Arial" panose="020B0604020202020204" pitchFamily="34" charset="0"/>
              <a:buChar char="•"/>
            </a:pPr>
            <a:r>
              <a:rPr lang="en-US" dirty="0">
                <a:solidFill>
                  <a:srgbClr val="000000"/>
                </a:solidFill>
                <a:latin typeface="inherit"/>
                <a:ea typeface="Times New Roman" panose="02020603050405020304" pitchFamily="18" charset="0"/>
                <a:cs typeface="Times New Roman" panose="02020603050405020304" pitchFamily="18" charset="0"/>
              </a:rPr>
              <a:t>The free tier provides general assessment and recommendations for securing your Azure resources and covers only Azure virtual machines and Azure App Service. </a:t>
            </a:r>
          </a:p>
          <a:p>
            <a:pPr marL="285750" indent="-285750">
              <a:buFont typeface="Arial" panose="020B0604020202020204" pitchFamily="34" charset="0"/>
              <a:buChar char="•"/>
            </a:pPr>
            <a:r>
              <a:rPr lang="en-US" dirty="0">
                <a:solidFill>
                  <a:srgbClr val="000000"/>
                </a:solidFill>
                <a:latin typeface="inherit"/>
                <a:ea typeface="Times New Roman" panose="02020603050405020304" pitchFamily="18" charset="0"/>
                <a:cs typeface="Times New Roman" panose="02020603050405020304" pitchFamily="18" charset="0"/>
              </a:rPr>
              <a:t>The Standard tier adds coverage of your Azure SQL Databases, MySQL databases, PostgreSQL, and Azure blob storage, as well as additional features such as advanced threat detection, analysis from Microsoft Threat Intelligence, and the ability to manage the regulatory compliance of your Azure resources. The Standard tier is billed by the hour, and full details on pricing can be found at </a:t>
            </a:r>
            <a:r>
              <a:rPr lang="en-US" i="1" u="sng" dirty="0">
                <a:solidFill>
                  <a:srgbClr val="070707"/>
                </a:solidFill>
                <a:latin typeface="inherit"/>
                <a:ea typeface="Times New Roman" panose="02020603050405020304" pitchFamily="18" charset="0"/>
                <a:cs typeface="Times New Roman" panose="02020603050405020304" pitchFamily="18" charset="0"/>
                <a:hlinkClick r:id="rId7"/>
              </a:rPr>
              <a:t>https://azure.microsoft.com/en-us/pricing/details/security-center</a:t>
            </a:r>
            <a:r>
              <a:rPr lang="en-US" dirty="0">
                <a:solidFill>
                  <a:srgbClr val="000000"/>
                </a:solidFill>
                <a:latin typeface="inherit"/>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409203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E48C1C-1927-4FB8-83DA-726CC210D61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7"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5FE48C1C-1927-4FB8-83DA-726CC210D6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6D1120E-4599-4C70-85E3-ECBF1C7D3C1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18129CE-EA84-4E89-83D7-010E55454738}"/>
              </a:ext>
            </a:extLst>
          </p:cNvPr>
          <p:cNvSpPr>
            <a:spLocks noGrp="1"/>
          </p:cNvSpPr>
          <p:nvPr>
            <p:ph type="title"/>
          </p:nvPr>
        </p:nvSpPr>
        <p:spPr/>
        <p:txBody>
          <a:bodyPr/>
          <a:lstStyle/>
          <a:p>
            <a:r>
              <a:rPr lang="en-US" cap="small" dirty="0"/>
              <a:t>Azure Security Center</a:t>
            </a:r>
            <a:endParaRPr lang="en-US" dirty="0"/>
          </a:p>
        </p:txBody>
      </p:sp>
      <p:sp>
        <p:nvSpPr>
          <p:cNvPr id="3" name="Subtitle 2">
            <a:extLst>
              <a:ext uri="{FF2B5EF4-FFF2-40B4-BE49-F238E27FC236}">
                <a16:creationId xmlns:a16="http://schemas.microsoft.com/office/drawing/2014/main" id="{38F8388D-46EB-4C93-B65D-328DB215B0A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F9E8629-F4A8-4E3C-817A-C1A8C524807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3C74F53-9FEC-4ABB-BD86-6050FEDC1973}"/>
              </a:ext>
            </a:extLst>
          </p:cNvPr>
          <p:cNvSpPr/>
          <p:nvPr/>
        </p:nvSpPr>
        <p:spPr>
          <a:xfrm>
            <a:off x="3625514" y="1220514"/>
            <a:ext cx="8245643" cy="1077218"/>
          </a:xfrm>
          <a:prstGeom prst="rect">
            <a:avLst/>
          </a:prstGeom>
        </p:spPr>
        <p:txBody>
          <a:bodyPr wrap="square">
            <a:spAutoFit/>
          </a:bodyPr>
          <a:lstStyle/>
          <a:p>
            <a:pPr>
              <a:spcBef>
                <a:spcPts val="600"/>
              </a:spcBef>
              <a:spcAft>
                <a:spcPts val="600"/>
              </a:spcAft>
            </a:pPr>
            <a:r>
              <a:rPr lang="en-US" dirty="0"/>
              <a:t>To get started with Security Center, click </a:t>
            </a:r>
            <a:r>
              <a:rPr lang="en-US" b="1" dirty="0"/>
              <a:t>Security Center</a:t>
            </a:r>
            <a:r>
              <a:rPr lang="en-US" dirty="0"/>
              <a:t> in the menu in the Azure portal.</a:t>
            </a:r>
          </a:p>
          <a:p>
            <a:pPr>
              <a:spcBef>
                <a:spcPts val="600"/>
              </a:spcBef>
              <a:spcAft>
                <a:spcPts val="600"/>
              </a:spcAft>
            </a:pPr>
            <a:endParaRPr lang="en-US" dirty="0"/>
          </a:p>
        </p:txBody>
      </p:sp>
      <p:pic>
        <p:nvPicPr>
          <p:cNvPr id="8" name="Picture 7" descr="In this screen shot, the Overview blade in Azure Security Center shows the compliance and security health of my Azure resources.">
            <a:extLst>
              <a:ext uri="{FF2B5EF4-FFF2-40B4-BE49-F238E27FC236}">
                <a16:creationId xmlns:a16="http://schemas.microsoft.com/office/drawing/2014/main" id="{BC104842-C0A7-410D-833D-A7D7DB1A983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932427" y="2281852"/>
            <a:ext cx="5631815" cy="3248025"/>
          </a:xfrm>
          <a:prstGeom prst="rect">
            <a:avLst/>
          </a:prstGeom>
          <a:noFill/>
          <a:ln>
            <a:noFill/>
          </a:ln>
        </p:spPr>
      </p:pic>
    </p:spTree>
    <p:extLst>
      <p:ext uri="{BB962C8B-B14F-4D97-AF65-F5344CB8AC3E}">
        <p14:creationId xmlns:p14="http://schemas.microsoft.com/office/powerpoint/2010/main" val="249080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E48C1C-1927-4FB8-83DA-726CC210D61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2"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5FE48C1C-1927-4FB8-83DA-726CC210D6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6D1120E-4599-4C70-85E3-ECBF1C7D3C1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18129CE-EA84-4E89-83D7-010E55454738}"/>
              </a:ext>
            </a:extLst>
          </p:cNvPr>
          <p:cNvSpPr>
            <a:spLocks noGrp="1"/>
          </p:cNvSpPr>
          <p:nvPr>
            <p:ph type="title"/>
          </p:nvPr>
        </p:nvSpPr>
        <p:spPr/>
        <p:txBody>
          <a:bodyPr/>
          <a:lstStyle/>
          <a:p>
            <a:r>
              <a:rPr lang="en-US" cap="small" dirty="0"/>
              <a:t>Azure Security Center</a:t>
            </a:r>
            <a:endParaRPr lang="en-US" dirty="0"/>
          </a:p>
        </p:txBody>
      </p:sp>
      <p:sp>
        <p:nvSpPr>
          <p:cNvPr id="3" name="Subtitle 2">
            <a:extLst>
              <a:ext uri="{FF2B5EF4-FFF2-40B4-BE49-F238E27FC236}">
                <a16:creationId xmlns:a16="http://schemas.microsoft.com/office/drawing/2014/main" id="{38F8388D-46EB-4C93-B65D-328DB215B0A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F9E8629-F4A8-4E3C-817A-C1A8C524807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3C74F53-9FEC-4ABB-BD86-6050FEDC1973}"/>
              </a:ext>
            </a:extLst>
          </p:cNvPr>
          <p:cNvSpPr/>
          <p:nvPr/>
        </p:nvSpPr>
        <p:spPr>
          <a:xfrm>
            <a:off x="3625514" y="1220514"/>
            <a:ext cx="8245643" cy="4324261"/>
          </a:xfrm>
          <a:prstGeom prst="rect">
            <a:avLst/>
          </a:prstGeom>
        </p:spPr>
        <p:txBody>
          <a:bodyPr wrap="square">
            <a:spAutoFit/>
          </a:bodyPr>
          <a:lstStyle/>
          <a:p>
            <a:r>
              <a:rPr lang="en-US" dirty="0"/>
              <a:t>There are three primary areas of coverage in Security Center.</a:t>
            </a:r>
          </a:p>
          <a:p>
            <a:pPr marL="285750" lvl="0" indent="-285750">
              <a:buFont typeface="Arial" panose="020B0604020202020204" pitchFamily="34" charset="0"/>
              <a:buChar char="•"/>
            </a:pPr>
            <a:r>
              <a:rPr lang="en-US" b="1" dirty="0"/>
              <a:t>Policy &amp; Compliance</a:t>
            </a:r>
            <a:r>
              <a:rPr lang="en-US" dirty="0"/>
              <a:t> Provides a secure and overall score of how secure your resources are. This area also covers your compliance with regulatory standards.</a:t>
            </a:r>
          </a:p>
          <a:p>
            <a:pPr marL="285750" lvl="0" indent="-285750">
              <a:buFont typeface="Arial" panose="020B0604020202020204" pitchFamily="34" charset="0"/>
              <a:buChar char="•"/>
            </a:pPr>
            <a:r>
              <a:rPr lang="en-US" b="1" dirty="0"/>
              <a:t>Resource Security Hygiene</a:t>
            </a:r>
            <a:r>
              <a:rPr lang="en-US" dirty="0"/>
              <a:t> Provides a high-level overview of the health of your resources from a security perspective. Security issues are categorized as high, medium, or low severity.</a:t>
            </a:r>
          </a:p>
          <a:p>
            <a:pPr marL="285750" lvl="0" indent="-285750">
              <a:buFont typeface="Arial" panose="020B0604020202020204" pitchFamily="34" charset="0"/>
              <a:buChar char="•"/>
            </a:pPr>
            <a:r>
              <a:rPr lang="en-US" b="1" dirty="0"/>
              <a:t>Threat protection</a:t>
            </a:r>
            <a:r>
              <a:rPr lang="en-US" dirty="0"/>
              <a:t> Shows you any active or past attacks or threats on your resources.</a:t>
            </a:r>
          </a:p>
          <a:p>
            <a:pPr marL="285750" lvl="0" indent="-285750">
              <a:buFont typeface="Arial" panose="020B0604020202020204" pitchFamily="34" charset="0"/>
              <a:buChar char="•"/>
            </a:pPr>
            <a:endParaRPr lang="en-US" dirty="0"/>
          </a:p>
          <a:p>
            <a:pPr lvl="0"/>
            <a:r>
              <a:rPr lang="en-US" dirty="0"/>
              <a:t>Microsoft Threat Intelligence is used to identify security threats. Threat Intelligence uses Microsoft’s historical data and machine learning to identify possible threats. These threats could be a hacker attempting to gain access to a resource, or they could be related to suspicious activity performed by a user.</a:t>
            </a:r>
          </a:p>
          <a:p>
            <a:pPr>
              <a:spcBef>
                <a:spcPts val="600"/>
              </a:spcBef>
              <a:spcAft>
                <a:spcPts val="600"/>
              </a:spcAft>
            </a:pPr>
            <a:endParaRPr lang="en-US" dirty="0"/>
          </a:p>
        </p:txBody>
      </p:sp>
    </p:spTree>
    <p:extLst>
      <p:ext uri="{BB962C8B-B14F-4D97-AF65-F5344CB8AC3E}">
        <p14:creationId xmlns:p14="http://schemas.microsoft.com/office/powerpoint/2010/main" val="1879819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E48C1C-1927-4FB8-83DA-726CC210D61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5"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5FE48C1C-1927-4FB8-83DA-726CC210D6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6D1120E-4599-4C70-85E3-ECBF1C7D3C1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18129CE-EA84-4E89-83D7-010E55454738}"/>
              </a:ext>
            </a:extLst>
          </p:cNvPr>
          <p:cNvSpPr>
            <a:spLocks noGrp="1"/>
          </p:cNvSpPr>
          <p:nvPr>
            <p:ph type="title"/>
          </p:nvPr>
        </p:nvSpPr>
        <p:spPr/>
        <p:txBody>
          <a:bodyPr/>
          <a:lstStyle/>
          <a:p>
            <a:r>
              <a:rPr lang="en-US" cap="small" dirty="0"/>
              <a:t>Azure Security Center</a:t>
            </a:r>
            <a:endParaRPr lang="en-US" dirty="0"/>
          </a:p>
        </p:txBody>
      </p:sp>
      <p:sp>
        <p:nvSpPr>
          <p:cNvPr id="3" name="Subtitle 2">
            <a:extLst>
              <a:ext uri="{FF2B5EF4-FFF2-40B4-BE49-F238E27FC236}">
                <a16:creationId xmlns:a16="http://schemas.microsoft.com/office/drawing/2014/main" id="{38F8388D-46EB-4C93-B65D-328DB215B0A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F9E8629-F4A8-4E3C-817A-C1A8C524807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3C74F53-9FEC-4ABB-BD86-6050FEDC1973}"/>
              </a:ext>
            </a:extLst>
          </p:cNvPr>
          <p:cNvSpPr/>
          <p:nvPr/>
        </p:nvSpPr>
        <p:spPr>
          <a:xfrm>
            <a:off x="3625514" y="1220514"/>
            <a:ext cx="8245643" cy="2585323"/>
          </a:xfrm>
          <a:prstGeom prst="rect">
            <a:avLst/>
          </a:prstGeom>
        </p:spPr>
        <p:txBody>
          <a:bodyPr wrap="square">
            <a:spAutoFit/>
          </a:bodyPr>
          <a:lstStyle/>
          <a:p>
            <a:r>
              <a:rPr lang="en-US" dirty="0"/>
              <a:t>By clicking on an item in the Overview blade, you can drill down into more details. You can </a:t>
            </a:r>
            <a:r>
              <a:rPr lang="en-US" dirty="0" err="1"/>
              <a:t>can</a:t>
            </a:r>
            <a:r>
              <a:rPr lang="en-US" dirty="0"/>
              <a:t> see all of the recommendations for the VMs, App Service, cloud services, and container resources. You can also see how much your secure score will improve if you address each recommendation.</a:t>
            </a:r>
          </a:p>
          <a:p>
            <a:endParaRPr lang="en-US" dirty="0"/>
          </a:p>
          <a:p>
            <a:r>
              <a:rPr lang="en-US" dirty="0"/>
              <a:t>Clicking on one of the recommendations will provide additional information. In most cases, you’ll see a link to instructions on how you can address the recommendation, but Security Center has the ability to automatically take care of recommendations.</a:t>
            </a:r>
          </a:p>
        </p:txBody>
      </p:sp>
    </p:spTree>
    <p:extLst>
      <p:ext uri="{BB962C8B-B14F-4D97-AF65-F5344CB8AC3E}">
        <p14:creationId xmlns:p14="http://schemas.microsoft.com/office/powerpoint/2010/main" val="341236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E48C1C-1927-4FB8-83DA-726CC210D61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0"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5FE48C1C-1927-4FB8-83DA-726CC210D6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6D1120E-4599-4C70-85E3-ECBF1C7D3C1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18129CE-EA84-4E89-83D7-010E55454738}"/>
              </a:ext>
            </a:extLst>
          </p:cNvPr>
          <p:cNvSpPr>
            <a:spLocks noGrp="1"/>
          </p:cNvSpPr>
          <p:nvPr>
            <p:ph type="title"/>
          </p:nvPr>
        </p:nvSpPr>
        <p:spPr/>
        <p:txBody>
          <a:bodyPr/>
          <a:lstStyle/>
          <a:p>
            <a:r>
              <a:rPr lang="en-US" cap="small" dirty="0"/>
              <a:t>Azure Security Center</a:t>
            </a:r>
            <a:endParaRPr lang="en-US" dirty="0"/>
          </a:p>
        </p:txBody>
      </p:sp>
      <p:sp>
        <p:nvSpPr>
          <p:cNvPr id="3" name="Subtitle 2">
            <a:extLst>
              <a:ext uri="{FF2B5EF4-FFF2-40B4-BE49-F238E27FC236}">
                <a16:creationId xmlns:a16="http://schemas.microsoft.com/office/drawing/2014/main" id="{38F8388D-46EB-4C93-B65D-328DB215B0A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F9E8629-F4A8-4E3C-817A-C1A8C524807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3C74F53-9FEC-4ABB-BD86-6050FEDC1973}"/>
              </a:ext>
            </a:extLst>
          </p:cNvPr>
          <p:cNvSpPr/>
          <p:nvPr/>
        </p:nvSpPr>
        <p:spPr>
          <a:xfrm>
            <a:off x="3625514" y="1220514"/>
            <a:ext cx="8245643" cy="5078313"/>
          </a:xfrm>
          <a:prstGeom prst="rect">
            <a:avLst/>
          </a:prstGeom>
        </p:spPr>
        <p:txBody>
          <a:bodyPr wrap="square">
            <a:spAutoFit/>
          </a:bodyPr>
          <a:lstStyle/>
          <a:p>
            <a:r>
              <a:rPr lang="en-US" dirty="0"/>
              <a:t>One of the greatest security threats to your cloud resources is open network ports on your VMs. Accessing your VMs using the remote desktop for Windows VMs, or SSH for Linux VMs, is a necessary part of managing those resources, but hackers commonly use the network ports used for remote management to break into VMs. Security Center provides a feature called </a:t>
            </a:r>
            <a:r>
              <a:rPr lang="en-US" b="1" dirty="0"/>
              <a:t>just-in-time (JIT) </a:t>
            </a:r>
            <a:r>
              <a:rPr lang="en-US" dirty="0"/>
              <a:t>access that helps to protect your VMs from attacks on management ports.</a:t>
            </a:r>
          </a:p>
          <a:p>
            <a:endParaRPr lang="en-US" dirty="0"/>
          </a:p>
          <a:p>
            <a:r>
              <a:rPr lang="en-US" dirty="0"/>
              <a:t>When JIT access is enabled, users must request access to a VM in order to remote into it. Until someone is given JIT access, management ports on the VM are closed so they can’t be accessed. Once JIT access is given to a user, the ports are open for a specific period of time as requested by the user. Once that time period has elapsed, the management ports are closed again.</a:t>
            </a:r>
          </a:p>
          <a:p>
            <a:endParaRPr lang="en-US" dirty="0"/>
          </a:p>
          <a:p>
            <a:r>
              <a:rPr lang="en-US" dirty="0"/>
              <a:t>To enable JIT access on a VM, click on </a:t>
            </a:r>
            <a:r>
              <a:rPr lang="en-US" b="1" dirty="0"/>
              <a:t>Just In Time VM Access</a:t>
            </a:r>
            <a:r>
              <a:rPr lang="en-US" dirty="0"/>
              <a:t> in Security Center. Click on the Recommended tab to see VMs that are currently not configured for JIT access. Select one or more VMs and click </a:t>
            </a:r>
            <a:r>
              <a:rPr lang="en-US" b="1" dirty="0"/>
              <a:t>Enable JIT</a:t>
            </a:r>
            <a:r>
              <a:rPr lang="en-US" dirty="0"/>
              <a:t> to turn on the feature.</a:t>
            </a:r>
          </a:p>
          <a:p>
            <a:endParaRPr lang="en-US" dirty="0"/>
          </a:p>
        </p:txBody>
      </p:sp>
    </p:spTree>
    <p:extLst>
      <p:ext uri="{BB962C8B-B14F-4D97-AF65-F5344CB8AC3E}">
        <p14:creationId xmlns:p14="http://schemas.microsoft.com/office/powerpoint/2010/main" val="6987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E48C1C-1927-4FB8-83DA-726CC210D61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4"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5FE48C1C-1927-4FB8-83DA-726CC210D6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6D1120E-4599-4C70-85E3-ECBF1C7D3C13}"/>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518129CE-EA84-4E89-83D7-010E55454738}"/>
              </a:ext>
            </a:extLst>
          </p:cNvPr>
          <p:cNvSpPr>
            <a:spLocks noGrp="1"/>
          </p:cNvSpPr>
          <p:nvPr>
            <p:ph type="title"/>
          </p:nvPr>
        </p:nvSpPr>
        <p:spPr/>
        <p:txBody>
          <a:bodyPr/>
          <a:lstStyle/>
          <a:p>
            <a:r>
              <a:rPr lang="en-US" cap="small" dirty="0"/>
              <a:t>Azure Security Center</a:t>
            </a:r>
            <a:endParaRPr lang="en-US" dirty="0"/>
          </a:p>
        </p:txBody>
      </p:sp>
      <p:sp>
        <p:nvSpPr>
          <p:cNvPr id="3" name="Subtitle 2">
            <a:extLst>
              <a:ext uri="{FF2B5EF4-FFF2-40B4-BE49-F238E27FC236}">
                <a16:creationId xmlns:a16="http://schemas.microsoft.com/office/drawing/2014/main" id="{38F8388D-46EB-4C93-B65D-328DB215B0AB}"/>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4F9E8629-F4A8-4E3C-817A-C1A8C5248077}"/>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3C74F53-9FEC-4ABB-BD86-6050FEDC1973}"/>
              </a:ext>
            </a:extLst>
          </p:cNvPr>
          <p:cNvSpPr/>
          <p:nvPr/>
        </p:nvSpPr>
        <p:spPr>
          <a:xfrm>
            <a:off x="3625514" y="1220514"/>
            <a:ext cx="8245643" cy="5632311"/>
          </a:xfrm>
          <a:prstGeom prst="rect">
            <a:avLst/>
          </a:prstGeom>
        </p:spPr>
        <p:txBody>
          <a:bodyPr wrap="square">
            <a:spAutoFit/>
          </a:bodyPr>
          <a:lstStyle/>
          <a:p>
            <a:r>
              <a:rPr lang="en-US" dirty="0"/>
              <a:t>When enabling JIT access, you can choose which ports you want to protect. The recommended ports for management are listed, but you can add your own ports.</a:t>
            </a:r>
          </a:p>
          <a:p>
            <a:r>
              <a:rPr lang="en-US" dirty="0"/>
              <a:t>In addition to specifying the port, you can also control which protocols are allowed over the port and which IP addresses are allowed. If the allowed IPs are set to </a:t>
            </a:r>
            <a:r>
              <a:rPr lang="en-US" b="1" dirty="0"/>
              <a:t>Per Request</a:t>
            </a:r>
            <a:r>
              <a:rPr lang="en-US" dirty="0"/>
              <a:t>, the user who requests access will have the option of specifying an IP address or a CIDR block. Otherwise, you can specify a CIDR block yourself in order to allow access only from a specific IP address range.</a:t>
            </a:r>
          </a:p>
          <a:p>
            <a:r>
              <a:rPr lang="en-US" dirty="0"/>
              <a:t>When a user requests access, the number of hours that access is given can be specified up to the maximum number of hours you specify in the port configuration. Maximum request time can be configured anywhere from 1 to 24 hours.</a:t>
            </a:r>
          </a:p>
          <a:p>
            <a:r>
              <a:rPr lang="en-US" dirty="0"/>
              <a:t>Once a VM is configured for JIT access, users request access from inside of Security Center. After clicking on </a:t>
            </a:r>
            <a:r>
              <a:rPr lang="en-US" b="1" dirty="0"/>
              <a:t>Just in Time VM Access</a:t>
            </a:r>
            <a:r>
              <a:rPr lang="en-US" dirty="0"/>
              <a:t>, select the VM and click </a:t>
            </a:r>
            <a:r>
              <a:rPr lang="en-US" b="1" dirty="0"/>
              <a:t>Request Access</a:t>
            </a:r>
            <a:r>
              <a:rPr lang="en-US" dirty="0"/>
              <a:t>.</a:t>
            </a:r>
          </a:p>
          <a:p>
            <a:r>
              <a:rPr lang="en-US" dirty="0"/>
              <a:t>Users requesting access must specify which ports to open, the IP addresses that are allowed (assuming they weren’t specified when JIT access was enabled for the VM), and how long access is needed, up to the maximum time configured. Once </a:t>
            </a:r>
            <a:r>
              <a:rPr lang="en-US" b="1" dirty="0"/>
              <a:t>Open Ports</a:t>
            </a:r>
            <a:r>
              <a:rPr lang="en-US" dirty="0"/>
              <a:t> is clicked, the requested ports will remain open for the period specified.  </a:t>
            </a:r>
          </a:p>
        </p:txBody>
      </p:sp>
    </p:spTree>
    <p:extLst>
      <p:ext uri="{BB962C8B-B14F-4D97-AF65-F5344CB8AC3E}">
        <p14:creationId xmlns:p14="http://schemas.microsoft.com/office/powerpoint/2010/main" val="245062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439770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36"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13" name="Text Placeholder 2">
            <a:hlinkClick r:id="rId14" action="ppaction://hlinksldjump"/>
            <a:extLst>
              <a:ext uri="{FF2B5EF4-FFF2-40B4-BE49-F238E27FC236}">
                <a16:creationId xmlns:a16="http://schemas.microsoft.com/office/drawing/2014/main" id="{0AFC4661-6D86-48BA-95DE-DFFE1070B3AD}"/>
              </a:ext>
            </a:extLst>
          </p:cNvPr>
          <p:cNvSpPr>
            <a:spLocks noGrp="1"/>
          </p:cNvSpPr>
          <p:nvPr>
            <p:custDataLst>
              <p:tags r:id="rId7"/>
            </p:custDataLst>
          </p:nvPr>
        </p:nvSpPr>
        <p:spPr bwMode="gray">
          <a:xfrm>
            <a:off x="4978399" y="26146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Azure </a:t>
            </a:r>
            <a:r>
              <a:rPr lang="en-US"/>
              <a:t>Security Center</a:t>
            </a:r>
            <a:endParaRPr lang="en-US" dirty="0"/>
          </a:p>
        </p:txBody>
      </p:sp>
      <p:sp>
        <p:nvSpPr>
          <p:cNvPr id="14" name="Text Placeholder 2">
            <a:extLst>
              <a:ext uri="{FF2B5EF4-FFF2-40B4-BE49-F238E27FC236}">
                <a16:creationId xmlns:a16="http://schemas.microsoft.com/office/drawing/2014/main" id="{4D5340EC-5CCF-4430-9104-997D1D9F49B9}"/>
              </a:ext>
            </a:extLst>
          </p:cNvPr>
          <p:cNvSpPr>
            <a:spLocks noGrp="1"/>
          </p:cNvSpPr>
          <p:nvPr>
            <p:custDataLst>
              <p:tags r:id="rId8"/>
            </p:custDataLst>
          </p:nvPr>
        </p:nvSpPr>
        <p:spPr bwMode="gray">
          <a:xfrm>
            <a:off x="4978400"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r>
              <a:rPr lang="en-US" b="1">
                <a:solidFill>
                  <a:schemeClr val="tx2"/>
                </a:solidFill>
              </a:rPr>
              <a:t>Azure Key Vault</a:t>
            </a:r>
          </a:p>
        </p:txBody>
      </p:sp>
      <p:sp>
        <p:nvSpPr>
          <p:cNvPr id="19" name="Text Placeholder 2">
            <a:hlinkClick r:id="rId15" action="ppaction://hlinksldjump"/>
            <a:extLst>
              <a:ext uri="{FF2B5EF4-FFF2-40B4-BE49-F238E27FC236}">
                <a16:creationId xmlns:a16="http://schemas.microsoft.com/office/drawing/2014/main" id="{203AD4ED-502A-4AA0-BBFD-4483D73EECA5}"/>
              </a:ext>
            </a:extLst>
          </p:cNvPr>
          <p:cNvSpPr>
            <a:spLocks noGrp="1"/>
          </p:cNvSpPr>
          <p:nvPr>
            <p:custDataLst>
              <p:tags r:id="rId9"/>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Azure Information Protection</a:t>
            </a:r>
          </a:p>
        </p:txBody>
      </p:sp>
      <p:sp>
        <p:nvSpPr>
          <p:cNvPr id="23" name="Text Placeholder 2">
            <a:hlinkClick r:id="rId16" action="ppaction://hlinksldjump"/>
            <a:extLst>
              <a:ext uri="{FF2B5EF4-FFF2-40B4-BE49-F238E27FC236}">
                <a16:creationId xmlns:a16="http://schemas.microsoft.com/office/drawing/2014/main" id="{47979E05-B3AA-48C8-8571-DA566AE85503}"/>
              </a:ext>
            </a:extLst>
          </p:cNvPr>
          <p:cNvSpPr>
            <a:spLocks noGrp="1"/>
          </p:cNvSpPr>
          <p:nvPr>
            <p:custDataLst>
              <p:tags r:id="rId10"/>
            </p:custDataLst>
          </p:nvPr>
        </p:nvSpPr>
        <p:spPr bwMode="gray">
          <a:xfrm>
            <a:off x="4978400" y="38354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a:t>Azure Advanced Threat Protection</a:t>
            </a:r>
          </a:p>
        </p:txBody>
      </p:sp>
    </p:spTree>
    <p:extLst>
      <p:ext uri="{BB962C8B-B14F-4D97-AF65-F5344CB8AC3E}">
        <p14:creationId xmlns:p14="http://schemas.microsoft.com/office/powerpoint/2010/main" val="497982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DTFeN8PbY6WSJl0I62i8s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07crYDXhopEo0Ae1IfCrA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kjl56h1PtMgqwvrqDIDeb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kjl56h1PtMgqwvrqDIDeb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kjl56h1PtMgqwvrqDIDeb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kjl56h1PtMgqwvrqDIDeb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kjl56h1PtMgqwvrqDIDeb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kjl56h1PtMgqwvrqDIDeb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lQr21dhMSsorjsuWFARhYA"/>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RvUxz1YF8nVdq0scrPzrM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3LuDKoYRnCMJB3h.w2.fL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kOOnLPmw6nS_yqR.4Fbc3w"/>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escw9Vg3RP4MAVEhjqxwl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escw9Vg3RP4MAVEhjqxwl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escw9Vg3RP4MAVEhjqxwl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lQr21dhMSsorjsuWFARhY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RvUxz1YF8nVdq0scrPzrM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CF2Rp8.AEi3F.phAgs1Pt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8xZc4cOP6e5wh1dvGUORFg"/>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Z3xBTvb9doZC4oQ6L.TFF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Z3xBTvb9doZC4oQ6L.TFFQ"/>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lQr21dhMSsorjsuWFARhYA"/>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RvUxz1YF8nVdq0scrPzrM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CF2Rp8.AEi3F.phAgs1Pt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OWCPQ40DSdHvsJCcaesK7g"/>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eyrByK0lj.YlUIXCrSXIs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eyrByK0lj.YlUIXCrSXIs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eyrByK0lj.YlUIXCrSXIsw"/>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353</TotalTime>
  <Words>2230</Words>
  <Application>Microsoft Office PowerPoint</Application>
  <PresentationFormat>Widescreen</PresentationFormat>
  <Paragraphs>96</Paragraphs>
  <Slides>19</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8" baseType="lpstr">
      <vt:lpstr>inherit</vt:lpstr>
      <vt:lpstr>Arial</vt:lpstr>
      <vt:lpstr>Georgia</vt:lpstr>
      <vt:lpstr>Segoe UI</vt:lpstr>
      <vt:lpstr>Times New Roman</vt:lpstr>
      <vt:lpstr>Wingdings</vt:lpstr>
      <vt:lpstr>White</vt:lpstr>
      <vt:lpstr>Contrast</vt:lpstr>
      <vt:lpstr>think-cell Slide</vt:lpstr>
      <vt:lpstr>SECURITY TOOLS AND FEATURES OF AZURE</vt:lpstr>
      <vt:lpstr>Agenda</vt:lpstr>
      <vt:lpstr>Azure Security Center</vt:lpstr>
      <vt:lpstr>Azure Security Center</vt:lpstr>
      <vt:lpstr>Azure Security Center</vt:lpstr>
      <vt:lpstr>Azure Security Center</vt:lpstr>
      <vt:lpstr>Azure Security Center</vt:lpstr>
      <vt:lpstr>Azure Security Center</vt:lpstr>
      <vt:lpstr>Agenda</vt:lpstr>
      <vt:lpstr>Azure Key Vault</vt:lpstr>
      <vt:lpstr>Azure Key Vault</vt:lpstr>
      <vt:lpstr>Azure Key Vault</vt:lpstr>
      <vt:lpstr>Agenda</vt:lpstr>
      <vt:lpstr>Azure Information Protection</vt:lpstr>
      <vt:lpstr>Azure Information Protection</vt:lpstr>
      <vt:lpstr>Agenda</vt:lpstr>
      <vt:lpstr>Azure Advanced Threat Protection</vt:lpstr>
      <vt:lpstr>Azure Advanced Threat Protection</vt:lpstr>
      <vt:lpstr>Azure Advanced Threat Protection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SECURITY TOOLS AND FEATURES OF AZURE</dc:title>
  <dc:subject/>
  <dc:creator>Lam Nguyen</dc:creator>
  <cp:keywords/>
  <dc:description/>
  <cp:lastModifiedBy>Lam Nguyen</cp:lastModifiedBy>
  <cp:revision>17</cp:revision>
  <cp:lastPrinted>2018-10-30T20:37:12Z</cp:lastPrinted>
  <dcterms:created xsi:type="dcterms:W3CDTF">2021-02-28T16:49:28Z</dcterms:created>
  <dcterms:modified xsi:type="dcterms:W3CDTF">2021-03-22T17:22:52Z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