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24"/>
  </p:notesMasterIdLst>
  <p:handoutMasterIdLst>
    <p:handoutMasterId r:id="rId25"/>
  </p:handoutMasterIdLst>
  <p:sldIdLst>
    <p:sldId id="256" r:id="rId3"/>
    <p:sldId id="3700" r:id="rId4"/>
    <p:sldId id="3701" r:id="rId5"/>
    <p:sldId id="3824" r:id="rId6"/>
    <p:sldId id="3702" r:id="rId7"/>
    <p:sldId id="3825" r:id="rId8"/>
    <p:sldId id="3826" r:id="rId9"/>
    <p:sldId id="3827" r:id="rId10"/>
    <p:sldId id="3828" r:id="rId11"/>
    <p:sldId id="3829" r:id="rId12"/>
    <p:sldId id="3835" r:id="rId13"/>
    <p:sldId id="3836" r:id="rId14"/>
    <p:sldId id="3837" r:id="rId15"/>
    <p:sldId id="3838" r:id="rId16"/>
    <p:sldId id="3839" r:id="rId17"/>
    <p:sldId id="3840" r:id="rId18"/>
    <p:sldId id="3830" r:id="rId19"/>
    <p:sldId id="3832" r:id="rId20"/>
    <p:sldId id="3833" r:id="rId21"/>
    <p:sldId id="3831" r:id="rId22"/>
    <p:sldId id="3834" r:id="rId23"/>
  </p:sldIdLst>
  <p:sldSz cx="12192000" cy="6858000"/>
  <p:notesSz cx="7102475" cy="9388475"/>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21" autoAdjust="0"/>
  </p:normalViewPr>
  <p:slideViewPr>
    <p:cSldViewPr snapToGrid="0" snapToObjects="1">
      <p:cViewPr varScale="1">
        <p:scale>
          <a:sx n="60" d="100"/>
          <a:sy n="60" d="100"/>
        </p:scale>
        <p:origin x="96"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 March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 March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6"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4"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2"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8"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2"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6"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0"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00"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8"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2"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2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4"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6"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4"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8"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60"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2"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4"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8" Type="http://schemas.openxmlformats.org/officeDocument/2006/relationships/tags" Target="../tags/tag370.xml"/><Relationship Id="rId13" Type="http://schemas.openxmlformats.org/officeDocument/2006/relationships/slideLayout" Target="../slideLayouts/slideLayout3.xml"/><Relationship Id="rId18" Type="http://schemas.openxmlformats.org/officeDocument/2006/relationships/slide" Target="slide7.xml"/><Relationship Id="rId3" Type="http://schemas.openxmlformats.org/officeDocument/2006/relationships/tags" Target="../tags/tag365.xml"/><Relationship Id="rId7" Type="http://schemas.openxmlformats.org/officeDocument/2006/relationships/tags" Target="../tags/tag369.xml"/><Relationship Id="rId12" Type="http://schemas.openxmlformats.org/officeDocument/2006/relationships/tags" Target="../tags/tag374.xml"/><Relationship Id="rId17" Type="http://schemas.openxmlformats.org/officeDocument/2006/relationships/slide" Target="slide5.xml"/><Relationship Id="rId2" Type="http://schemas.openxmlformats.org/officeDocument/2006/relationships/tags" Target="../tags/tag364.xml"/><Relationship Id="rId16" Type="http://schemas.openxmlformats.org/officeDocument/2006/relationships/slide" Target="slide3.xml"/><Relationship Id="rId20" Type="http://schemas.openxmlformats.org/officeDocument/2006/relationships/slide" Target="slide20.xml"/><Relationship Id="rId1" Type="http://schemas.openxmlformats.org/officeDocument/2006/relationships/vmlDrawing" Target="../drawings/vmlDrawing32.vml"/><Relationship Id="rId6" Type="http://schemas.openxmlformats.org/officeDocument/2006/relationships/tags" Target="../tags/tag368.xml"/><Relationship Id="rId11" Type="http://schemas.openxmlformats.org/officeDocument/2006/relationships/tags" Target="../tags/tag373.xml"/><Relationship Id="rId5" Type="http://schemas.openxmlformats.org/officeDocument/2006/relationships/tags" Target="../tags/tag367.xml"/><Relationship Id="rId15" Type="http://schemas.openxmlformats.org/officeDocument/2006/relationships/image" Target="../media/image9.emf"/><Relationship Id="rId10" Type="http://schemas.openxmlformats.org/officeDocument/2006/relationships/tags" Target="../tags/tag372.xml"/><Relationship Id="rId19" Type="http://schemas.openxmlformats.org/officeDocument/2006/relationships/slide" Target="slide17.xml"/><Relationship Id="rId4" Type="http://schemas.openxmlformats.org/officeDocument/2006/relationships/tags" Target="../tags/tag366.xml"/><Relationship Id="rId9" Type="http://schemas.openxmlformats.org/officeDocument/2006/relationships/tags" Target="../tags/tag371.xml"/><Relationship Id="rId14" Type="http://schemas.openxmlformats.org/officeDocument/2006/relationships/oleObject" Target="../embeddings/oleObject32.bin"/></Relationships>
</file>

<file path=ppt/slides/_rels/slide11.xml.rels><?xml version="1.0" encoding="UTF-8" standalone="yes"?>
<Relationships xmlns="http://schemas.openxmlformats.org/package/2006/relationships"><Relationship Id="rId3" Type="http://schemas.openxmlformats.org/officeDocument/2006/relationships/tags" Target="../tags/tag376.xml"/><Relationship Id="rId7" Type="http://schemas.openxmlformats.org/officeDocument/2006/relationships/image" Target="../media/image12.jpeg"/><Relationship Id="rId2" Type="http://schemas.openxmlformats.org/officeDocument/2006/relationships/tags" Target="../tags/tag375.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378.xml"/><Relationship Id="rId7" Type="http://schemas.openxmlformats.org/officeDocument/2006/relationships/image" Target="../media/image13.jpeg"/><Relationship Id="rId2" Type="http://schemas.openxmlformats.org/officeDocument/2006/relationships/tags" Target="../tags/tag377.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380.xml"/><Relationship Id="rId7" Type="http://schemas.openxmlformats.org/officeDocument/2006/relationships/image" Target="../media/image14.jpeg"/><Relationship Id="rId2" Type="http://schemas.openxmlformats.org/officeDocument/2006/relationships/tags" Target="../tags/tag379.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382.xml"/><Relationship Id="rId7" Type="http://schemas.openxmlformats.org/officeDocument/2006/relationships/image" Target="../media/image14.jpeg"/><Relationship Id="rId2" Type="http://schemas.openxmlformats.org/officeDocument/2006/relationships/tags" Target="../tags/tag381.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384.xml"/><Relationship Id="rId7" Type="http://schemas.openxmlformats.org/officeDocument/2006/relationships/image" Target="../media/image15.jpeg"/><Relationship Id="rId2" Type="http://schemas.openxmlformats.org/officeDocument/2006/relationships/tags" Target="../tags/tag383.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386.xml"/><Relationship Id="rId7" Type="http://schemas.openxmlformats.org/officeDocument/2006/relationships/image" Target="../media/image16.jpeg"/><Relationship Id="rId2" Type="http://schemas.openxmlformats.org/officeDocument/2006/relationships/tags" Target="../tags/tag385.xml"/><Relationship Id="rId1" Type="http://schemas.openxmlformats.org/officeDocument/2006/relationships/vmlDrawing" Target="../drawings/vmlDrawing38.vml"/><Relationship Id="rId6" Type="http://schemas.openxmlformats.org/officeDocument/2006/relationships/image" Target="../media/image4.emf"/><Relationship Id="rId5" Type="http://schemas.openxmlformats.org/officeDocument/2006/relationships/oleObject" Target="../embeddings/oleObject38.bin"/><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tags" Target="../tags/tag393.xml"/><Relationship Id="rId13" Type="http://schemas.openxmlformats.org/officeDocument/2006/relationships/slideLayout" Target="../slideLayouts/slideLayout3.xml"/><Relationship Id="rId18" Type="http://schemas.openxmlformats.org/officeDocument/2006/relationships/slide" Target="slide7.xml"/><Relationship Id="rId3" Type="http://schemas.openxmlformats.org/officeDocument/2006/relationships/tags" Target="../tags/tag388.xml"/><Relationship Id="rId7" Type="http://schemas.openxmlformats.org/officeDocument/2006/relationships/tags" Target="../tags/tag392.xml"/><Relationship Id="rId12" Type="http://schemas.openxmlformats.org/officeDocument/2006/relationships/tags" Target="../tags/tag397.xml"/><Relationship Id="rId17" Type="http://schemas.openxmlformats.org/officeDocument/2006/relationships/slide" Target="slide5.xml"/><Relationship Id="rId2" Type="http://schemas.openxmlformats.org/officeDocument/2006/relationships/tags" Target="../tags/tag387.xml"/><Relationship Id="rId16" Type="http://schemas.openxmlformats.org/officeDocument/2006/relationships/slide" Target="slide3.xml"/><Relationship Id="rId20" Type="http://schemas.openxmlformats.org/officeDocument/2006/relationships/slide" Target="slide20.xml"/><Relationship Id="rId1" Type="http://schemas.openxmlformats.org/officeDocument/2006/relationships/vmlDrawing" Target="../drawings/vmlDrawing39.vml"/><Relationship Id="rId6" Type="http://schemas.openxmlformats.org/officeDocument/2006/relationships/tags" Target="../tags/tag391.xml"/><Relationship Id="rId11" Type="http://schemas.openxmlformats.org/officeDocument/2006/relationships/tags" Target="../tags/tag396.xml"/><Relationship Id="rId5" Type="http://schemas.openxmlformats.org/officeDocument/2006/relationships/tags" Target="../tags/tag390.xml"/><Relationship Id="rId15" Type="http://schemas.openxmlformats.org/officeDocument/2006/relationships/image" Target="../media/image9.emf"/><Relationship Id="rId10" Type="http://schemas.openxmlformats.org/officeDocument/2006/relationships/tags" Target="../tags/tag395.xml"/><Relationship Id="rId19" Type="http://schemas.openxmlformats.org/officeDocument/2006/relationships/slide" Target="slide10.xml"/><Relationship Id="rId4" Type="http://schemas.openxmlformats.org/officeDocument/2006/relationships/tags" Target="../tags/tag389.xml"/><Relationship Id="rId9" Type="http://schemas.openxmlformats.org/officeDocument/2006/relationships/tags" Target="../tags/tag394.xml"/><Relationship Id="rId14" Type="http://schemas.openxmlformats.org/officeDocument/2006/relationships/oleObject" Target="../embeddings/oleObject39.bin"/></Relationships>
</file>

<file path=ppt/slides/_rels/slide18.xml.rels><?xml version="1.0" encoding="UTF-8" standalone="yes"?>
<Relationships xmlns="http://schemas.openxmlformats.org/package/2006/relationships"><Relationship Id="rId3" Type="http://schemas.openxmlformats.org/officeDocument/2006/relationships/tags" Target="../tags/tag399.xml"/><Relationship Id="rId2" Type="http://schemas.openxmlformats.org/officeDocument/2006/relationships/tags" Target="../tags/tag398.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portal.azure.com/" TargetMode="External"/><Relationship Id="rId3" Type="http://schemas.openxmlformats.org/officeDocument/2006/relationships/tags" Target="../tags/tag401.xml"/><Relationship Id="rId7" Type="http://schemas.openxmlformats.org/officeDocument/2006/relationships/hyperlink" Target="https://portal.azure.us/" TargetMode="External"/><Relationship Id="rId2" Type="http://schemas.openxmlformats.org/officeDocument/2006/relationships/tags" Target="../tags/tag400.xml"/><Relationship Id="rId1" Type="http://schemas.openxmlformats.org/officeDocument/2006/relationships/vmlDrawing" Target="../drawings/vmlDrawing41.vml"/><Relationship Id="rId6" Type="http://schemas.openxmlformats.org/officeDocument/2006/relationships/image" Target="../media/image4.emf"/><Relationship Id="rId5" Type="http://schemas.openxmlformats.org/officeDocument/2006/relationships/oleObject" Target="../embeddings/oleObject41.bin"/><Relationship Id="rId4" Type="http://schemas.openxmlformats.org/officeDocument/2006/relationships/slideLayout" Target="../slideLayouts/slideLayout7.xml"/><Relationship Id="rId9" Type="http://schemas.openxmlformats.org/officeDocument/2006/relationships/hyperlink" Target="https://webapp.azurewebsites.u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26.xml"/><Relationship Id="rId7" Type="http://schemas.openxmlformats.org/officeDocument/2006/relationships/oleObject" Target="../embeddings/oleObject27.bin"/><Relationship Id="rId2" Type="http://schemas.openxmlformats.org/officeDocument/2006/relationships/tags" Target="../tags/tag325.xml"/><Relationship Id="rId1" Type="http://schemas.openxmlformats.org/officeDocument/2006/relationships/vmlDrawing" Target="../drawings/vmlDrawing27.vml"/><Relationship Id="rId6" Type="http://schemas.openxmlformats.org/officeDocument/2006/relationships/slideLayout" Target="../slideLayouts/slideLayout2.xml"/><Relationship Id="rId5" Type="http://schemas.openxmlformats.org/officeDocument/2006/relationships/tags" Target="../tags/tag328.xml"/><Relationship Id="rId4" Type="http://schemas.openxmlformats.org/officeDocument/2006/relationships/tags" Target="../tags/tag327.xml"/></Relationships>
</file>

<file path=ppt/slides/_rels/slide20.xml.rels><?xml version="1.0" encoding="UTF-8" standalone="yes"?>
<Relationships xmlns="http://schemas.openxmlformats.org/package/2006/relationships"><Relationship Id="rId8" Type="http://schemas.openxmlformats.org/officeDocument/2006/relationships/tags" Target="../tags/tag408.xml"/><Relationship Id="rId13" Type="http://schemas.openxmlformats.org/officeDocument/2006/relationships/slideLayout" Target="../slideLayouts/slideLayout3.xml"/><Relationship Id="rId18" Type="http://schemas.openxmlformats.org/officeDocument/2006/relationships/slide" Target="slide7.xml"/><Relationship Id="rId3" Type="http://schemas.openxmlformats.org/officeDocument/2006/relationships/tags" Target="../tags/tag403.xml"/><Relationship Id="rId7" Type="http://schemas.openxmlformats.org/officeDocument/2006/relationships/tags" Target="../tags/tag407.xml"/><Relationship Id="rId12" Type="http://schemas.openxmlformats.org/officeDocument/2006/relationships/tags" Target="../tags/tag412.xml"/><Relationship Id="rId17" Type="http://schemas.openxmlformats.org/officeDocument/2006/relationships/slide" Target="slide5.xml"/><Relationship Id="rId2" Type="http://schemas.openxmlformats.org/officeDocument/2006/relationships/tags" Target="../tags/tag402.xml"/><Relationship Id="rId16" Type="http://schemas.openxmlformats.org/officeDocument/2006/relationships/slide" Target="slide3.xml"/><Relationship Id="rId20" Type="http://schemas.openxmlformats.org/officeDocument/2006/relationships/slide" Target="slide17.xml"/><Relationship Id="rId1" Type="http://schemas.openxmlformats.org/officeDocument/2006/relationships/vmlDrawing" Target="../drawings/vmlDrawing42.vml"/><Relationship Id="rId6" Type="http://schemas.openxmlformats.org/officeDocument/2006/relationships/tags" Target="../tags/tag406.xml"/><Relationship Id="rId11" Type="http://schemas.openxmlformats.org/officeDocument/2006/relationships/tags" Target="../tags/tag411.xml"/><Relationship Id="rId5" Type="http://schemas.openxmlformats.org/officeDocument/2006/relationships/tags" Target="../tags/tag405.xml"/><Relationship Id="rId15" Type="http://schemas.openxmlformats.org/officeDocument/2006/relationships/image" Target="../media/image9.emf"/><Relationship Id="rId10" Type="http://schemas.openxmlformats.org/officeDocument/2006/relationships/tags" Target="../tags/tag410.xml"/><Relationship Id="rId19" Type="http://schemas.openxmlformats.org/officeDocument/2006/relationships/slide" Target="slide10.xml"/><Relationship Id="rId4" Type="http://schemas.openxmlformats.org/officeDocument/2006/relationships/tags" Target="../tags/tag404.xml"/><Relationship Id="rId9" Type="http://schemas.openxmlformats.org/officeDocument/2006/relationships/tags" Target="../tags/tag409.xml"/><Relationship Id="rId14" Type="http://schemas.openxmlformats.org/officeDocument/2006/relationships/oleObject" Target="../embeddings/oleObject4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335.xml"/><Relationship Id="rId13" Type="http://schemas.openxmlformats.org/officeDocument/2006/relationships/slideLayout" Target="../slideLayouts/slideLayout3.xml"/><Relationship Id="rId18" Type="http://schemas.openxmlformats.org/officeDocument/2006/relationships/slide" Target="slide10.xml"/><Relationship Id="rId3" Type="http://schemas.openxmlformats.org/officeDocument/2006/relationships/tags" Target="../tags/tag330.xml"/><Relationship Id="rId7" Type="http://schemas.openxmlformats.org/officeDocument/2006/relationships/tags" Target="../tags/tag334.xml"/><Relationship Id="rId12" Type="http://schemas.openxmlformats.org/officeDocument/2006/relationships/tags" Target="../tags/tag339.xml"/><Relationship Id="rId17" Type="http://schemas.openxmlformats.org/officeDocument/2006/relationships/slide" Target="slide7.xml"/><Relationship Id="rId2" Type="http://schemas.openxmlformats.org/officeDocument/2006/relationships/tags" Target="../tags/tag329.xml"/><Relationship Id="rId16" Type="http://schemas.openxmlformats.org/officeDocument/2006/relationships/slide" Target="slide5.xml"/><Relationship Id="rId20" Type="http://schemas.openxmlformats.org/officeDocument/2006/relationships/slide" Target="slide20.xml"/><Relationship Id="rId1" Type="http://schemas.openxmlformats.org/officeDocument/2006/relationships/vmlDrawing" Target="../drawings/vmlDrawing28.vml"/><Relationship Id="rId6" Type="http://schemas.openxmlformats.org/officeDocument/2006/relationships/tags" Target="../tags/tag333.xml"/><Relationship Id="rId11" Type="http://schemas.openxmlformats.org/officeDocument/2006/relationships/tags" Target="../tags/tag338.xml"/><Relationship Id="rId5" Type="http://schemas.openxmlformats.org/officeDocument/2006/relationships/tags" Target="../tags/tag332.xml"/><Relationship Id="rId15" Type="http://schemas.openxmlformats.org/officeDocument/2006/relationships/image" Target="../media/image9.emf"/><Relationship Id="rId10" Type="http://schemas.openxmlformats.org/officeDocument/2006/relationships/tags" Target="../tags/tag337.xml"/><Relationship Id="rId19" Type="http://schemas.openxmlformats.org/officeDocument/2006/relationships/slide" Target="slide17.xml"/><Relationship Id="rId4" Type="http://schemas.openxmlformats.org/officeDocument/2006/relationships/tags" Target="../tags/tag331.xml"/><Relationship Id="rId9" Type="http://schemas.openxmlformats.org/officeDocument/2006/relationships/tags" Target="../tags/tag336.xml"/><Relationship Id="rId14" Type="http://schemas.openxmlformats.org/officeDocument/2006/relationships/oleObject" Target="../embeddings/oleObject28.bin"/></Relationships>
</file>

<file path=ppt/slides/_rels/slide4.xml.rels><?xml version="1.0" encoding="UTF-8" standalone="yes"?>
<Relationships xmlns="http://schemas.openxmlformats.org/package/2006/relationships"><Relationship Id="rId2" Type="http://schemas.openxmlformats.org/officeDocument/2006/relationships/hyperlink" Target="https://aka.ms/privacystatemen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346.xml"/><Relationship Id="rId13" Type="http://schemas.openxmlformats.org/officeDocument/2006/relationships/slideLayout" Target="../slideLayouts/slideLayout3.xml"/><Relationship Id="rId18" Type="http://schemas.openxmlformats.org/officeDocument/2006/relationships/slide" Target="slide10.xml"/><Relationship Id="rId3" Type="http://schemas.openxmlformats.org/officeDocument/2006/relationships/tags" Target="../tags/tag341.xml"/><Relationship Id="rId7" Type="http://schemas.openxmlformats.org/officeDocument/2006/relationships/tags" Target="../tags/tag345.xml"/><Relationship Id="rId12" Type="http://schemas.openxmlformats.org/officeDocument/2006/relationships/tags" Target="../tags/tag350.xml"/><Relationship Id="rId17" Type="http://schemas.openxmlformats.org/officeDocument/2006/relationships/slide" Target="slide7.xml"/><Relationship Id="rId2" Type="http://schemas.openxmlformats.org/officeDocument/2006/relationships/tags" Target="../tags/tag340.xml"/><Relationship Id="rId16" Type="http://schemas.openxmlformats.org/officeDocument/2006/relationships/slide" Target="slide3.xml"/><Relationship Id="rId20" Type="http://schemas.openxmlformats.org/officeDocument/2006/relationships/slide" Target="slide20.xml"/><Relationship Id="rId1" Type="http://schemas.openxmlformats.org/officeDocument/2006/relationships/vmlDrawing" Target="../drawings/vmlDrawing29.vml"/><Relationship Id="rId6" Type="http://schemas.openxmlformats.org/officeDocument/2006/relationships/tags" Target="../tags/tag344.xml"/><Relationship Id="rId11" Type="http://schemas.openxmlformats.org/officeDocument/2006/relationships/tags" Target="../tags/tag349.xml"/><Relationship Id="rId5" Type="http://schemas.openxmlformats.org/officeDocument/2006/relationships/tags" Target="../tags/tag343.xml"/><Relationship Id="rId15" Type="http://schemas.openxmlformats.org/officeDocument/2006/relationships/image" Target="../media/image9.emf"/><Relationship Id="rId10" Type="http://schemas.openxmlformats.org/officeDocument/2006/relationships/tags" Target="../tags/tag348.xml"/><Relationship Id="rId19" Type="http://schemas.openxmlformats.org/officeDocument/2006/relationships/slide" Target="slide17.xml"/><Relationship Id="rId4" Type="http://schemas.openxmlformats.org/officeDocument/2006/relationships/tags" Target="../tags/tag342.xml"/><Relationship Id="rId9" Type="http://schemas.openxmlformats.org/officeDocument/2006/relationships/tags" Target="../tags/tag347.xml"/><Relationship Id="rId1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352.xml"/><Relationship Id="rId7" Type="http://schemas.openxmlformats.org/officeDocument/2006/relationships/hyperlink" Target="https://www.microsoft.com/en-us/trustcenter/default.aspx" TargetMode="External"/><Relationship Id="rId2" Type="http://schemas.openxmlformats.org/officeDocument/2006/relationships/tags" Target="../tags/tag351.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tags" Target="../tags/tag359.xml"/><Relationship Id="rId13" Type="http://schemas.openxmlformats.org/officeDocument/2006/relationships/slideLayout" Target="../slideLayouts/slideLayout3.xml"/><Relationship Id="rId18" Type="http://schemas.openxmlformats.org/officeDocument/2006/relationships/slide" Target="slide10.xml"/><Relationship Id="rId3" Type="http://schemas.openxmlformats.org/officeDocument/2006/relationships/tags" Target="../tags/tag354.xml"/><Relationship Id="rId7" Type="http://schemas.openxmlformats.org/officeDocument/2006/relationships/tags" Target="../tags/tag358.xml"/><Relationship Id="rId12" Type="http://schemas.openxmlformats.org/officeDocument/2006/relationships/tags" Target="../tags/tag363.xml"/><Relationship Id="rId17" Type="http://schemas.openxmlformats.org/officeDocument/2006/relationships/slide" Target="slide5.xml"/><Relationship Id="rId2" Type="http://schemas.openxmlformats.org/officeDocument/2006/relationships/tags" Target="../tags/tag353.xml"/><Relationship Id="rId16" Type="http://schemas.openxmlformats.org/officeDocument/2006/relationships/slide" Target="slide3.xml"/><Relationship Id="rId20" Type="http://schemas.openxmlformats.org/officeDocument/2006/relationships/slide" Target="slide20.xml"/><Relationship Id="rId1" Type="http://schemas.openxmlformats.org/officeDocument/2006/relationships/vmlDrawing" Target="../drawings/vmlDrawing31.vml"/><Relationship Id="rId6" Type="http://schemas.openxmlformats.org/officeDocument/2006/relationships/tags" Target="../tags/tag357.xml"/><Relationship Id="rId11" Type="http://schemas.openxmlformats.org/officeDocument/2006/relationships/tags" Target="../tags/tag362.xml"/><Relationship Id="rId5" Type="http://schemas.openxmlformats.org/officeDocument/2006/relationships/tags" Target="../tags/tag356.xml"/><Relationship Id="rId15" Type="http://schemas.openxmlformats.org/officeDocument/2006/relationships/image" Target="../media/image9.emf"/><Relationship Id="rId10" Type="http://schemas.openxmlformats.org/officeDocument/2006/relationships/tags" Target="../tags/tag361.xml"/><Relationship Id="rId19" Type="http://schemas.openxmlformats.org/officeDocument/2006/relationships/slide" Target="slide17.xml"/><Relationship Id="rId4" Type="http://schemas.openxmlformats.org/officeDocument/2006/relationships/tags" Target="../tags/tag355.xml"/><Relationship Id="rId9" Type="http://schemas.openxmlformats.org/officeDocument/2006/relationships/tags" Target="../tags/tag360.xml"/><Relationship Id="rId14"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aka.ms/STP"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4410428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40"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32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noAutofit/>
          </a:bodyPr>
          <a:lstStyle/>
          <a:p>
            <a:r>
              <a:rPr lang="en-US" sz="3200" cap="all" dirty="0"/>
              <a:t>UNDERSTAND PRIVACY, COMPLIANCE, AND DATA PROTECTION STANDARDS IN AZURE</a:t>
            </a:r>
            <a:endParaRPr lang="en-US" sz="3200" dirty="0"/>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653753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5"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hlinkClick r:id="rId16" action="ppaction://hlinksldjump"/>
            <a:extLst>
              <a:ext uri="{FF2B5EF4-FFF2-40B4-BE49-F238E27FC236}">
                <a16:creationId xmlns:a16="http://schemas.microsoft.com/office/drawing/2014/main" id="{57FD7680-6C9A-4FE8-912E-929463F4FCF3}"/>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cap="small"/>
              <a:t>Microsoft Privacy Statement</a:t>
            </a:r>
          </a:p>
        </p:txBody>
      </p:sp>
      <p:sp>
        <p:nvSpPr>
          <p:cNvPr id="10" name="Text Placeholder 2">
            <a:hlinkClick r:id="rId17"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TRUST CENTER</a:t>
            </a:r>
            <a:endParaRPr lang="en-US" dirty="0"/>
          </a:p>
        </p:txBody>
      </p:sp>
      <p:sp>
        <p:nvSpPr>
          <p:cNvPr id="14" name="Text Placeholder 2">
            <a:hlinkClick r:id="rId18" action="ppaction://hlinksldjump"/>
            <a:extLst>
              <a:ext uri="{FF2B5EF4-FFF2-40B4-BE49-F238E27FC236}">
                <a16:creationId xmlns:a16="http://schemas.microsoft.com/office/drawing/2014/main" id="{FDB72E89-2D32-4A05-84F5-E2649D502F85}"/>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SERVICE TRUST PORTAL</a:t>
            </a:r>
            <a:endParaRPr lang="en-US" dirty="0"/>
          </a:p>
        </p:txBody>
      </p:sp>
      <p:sp>
        <p:nvSpPr>
          <p:cNvPr id="17" name="Text Placeholder 2">
            <a:extLst>
              <a:ext uri="{FF2B5EF4-FFF2-40B4-BE49-F238E27FC236}">
                <a16:creationId xmlns:a16="http://schemas.microsoft.com/office/drawing/2014/main" id="{63E81ECA-4CDC-498B-BA79-441D06352E25}"/>
              </a:ext>
            </a:extLst>
          </p:cNvPr>
          <p:cNvSpPr>
            <a:spLocks noGrp="1"/>
          </p:cNvSpPr>
          <p:nvPr>
            <p:custDataLst>
              <p:tags r:id="rId10"/>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COMPLIANCE MANAGER</a:t>
            </a:r>
            <a:endParaRPr lang="en-US" b="1" dirty="0">
              <a:solidFill>
                <a:schemeClr val="tx2"/>
              </a:solidFill>
            </a:endParaRPr>
          </a:p>
        </p:txBody>
      </p:sp>
      <p:sp>
        <p:nvSpPr>
          <p:cNvPr id="23" name="Text Placeholder 2">
            <a:hlinkClick r:id="rId19" action="ppaction://hlinksldjump"/>
            <a:extLst>
              <a:ext uri="{FF2B5EF4-FFF2-40B4-BE49-F238E27FC236}">
                <a16:creationId xmlns:a16="http://schemas.microsoft.com/office/drawing/2014/main" id="{9C485315-0266-4D6B-ACDE-6FF9018F48C9}"/>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GOVERNMENT</a:t>
            </a:r>
            <a:endParaRPr lang="en-US" dirty="0"/>
          </a:p>
        </p:txBody>
      </p:sp>
      <p:sp>
        <p:nvSpPr>
          <p:cNvPr id="26" name="Text Placeholder 2">
            <a:hlinkClick r:id="rId20" action="ppaction://hlinksldjump"/>
            <a:extLst>
              <a:ext uri="{FF2B5EF4-FFF2-40B4-BE49-F238E27FC236}">
                <a16:creationId xmlns:a16="http://schemas.microsoft.com/office/drawing/2014/main" id="{EEA3D01D-E9F4-4E0E-9D7B-1A3B77E3A2F7}"/>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GERMANY</a:t>
            </a:r>
            <a:endParaRPr lang="en-US" dirty="0"/>
          </a:p>
        </p:txBody>
      </p:sp>
    </p:spTree>
    <p:extLst>
      <p:ext uri="{BB962C8B-B14F-4D97-AF65-F5344CB8AC3E}">
        <p14:creationId xmlns:p14="http://schemas.microsoft.com/office/powerpoint/2010/main" val="3072292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82102BC-E8B5-4840-ADA9-B593EC50F6B1}"/>
              </a:ext>
            </a:extLst>
          </p:cNvPr>
          <p:cNvGraphicFramePr>
            <a:graphicFrameLocks noChangeAspect="1"/>
          </p:cNvGraphicFramePr>
          <p:nvPr>
            <p:custDataLst>
              <p:tags r:id="rId2"/>
            </p:custDataLst>
            <p:extLst>
              <p:ext uri="{D42A27DB-BD31-4B8C-83A1-F6EECF244321}">
                <p14:modId xmlns:p14="http://schemas.microsoft.com/office/powerpoint/2010/main" val="40799542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A8D90E2-A9D2-48D2-B6E8-FF4A7CA193D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3FAD7F9-FC6A-4FB3-8EEC-DB068374A20E}"/>
              </a:ext>
            </a:extLst>
          </p:cNvPr>
          <p:cNvSpPr>
            <a:spLocks noGrp="1"/>
          </p:cNvSpPr>
          <p:nvPr>
            <p:ph type="title"/>
          </p:nvPr>
        </p:nvSpPr>
        <p:spPr/>
        <p:txBody>
          <a:bodyPr/>
          <a:lstStyle/>
          <a:p>
            <a:r>
              <a:rPr lang="en-US" dirty="0"/>
              <a:t>COMPLIANCE MANAGER</a:t>
            </a:r>
          </a:p>
        </p:txBody>
      </p:sp>
      <p:sp>
        <p:nvSpPr>
          <p:cNvPr id="3" name="Subtitle 2">
            <a:extLst>
              <a:ext uri="{FF2B5EF4-FFF2-40B4-BE49-F238E27FC236}">
                <a16:creationId xmlns:a16="http://schemas.microsoft.com/office/drawing/2014/main" id="{E24C2DD9-B85C-4023-84D5-E5CF2CCA077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FF304F8-E281-447E-8CD5-357546DB2D0E}"/>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4C12F250-D373-4B8A-9DD4-F4DFA8D5A4EA}"/>
              </a:ext>
            </a:extLst>
          </p:cNvPr>
          <p:cNvSpPr/>
          <p:nvPr/>
        </p:nvSpPr>
        <p:spPr>
          <a:xfrm>
            <a:off x="3609474" y="1243957"/>
            <a:ext cx="8030838" cy="3093154"/>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Compliance Manager is a tool within the STP that makes it easy to visualize your compliance with industry standards. </a:t>
            </a:r>
          </a:p>
          <a:p>
            <a:pPr>
              <a:spcBef>
                <a:spcPts val="600"/>
              </a:spcBef>
              <a:spcAft>
                <a:spcPts val="600"/>
              </a:spcAft>
            </a:pPr>
            <a:r>
              <a:rPr lang="en-US" dirty="0">
                <a:solidFill>
                  <a:srgbClr val="000000"/>
                </a:solidFill>
                <a:latin typeface="inherit"/>
                <a:ea typeface="Times New Roman" panose="02020603050405020304" pitchFamily="18" charset="0"/>
              </a:rPr>
              <a:t>Provides details on how you can improve compliance, and for those areas where compliance is Microsoft’s responsibility, it provides full details on how Microsoft maintains compliance.</a:t>
            </a:r>
            <a:endParaRPr lang="en-US" sz="1600" dirty="0">
              <a:latin typeface="Times New Roman" panose="02020603050405020304" pitchFamily="18" charset="0"/>
              <a:ea typeface="Times New Roman" panose="02020603050405020304" pitchFamily="18" charset="0"/>
            </a:endParaRPr>
          </a:p>
          <a:p>
            <a:r>
              <a:rPr lang="en-US" dirty="0">
                <a:solidFill>
                  <a:srgbClr val="000000"/>
                </a:solidFill>
                <a:latin typeface="inherit"/>
                <a:ea typeface="Times New Roman" panose="02020603050405020304" pitchFamily="18" charset="0"/>
                <a:cs typeface="Times New Roman" panose="02020603050405020304" pitchFamily="18" charset="0"/>
              </a:rPr>
              <a:t>To access Compliance Manager, click </a:t>
            </a:r>
            <a:r>
              <a:rPr lang="en-US" b="1" dirty="0">
                <a:solidFill>
                  <a:srgbClr val="000000"/>
                </a:solidFill>
                <a:latin typeface="inherit"/>
                <a:ea typeface="Times New Roman" panose="02020603050405020304" pitchFamily="18" charset="0"/>
                <a:cs typeface="Times New Roman" panose="02020603050405020304" pitchFamily="18" charset="0"/>
              </a:rPr>
              <a:t>Compliance Manager </a:t>
            </a:r>
            <a:r>
              <a:rPr lang="en-US" dirty="0">
                <a:solidFill>
                  <a:srgbClr val="000000"/>
                </a:solidFill>
                <a:latin typeface="inherit"/>
                <a:ea typeface="Times New Roman" panose="02020603050405020304" pitchFamily="18" charset="0"/>
                <a:cs typeface="Times New Roman" panose="02020603050405020304" pitchFamily="18" charset="0"/>
              </a:rPr>
              <a:t>at the top of the STP page. Compliance Manager allows you to track your compliance with related applications by grouping them into groups that you can give a name of your choice. Each group you create is represented by a tile in Compliance Manager, and you can see at a glance how far you’ve progressed at compliance in each group</a:t>
            </a:r>
            <a:endParaRPr lang="en-US" dirty="0"/>
          </a:p>
        </p:txBody>
      </p:sp>
      <p:pic>
        <p:nvPicPr>
          <p:cNvPr id="8" name="Picture 7" descr="In this screen shot, Compliance Manager is shown with several assessment groups. You can easily track your progress using the compliance score.">
            <a:extLst>
              <a:ext uri="{FF2B5EF4-FFF2-40B4-BE49-F238E27FC236}">
                <a16:creationId xmlns:a16="http://schemas.microsoft.com/office/drawing/2014/main" id="{6C96778E-01B0-4C07-9133-DB2A2CCC90A0}"/>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796285" y="4556258"/>
            <a:ext cx="5657215" cy="3745230"/>
          </a:xfrm>
          <a:prstGeom prst="rect">
            <a:avLst/>
          </a:prstGeom>
          <a:noFill/>
          <a:ln>
            <a:noFill/>
          </a:ln>
        </p:spPr>
      </p:pic>
    </p:spTree>
    <p:extLst>
      <p:ext uri="{BB962C8B-B14F-4D97-AF65-F5344CB8AC3E}">
        <p14:creationId xmlns:p14="http://schemas.microsoft.com/office/powerpoint/2010/main" val="2697366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82102BC-E8B5-4840-ADA9-B593EC50F6B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6"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082102BC-E8B5-4840-ADA9-B593EC50F6B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A8D90E2-A9D2-48D2-B6E8-FF4A7CA193D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3FAD7F9-FC6A-4FB3-8EEC-DB068374A20E}"/>
              </a:ext>
            </a:extLst>
          </p:cNvPr>
          <p:cNvSpPr>
            <a:spLocks noGrp="1"/>
          </p:cNvSpPr>
          <p:nvPr>
            <p:ph type="title"/>
          </p:nvPr>
        </p:nvSpPr>
        <p:spPr/>
        <p:txBody>
          <a:bodyPr/>
          <a:lstStyle/>
          <a:p>
            <a:r>
              <a:rPr lang="en-US" dirty="0"/>
              <a:t>COMPLIANCE MANAGER</a:t>
            </a:r>
          </a:p>
        </p:txBody>
      </p:sp>
      <p:sp>
        <p:nvSpPr>
          <p:cNvPr id="3" name="Subtitle 2">
            <a:extLst>
              <a:ext uri="{FF2B5EF4-FFF2-40B4-BE49-F238E27FC236}">
                <a16:creationId xmlns:a16="http://schemas.microsoft.com/office/drawing/2014/main" id="{E24C2DD9-B85C-4023-84D5-E5CF2CCA077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FF304F8-E281-447E-8CD5-357546DB2D0E}"/>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4C12F250-D373-4B8A-9DD4-F4DFA8D5A4EA}"/>
              </a:ext>
            </a:extLst>
          </p:cNvPr>
          <p:cNvSpPr/>
          <p:nvPr/>
        </p:nvSpPr>
        <p:spPr>
          <a:xfrm>
            <a:off x="3609474" y="1243957"/>
            <a:ext cx="8030838" cy="646331"/>
          </a:xfrm>
          <a:prstGeom prst="rect">
            <a:avLst/>
          </a:prstGeom>
        </p:spPr>
        <p:txBody>
          <a:bodyPr wrap="square">
            <a:spAutoFit/>
          </a:bodyPr>
          <a:lstStyle/>
          <a:p>
            <a:pPr>
              <a:spcBef>
                <a:spcPts val="600"/>
              </a:spcBef>
              <a:spcAft>
                <a:spcPts val="600"/>
              </a:spcAft>
            </a:pPr>
            <a:r>
              <a:rPr lang="en-US" dirty="0"/>
              <a:t>You can choose to assess Azure, Office 365, Microsoft Dynamics, and more. You can also choose the standard you want to evaluate against. </a:t>
            </a:r>
          </a:p>
        </p:txBody>
      </p:sp>
      <p:pic>
        <p:nvPicPr>
          <p:cNvPr id="9" name="Picture 8" descr="In this screen shot, we’re creating an assessment for Azure resource compliance with GDPR.">
            <a:extLst>
              <a:ext uri="{FF2B5EF4-FFF2-40B4-BE49-F238E27FC236}">
                <a16:creationId xmlns:a16="http://schemas.microsoft.com/office/drawing/2014/main" id="{CC2D47E1-F06B-4096-82AC-B1AFAF081DC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785490" y="2137727"/>
            <a:ext cx="5678805" cy="2582545"/>
          </a:xfrm>
          <a:prstGeom prst="rect">
            <a:avLst/>
          </a:prstGeom>
          <a:noFill/>
          <a:ln>
            <a:noFill/>
          </a:ln>
        </p:spPr>
      </p:pic>
    </p:spTree>
    <p:extLst>
      <p:ext uri="{BB962C8B-B14F-4D97-AF65-F5344CB8AC3E}">
        <p14:creationId xmlns:p14="http://schemas.microsoft.com/office/powerpoint/2010/main" val="117804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82102BC-E8B5-4840-ADA9-B593EC50F6B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0"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082102BC-E8B5-4840-ADA9-B593EC50F6B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A8D90E2-A9D2-48D2-B6E8-FF4A7CA193D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3FAD7F9-FC6A-4FB3-8EEC-DB068374A20E}"/>
              </a:ext>
            </a:extLst>
          </p:cNvPr>
          <p:cNvSpPr>
            <a:spLocks noGrp="1"/>
          </p:cNvSpPr>
          <p:nvPr>
            <p:ph type="title"/>
          </p:nvPr>
        </p:nvSpPr>
        <p:spPr/>
        <p:txBody>
          <a:bodyPr/>
          <a:lstStyle/>
          <a:p>
            <a:r>
              <a:rPr lang="en-US" dirty="0"/>
              <a:t>COMPLIANCE MANAGER</a:t>
            </a:r>
          </a:p>
        </p:txBody>
      </p:sp>
      <p:sp>
        <p:nvSpPr>
          <p:cNvPr id="3" name="Subtitle 2">
            <a:extLst>
              <a:ext uri="{FF2B5EF4-FFF2-40B4-BE49-F238E27FC236}">
                <a16:creationId xmlns:a16="http://schemas.microsoft.com/office/drawing/2014/main" id="{E24C2DD9-B85C-4023-84D5-E5CF2CCA077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FF304F8-E281-447E-8CD5-357546DB2D0E}"/>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4C12F250-D373-4B8A-9DD4-F4DFA8D5A4EA}"/>
              </a:ext>
            </a:extLst>
          </p:cNvPr>
          <p:cNvSpPr/>
          <p:nvPr/>
        </p:nvSpPr>
        <p:spPr>
          <a:xfrm>
            <a:off x="3609474" y="1243957"/>
            <a:ext cx="8030838" cy="1754326"/>
          </a:xfrm>
          <a:prstGeom prst="rect">
            <a:avLst/>
          </a:prstGeom>
        </p:spPr>
        <p:txBody>
          <a:bodyPr wrap="square">
            <a:spAutoFit/>
          </a:bodyPr>
          <a:lstStyle/>
          <a:p>
            <a:r>
              <a:rPr lang="en-US" dirty="0"/>
              <a:t>Based on the products we’re evaluating, Compliance Manager knows which parts of compliance are Microsoft’s responsibility, and which are the customer’s responsibility. Microsoft’s responsibilities are displayed at the top of the list, and they are already completed. My responsibilities appear in the list as well, and they outline all the requirements we must meet in order to be compliant with GDPR.</a:t>
            </a:r>
          </a:p>
        </p:txBody>
      </p:sp>
      <p:pic>
        <p:nvPicPr>
          <p:cNvPr id="10" name="Picture 9" descr="In this screen shot, a GDPR assessment is displayed in Compliance Manager. Both Microsoft and customer managed controls are displayed.">
            <a:extLst>
              <a:ext uri="{FF2B5EF4-FFF2-40B4-BE49-F238E27FC236}">
                <a16:creationId xmlns:a16="http://schemas.microsoft.com/office/drawing/2014/main" id="{B795B8D6-2956-4399-A373-5066E7816523}"/>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905291" y="2955216"/>
            <a:ext cx="5718175" cy="3881755"/>
          </a:xfrm>
          <a:prstGeom prst="rect">
            <a:avLst/>
          </a:prstGeom>
          <a:noFill/>
          <a:ln>
            <a:noFill/>
          </a:ln>
        </p:spPr>
      </p:pic>
    </p:spTree>
    <p:extLst>
      <p:ext uri="{BB962C8B-B14F-4D97-AF65-F5344CB8AC3E}">
        <p14:creationId xmlns:p14="http://schemas.microsoft.com/office/powerpoint/2010/main" val="2092648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82102BC-E8B5-4840-ADA9-B593EC50F6B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4"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082102BC-E8B5-4840-ADA9-B593EC50F6B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A8D90E2-A9D2-48D2-B6E8-FF4A7CA193D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3FAD7F9-FC6A-4FB3-8EEC-DB068374A20E}"/>
              </a:ext>
            </a:extLst>
          </p:cNvPr>
          <p:cNvSpPr>
            <a:spLocks noGrp="1"/>
          </p:cNvSpPr>
          <p:nvPr>
            <p:ph type="title"/>
          </p:nvPr>
        </p:nvSpPr>
        <p:spPr/>
        <p:txBody>
          <a:bodyPr/>
          <a:lstStyle/>
          <a:p>
            <a:r>
              <a:rPr lang="en-US" dirty="0"/>
              <a:t>COMPLIANCE MANAGER</a:t>
            </a:r>
          </a:p>
        </p:txBody>
      </p:sp>
      <p:sp>
        <p:nvSpPr>
          <p:cNvPr id="3" name="Subtitle 2">
            <a:extLst>
              <a:ext uri="{FF2B5EF4-FFF2-40B4-BE49-F238E27FC236}">
                <a16:creationId xmlns:a16="http://schemas.microsoft.com/office/drawing/2014/main" id="{E24C2DD9-B85C-4023-84D5-E5CF2CCA077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FF304F8-E281-447E-8CD5-357546DB2D0E}"/>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4C12F250-D373-4B8A-9DD4-F4DFA8D5A4EA}"/>
              </a:ext>
            </a:extLst>
          </p:cNvPr>
          <p:cNvSpPr/>
          <p:nvPr/>
        </p:nvSpPr>
        <p:spPr>
          <a:xfrm>
            <a:off x="3609474" y="1243957"/>
            <a:ext cx="8030838" cy="1754326"/>
          </a:xfrm>
          <a:prstGeom prst="rect">
            <a:avLst/>
          </a:prstGeom>
        </p:spPr>
        <p:txBody>
          <a:bodyPr wrap="square">
            <a:spAutoFit/>
          </a:bodyPr>
          <a:lstStyle/>
          <a:p>
            <a:r>
              <a:rPr lang="en-US" dirty="0"/>
              <a:t>Based on the products we’re evaluating, Compliance Manager knows which parts of compliance are Microsoft’s responsibility, and which are the customer’s responsibility. Microsoft’s responsibilities are displayed at the top of the list, and they are already completed. My responsibilities appear in the list as well, and they outline all the requirements we must meet in order to be compliant with GDPR.</a:t>
            </a:r>
          </a:p>
        </p:txBody>
      </p:sp>
      <p:pic>
        <p:nvPicPr>
          <p:cNvPr id="10" name="Picture 9" descr="In this screen shot, a GDPR assessment is displayed in Compliance Manager. Both Microsoft and customer managed controls are displayed.">
            <a:extLst>
              <a:ext uri="{FF2B5EF4-FFF2-40B4-BE49-F238E27FC236}">
                <a16:creationId xmlns:a16="http://schemas.microsoft.com/office/drawing/2014/main" id="{B795B8D6-2956-4399-A373-5066E7816523}"/>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905291" y="2955216"/>
            <a:ext cx="5718175" cy="3881755"/>
          </a:xfrm>
          <a:prstGeom prst="rect">
            <a:avLst/>
          </a:prstGeom>
          <a:noFill/>
          <a:ln>
            <a:noFill/>
          </a:ln>
        </p:spPr>
      </p:pic>
    </p:spTree>
    <p:extLst>
      <p:ext uri="{BB962C8B-B14F-4D97-AF65-F5344CB8AC3E}">
        <p14:creationId xmlns:p14="http://schemas.microsoft.com/office/powerpoint/2010/main" val="1292833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82102BC-E8B5-4840-ADA9-B593EC50F6B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8"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082102BC-E8B5-4840-ADA9-B593EC50F6B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A8D90E2-A9D2-48D2-B6E8-FF4A7CA193D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3FAD7F9-FC6A-4FB3-8EEC-DB068374A20E}"/>
              </a:ext>
            </a:extLst>
          </p:cNvPr>
          <p:cNvSpPr>
            <a:spLocks noGrp="1"/>
          </p:cNvSpPr>
          <p:nvPr>
            <p:ph type="title"/>
          </p:nvPr>
        </p:nvSpPr>
        <p:spPr/>
        <p:txBody>
          <a:bodyPr/>
          <a:lstStyle/>
          <a:p>
            <a:r>
              <a:rPr lang="en-US" dirty="0"/>
              <a:t>COMPLIANCE MANAGER</a:t>
            </a:r>
          </a:p>
        </p:txBody>
      </p:sp>
      <p:sp>
        <p:nvSpPr>
          <p:cNvPr id="3" name="Subtitle 2">
            <a:extLst>
              <a:ext uri="{FF2B5EF4-FFF2-40B4-BE49-F238E27FC236}">
                <a16:creationId xmlns:a16="http://schemas.microsoft.com/office/drawing/2014/main" id="{E24C2DD9-B85C-4023-84D5-E5CF2CCA077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FF304F8-E281-447E-8CD5-357546DB2D0E}"/>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4C12F250-D373-4B8A-9DD4-F4DFA8D5A4EA}"/>
              </a:ext>
            </a:extLst>
          </p:cNvPr>
          <p:cNvSpPr/>
          <p:nvPr/>
        </p:nvSpPr>
        <p:spPr>
          <a:xfrm>
            <a:off x="3609474" y="1243957"/>
            <a:ext cx="8030838" cy="1200329"/>
          </a:xfrm>
          <a:prstGeom prst="rect">
            <a:avLst/>
          </a:prstGeom>
        </p:spPr>
        <p:txBody>
          <a:bodyPr wrap="square">
            <a:spAutoFit/>
          </a:bodyPr>
          <a:lstStyle/>
          <a:p>
            <a:r>
              <a:rPr lang="en-US" dirty="0"/>
              <a:t>If you click on one of the Microsoft controls, you’ll see details on what Microsoft has done to ensure compliance. In the control shown in the figure, you can see how Microsoft complied with specific GDPR articles, when it was tested, and how it was tested.</a:t>
            </a:r>
          </a:p>
        </p:txBody>
      </p:sp>
      <p:pic>
        <p:nvPicPr>
          <p:cNvPr id="11" name="Picture 10" descr="In this screen shot, a Microsoft compliance control is displayed in Compliance Manager. Full details on how Microsoft obtained compliance is available in this view.">
            <a:extLst>
              <a:ext uri="{FF2B5EF4-FFF2-40B4-BE49-F238E27FC236}">
                <a16:creationId xmlns:a16="http://schemas.microsoft.com/office/drawing/2014/main" id="{5D0F12C8-7F37-4858-8C1D-AF35547B157F}"/>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506294" y="2356315"/>
            <a:ext cx="5681980" cy="4114800"/>
          </a:xfrm>
          <a:prstGeom prst="rect">
            <a:avLst/>
          </a:prstGeom>
          <a:noFill/>
          <a:ln>
            <a:noFill/>
          </a:ln>
        </p:spPr>
      </p:pic>
    </p:spTree>
    <p:extLst>
      <p:ext uri="{BB962C8B-B14F-4D97-AF65-F5344CB8AC3E}">
        <p14:creationId xmlns:p14="http://schemas.microsoft.com/office/powerpoint/2010/main" val="302000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82102BC-E8B5-4840-ADA9-B593EC50F6B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1"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082102BC-E8B5-4840-ADA9-B593EC50F6B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A8D90E2-A9D2-48D2-B6E8-FF4A7CA193D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3FAD7F9-FC6A-4FB3-8EEC-DB068374A20E}"/>
              </a:ext>
            </a:extLst>
          </p:cNvPr>
          <p:cNvSpPr>
            <a:spLocks noGrp="1"/>
          </p:cNvSpPr>
          <p:nvPr>
            <p:ph type="title"/>
          </p:nvPr>
        </p:nvSpPr>
        <p:spPr/>
        <p:txBody>
          <a:bodyPr/>
          <a:lstStyle/>
          <a:p>
            <a:r>
              <a:rPr lang="en-US" dirty="0"/>
              <a:t>COMPLIANCE MANAGER</a:t>
            </a:r>
          </a:p>
        </p:txBody>
      </p:sp>
      <p:sp>
        <p:nvSpPr>
          <p:cNvPr id="3" name="Subtitle 2">
            <a:extLst>
              <a:ext uri="{FF2B5EF4-FFF2-40B4-BE49-F238E27FC236}">
                <a16:creationId xmlns:a16="http://schemas.microsoft.com/office/drawing/2014/main" id="{E24C2DD9-B85C-4023-84D5-E5CF2CCA077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FF304F8-E281-447E-8CD5-357546DB2D0E}"/>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4C12F250-D373-4B8A-9DD4-F4DFA8D5A4EA}"/>
              </a:ext>
            </a:extLst>
          </p:cNvPr>
          <p:cNvSpPr/>
          <p:nvPr/>
        </p:nvSpPr>
        <p:spPr>
          <a:xfrm>
            <a:off x="3609474" y="1243957"/>
            <a:ext cx="8030838" cy="1477328"/>
          </a:xfrm>
          <a:prstGeom prst="rect">
            <a:avLst/>
          </a:prstGeom>
        </p:spPr>
        <p:txBody>
          <a:bodyPr wrap="square">
            <a:spAutoFit/>
          </a:bodyPr>
          <a:lstStyle/>
          <a:p>
            <a:r>
              <a:rPr lang="en-US" dirty="0"/>
              <a:t>If you click on a customer managed control, you can see details on what you need to do to comply. Details are shown regarding what you need to do to comply with GDPR Article (5)(1)(b). You have the option of assigning this task to a specific user if you want to, and you can click on Manage Documents to upload supporting documents to Compliance Manager.</a:t>
            </a:r>
          </a:p>
        </p:txBody>
      </p:sp>
      <p:pic>
        <p:nvPicPr>
          <p:cNvPr id="9" name="Picture 8" descr="In this screen shot, you can see details on what you need to do to comply with GDPR Article (5)(1)(b). You can assign this task to a user and upload supporting documents as well.">
            <a:extLst>
              <a:ext uri="{FF2B5EF4-FFF2-40B4-BE49-F238E27FC236}">
                <a16:creationId xmlns:a16="http://schemas.microsoft.com/office/drawing/2014/main" id="{6162BA1C-5DB5-4523-8687-878B0E8CBC34}"/>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752342" y="2744369"/>
            <a:ext cx="5647690" cy="3833495"/>
          </a:xfrm>
          <a:prstGeom prst="rect">
            <a:avLst/>
          </a:prstGeom>
          <a:noFill/>
          <a:ln>
            <a:noFill/>
          </a:ln>
        </p:spPr>
      </p:pic>
      <p:sp>
        <p:nvSpPr>
          <p:cNvPr id="8" name="Rectangle 7">
            <a:extLst>
              <a:ext uri="{FF2B5EF4-FFF2-40B4-BE49-F238E27FC236}">
                <a16:creationId xmlns:a16="http://schemas.microsoft.com/office/drawing/2014/main" id="{FFD6FDB5-18B2-45D1-9416-4D474A6B2E76}"/>
              </a:ext>
            </a:extLst>
          </p:cNvPr>
          <p:cNvSpPr/>
          <p:nvPr/>
        </p:nvSpPr>
        <p:spPr>
          <a:xfrm>
            <a:off x="9561094" y="2952956"/>
            <a:ext cx="2261937" cy="3416320"/>
          </a:xfrm>
          <a:prstGeom prst="rect">
            <a:avLst/>
          </a:prstGeom>
        </p:spPr>
        <p:txBody>
          <a:bodyPr wrap="square">
            <a:spAutoFit/>
          </a:bodyPr>
          <a:lstStyle/>
          <a:p>
            <a:pPr>
              <a:spcBef>
                <a:spcPts val="600"/>
              </a:spcBef>
              <a:spcAft>
                <a:spcPts val="0"/>
              </a:spcAft>
            </a:pPr>
            <a:r>
              <a:rPr lang="en-US" dirty="0">
                <a:solidFill>
                  <a:srgbClr val="000000"/>
                </a:solidFill>
                <a:latin typeface="inherit"/>
                <a:ea typeface="Times New Roman" panose="02020603050405020304" pitchFamily="18" charset="0"/>
              </a:rPr>
              <a:t>Using this method of assessment, you can always determine if your applications are compliant. The burden of understanding certain standards and regulations is removed because Compliance Manager manages that for you.</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02132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4772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9"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hlinkClick r:id="rId16" action="ppaction://hlinksldjump"/>
            <a:extLst>
              <a:ext uri="{FF2B5EF4-FFF2-40B4-BE49-F238E27FC236}">
                <a16:creationId xmlns:a16="http://schemas.microsoft.com/office/drawing/2014/main" id="{57FD7680-6C9A-4FE8-912E-929463F4FCF3}"/>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cap="small"/>
              <a:t>Microsoft Privacy Statement</a:t>
            </a:r>
          </a:p>
        </p:txBody>
      </p:sp>
      <p:sp>
        <p:nvSpPr>
          <p:cNvPr id="10" name="Text Placeholder 2">
            <a:hlinkClick r:id="rId17"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TRUST CENTER</a:t>
            </a:r>
            <a:endParaRPr lang="en-US" dirty="0"/>
          </a:p>
        </p:txBody>
      </p:sp>
      <p:sp>
        <p:nvSpPr>
          <p:cNvPr id="14" name="Text Placeholder 2">
            <a:hlinkClick r:id="rId18" action="ppaction://hlinksldjump"/>
            <a:extLst>
              <a:ext uri="{FF2B5EF4-FFF2-40B4-BE49-F238E27FC236}">
                <a16:creationId xmlns:a16="http://schemas.microsoft.com/office/drawing/2014/main" id="{FDB72E89-2D32-4A05-84F5-E2649D502F85}"/>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SERVICE TRUST PORTAL</a:t>
            </a:r>
            <a:endParaRPr lang="en-US" dirty="0"/>
          </a:p>
        </p:txBody>
      </p:sp>
      <p:sp>
        <p:nvSpPr>
          <p:cNvPr id="17" name="Text Placeholder 2">
            <a:hlinkClick r:id="rId19" action="ppaction://hlinksldjump"/>
            <a:extLst>
              <a:ext uri="{FF2B5EF4-FFF2-40B4-BE49-F238E27FC236}">
                <a16:creationId xmlns:a16="http://schemas.microsoft.com/office/drawing/2014/main" id="{63E81ECA-4CDC-498B-BA79-441D06352E25}"/>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COMPLIANCE MANAGER</a:t>
            </a:r>
            <a:endParaRPr lang="en-US" dirty="0"/>
          </a:p>
        </p:txBody>
      </p:sp>
      <p:sp>
        <p:nvSpPr>
          <p:cNvPr id="19" name="Text Placeholder 2">
            <a:extLst>
              <a:ext uri="{FF2B5EF4-FFF2-40B4-BE49-F238E27FC236}">
                <a16:creationId xmlns:a16="http://schemas.microsoft.com/office/drawing/2014/main" id="{ABB6A2AE-2B28-4EED-8E76-78CF7E662538}"/>
              </a:ext>
            </a:extLst>
          </p:cNvPr>
          <p:cNvSpPr>
            <a:spLocks noGrp="1"/>
          </p:cNvSpPr>
          <p:nvPr>
            <p:custDataLst>
              <p:tags r:id="rId11"/>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AZURE GOVERNMENT</a:t>
            </a:r>
            <a:endParaRPr lang="en-US" b="1" dirty="0">
              <a:solidFill>
                <a:schemeClr val="tx2"/>
              </a:solidFill>
            </a:endParaRPr>
          </a:p>
        </p:txBody>
      </p:sp>
      <p:sp>
        <p:nvSpPr>
          <p:cNvPr id="22" name="Text Placeholder 2">
            <a:hlinkClick r:id="rId20" action="ppaction://hlinksldjump"/>
            <a:extLst>
              <a:ext uri="{FF2B5EF4-FFF2-40B4-BE49-F238E27FC236}">
                <a16:creationId xmlns:a16="http://schemas.microsoft.com/office/drawing/2014/main" id="{AD1D0511-F298-4A51-A790-B991FB7B067E}"/>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GERMANY</a:t>
            </a:r>
            <a:endParaRPr lang="en-US" dirty="0"/>
          </a:p>
        </p:txBody>
      </p:sp>
    </p:spTree>
    <p:extLst>
      <p:ext uri="{BB962C8B-B14F-4D97-AF65-F5344CB8AC3E}">
        <p14:creationId xmlns:p14="http://schemas.microsoft.com/office/powerpoint/2010/main" val="287280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8596416-F47A-46B9-B33E-8284A521C5A6}"/>
              </a:ext>
            </a:extLst>
          </p:cNvPr>
          <p:cNvGraphicFramePr>
            <a:graphicFrameLocks noChangeAspect="1"/>
          </p:cNvGraphicFramePr>
          <p:nvPr>
            <p:custDataLst>
              <p:tags r:id="rId2"/>
            </p:custDataLst>
            <p:extLst>
              <p:ext uri="{D42A27DB-BD31-4B8C-83A1-F6EECF244321}">
                <p14:modId xmlns:p14="http://schemas.microsoft.com/office/powerpoint/2010/main" val="491260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3CFFC6E-7FE3-46E7-B091-7A44790626A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18768AF4-376A-47DE-847C-BE0DF1F3FF53}"/>
              </a:ext>
            </a:extLst>
          </p:cNvPr>
          <p:cNvSpPr>
            <a:spLocks noGrp="1"/>
          </p:cNvSpPr>
          <p:nvPr>
            <p:ph type="title"/>
          </p:nvPr>
        </p:nvSpPr>
        <p:spPr/>
        <p:txBody>
          <a:bodyPr/>
          <a:lstStyle/>
          <a:p>
            <a:r>
              <a:rPr lang="en-US" cap="small" dirty="0"/>
              <a:t>Azure Government</a:t>
            </a:r>
            <a:endParaRPr lang="en-US" dirty="0"/>
          </a:p>
        </p:txBody>
      </p:sp>
      <p:sp>
        <p:nvSpPr>
          <p:cNvPr id="3" name="Subtitle 2">
            <a:extLst>
              <a:ext uri="{FF2B5EF4-FFF2-40B4-BE49-F238E27FC236}">
                <a16:creationId xmlns:a16="http://schemas.microsoft.com/office/drawing/2014/main" id="{14B3F582-512C-48C9-8310-5AE9564DB4B5}"/>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974FD83-ADB0-4197-A2E7-10167F957FDF}"/>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8D161F61-919F-4F4F-B83B-9F19683F188A}"/>
              </a:ext>
            </a:extLst>
          </p:cNvPr>
          <p:cNvSpPr/>
          <p:nvPr/>
        </p:nvSpPr>
        <p:spPr>
          <a:xfrm>
            <a:off x="3577389" y="1466924"/>
            <a:ext cx="8293769" cy="4201150"/>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Compliance with GDPR and the other standards mentioned relates to the privacy of an individual’s data. Some US government compliance scenarios require that data stays within the United States of America and that only citizens of the United States have any access to systems used to store that data. Complying with these requirements is impossible with the public cloud, so Microsoft has developed completely isolated Azure data centers that make up the Azure Government cloud.</a:t>
            </a:r>
            <a:endParaRPr lang="en-US" sz="1600" dirty="0">
              <a:latin typeface="Times New Roman" panose="02020603050405020304" pitchFamily="18" charset="0"/>
              <a:ea typeface="Times New Roman" panose="02020603050405020304" pitchFamily="18" charset="0"/>
            </a:endParaRPr>
          </a:p>
          <a:p>
            <a:pPr>
              <a:spcBef>
                <a:spcPts val="600"/>
              </a:spcBef>
              <a:spcAft>
                <a:spcPts val="0"/>
              </a:spcAft>
            </a:pPr>
            <a:r>
              <a:rPr lang="en-US" dirty="0">
                <a:solidFill>
                  <a:srgbClr val="000000"/>
                </a:solidFill>
                <a:latin typeface="inherit"/>
                <a:ea typeface="Times New Roman" panose="02020603050405020304" pitchFamily="18" charset="0"/>
              </a:rPr>
              <a:t>Azure Government data centers are separate from public data centers. All employees working in Azure Government are screened and are citizens of the US. Even Microsoft employees who provide technical support to Azure Government customers are required to be US citizens.</a:t>
            </a:r>
            <a:endParaRPr lang="en-US" sz="1600" dirty="0">
              <a:latin typeface="Times New Roman" panose="02020603050405020304" pitchFamily="18" charset="0"/>
              <a:ea typeface="Times New Roman" panose="02020603050405020304" pitchFamily="18" charset="0"/>
            </a:endParaRPr>
          </a:p>
          <a:p>
            <a:pPr>
              <a:spcBef>
                <a:spcPts val="600"/>
              </a:spcBef>
              <a:spcAft>
                <a:spcPts val="0"/>
              </a:spcAft>
            </a:pPr>
            <a:r>
              <a:rPr lang="en-US" dirty="0">
                <a:solidFill>
                  <a:srgbClr val="000000"/>
                </a:solidFill>
                <a:latin typeface="inherit"/>
                <a:ea typeface="Times New Roman" panose="02020603050405020304" pitchFamily="18" charset="0"/>
              </a:rPr>
              <a:t>Because Microsoft also wanted to allow for compliant communication between the Azure Government cloud and on-premises government systems, they also developed dedicated Microsoft ExpressRoute locations that are completely isolated from other Azure networks and that use their own dedicated fiber optic components.</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3445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5B6DEB0-46FF-4BDD-829E-1318868E91A3}"/>
              </a:ext>
            </a:extLst>
          </p:cNvPr>
          <p:cNvGraphicFramePr>
            <a:graphicFrameLocks noChangeAspect="1"/>
          </p:cNvGraphicFramePr>
          <p:nvPr>
            <p:custDataLst>
              <p:tags r:id="rId2"/>
            </p:custDataLst>
            <p:extLst>
              <p:ext uri="{D42A27DB-BD31-4B8C-83A1-F6EECF244321}">
                <p14:modId xmlns:p14="http://schemas.microsoft.com/office/powerpoint/2010/main" val="12802925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8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B0344665-853F-4261-A67D-61D7097CBFF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18768AF4-376A-47DE-847C-BE0DF1F3FF53}"/>
              </a:ext>
            </a:extLst>
          </p:cNvPr>
          <p:cNvSpPr>
            <a:spLocks noGrp="1"/>
          </p:cNvSpPr>
          <p:nvPr>
            <p:ph type="title"/>
          </p:nvPr>
        </p:nvSpPr>
        <p:spPr/>
        <p:txBody>
          <a:bodyPr/>
          <a:lstStyle/>
          <a:p>
            <a:r>
              <a:rPr lang="en-US" cap="small" dirty="0"/>
              <a:t>Azure Government</a:t>
            </a:r>
            <a:endParaRPr lang="en-US" dirty="0"/>
          </a:p>
        </p:txBody>
      </p:sp>
      <p:sp>
        <p:nvSpPr>
          <p:cNvPr id="3" name="Subtitle 2">
            <a:extLst>
              <a:ext uri="{FF2B5EF4-FFF2-40B4-BE49-F238E27FC236}">
                <a16:creationId xmlns:a16="http://schemas.microsoft.com/office/drawing/2014/main" id="{14B3F582-512C-48C9-8310-5AE9564DB4B5}"/>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974FD83-ADB0-4197-A2E7-10167F957FDF}"/>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8D161F61-919F-4F4F-B83B-9F19683F188A}"/>
              </a:ext>
            </a:extLst>
          </p:cNvPr>
          <p:cNvSpPr/>
          <p:nvPr/>
        </p:nvSpPr>
        <p:spPr>
          <a:xfrm>
            <a:off x="3577389" y="1228209"/>
            <a:ext cx="8293769" cy="5355312"/>
          </a:xfrm>
          <a:prstGeom prst="rect">
            <a:avLst/>
          </a:prstGeom>
        </p:spPr>
        <p:txBody>
          <a:bodyPr wrap="square">
            <a:spAutoFit/>
          </a:bodyPr>
          <a:lstStyle/>
          <a:p>
            <a:r>
              <a:rPr lang="en-US" dirty="0"/>
              <a:t>Azure Government isn’t only for federal government agencies. Cities and municipalities also take advantage of Azure Government for compliance. When a customer signs up for Azure Government, Microsoft vets that user to ensure they are representative of a government agency. Only then are they given a subscription to Azure Government.</a:t>
            </a:r>
          </a:p>
          <a:p>
            <a:r>
              <a:rPr lang="en-US" dirty="0"/>
              <a:t>The Azure Government cloud has all of the same features and services as the public cloud, but there are small differences. For example, the portal for Azure Government is located at </a:t>
            </a:r>
            <a:r>
              <a:rPr lang="en-US" i="1" u="sng" dirty="0">
                <a:hlinkClick r:id="rId7"/>
              </a:rPr>
              <a:t>https://portal.azure.us</a:t>
            </a:r>
            <a:r>
              <a:rPr lang="en-US" dirty="0"/>
              <a:t> instead of </a:t>
            </a:r>
            <a:r>
              <a:rPr lang="en-US" i="1" u="sng" dirty="0">
                <a:hlinkClick r:id="rId8"/>
              </a:rPr>
              <a:t>https://portal.azure.com</a:t>
            </a:r>
            <a:r>
              <a:rPr lang="en-US" dirty="0"/>
              <a:t>. URLs for Azure services also use the .us top-level domain, so if you create an App Service web app in Azure Government, your default domain name is </a:t>
            </a:r>
            <a:r>
              <a:rPr lang="en-US" i="1" u="sng" dirty="0">
                <a:hlinkClick r:id="rId9"/>
              </a:rPr>
              <a:t>https://webapp.azurewebsites.us</a:t>
            </a:r>
            <a:r>
              <a:rPr lang="en-US" dirty="0"/>
              <a:t>. However, outside of that difference, everything else is the same, so developers who have a skill set in cloud development in Azure will find that their skills transfer directly to Azure Government.</a:t>
            </a:r>
          </a:p>
          <a:p>
            <a:r>
              <a:rPr lang="en-US" dirty="0"/>
              <a:t>The United States Department of Defense has additional compliance requirements called DoD Impact Level 5 Provisional Authorization. Compliance with this relates to controlled unclassified information that requires additional levels of protection. These additional DoD requirements are met by a subset of data centers within Azure Government that are approved for DoD usage.</a:t>
            </a:r>
          </a:p>
        </p:txBody>
      </p:sp>
    </p:spTree>
    <p:extLst>
      <p:ext uri="{BB962C8B-B14F-4D97-AF65-F5344CB8AC3E}">
        <p14:creationId xmlns:p14="http://schemas.microsoft.com/office/powerpoint/2010/main" val="407888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933C704-A587-42BF-9179-A205EB15B8C8}"/>
              </a:ext>
            </a:extLst>
          </p:cNvPr>
          <p:cNvGraphicFramePr>
            <a:graphicFrameLocks noChangeAspect="1"/>
          </p:cNvGraphicFramePr>
          <p:nvPr>
            <p:custDataLst>
              <p:tags r:id="rId2"/>
            </p:custDataLst>
            <p:extLst>
              <p:ext uri="{D42A27DB-BD31-4B8C-83A1-F6EECF244321}">
                <p14:modId xmlns:p14="http://schemas.microsoft.com/office/powerpoint/2010/main" val="6966741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64" name="think-cell Slide" r:id="rId7" imgW="572" imgH="588" progId="TCLayout.ActiveDocument.1">
                  <p:embed/>
                </p:oleObj>
              </mc:Choice>
              <mc:Fallback>
                <p:oleObj name="think-cell Slide" r:id="rId7" imgW="572" imgH="588" progId="TCLayout.ActiveDocument.1">
                  <p:embed/>
                  <p:pic>
                    <p:nvPicPr>
                      <p:cNvPr id="3" name="Object 2" hidden="1">
                        <a:extLst>
                          <a:ext uri="{FF2B5EF4-FFF2-40B4-BE49-F238E27FC236}">
                            <a16:creationId xmlns:a16="http://schemas.microsoft.com/office/drawing/2014/main" id="{B933C704-A587-42BF-9179-A205EB15B8C8}"/>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1" hidden="1">
            <a:extLst>
              <a:ext uri="{FF2B5EF4-FFF2-40B4-BE49-F238E27FC236}">
                <a16:creationId xmlns:a16="http://schemas.microsoft.com/office/drawing/2014/main" id="{650B6BA7-A54D-4342-967F-2A7950E39DDE}"/>
              </a:ext>
            </a:extLst>
          </p:cNvPr>
          <p:cNvSpPr/>
          <p:nvPr>
            <p:custDataLst>
              <p:tags r:id="rId3"/>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1F34EFAA-D773-4AF0-9C5B-7F41A04401A2}"/>
              </a:ext>
            </a:extLst>
          </p:cNvPr>
          <p:cNvSpPr>
            <a:spLocks noGrp="1"/>
          </p:cNvSpPr>
          <p:nvPr>
            <p:ph type="title"/>
            <p:custDataLst>
              <p:tags r:id="rId4"/>
            </p:custDataLst>
          </p:nvPr>
        </p:nvSpPr>
        <p:spPr/>
        <p:txBody>
          <a:bodyPr/>
          <a:lstStyle/>
          <a:p>
            <a:r>
              <a:rPr lang="en-US" dirty="0"/>
              <a:t>Executive summary</a:t>
            </a:r>
          </a:p>
        </p:txBody>
      </p:sp>
      <p:sp>
        <p:nvSpPr>
          <p:cNvPr id="24" name="TextBox 23">
            <a:extLst>
              <a:ext uri="{FF2B5EF4-FFF2-40B4-BE49-F238E27FC236}">
                <a16:creationId xmlns:a16="http://schemas.microsoft.com/office/drawing/2014/main" id="{8DECD35A-9941-4B3C-B1E4-74F1F7D4B47F}"/>
              </a:ext>
            </a:extLst>
          </p:cNvPr>
          <p:cNvSpPr txBox="1"/>
          <p:nvPr/>
        </p:nvSpPr>
        <p:spPr>
          <a:xfrm>
            <a:off x="554736" y="1614352"/>
            <a:ext cx="3465576"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Purpose</a:t>
            </a:r>
          </a:p>
        </p:txBody>
      </p:sp>
      <p:sp>
        <p:nvSpPr>
          <p:cNvPr id="25" name="TextBox 24">
            <a:extLst>
              <a:ext uri="{FF2B5EF4-FFF2-40B4-BE49-F238E27FC236}">
                <a16:creationId xmlns:a16="http://schemas.microsoft.com/office/drawing/2014/main" id="{7AF3AF11-24F1-4947-8C6E-05E5CEA8234A}"/>
              </a:ext>
            </a:extLst>
          </p:cNvPr>
          <p:cNvSpPr txBox="1"/>
          <p:nvPr/>
        </p:nvSpPr>
        <p:spPr>
          <a:xfrm>
            <a:off x="4361688" y="1614352"/>
            <a:ext cx="3465576"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Layout</a:t>
            </a:r>
          </a:p>
        </p:txBody>
      </p:sp>
      <p:sp>
        <p:nvSpPr>
          <p:cNvPr id="26" name="TextBox 25">
            <a:extLst>
              <a:ext uri="{FF2B5EF4-FFF2-40B4-BE49-F238E27FC236}">
                <a16:creationId xmlns:a16="http://schemas.microsoft.com/office/drawing/2014/main" id="{6D297506-FE91-41BD-A03A-A3DD413D849F}"/>
              </a:ext>
            </a:extLst>
          </p:cNvPr>
          <p:cNvSpPr txBox="1"/>
          <p:nvPr/>
        </p:nvSpPr>
        <p:spPr>
          <a:xfrm>
            <a:off x="8168640" y="1614352"/>
            <a:ext cx="3465576"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Style</a:t>
            </a:r>
          </a:p>
        </p:txBody>
      </p:sp>
      <p:sp>
        <p:nvSpPr>
          <p:cNvPr id="11" name="Text Placeholder 2">
            <a:extLst>
              <a:ext uri="{FF2B5EF4-FFF2-40B4-BE49-F238E27FC236}">
                <a16:creationId xmlns:a16="http://schemas.microsoft.com/office/drawing/2014/main" id="{52EB97F6-0AB7-4ACF-B77D-F45D737725D7}"/>
              </a:ext>
            </a:extLst>
          </p:cNvPr>
          <p:cNvSpPr txBox="1">
            <a:spLocks/>
          </p:cNvSpPr>
          <p:nvPr/>
        </p:nvSpPr>
        <p:spPr>
          <a:xfrm>
            <a:off x="554736" y="2255519"/>
            <a:ext cx="3465576" cy="3909650"/>
          </a:xfrm>
          <a:prstGeom prst="rect">
            <a:avLst/>
          </a:prstGeom>
        </p:spPr>
        <p:txBody>
          <a:bodyPr lIns="0" tIns="0" rIns="0" bIns="0"/>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dirty="0"/>
              <a:t>The executive summary should be a brief, stand-alone version of a document that focuses on the most important messages, meant to be read rather than presented.</a:t>
            </a:r>
          </a:p>
          <a:p>
            <a:r>
              <a:rPr lang="en-US" dirty="0"/>
              <a:t>Do not include any content that is not in the body of the document.</a:t>
            </a:r>
          </a:p>
        </p:txBody>
      </p:sp>
      <p:sp>
        <p:nvSpPr>
          <p:cNvPr id="12" name="Text Placeholder 2">
            <a:extLst>
              <a:ext uri="{FF2B5EF4-FFF2-40B4-BE49-F238E27FC236}">
                <a16:creationId xmlns:a16="http://schemas.microsoft.com/office/drawing/2014/main" id="{257B51B5-2270-4EAD-ABCC-359B6307BA2D}"/>
              </a:ext>
            </a:extLst>
          </p:cNvPr>
          <p:cNvSpPr txBox="1">
            <a:spLocks/>
          </p:cNvSpPr>
          <p:nvPr/>
        </p:nvSpPr>
        <p:spPr>
          <a:xfrm>
            <a:off x="4361688" y="2255519"/>
            <a:ext cx="3465576" cy="3909650"/>
          </a:xfrm>
          <a:prstGeom prst="rect">
            <a:avLst/>
          </a:prstGeom>
        </p:spPr>
        <p:txBody>
          <a:bodyPr lIns="0" tIns="0" rIns="0" bIns="0"/>
          <a:lstStyle>
            <a:defPPr>
              <a:defRPr lang="en-US"/>
            </a:defPPr>
            <a:lvl1pPr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Use the columns in this layout to organize the content.</a:t>
            </a:r>
          </a:p>
          <a:p>
            <a:r>
              <a:rPr lang="en-US" dirty="0"/>
              <a:t>If you need more than 3 columns, use two rows or add a second page.</a:t>
            </a:r>
          </a:p>
          <a:p>
            <a:endParaRPr lang="en-US" dirty="0"/>
          </a:p>
        </p:txBody>
      </p:sp>
      <p:sp>
        <p:nvSpPr>
          <p:cNvPr id="13" name="Text Placeholder 2">
            <a:extLst>
              <a:ext uri="{FF2B5EF4-FFF2-40B4-BE49-F238E27FC236}">
                <a16:creationId xmlns:a16="http://schemas.microsoft.com/office/drawing/2014/main" id="{5AB71C62-885C-4ECC-8D3C-61F68C7075C1}"/>
              </a:ext>
            </a:extLst>
          </p:cNvPr>
          <p:cNvSpPr txBox="1">
            <a:spLocks/>
          </p:cNvSpPr>
          <p:nvPr/>
        </p:nvSpPr>
        <p:spPr>
          <a:xfrm>
            <a:off x="8174736" y="2263937"/>
            <a:ext cx="3465576" cy="3909650"/>
          </a:xfrm>
          <a:prstGeom prst="rect">
            <a:avLst/>
          </a:prstGeom>
        </p:spPr>
        <p:txBody>
          <a:bodyPr lIns="0" tIns="0" rIns="0" bIns="0"/>
          <a:lstStyle>
            <a:defPPr>
              <a:defRPr lang="en-US"/>
            </a:defPPr>
            <a:lvl1pPr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Be brief. Write the shortest, simplest sentences possible.</a:t>
            </a:r>
          </a:p>
          <a:p>
            <a:r>
              <a:rPr lang="en-US" dirty="0"/>
              <a:t>Favor active over passive verbs.</a:t>
            </a:r>
          </a:p>
          <a:p>
            <a:r>
              <a:rPr lang="en-US" dirty="0"/>
              <a:t>Use plain words and the client’s terminology, not consulting jargon.</a:t>
            </a:r>
          </a:p>
          <a:p>
            <a:endParaRPr lang="en-US" dirty="0"/>
          </a:p>
          <a:p>
            <a:endParaRPr lang="en-US" dirty="0"/>
          </a:p>
        </p:txBody>
      </p:sp>
      <p:sp>
        <p:nvSpPr>
          <p:cNvPr id="14" name="5. Source">
            <a:extLst>
              <a:ext uri="{FF2B5EF4-FFF2-40B4-BE49-F238E27FC236}">
                <a16:creationId xmlns:a16="http://schemas.microsoft.com/office/drawing/2014/main" id="{2759B773-38D8-41C8-BEAB-410DD722955B}"/>
              </a:ext>
            </a:extLst>
          </p:cNvPr>
          <p:cNvSpPr txBox="1"/>
          <p:nvPr>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281303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3510723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2"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hlinkClick r:id="rId16" action="ppaction://hlinksldjump"/>
            <a:extLst>
              <a:ext uri="{FF2B5EF4-FFF2-40B4-BE49-F238E27FC236}">
                <a16:creationId xmlns:a16="http://schemas.microsoft.com/office/drawing/2014/main" id="{57FD7680-6C9A-4FE8-912E-929463F4FCF3}"/>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cap="small"/>
              <a:t>Microsoft Privacy Statement</a:t>
            </a:r>
          </a:p>
        </p:txBody>
      </p:sp>
      <p:sp>
        <p:nvSpPr>
          <p:cNvPr id="10" name="Text Placeholder 2">
            <a:hlinkClick r:id="rId17"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TRUST CENTER</a:t>
            </a:r>
            <a:endParaRPr lang="en-US" dirty="0"/>
          </a:p>
        </p:txBody>
      </p:sp>
      <p:sp>
        <p:nvSpPr>
          <p:cNvPr id="14" name="Text Placeholder 2">
            <a:hlinkClick r:id="rId18" action="ppaction://hlinksldjump"/>
            <a:extLst>
              <a:ext uri="{FF2B5EF4-FFF2-40B4-BE49-F238E27FC236}">
                <a16:creationId xmlns:a16="http://schemas.microsoft.com/office/drawing/2014/main" id="{FDB72E89-2D32-4A05-84F5-E2649D502F85}"/>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SERVICE TRUST PORTAL</a:t>
            </a:r>
            <a:endParaRPr lang="en-US" dirty="0"/>
          </a:p>
        </p:txBody>
      </p:sp>
      <p:sp>
        <p:nvSpPr>
          <p:cNvPr id="17" name="Text Placeholder 2">
            <a:hlinkClick r:id="rId19" action="ppaction://hlinksldjump"/>
            <a:extLst>
              <a:ext uri="{FF2B5EF4-FFF2-40B4-BE49-F238E27FC236}">
                <a16:creationId xmlns:a16="http://schemas.microsoft.com/office/drawing/2014/main" id="{63E81ECA-4CDC-498B-BA79-441D06352E25}"/>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COMPLIANCE MANAGER</a:t>
            </a:r>
            <a:endParaRPr lang="en-US" dirty="0"/>
          </a:p>
        </p:txBody>
      </p:sp>
      <p:sp>
        <p:nvSpPr>
          <p:cNvPr id="19" name="Text Placeholder 2">
            <a:hlinkClick r:id="rId20" action="ppaction://hlinksldjump"/>
            <a:extLst>
              <a:ext uri="{FF2B5EF4-FFF2-40B4-BE49-F238E27FC236}">
                <a16:creationId xmlns:a16="http://schemas.microsoft.com/office/drawing/2014/main" id="{ABB6A2AE-2B28-4EED-8E76-78CF7E662538}"/>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GOVERNMENT</a:t>
            </a:r>
            <a:endParaRPr lang="en-US" dirty="0"/>
          </a:p>
        </p:txBody>
      </p:sp>
      <p:sp>
        <p:nvSpPr>
          <p:cNvPr id="15" name="Text Placeholder 2">
            <a:extLst>
              <a:ext uri="{FF2B5EF4-FFF2-40B4-BE49-F238E27FC236}">
                <a16:creationId xmlns:a16="http://schemas.microsoft.com/office/drawing/2014/main" id="{DF02514F-C611-4B5C-9015-F106B9AF0101}"/>
              </a:ext>
            </a:extLst>
          </p:cNvPr>
          <p:cNvSpPr>
            <a:spLocks noGrp="1"/>
          </p:cNvSpPr>
          <p:nvPr>
            <p:custDataLst>
              <p:tags r:id="rId12"/>
            </p:custDataLst>
          </p:nvPr>
        </p:nvSpPr>
        <p:spPr bwMode="gray">
          <a:xfrm>
            <a:off x="4978400" y="42433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AZURE GERMANY</a:t>
            </a:r>
            <a:endParaRPr lang="en-US" b="1" dirty="0">
              <a:solidFill>
                <a:schemeClr val="tx2"/>
              </a:solidFill>
            </a:endParaRPr>
          </a:p>
        </p:txBody>
      </p:sp>
    </p:spTree>
    <p:extLst>
      <p:ext uri="{BB962C8B-B14F-4D97-AF65-F5344CB8AC3E}">
        <p14:creationId xmlns:p14="http://schemas.microsoft.com/office/powerpoint/2010/main" val="1849100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4636-28FB-45DD-8A0E-19409E857A13}"/>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7EBF7C5A-83F7-4A66-A550-1315770E4A6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752FAC8-2838-46DE-8025-60D832652BFD}"/>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7AA35050-93A0-49CC-92CB-1FFF908C0962}"/>
              </a:ext>
            </a:extLst>
          </p:cNvPr>
          <p:cNvSpPr/>
          <p:nvPr/>
        </p:nvSpPr>
        <p:spPr>
          <a:xfrm>
            <a:off x="3673642" y="1338131"/>
            <a:ext cx="7963621" cy="3293209"/>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Much like Azure Government, Azure Germany is a distinct cloud system that’s designed to meet specific compliance needs. In the case of Azure Germany, those needs relate to the strict requirements imposed by the EU. Azure Germany is available to customers doing business in the EU, the European Free Trade Association, and the UK.</a:t>
            </a:r>
            <a:endParaRPr lang="en-US" sz="1600" dirty="0">
              <a:latin typeface="Times New Roman" panose="02020603050405020304" pitchFamily="18" charset="0"/>
              <a:ea typeface="Times New Roman" panose="02020603050405020304" pitchFamily="18" charset="0"/>
            </a:endParaRPr>
          </a:p>
          <a:p>
            <a:pPr>
              <a:spcBef>
                <a:spcPts val="600"/>
              </a:spcBef>
              <a:spcAft>
                <a:spcPts val="0"/>
              </a:spcAft>
            </a:pPr>
            <a:r>
              <a:rPr lang="en-US" dirty="0">
                <a:solidFill>
                  <a:srgbClr val="000000"/>
                </a:solidFill>
                <a:latin typeface="inherit"/>
                <a:ea typeface="Times New Roman" panose="02020603050405020304" pitchFamily="18" charset="0"/>
              </a:rPr>
              <a:t>Azure Germany datacenters are physically located in Germany and are operated under strict security measures by a local company named T-Systems International (a subsidiary of Deutsche Telekom) that operates as a data trustee. The data trustee has full control over all data stored in Azure Germany and all of the infrastructure used to house that data. Microsoft is involved in managing only those systems that have no access at all to customer data.</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2091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9065638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2"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2082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b="1" cap="small" dirty="0">
                <a:solidFill>
                  <a:schemeClr val="tx2"/>
                </a:solidFill>
              </a:rPr>
              <a:t>Microsoft Privacy Statement</a:t>
            </a:r>
          </a:p>
        </p:txBody>
      </p:sp>
      <p:sp>
        <p:nvSpPr>
          <p:cNvPr id="19" name="Text Placeholder 2">
            <a:hlinkClick r:id="rId16" action="ppaction://hlinksldjump"/>
            <a:extLst>
              <a:ext uri="{FF2B5EF4-FFF2-40B4-BE49-F238E27FC236}">
                <a16:creationId xmlns:a16="http://schemas.microsoft.com/office/drawing/2014/main" id="{BC6DAFE7-A873-49A9-906F-8879A0E01769}"/>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TRUST CENTER</a:t>
            </a:r>
            <a:endParaRPr lang="en-US" dirty="0"/>
          </a:p>
        </p:txBody>
      </p:sp>
      <p:sp>
        <p:nvSpPr>
          <p:cNvPr id="23" name="Text Placeholder 2">
            <a:hlinkClick r:id="rId17" action="ppaction://hlinksldjump"/>
            <a:extLst>
              <a:ext uri="{FF2B5EF4-FFF2-40B4-BE49-F238E27FC236}">
                <a16:creationId xmlns:a16="http://schemas.microsoft.com/office/drawing/2014/main" id="{B6182300-94F2-46A9-BCBB-13B8788C733A}"/>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SERVICE TRUST PORTAL</a:t>
            </a:r>
            <a:endParaRPr lang="en-US" dirty="0"/>
          </a:p>
        </p:txBody>
      </p:sp>
      <p:sp>
        <p:nvSpPr>
          <p:cNvPr id="28" name="Text Placeholder 2">
            <a:hlinkClick r:id="rId18" action="ppaction://hlinksldjump"/>
            <a:extLst>
              <a:ext uri="{FF2B5EF4-FFF2-40B4-BE49-F238E27FC236}">
                <a16:creationId xmlns:a16="http://schemas.microsoft.com/office/drawing/2014/main" id="{7215B9AF-E9A2-4312-9B2D-FBE117E4D8DF}"/>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COMPLIANCE MANAGER</a:t>
            </a:r>
            <a:endParaRPr lang="en-US" dirty="0"/>
          </a:p>
        </p:txBody>
      </p:sp>
      <p:sp>
        <p:nvSpPr>
          <p:cNvPr id="33" name="Text Placeholder 2">
            <a:hlinkClick r:id="rId19" action="ppaction://hlinksldjump"/>
            <a:extLst>
              <a:ext uri="{FF2B5EF4-FFF2-40B4-BE49-F238E27FC236}">
                <a16:creationId xmlns:a16="http://schemas.microsoft.com/office/drawing/2014/main" id="{FDF4B42A-3E72-4596-9EAB-869C79B8E28F}"/>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GOVERNMENT</a:t>
            </a:r>
            <a:endParaRPr lang="en-US" dirty="0"/>
          </a:p>
        </p:txBody>
      </p:sp>
      <p:sp>
        <p:nvSpPr>
          <p:cNvPr id="36" name="Text Placeholder 2">
            <a:hlinkClick r:id="rId20" action="ppaction://hlinksldjump"/>
            <a:extLst>
              <a:ext uri="{FF2B5EF4-FFF2-40B4-BE49-F238E27FC236}">
                <a16:creationId xmlns:a16="http://schemas.microsoft.com/office/drawing/2014/main" id="{1BE71F05-793D-4C2B-AF16-5D80AB32BBAA}"/>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GERMANY</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B147-9B67-450F-9642-65C8E34B098A}"/>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E2A84F98-7B4C-4BE1-AE28-D8577C77431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2B9C1814-C277-457A-90E3-8BB0DFDDC7A6}"/>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80E52944-555B-4833-9072-B8EE72717669}"/>
              </a:ext>
            </a:extLst>
          </p:cNvPr>
          <p:cNvSpPr/>
          <p:nvPr/>
        </p:nvSpPr>
        <p:spPr>
          <a:xfrm>
            <a:off x="3577390" y="1207999"/>
            <a:ext cx="8277726" cy="5078313"/>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cs typeface="Times New Roman" panose="02020603050405020304" pitchFamily="18" charset="0"/>
              </a:rPr>
              <a:t>The Microsoft privacy statement is a comprehensive statement from Microsoft that outlines the following as it relates to handling data and your personal information.</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SzPts val="1000"/>
              <a:buFont typeface="Wingdings" panose="05000000000000000000" pitchFamily="2" charset="2"/>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Personal data Microsoft collects</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SzPts val="1000"/>
              <a:buFont typeface="Wingdings" panose="05000000000000000000" pitchFamily="2" charset="2"/>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How Microsoft uses personal data</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SzPts val="1000"/>
              <a:buFont typeface="Wingdings" panose="05000000000000000000" pitchFamily="2" charset="2"/>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Reasons Microsoft shares personal data</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SzPts val="1000"/>
              <a:buFont typeface="Wingdings" panose="05000000000000000000" pitchFamily="2" charset="2"/>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How to access and control your personal data collected by Microsoft</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SzPts val="1000"/>
              <a:buFont typeface="Wingdings" panose="05000000000000000000" pitchFamily="2" charset="2"/>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How Microsoft uses cookies and similar technologies</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SzPts val="1000"/>
              <a:buFont typeface="Wingdings" panose="05000000000000000000" pitchFamily="2" charset="2"/>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What organizations providing Microsoft software to you can do with your data</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SzPts val="1000"/>
              <a:buFont typeface="Wingdings" panose="05000000000000000000" pitchFamily="2" charset="2"/>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What data is shared when you use a Microsoft Account with a third-party</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SzPts val="1000"/>
              <a:buFont typeface="Wingdings" panose="05000000000000000000" pitchFamily="2" charset="2"/>
              <a:buChar char=""/>
              <a:tabLst>
                <a:tab pos="457200" algn="l"/>
              </a:tabLst>
            </a:pPr>
            <a:r>
              <a:rPr lang="en-US" dirty="0">
                <a:solidFill>
                  <a:srgbClr val="000000"/>
                </a:solidFill>
                <a:latin typeface="inherit"/>
                <a:ea typeface="Times New Roman" panose="02020603050405020304" pitchFamily="18" charset="0"/>
                <a:cs typeface="Times New Roman" panose="02020603050405020304" pitchFamily="18" charset="0"/>
              </a:rPr>
              <a:t>Specifics about how Microsoft secures data, where it’s processed, and retention policies</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a:spcBef>
                <a:spcPts val="600"/>
              </a:spcBef>
              <a:spcAft>
                <a:spcPts val="0"/>
              </a:spcAft>
            </a:pPr>
            <a:r>
              <a:rPr lang="en-US" dirty="0">
                <a:solidFill>
                  <a:srgbClr val="000000"/>
                </a:solidFill>
                <a:latin typeface="inherit"/>
                <a:ea typeface="Times New Roman" panose="02020603050405020304" pitchFamily="18" charset="0"/>
                <a:cs typeface="Times New Roman" panose="02020603050405020304" pitchFamily="18" charset="0"/>
              </a:rPr>
              <a:t>Microsoft links to the privacy statement in all official communications, and you can access the privacy statement online at: </a:t>
            </a:r>
            <a:r>
              <a:rPr lang="en-US" i="1" u="sng" dirty="0">
                <a:solidFill>
                  <a:srgbClr val="070707"/>
                </a:solidFill>
                <a:latin typeface="inherit"/>
                <a:ea typeface="Times New Roman" panose="02020603050405020304" pitchFamily="18" charset="0"/>
                <a:cs typeface="Times New Roman" panose="02020603050405020304" pitchFamily="18" charset="0"/>
                <a:hlinkClick r:id="rId2"/>
              </a:rPr>
              <a:t>https://aka.ms/privacystatement</a:t>
            </a:r>
            <a:r>
              <a:rPr lang="en-US" dirty="0">
                <a:solidFill>
                  <a:srgbClr val="000000"/>
                </a:solidFill>
                <a:latin typeface="inherit"/>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23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627739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40"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hlinkClick r:id="rId16" action="ppaction://hlinksldjump"/>
            <a:extLst>
              <a:ext uri="{FF2B5EF4-FFF2-40B4-BE49-F238E27FC236}">
                <a16:creationId xmlns:a16="http://schemas.microsoft.com/office/drawing/2014/main" id="{57FD7680-6C9A-4FE8-912E-929463F4FCF3}"/>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cap="small"/>
              <a:t>Microsoft Privacy Statement</a:t>
            </a:r>
          </a:p>
        </p:txBody>
      </p:sp>
      <p:sp>
        <p:nvSpPr>
          <p:cNvPr id="10" name="Text Placeholder 2">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TRUST CENTER</a:t>
            </a:r>
            <a:endParaRPr lang="en-US" b="1" dirty="0">
              <a:solidFill>
                <a:schemeClr val="tx2"/>
              </a:solidFill>
            </a:endParaRPr>
          </a:p>
        </p:txBody>
      </p:sp>
      <p:sp>
        <p:nvSpPr>
          <p:cNvPr id="12" name="Text Placeholder 2">
            <a:hlinkClick r:id="rId17" action="ppaction://hlinksldjump"/>
            <a:extLst>
              <a:ext uri="{FF2B5EF4-FFF2-40B4-BE49-F238E27FC236}">
                <a16:creationId xmlns:a16="http://schemas.microsoft.com/office/drawing/2014/main" id="{889CA95A-0E58-4F48-8BC6-31248F5C423D}"/>
              </a:ext>
            </a:extLst>
          </p:cNvPr>
          <p:cNvSpPr>
            <a:spLocks noGrp="1"/>
          </p:cNvSpPr>
          <p:nvPr>
            <p:custDataLst>
              <p:tags r:id="rId9"/>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SERVICE TRUST PORTAL</a:t>
            </a:r>
            <a:endParaRPr lang="en-US" dirty="0"/>
          </a:p>
        </p:txBody>
      </p:sp>
      <p:sp>
        <p:nvSpPr>
          <p:cNvPr id="17" name="Text Placeholder 2">
            <a:hlinkClick r:id="rId18" action="ppaction://hlinksldjump"/>
            <a:extLst>
              <a:ext uri="{FF2B5EF4-FFF2-40B4-BE49-F238E27FC236}">
                <a16:creationId xmlns:a16="http://schemas.microsoft.com/office/drawing/2014/main" id="{901A4A5F-5D32-4D81-B4BE-E4BCEEDDC588}"/>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COMPLIANCE MANAGER</a:t>
            </a:r>
            <a:endParaRPr lang="en-US" dirty="0"/>
          </a:p>
        </p:txBody>
      </p:sp>
      <p:sp>
        <p:nvSpPr>
          <p:cNvPr id="23" name="Text Placeholder 2">
            <a:hlinkClick r:id="rId19" action="ppaction://hlinksldjump"/>
            <a:extLst>
              <a:ext uri="{FF2B5EF4-FFF2-40B4-BE49-F238E27FC236}">
                <a16:creationId xmlns:a16="http://schemas.microsoft.com/office/drawing/2014/main" id="{3DEB252C-8C17-4596-BFE4-88AA0D8AA4C5}"/>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GOVERNMENT</a:t>
            </a:r>
            <a:endParaRPr lang="en-US" dirty="0"/>
          </a:p>
        </p:txBody>
      </p:sp>
      <p:sp>
        <p:nvSpPr>
          <p:cNvPr id="26" name="Text Placeholder 2">
            <a:hlinkClick r:id="rId20" action="ppaction://hlinksldjump"/>
            <a:extLst>
              <a:ext uri="{FF2B5EF4-FFF2-40B4-BE49-F238E27FC236}">
                <a16:creationId xmlns:a16="http://schemas.microsoft.com/office/drawing/2014/main" id="{171A4ECC-4991-4714-A4AC-6D938E6BA93B}"/>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AZURE GERMANY</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86FC24D-E901-4A94-8F9A-E6D9BC3614AE}"/>
              </a:ext>
            </a:extLst>
          </p:cNvPr>
          <p:cNvGraphicFramePr>
            <a:graphicFrameLocks noChangeAspect="1"/>
          </p:cNvGraphicFramePr>
          <p:nvPr>
            <p:custDataLst>
              <p:tags r:id="rId2"/>
            </p:custDataLst>
            <p:extLst>
              <p:ext uri="{D42A27DB-BD31-4B8C-83A1-F6EECF244321}">
                <p14:modId xmlns:p14="http://schemas.microsoft.com/office/powerpoint/2010/main" val="27307129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7F59181E-59FA-475F-90AE-36E657C08DCA}"/>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49A72832-5318-46F4-A0EE-2F9D4ABDC664}"/>
              </a:ext>
            </a:extLst>
          </p:cNvPr>
          <p:cNvSpPr>
            <a:spLocks noGrp="1"/>
          </p:cNvSpPr>
          <p:nvPr>
            <p:ph type="title"/>
          </p:nvPr>
        </p:nvSpPr>
        <p:spPr/>
        <p:txBody>
          <a:bodyPr/>
          <a:lstStyle/>
          <a:p>
            <a:pPr algn="ctr"/>
            <a:r>
              <a:rPr lang="en-US" dirty="0"/>
              <a:t>TRUST CENTER</a:t>
            </a:r>
          </a:p>
        </p:txBody>
      </p:sp>
      <p:sp>
        <p:nvSpPr>
          <p:cNvPr id="3" name="Subtitle 2">
            <a:extLst>
              <a:ext uri="{FF2B5EF4-FFF2-40B4-BE49-F238E27FC236}">
                <a16:creationId xmlns:a16="http://schemas.microsoft.com/office/drawing/2014/main" id="{8B50FE5A-E5D3-4A79-8533-DCE6290A028F}"/>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EC26199-CA00-4D01-A03B-EEB23618674D}"/>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875B0B37-50B0-4574-9F6E-9B8B91826A1E}"/>
              </a:ext>
            </a:extLst>
          </p:cNvPr>
          <p:cNvSpPr/>
          <p:nvPr/>
        </p:nvSpPr>
        <p:spPr>
          <a:xfrm>
            <a:off x="3705726" y="1272752"/>
            <a:ext cx="8133348" cy="923330"/>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The Trust Center is a web portal where you can learn all about Microsoft’s approach to security, privacy, and compliance. You can access Trust Center by browsing to: </a:t>
            </a:r>
            <a:r>
              <a:rPr lang="en-US" i="1" u="sng" dirty="0">
                <a:solidFill>
                  <a:srgbClr val="070707"/>
                </a:solidFill>
                <a:latin typeface="inherit"/>
                <a:ea typeface="Times New Roman" panose="02020603050405020304" pitchFamily="18" charset="0"/>
                <a:cs typeface="Times New Roman" panose="02020603050405020304" pitchFamily="18" charset="0"/>
                <a:hlinkClick r:id="rId7"/>
              </a:rPr>
              <a:t>https://www.microsoft.com/en-us/trustcenter/default.aspx</a:t>
            </a:r>
            <a:endParaRPr lang="en-US" dirty="0"/>
          </a:p>
        </p:txBody>
      </p:sp>
      <p:pic>
        <p:nvPicPr>
          <p:cNvPr id="6" name="Picture 5" descr="In this screen shot, the Microsoft Trust Center is shown in a web browser. Trust Center is the website where Microsoft publishes all information related to security, privacy, and compliance.">
            <a:extLst>
              <a:ext uri="{FF2B5EF4-FFF2-40B4-BE49-F238E27FC236}">
                <a16:creationId xmlns:a16="http://schemas.microsoft.com/office/drawing/2014/main" id="{EC1B1643-E3BF-4754-B542-887872246137}"/>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4924107" y="2410427"/>
            <a:ext cx="5696585" cy="3737610"/>
          </a:xfrm>
          <a:prstGeom prst="rect">
            <a:avLst/>
          </a:prstGeom>
          <a:noFill/>
          <a:ln>
            <a:noFill/>
          </a:ln>
        </p:spPr>
      </p:pic>
    </p:spTree>
    <p:extLst>
      <p:ext uri="{BB962C8B-B14F-4D97-AF65-F5344CB8AC3E}">
        <p14:creationId xmlns:p14="http://schemas.microsoft.com/office/powerpoint/2010/main" val="369538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4143808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1" name="think-cell Slide" r:id="rId14" imgW="186" imgH="179" progId="TCLayout.ActiveDocument.1">
                  <p:embed/>
                </p:oleObj>
              </mc:Choice>
              <mc:Fallback>
                <p:oleObj name="think-cell Slide" r:id="rId14"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1" name="Text Placeholder 2">
            <a:hlinkClick r:id="rId16" action="ppaction://hlinksldjump"/>
            <a:extLst>
              <a:ext uri="{FF2B5EF4-FFF2-40B4-BE49-F238E27FC236}">
                <a16:creationId xmlns:a16="http://schemas.microsoft.com/office/drawing/2014/main" id="{57FD7680-6C9A-4FE8-912E-929463F4FCF3}"/>
              </a:ext>
            </a:extLst>
          </p:cNvPr>
          <p:cNvSpPr>
            <a:spLocks noGrp="1"/>
          </p:cNvSpPr>
          <p:nvPr>
            <p:custDataLst>
              <p:tags r:id="rId7"/>
            </p:custDataLst>
          </p:nvPr>
        </p:nvSpPr>
        <p:spPr bwMode="gray">
          <a:xfrm>
            <a:off x="4978399" y="22082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cap="small"/>
              <a:t>Microsoft Privacy Statement</a:t>
            </a:r>
          </a:p>
        </p:txBody>
      </p:sp>
      <p:sp>
        <p:nvSpPr>
          <p:cNvPr id="10" name="Text Placeholder 2">
            <a:hlinkClick r:id="rId17" action="ppaction://hlinksldjump"/>
            <a:extLst>
              <a:ext uri="{FF2B5EF4-FFF2-40B4-BE49-F238E27FC236}">
                <a16:creationId xmlns:a16="http://schemas.microsoft.com/office/drawing/2014/main" id="{E0AC5BD1-403F-D340-A4EA-159E4D097915}"/>
              </a:ext>
            </a:extLst>
          </p:cNvPr>
          <p:cNvSpPr>
            <a:spLocks noGrp="1"/>
          </p:cNvSpPr>
          <p:nvPr>
            <p:custDataLst>
              <p:tags r:id="rId8"/>
            </p:custDataLst>
          </p:nvPr>
        </p:nvSpPr>
        <p:spPr bwMode="gray">
          <a:xfrm>
            <a:off x="4978400"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TRUST CENTER</a:t>
            </a:r>
            <a:endParaRPr lang="en-US" dirty="0"/>
          </a:p>
        </p:txBody>
      </p:sp>
      <p:sp>
        <p:nvSpPr>
          <p:cNvPr id="14" name="Text Placeholder 2">
            <a:extLst>
              <a:ext uri="{FF2B5EF4-FFF2-40B4-BE49-F238E27FC236}">
                <a16:creationId xmlns:a16="http://schemas.microsoft.com/office/drawing/2014/main" id="{FDB72E89-2D32-4A05-84F5-E2649D502F85}"/>
              </a:ext>
            </a:extLst>
          </p:cNvPr>
          <p:cNvSpPr>
            <a:spLocks noGrp="1"/>
          </p:cNvSpPr>
          <p:nvPr>
            <p:custDataLst>
              <p:tags r:id="rId9"/>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SERVICE TRUST PORTAL</a:t>
            </a:r>
            <a:endParaRPr lang="en-US" b="1" dirty="0">
              <a:solidFill>
                <a:schemeClr val="tx2"/>
              </a:solidFill>
            </a:endParaRPr>
          </a:p>
        </p:txBody>
      </p:sp>
      <p:sp>
        <p:nvSpPr>
          <p:cNvPr id="15" name="Text Placeholder 2">
            <a:hlinkClick r:id="rId18" action="ppaction://hlinksldjump"/>
            <a:extLst>
              <a:ext uri="{FF2B5EF4-FFF2-40B4-BE49-F238E27FC236}">
                <a16:creationId xmlns:a16="http://schemas.microsoft.com/office/drawing/2014/main" id="{97DA5ED8-5242-4CEC-AB4D-C0567C179B02}"/>
              </a:ext>
            </a:extLst>
          </p:cNvPr>
          <p:cNvSpPr>
            <a:spLocks noGrp="1"/>
          </p:cNvSpPr>
          <p:nvPr>
            <p:custDataLst>
              <p:tags r:id="rId10"/>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COMPLIANCE MANAGER</a:t>
            </a:r>
            <a:endParaRPr lang="en-US" dirty="0"/>
          </a:p>
        </p:txBody>
      </p:sp>
      <p:sp>
        <p:nvSpPr>
          <p:cNvPr id="16" name="Text Placeholder 2">
            <a:hlinkClick r:id="rId19" action="ppaction://hlinksldjump"/>
            <a:extLst>
              <a:ext uri="{FF2B5EF4-FFF2-40B4-BE49-F238E27FC236}">
                <a16:creationId xmlns:a16="http://schemas.microsoft.com/office/drawing/2014/main" id="{C010D2F7-2B64-405C-BCAD-C4D296F9E8FF}"/>
              </a:ext>
            </a:extLst>
          </p:cNvPr>
          <p:cNvSpPr>
            <a:spLocks noGrp="1"/>
          </p:cNvSpPr>
          <p:nvPr>
            <p:custDataLst>
              <p:tags r:id="rId11"/>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AZURE GOVERNMENT</a:t>
            </a:r>
            <a:endParaRPr lang="en-US" dirty="0"/>
          </a:p>
        </p:txBody>
      </p:sp>
      <p:sp>
        <p:nvSpPr>
          <p:cNvPr id="17" name="Text Placeholder 2">
            <a:hlinkClick r:id="rId20" action="ppaction://hlinksldjump"/>
            <a:extLst>
              <a:ext uri="{FF2B5EF4-FFF2-40B4-BE49-F238E27FC236}">
                <a16:creationId xmlns:a16="http://schemas.microsoft.com/office/drawing/2014/main" id="{FDC0D653-8F56-4A0D-A369-FF8228A10F89}"/>
              </a:ext>
            </a:extLst>
          </p:cNvPr>
          <p:cNvSpPr>
            <a:spLocks noGrp="1"/>
          </p:cNvSpPr>
          <p:nvPr>
            <p:custDataLst>
              <p:tags r:id="rId12"/>
            </p:custDataLst>
          </p:nvPr>
        </p:nvSpPr>
        <p:spPr bwMode="gray">
          <a:xfrm>
            <a:off x="4978400" y="42433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AZURE GERMANY</a:t>
            </a:r>
            <a:endParaRPr lang="en-US" dirty="0"/>
          </a:p>
        </p:txBody>
      </p:sp>
    </p:spTree>
    <p:extLst>
      <p:ext uri="{BB962C8B-B14F-4D97-AF65-F5344CB8AC3E}">
        <p14:creationId xmlns:p14="http://schemas.microsoft.com/office/powerpoint/2010/main" val="325177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79E8-B2F7-4914-B07C-1E9137096873}"/>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65D79D5B-B0F4-4B15-A101-A9D798FC132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22DAAD34-784B-4AB5-A0A9-0AB6F1251A66}"/>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22E8899D-A97F-4864-98DA-CC1347693AD9}"/>
              </a:ext>
            </a:extLst>
          </p:cNvPr>
          <p:cNvSpPr/>
          <p:nvPr/>
        </p:nvSpPr>
        <p:spPr>
          <a:xfrm>
            <a:off x="3625516" y="1267041"/>
            <a:ext cx="8014796" cy="1200329"/>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The Service Trust Portal (STP) is a portal that provides access to various compliance tools Microsoft provides for you to track compliance in your applications running on Microsoft’s various platforms. You can access the STP by browsing to: </a:t>
            </a:r>
            <a:r>
              <a:rPr lang="en-US" i="1" u="sng" dirty="0">
                <a:solidFill>
                  <a:srgbClr val="070707"/>
                </a:solidFill>
                <a:latin typeface="inherit"/>
                <a:ea typeface="Times New Roman" panose="02020603050405020304" pitchFamily="18" charset="0"/>
                <a:cs typeface="Times New Roman" panose="02020603050405020304" pitchFamily="18" charset="0"/>
                <a:hlinkClick r:id="rId2"/>
              </a:rPr>
              <a:t>https://aka.ms/STP</a:t>
            </a:r>
            <a:r>
              <a:rPr lang="en-US" dirty="0">
                <a:solidFill>
                  <a:srgbClr val="000000"/>
                </a:solidFill>
                <a:latin typeface="inherit"/>
                <a:ea typeface="Times New Roman" panose="02020603050405020304" pitchFamily="18" charset="0"/>
                <a:cs typeface="Times New Roman" panose="02020603050405020304" pitchFamily="18" charset="0"/>
              </a:rPr>
              <a:t>.</a:t>
            </a:r>
            <a:endParaRPr lang="en-US" dirty="0"/>
          </a:p>
        </p:txBody>
      </p:sp>
      <p:pic>
        <p:nvPicPr>
          <p:cNvPr id="6" name="Picture 5" descr="In this screen shot, the Service Trust Portal is shown in a web browser. The Service Trust Portal provides all of the details you’ll need on privacy and compliance, and it’s the launching point for compliance tools to help you assess and manage your own compliance.">
            <a:extLst>
              <a:ext uri="{FF2B5EF4-FFF2-40B4-BE49-F238E27FC236}">
                <a16:creationId xmlns:a16="http://schemas.microsoft.com/office/drawing/2014/main" id="{2750DC0D-EE98-44E9-BF65-45F6EBEA49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89701" y="2554181"/>
            <a:ext cx="5284741" cy="3846619"/>
          </a:xfrm>
          <a:prstGeom prst="rect">
            <a:avLst/>
          </a:prstGeom>
          <a:noFill/>
          <a:ln>
            <a:noFill/>
          </a:ln>
        </p:spPr>
      </p:pic>
    </p:spTree>
    <p:extLst>
      <p:ext uri="{BB962C8B-B14F-4D97-AF65-F5344CB8AC3E}">
        <p14:creationId xmlns:p14="http://schemas.microsoft.com/office/powerpoint/2010/main" val="153929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5988-9643-42CB-B8DB-A9143EDD0B34}"/>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C0426CE6-6DCB-43A7-87F4-B19EC6223FD8}"/>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9F1CDA5-1B32-4D91-9419-6B3531470151}"/>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FBA6AB6D-6BFF-4DAF-AB67-6B516A6008B3}"/>
              </a:ext>
            </a:extLst>
          </p:cNvPr>
          <p:cNvSpPr/>
          <p:nvPr/>
        </p:nvSpPr>
        <p:spPr>
          <a:xfrm>
            <a:off x="3689684" y="1359391"/>
            <a:ext cx="8133348" cy="3123932"/>
          </a:xfrm>
          <a:prstGeom prst="rect">
            <a:avLst/>
          </a:prstGeom>
        </p:spPr>
        <p:txBody>
          <a:bodyPr wrap="square">
            <a:spAutoFit/>
          </a:bodyPr>
          <a:lstStyle/>
          <a:p>
            <a:pPr>
              <a:spcBef>
                <a:spcPts val="600"/>
              </a:spcBef>
              <a:spcAft>
                <a:spcPts val="0"/>
              </a:spcAft>
            </a:pPr>
            <a:r>
              <a:rPr lang="en-US" dirty="0">
                <a:solidFill>
                  <a:srgbClr val="000000"/>
                </a:solidFill>
                <a:latin typeface="inherit"/>
                <a:ea typeface="Times New Roman" panose="02020603050405020304" pitchFamily="18" charset="0"/>
                <a:cs typeface="Times New Roman" panose="02020603050405020304" pitchFamily="18" charset="0"/>
              </a:rPr>
              <a:t>The STP is a launching point for the following resources.</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SzPts val="1000"/>
              <a:buFont typeface="Wingdings" panose="05000000000000000000" pitchFamily="2" charset="2"/>
              <a:buChar char=""/>
              <a:tabLst>
                <a:tab pos="457200" algn="l"/>
              </a:tabLst>
            </a:pPr>
            <a:r>
              <a:rPr lang="en-US" b="1" dirty="0">
                <a:solidFill>
                  <a:srgbClr val="000000"/>
                </a:solidFill>
                <a:latin typeface="inherit"/>
                <a:ea typeface="Times New Roman" panose="02020603050405020304" pitchFamily="18" charset="0"/>
                <a:cs typeface="Times New Roman" panose="02020603050405020304" pitchFamily="18" charset="0"/>
              </a:rPr>
              <a:t>Compliance Manager</a:t>
            </a:r>
            <a:r>
              <a:rPr lang="en-US" dirty="0">
                <a:solidFill>
                  <a:srgbClr val="000000"/>
                </a:solidFill>
                <a:latin typeface="inherit"/>
                <a:ea typeface="Times New Roman" panose="02020603050405020304" pitchFamily="18" charset="0"/>
                <a:cs typeface="Times New Roman" panose="02020603050405020304" pitchFamily="18" charset="0"/>
              </a:rPr>
              <a:t> A tool for managing your regulatory compliance in the cloud.</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SzPts val="1000"/>
              <a:buFont typeface="Wingdings" panose="05000000000000000000" pitchFamily="2" charset="2"/>
              <a:buChar char=""/>
              <a:tabLst>
                <a:tab pos="457200" algn="l"/>
              </a:tabLst>
            </a:pPr>
            <a:r>
              <a:rPr lang="en-US" b="1" dirty="0">
                <a:solidFill>
                  <a:srgbClr val="000000"/>
                </a:solidFill>
                <a:latin typeface="inherit"/>
                <a:ea typeface="Times New Roman" panose="02020603050405020304" pitchFamily="18" charset="0"/>
                <a:cs typeface="Times New Roman" panose="02020603050405020304" pitchFamily="18" charset="0"/>
              </a:rPr>
              <a:t>Audit Reports</a:t>
            </a:r>
            <a:r>
              <a:rPr lang="en-US" dirty="0">
                <a:solidFill>
                  <a:srgbClr val="000000"/>
                </a:solidFill>
                <a:latin typeface="inherit"/>
                <a:ea typeface="Times New Roman" panose="02020603050405020304" pitchFamily="18" charset="0"/>
                <a:cs typeface="Times New Roman" panose="02020603050405020304" pitchFamily="18" charset="0"/>
              </a:rPr>
              <a:t> Comprehensive reports and resources that allow you to see details on how Microsoft maintains compliance.</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SzPts val="1000"/>
              <a:buFont typeface="Wingdings" panose="05000000000000000000" pitchFamily="2" charset="2"/>
              <a:buChar char=""/>
              <a:tabLst>
                <a:tab pos="457200" algn="l"/>
              </a:tabLst>
            </a:pPr>
            <a:r>
              <a:rPr lang="en-US" b="1" dirty="0">
                <a:solidFill>
                  <a:srgbClr val="000000"/>
                </a:solidFill>
                <a:latin typeface="inherit"/>
                <a:ea typeface="Times New Roman" panose="02020603050405020304" pitchFamily="18" charset="0"/>
                <a:cs typeface="Times New Roman" panose="02020603050405020304" pitchFamily="18" charset="0"/>
              </a:rPr>
              <a:t>Data Protection Information</a:t>
            </a:r>
            <a:r>
              <a:rPr lang="en-US" dirty="0">
                <a:solidFill>
                  <a:srgbClr val="000000"/>
                </a:solidFill>
                <a:latin typeface="inherit"/>
                <a:ea typeface="Times New Roman" panose="02020603050405020304" pitchFamily="18" charset="0"/>
                <a:cs typeface="Times New Roman" panose="02020603050405020304" pitchFamily="18" charset="0"/>
              </a:rPr>
              <a:t> Full details on how Microsoft designs its cloud offerings to ensure that customer data is protected.</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SzPts val="1000"/>
              <a:buFont typeface="Wingdings" panose="05000000000000000000" pitchFamily="2" charset="2"/>
              <a:buChar char=""/>
              <a:tabLst>
                <a:tab pos="457200" algn="l"/>
              </a:tabLst>
            </a:pPr>
            <a:r>
              <a:rPr lang="en-US" b="1" dirty="0">
                <a:solidFill>
                  <a:srgbClr val="000000"/>
                </a:solidFill>
                <a:latin typeface="inherit"/>
                <a:ea typeface="Times New Roman" panose="02020603050405020304" pitchFamily="18" charset="0"/>
                <a:cs typeface="Times New Roman" panose="02020603050405020304" pitchFamily="18" charset="0"/>
              </a:rPr>
              <a:t>Privacy</a:t>
            </a:r>
            <a:r>
              <a:rPr lang="en-US" dirty="0">
                <a:solidFill>
                  <a:srgbClr val="000000"/>
                </a:solidFill>
                <a:latin typeface="inherit"/>
                <a:ea typeface="Times New Roman" panose="02020603050405020304" pitchFamily="18" charset="0"/>
                <a:cs typeface="Times New Roman" panose="02020603050405020304" pitchFamily="18" charset="0"/>
              </a:rPr>
              <a:t> Information related to how Microsoft helps you maintain compliance with GDPR.</a:t>
            </a:r>
            <a:endParaRPr lang="en-US" sz="1600" dirty="0">
              <a:effectLst/>
              <a:latin typeface="Georgia" panose="020405020504050203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1214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dz9XNU4EM40CnztqwcQJiA"/>
</p:tagLst>
</file>

<file path=ppt/tags/tag32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8.xml><?xml version="1.0" encoding="utf-8"?>
<p:tagLst xmlns:a="http://schemas.openxmlformats.org/drawingml/2006/main" xmlns:r="http://schemas.openxmlformats.org/officeDocument/2006/relationships" xmlns:p="http://schemas.openxmlformats.org/presentationml/2006/main">
  <p:tag name="SHAPENAME" val="5. Sourc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4xO_aXTpi7nDakj4JGNhcw"/>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SRsEzTJLKGromQutnhXTYw"/>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Sci2T0Gme587GPE6nrF1Wg"/>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puCzbucY2Ms66Bv0lPDzgw"/>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rA2u946Kb347SWfWq3um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Z4zZZizOeQGtUk4PWW9na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soL9de8.6.ZoHyCxOJGqaA"/>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oRdMx4fIcwKfhdcVyU8STg"/>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pn3jI5k7997GtxsVQykr3A"/>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Uf9YYrNzl3E0lBfIEOpm2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YsaTL2wFq2XwwyvtX3HVlw"/>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Z4zZZizOeQGtUk4PWW9na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Qr1fyz9QOxV5KHnTV3mw8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Fxa0CSvkJZwjNZLWN7xxs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Gt88K4W6ge6AY5n2ZHN10w"/>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PBcPbBFrizJNl_qosoHPa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Z4zZZizOeQGtUk4PWW9nag"/>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Qr1fyz9QOxV5KHnTV3mw8g"/>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iY9OafkYtpGRW4X94Cog4A"/>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iENfh9pCydHB_okcfU_QBw"/>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dJH1FnnXuW1psiNgVNiVa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F65Ptt8H6rBkOr2bs6BtcA"/>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F65Ptt8H6rBkOr2bs6BtcA"/>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F65Ptt8H6rBkOr2bs6Btc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F65Ptt8H6rBkOr2bs6BtcA"/>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F65Ptt8H6rBkOr2bs6BtcA"/>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F65Ptt8H6rBkOr2bs6BtcA"/>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Z4zZZizOeQGtUk4PWW9nag"/>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Qr1fyz9QOxV5KHnTV3mw8g"/>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iY9OafkYtpGRW4X94Cog4A"/>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r63Vm.uHqGycrsCUPUlZ.Q"/>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fYITuokT5zGf8SEkuS_kTQ"/>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wta1G8lJZJROHjlQPfCoSA"/>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fCnn4Rx.w4pVv.Sen2OUIg"/>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40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Z4zZZizOeQGtUk4PWW9nag"/>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Qr1fyz9QOxV5KHnTV3mw8g"/>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iY9OafkYtpGRW4X94Cog4A"/>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r63Vm.uHqGycrsCUPUlZ.Q"/>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p3aopD3p41KNcIiYbKyD1w"/>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153</TotalTime>
  <Words>1511</Words>
  <Application>Microsoft Office PowerPoint</Application>
  <PresentationFormat>Widescreen</PresentationFormat>
  <Paragraphs>98</Paragraphs>
  <Slides>21</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30" baseType="lpstr">
      <vt:lpstr>inherit</vt:lpstr>
      <vt:lpstr>Arial</vt:lpstr>
      <vt:lpstr>Georgia</vt:lpstr>
      <vt:lpstr>Segoe UI</vt:lpstr>
      <vt:lpstr>Times New Roman</vt:lpstr>
      <vt:lpstr>Wingdings</vt:lpstr>
      <vt:lpstr>White</vt:lpstr>
      <vt:lpstr>Contrast</vt:lpstr>
      <vt:lpstr>think-cell Slide</vt:lpstr>
      <vt:lpstr>UNDERSTAND PRIVACY, COMPLIANCE, AND DATA PROTECTION STANDARDS IN AZURE</vt:lpstr>
      <vt:lpstr>Executive summary</vt:lpstr>
      <vt:lpstr>Agenda</vt:lpstr>
      <vt:lpstr>PowerPoint Presentation</vt:lpstr>
      <vt:lpstr>Agenda</vt:lpstr>
      <vt:lpstr>TRUST CENTER</vt:lpstr>
      <vt:lpstr>Agenda</vt:lpstr>
      <vt:lpstr>PowerPoint Presentation</vt:lpstr>
      <vt:lpstr>PowerPoint Presentation</vt:lpstr>
      <vt:lpstr>Agenda</vt:lpstr>
      <vt:lpstr>COMPLIANCE MANAGER</vt:lpstr>
      <vt:lpstr>COMPLIANCE MANAGER</vt:lpstr>
      <vt:lpstr>COMPLIANCE MANAGER</vt:lpstr>
      <vt:lpstr>COMPLIANCE MANAGER</vt:lpstr>
      <vt:lpstr>COMPLIANCE MANAGER</vt:lpstr>
      <vt:lpstr>COMPLIANCE MANAGER</vt:lpstr>
      <vt:lpstr>Agenda</vt:lpstr>
      <vt:lpstr>Azure Government</vt:lpstr>
      <vt:lpstr>Azure Government</vt:lpstr>
      <vt:lpstr>Agenda</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 PRIVACY, COMPLIANCE, AND DATA PROTECTION STANDARDS IN AZURE</dc:title>
  <dc:subject/>
  <dc:creator>Lam Nguyen</dc:creator>
  <cp:keywords/>
  <dc:description/>
  <cp:lastModifiedBy>Lam Nguyen</cp:lastModifiedBy>
  <cp:revision>11</cp:revision>
  <cp:lastPrinted>2018-10-30T20:37:12Z</cp:lastPrinted>
  <dcterms:created xsi:type="dcterms:W3CDTF">2021-03-01T12:23:57Z</dcterms:created>
  <dcterms:modified xsi:type="dcterms:W3CDTF">2021-03-02T10:20:27Z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