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9"/>
  </p:notesMasterIdLst>
  <p:handoutMasterIdLst>
    <p:handoutMasterId r:id="rId20"/>
  </p:handoutMasterIdLst>
  <p:sldIdLst>
    <p:sldId id="256" r:id="rId3"/>
    <p:sldId id="3701" r:id="rId4"/>
    <p:sldId id="3825" r:id="rId5"/>
    <p:sldId id="3830" r:id="rId6"/>
    <p:sldId id="3831" r:id="rId7"/>
    <p:sldId id="3702" r:id="rId8"/>
    <p:sldId id="3832" r:id="rId9"/>
    <p:sldId id="3833" r:id="rId10"/>
    <p:sldId id="3834" r:id="rId11"/>
    <p:sldId id="3835" r:id="rId12"/>
    <p:sldId id="3836" r:id="rId13"/>
    <p:sldId id="3824" r:id="rId14"/>
    <p:sldId id="3826" r:id="rId15"/>
    <p:sldId id="3827" r:id="rId16"/>
    <p:sldId id="3828" r:id="rId17"/>
    <p:sldId id="3829" r:id="rId18"/>
  </p:sldIdLst>
  <p:sldSz cx="12192000" cy="6858000"/>
  <p:notesSz cx="7102475" cy="9388475"/>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21" autoAdjust="0"/>
  </p:normalViewPr>
  <p:slideViewPr>
    <p:cSldViewPr snapToGrid="0" snapToObjects="1">
      <p:cViewPr varScale="1">
        <p:scale>
          <a:sx n="60" d="100"/>
          <a:sy n="60" d="100"/>
        </p:scale>
        <p:origin x="96" y="12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27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27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9"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7"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5"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31"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5"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9"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3"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3"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51"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5"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3"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7"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7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9"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7"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1"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3"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7"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3" Type="http://schemas.openxmlformats.org/officeDocument/2006/relationships/tags" Target="../tags/tag356.xml"/><Relationship Id="rId7" Type="http://schemas.openxmlformats.org/officeDocument/2006/relationships/image" Target="../media/image12.png"/><Relationship Id="rId2" Type="http://schemas.openxmlformats.org/officeDocument/2006/relationships/tags" Target="../tags/tag355.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358.xml"/><Relationship Id="rId7" Type="http://schemas.openxmlformats.org/officeDocument/2006/relationships/image" Target="../media/image13.png"/><Relationship Id="rId2" Type="http://schemas.openxmlformats.org/officeDocument/2006/relationships/tags" Target="../tags/tag357.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tags" Target="../tags/tag365.xml"/><Relationship Id="rId13" Type="http://schemas.openxmlformats.org/officeDocument/2006/relationships/image" Target="../media/image9.emf"/><Relationship Id="rId3" Type="http://schemas.openxmlformats.org/officeDocument/2006/relationships/tags" Target="../tags/tag360.xml"/><Relationship Id="rId7" Type="http://schemas.openxmlformats.org/officeDocument/2006/relationships/tags" Target="../tags/tag364.xml"/><Relationship Id="rId12" Type="http://schemas.openxmlformats.org/officeDocument/2006/relationships/oleObject" Target="../embeddings/oleObject37.bin"/><Relationship Id="rId2" Type="http://schemas.openxmlformats.org/officeDocument/2006/relationships/tags" Target="../tags/tag359.xml"/><Relationship Id="rId16" Type="http://schemas.openxmlformats.org/officeDocument/2006/relationships/slide" Target="slide14.xml"/><Relationship Id="rId1" Type="http://schemas.openxmlformats.org/officeDocument/2006/relationships/vmlDrawing" Target="../drawings/vmlDrawing37.vml"/><Relationship Id="rId6" Type="http://schemas.openxmlformats.org/officeDocument/2006/relationships/tags" Target="../tags/tag363.xml"/><Relationship Id="rId11" Type="http://schemas.openxmlformats.org/officeDocument/2006/relationships/slideLayout" Target="../slideLayouts/slideLayout3.xml"/><Relationship Id="rId5" Type="http://schemas.openxmlformats.org/officeDocument/2006/relationships/tags" Target="../tags/tag362.xml"/><Relationship Id="rId15" Type="http://schemas.openxmlformats.org/officeDocument/2006/relationships/slide" Target="slide6.xml"/><Relationship Id="rId10" Type="http://schemas.openxmlformats.org/officeDocument/2006/relationships/tags" Target="../tags/tag367.xml"/><Relationship Id="rId4" Type="http://schemas.openxmlformats.org/officeDocument/2006/relationships/tags" Target="../tags/tag361.xml"/><Relationship Id="rId9" Type="http://schemas.openxmlformats.org/officeDocument/2006/relationships/tags" Target="../tags/tag366.xml"/><Relationship Id="rId14" Type="http://schemas.openxmlformats.org/officeDocument/2006/relationships/slide" Target="slide2.xml"/></Relationships>
</file>

<file path=ppt/slides/_rels/slide13.xml.rels><?xml version="1.0" encoding="UTF-8" standalone="yes"?>
<Relationships xmlns="http://schemas.openxmlformats.org/package/2006/relationships"><Relationship Id="rId8" Type="http://schemas.openxmlformats.org/officeDocument/2006/relationships/hyperlink" Target="https://stackoverflow.com/" TargetMode="External"/><Relationship Id="rId3" Type="http://schemas.openxmlformats.org/officeDocument/2006/relationships/tags" Target="../tags/tag369.xml"/><Relationship Id="rId7" Type="http://schemas.openxmlformats.org/officeDocument/2006/relationships/hyperlink" Target="https://aka.ms/MSDNForums" TargetMode="External"/><Relationship Id="rId2" Type="http://schemas.openxmlformats.org/officeDocument/2006/relationships/tags" Target="../tags/tag368.xml"/><Relationship Id="rId1" Type="http://schemas.openxmlformats.org/officeDocument/2006/relationships/vmlDrawing" Target="../drawings/vmlDrawing38.vml"/><Relationship Id="rId6" Type="http://schemas.openxmlformats.org/officeDocument/2006/relationships/image" Target="../media/image4.emf"/><Relationship Id="rId5" Type="http://schemas.openxmlformats.org/officeDocument/2006/relationships/oleObject" Target="../embeddings/oleObject38.bin"/><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376.xml"/><Relationship Id="rId13" Type="http://schemas.openxmlformats.org/officeDocument/2006/relationships/image" Target="../media/image9.emf"/><Relationship Id="rId3" Type="http://schemas.openxmlformats.org/officeDocument/2006/relationships/tags" Target="../tags/tag371.xml"/><Relationship Id="rId7" Type="http://schemas.openxmlformats.org/officeDocument/2006/relationships/tags" Target="../tags/tag375.xml"/><Relationship Id="rId12" Type="http://schemas.openxmlformats.org/officeDocument/2006/relationships/oleObject" Target="../embeddings/oleObject39.bin"/><Relationship Id="rId2" Type="http://schemas.openxmlformats.org/officeDocument/2006/relationships/tags" Target="../tags/tag370.xml"/><Relationship Id="rId16" Type="http://schemas.openxmlformats.org/officeDocument/2006/relationships/slide" Target="slide12.xml"/><Relationship Id="rId1" Type="http://schemas.openxmlformats.org/officeDocument/2006/relationships/vmlDrawing" Target="../drawings/vmlDrawing39.vml"/><Relationship Id="rId6" Type="http://schemas.openxmlformats.org/officeDocument/2006/relationships/tags" Target="../tags/tag374.xml"/><Relationship Id="rId11" Type="http://schemas.openxmlformats.org/officeDocument/2006/relationships/slideLayout" Target="../slideLayouts/slideLayout3.xml"/><Relationship Id="rId5" Type="http://schemas.openxmlformats.org/officeDocument/2006/relationships/tags" Target="../tags/tag373.xml"/><Relationship Id="rId15" Type="http://schemas.openxmlformats.org/officeDocument/2006/relationships/slide" Target="slide6.xml"/><Relationship Id="rId10" Type="http://schemas.openxmlformats.org/officeDocument/2006/relationships/tags" Target="../tags/tag378.xml"/><Relationship Id="rId4" Type="http://schemas.openxmlformats.org/officeDocument/2006/relationships/tags" Target="../tags/tag372.xml"/><Relationship Id="rId9" Type="http://schemas.openxmlformats.org/officeDocument/2006/relationships/tags" Target="../tags/tag377.xml"/><Relationship Id="rId1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tags" Target="../tags/tag380.xml"/><Relationship Id="rId7" Type="http://schemas.openxmlformats.org/officeDocument/2006/relationships/hyperlink" Target="https://azure.microsoft.com/en-ca/resources/knowledge-center" TargetMode="External"/><Relationship Id="rId2" Type="http://schemas.openxmlformats.org/officeDocument/2006/relationships/tags" Target="../tags/tag379.xml"/><Relationship Id="rId1" Type="http://schemas.openxmlformats.org/officeDocument/2006/relationships/vmlDrawing" Target="../drawings/vmlDrawing40.v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382.xml"/><Relationship Id="rId7" Type="http://schemas.openxmlformats.org/officeDocument/2006/relationships/image" Target="../media/image14.jpeg"/><Relationship Id="rId2" Type="http://schemas.openxmlformats.org/officeDocument/2006/relationships/tags" Target="../tags/tag381.xml"/><Relationship Id="rId1" Type="http://schemas.openxmlformats.org/officeDocument/2006/relationships/vmlDrawing" Target="../drawings/vmlDrawing41.vml"/><Relationship Id="rId6" Type="http://schemas.openxmlformats.org/officeDocument/2006/relationships/image" Target="../media/image4.emf"/><Relationship Id="rId5" Type="http://schemas.openxmlformats.org/officeDocument/2006/relationships/oleObject" Target="../embeddings/oleObject41.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image" Target="../media/image9.emf"/><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oleObject" Target="../embeddings/oleObject27.bin"/><Relationship Id="rId2" Type="http://schemas.openxmlformats.org/officeDocument/2006/relationships/tags" Target="../tags/tag325.xml"/><Relationship Id="rId16" Type="http://schemas.openxmlformats.org/officeDocument/2006/relationships/slide" Target="slide14.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slideLayout" Target="../slideLayouts/slideLayout3.xml"/><Relationship Id="rId5" Type="http://schemas.openxmlformats.org/officeDocument/2006/relationships/tags" Target="../tags/tag328.xml"/><Relationship Id="rId15" Type="http://schemas.openxmlformats.org/officeDocument/2006/relationships/slide" Target="slide12.xml"/><Relationship Id="rId10" Type="http://schemas.openxmlformats.org/officeDocument/2006/relationships/tags" Target="../tags/tag333.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vmlDrawing" Target="../drawings/vmlDrawing29.vml"/><Relationship Id="rId6" Type="http://schemas.openxmlformats.org/officeDocument/2006/relationships/image" Target="../media/image4.emf"/><Relationship Id="rId5" Type="http://schemas.openxmlformats.org/officeDocument/2006/relationships/oleObject" Target="../embeddings/oleObject29.bin"/><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346.xml"/><Relationship Id="rId13" Type="http://schemas.openxmlformats.org/officeDocument/2006/relationships/image" Target="../media/image9.emf"/><Relationship Id="rId3" Type="http://schemas.openxmlformats.org/officeDocument/2006/relationships/tags" Target="../tags/tag341.xml"/><Relationship Id="rId7" Type="http://schemas.openxmlformats.org/officeDocument/2006/relationships/tags" Target="../tags/tag345.xml"/><Relationship Id="rId12" Type="http://schemas.openxmlformats.org/officeDocument/2006/relationships/oleObject" Target="../embeddings/oleObject31.bin"/><Relationship Id="rId2" Type="http://schemas.openxmlformats.org/officeDocument/2006/relationships/tags" Target="../tags/tag340.xml"/><Relationship Id="rId16" Type="http://schemas.openxmlformats.org/officeDocument/2006/relationships/slide" Target="slide14.xml"/><Relationship Id="rId1" Type="http://schemas.openxmlformats.org/officeDocument/2006/relationships/vmlDrawing" Target="../drawings/vmlDrawing31.vml"/><Relationship Id="rId6" Type="http://schemas.openxmlformats.org/officeDocument/2006/relationships/tags" Target="../tags/tag344.xml"/><Relationship Id="rId11" Type="http://schemas.openxmlformats.org/officeDocument/2006/relationships/slideLayout" Target="../slideLayouts/slideLayout3.xml"/><Relationship Id="rId5" Type="http://schemas.openxmlformats.org/officeDocument/2006/relationships/tags" Target="../tags/tag343.xml"/><Relationship Id="rId15" Type="http://schemas.openxmlformats.org/officeDocument/2006/relationships/slide" Target="slide12.xml"/><Relationship Id="rId10" Type="http://schemas.openxmlformats.org/officeDocument/2006/relationships/tags" Target="../tags/tag348.xml"/><Relationship Id="rId4" Type="http://schemas.openxmlformats.org/officeDocument/2006/relationships/tags" Target="../tags/tag342.xml"/><Relationship Id="rId9" Type="http://schemas.openxmlformats.org/officeDocument/2006/relationships/tags" Target="../tags/tag347.xml"/><Relationship Id="rId1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tags" Target="../tags/tag350.xml"/><Relationship Id="rId7" Type="http://schemas.openxmlformats.org/officeDocument/2006/relationships/image" Target="../media/image10.jpeg"/><Relationship Id="rId2" Type="http://schemas.openxmlformats.org/officeDocument/2006/relationships/tags" Target="../tags/tag349.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354.xml"/><Relationship Id="rId7" Type="http://schemas.openxmlformats.org/officeDocument/2006/relationships/image" Target="../media/image11.jpeg"/><Relationship Id="rId2" Type="http://schemas.openxmlformats.org/officeDocument/2006/relationships/tags" Target="../tags/tag353.xml"/><Relationship Id="rId1" Type="http://schemas.openxmlformats.org/officeDocument/2006/relationships/vmlDrawing" Target="../drawings/vmlDrawing34.vml"/><Relationship Id="rId6" Type="http://schemas.openxmlformats.org/officeDocument/2006/relationships/image" Target="../media/image4.emf"/><Relationship Id="rId5" Type="http://schemas.openxmlformats.org/officeDocument/2006/relationships/oleObject" Target="../embeddings/oleObject34.bin"/><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908971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3"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cap="all" dirty="0"/>
              <a:t>UNDERSTAND THE SUPPORT OPTIONS AVAILABLE IN AZURE</a:t>
            </a:r>
            <a:endParaRPr lang="en-US" dirty="0"/>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99F7A37-B974-4086-A4C2-4D5EBC9C5D49}"/>
              </a:ext>
            </a:extLst>
          </p:cNvPr>
          <p:cNvGraphicFramePr>
            <a:graphicFrameLocks noChangeAspect="1"/>
          </p:cNvGraphicFramePr>
          <p:nvPr>
            <p:custDataLst>
              <p:tags r:id="rId2"/>
            </p:custDataLst>
            <p:extLst>
              <p:ext uri="{D42A27DB-BD31-4B8C-83A1-F6EECF244321}">
                <p14:modId xmlns:p14="http://schemas.microsoft.com/office/powerpoint/2010/main" val="22168817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09"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B99F7A37-B974-4086-A4C2-4D5EBC9C5D4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D3C036D-75EF-4674-AEB1-72DC756E32F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482C62D-20EA-4D63-9FCC-3E27691ED795}"/>
              </a:ext>
            </a:extLst>
          </p:cNvPr>
          <p:cNvSpPr>
            <a:spLocks noGrp="1"/>
          </p:cNvSpPr>
          <p:nvPr>
            <p:ph type="title"/>
          </p:nvPr>
        </p:nvSpPr>
        <p:spPr/>
        <p:txBody>
          <a:bodyPr/>
          <a:lstStyle/>
          <a:p>
            <a:r>
              <a:rPr lang="en-US" dirty="0"/>
              <a:t>How to open a support case</a:t>
            </a:r>
          </a:p>
        </p:txBody>
      </p:sp>
      <p:sp>
        <p:nvSpPr>
          <p:cNvPr id="3" name="Subtitle 2">
            <a:extLst>
              <a:ext uri="{FF2B5EF4-FFF2-40B4-BE49-F238E27FC236}">
                <a16:creationId xmlns:a16="http://schemas.microsoft.com/office/drawing/2014/main" id="{47A9592A-1C87-40D9-AF3A-DD9E233C958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B140FB4-9C8F-4B16-B669-6372AD56D3B8}"/>
              </a:ext>
            </a:extLst>
          </p:cNvPr>
          <p:cNvSpPr>
            <a:spLocks noGrp="1"/>
          </p:cNvSpPr>
          <p:nvPr>
            <p:ph type="body" sz="quarter" idx="17"/>
          </p:nvPr>
        </p:nvSpPr>
        <p:spPr/>
        <p:txBody>
          <a:bodyPr/>
          <a:lstStyle/>
          <a:p>
            <a:endParaRPr lang="en-US"/>
          </a:p>
        </p:txBody>
      </p:sp>
      <p:pic>
        <p:nvPicPr>
          <p:cNvPr id="10" name="Picture 9">
            <a:extLst>
              <a:ext uri="{FF2B5EF4-FFF2-40B4-BE49-F238E27FC236}">
                <a16:creationId xmlns:a16="http://schemas.microsoft.com/office/drawing/2014/main" id="{F17EEC84-1A77-4642-B40C-67C167B9A85D}"/>
              </a:ext>
            </a:extLst>
          </p:cNvPr>
          <p:cNvPicPr>
            <a:picLocks noChangeAspect="1"/>
          </p:cNvPicPr>
          <p:nvPr/>
        </p:nvPicPr>
        <p:blipFill>
          <a:blip r:embed="rId7"/>
          <a:stretch>
            <a:fillRect/>
          </a:stretch>
        </p:blipFill>
        <p:spPr>
          <a:xfrm>
            <a:off x="3566314" y="466087"/>
            <a:ext cx="5657578" cy="5925826"/>
          </a:xfrm>
          <a:prstGeom prst="rect">
            <a:avLst/>
          </a:prstGeom>
        </p:spPr>
      </p:pic>
      <p:sp>
        <p:nvSpPr>
          <p:cNvPr id="7" name="Rectangle 6">
            <a:extLst>
              <a:ext uri="{FF2B5EF4-FFF2-40B4-BE49-F238E27FC236}">
                <a16:creationId xmlns:a16="http://schemas.microsoft.com/office/drawing/2014/main" id="{BB99ED4D-0049-4621-8B2D-5906549457FC}"/>
              </a:ext>
            </a:extLst>
          </p:cNvPr>
          <p:cNvSpPr/>
          <p:nvPr/>
        </p:nvSpPr>
        <p:spPr>
          <a:xfrm>
            <a:off x="9223893" y="2097521"/>
            <a:ext cx="2599140" cy="2862322"/>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You can see that Microsoft is suggesting that the restart might have been due to a user-initiated restart of the VM. If you decide that this didn’t cause the issue, click on </a:t>
            </a:r>
            <a:r>
              <a:rPr lang="en-US" b="1" dirty="0">
                <a:solidFill>
                  <a:srgbClr val="000000"/>
                </a:solidFill>
                <a:latin typeface="inherit"/>
                <a:ea typeface="Times New Roman" panose="02020603050405020304" pitchFamily="18" charset="0"/>
                <a:cs typeface="Times New Roman" panose="02020603050405020304" pitchFamily="18" charset="0"/>
              </a:rPr>
              <a:t>Next: Details</a:t>
            </a:r>
            <a:r>
              <a:rPr lang="en-US" dirty="0">
                <a:solidFill>
                  <a:srgbClr val="000000"/>
                </a:solidFill>
                <a:latin typeface="inherit"/>
                <a:ea typeface="Times New Roman" panose="02020603050405020304" pitchFamily="18" charset="0"/>
                <a:cs typeface="Times New Roman" panose="02020603050405020304" pitchFamily="18" charset="0"/>
              </a:rPr>
              <a:t> to move to the next step.</a:t>
            </a:r>
            <a:endParaRPr lang="en-US" dirty="0"/>
          </a:p>
        </p:txBody>
      </p:sp>
    </p:spTree>
    <p:extLst>
      <p:ext uri="{BB962C8B-B14F-4D97-AF65-F5344CB8AC3E}">
        <p14:creationId xmlns:p14="http://schemas.microsoft.com/office/powerpoint/2010/main" val="66542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99F7A37-B974-4086-A4C2-4D5EBC9C5D4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2"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B99F7A37-B974-4086-A4C2-4D5EBC9C5D4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D3C036D-75EF-4674-AEB1-72DC756E32F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482C62D-20EA-4D63-9FCC-3E27691ED795}"/>
              </a:ext>
            </a:extLst>
          </p:cNvPr>
          <p:cNvSpPr>
            <a:spLocks noGrp="1"/>
          </p:cNvSpPr>
          <p:nvPr>
            <p:ph type="title"/>
          </p:nvPr>
        </p:nvSpPr>
        <p:spPr/>
        <p:txBody>
          <a:bodyPr/>
          <a:lstStyle/>
          <a:p>
            <a:r>
              <a:rPr lang="en-US" dirty="0"/>
              <a:t>How to open a support case</a:t>
            </a:r>
          </a:p>
        </p:txBody>
      </p:sp>
      <p:sp>
        <p:nvSpPr>
          <p:cNvPr id="3" name="Subtitle 2">
            <a:extLst>
              <a:ext uri="{FF2B5EF4-FFF2-40B4-BE49-F238E27FC236}">
                <a16:creationId xmlns:a16="http://schemas.microsoft.com/office/drawing/2014/main" id="{47A9592A-1C87-40D9-AF3A-DD9E233C958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B140FB4-9C8F-4B16-B669-6372AD56D3B8}"/>
              </a:ext>
            </a:extLst>
          </p:cNvPr>
          <p:cNvSpPr>
            <a:spLocks noGrp="1"/>
          </p:cNvSpPr>
          <p:nvPr>
            <p:ph type="body" sz="quarter" idx="17"/>
          </p:nvPr>
        </p:nvSpPr>
        <p:spPr/>
        <p:txBody>
          <a:bodyPr/>
          <a:lstStyle/>
          <a:p>
            <a:endParaRPr lang="en-US"/>
          </a:p>
        </p:txBody>
      </p:sp>
      <p:pic>
        <p:nvPicPr>
          <p:cNvPr id="8" name="Picture 7">
            <a:extLst>
              <a:ext uri="{FF2B5EF4-FFF2-40B4-BE49-F238E27FC236}">
                <a16:creationId xmlns:a16="http://schemas.microsoft.com/office/drawing/2014/main" id="{BCC91C19-2BD8-4F37-BAC5-026C00F05DBA}"/>
              </a:ext>
            </a:extLst>
          </p:cNvPr>
          <p:cNvPicPr>
            <a:picLocks noChangeAspect="1"/>
          </p:cNvPicPr>
          <p:nvPr/>
        </p:nvPicPr>
        <p:blipFill>
          <a:blip r:embed="rId7"/>
          <a:stretch>
            <a:fillRect/>
          </a:stretch>
        </p:blipFill>
        <p:spPr>
          <a:xfrm>
            <a:off x="3755057" y="201878"/>
            <a:ext cx="4059495" cy="6577353"/>
          </a:xfrm>
          <a:prstGeom prst="rect">
            <a:avLst/>
          </a:prstGeom>
        </p:spPr>
      </p:pic>
      <p:sp>
        <p:nvSpPr>
          <p:cNvPr id="9" name="Rectangle 8">
            <a:extLst>
              <a:ext uri="{FF2B5EF4-FFF2-40B4-BE49-F238E27FC236}">
                <a16:creationId xmlns:a16="http://schemas.microsoft.com/office/drawing/2014/main" id="{AB0B3650-7E36-47B6-A200-2B965291C892}"/>
              </a:ext>
            </a:extLst>
          </p:cNvPr>
          <p:cNvSpPr/>
          <p:nvPr/>
        </p:nvSpPr>
        <p:spPr>
          <a:xfrm>
            <a:off x="8014796" y="1867206"/>
            <a:ext cx="3625516" cy="1754326"/>
          </a:xfrm>
          <a:prstGeom prst="rect">
            <a:avLst/>
          </a:prstGeom>
        </p:spPr>
        <p:txBody>
          <a:bodyPr wrap="square">
            <a:spAutoFit/>
          </a:bodyPr>
          <a:lstStyle/>
          <a:p>
            <a:pPr>
              <a:spcBef>
                <a:spcPts val="600"/>
              </a:spcBef>
              <a:spcAft>
                <a:spcPts val="0"/>
              </a:spcAft>
            </a:pPr>
            <a:r>
              <a:rPr lang="en-US" dirty="0">
                <a:solidFill>
                  <a:srgbClr val="000000"/>
                </a:solidFill>
                <a:latin typeface="inherit"/>
                <a:ea typeface="Times New Roman" panose="02020603050405020304" pitchFamily="18" charset="0"/>
              </a:rPr>
              <a:t>The final step in creating a case is to enter the details for your issue. Some of these options will differ depending on the resource type. In this example, options are for an Azure VM.</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6563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6559207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5"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4" name="Text Placeholder 2">
            <a:hlinkClick r:id="rId14" action="ppaction://hlinksldjump"/>
            <a:extLst>
              <a:ext uri="{FF2B5EF4-FFF2-40B4-BE49-F238E27FC236}">
                <a16:creationId xmlns:a16="http://schemas.microsoft.com/office/drawing/2014/main" id="{7B071E6C-150C-4E63-98D6-A1850E48A144}"/>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Support Plans</a:t>
            </a:r>
            <a:endParaRPr lang="en-US" dirty="0"/>
          </a:p>
        </p:txBody>
      </p:sp>
      <p:sp>
        <p:nvSpPr>
          <p:cNvPr id="16" name="Text Placeholder 2">
            <a:hlinkClick r:id="rId15" action="ppaction://hlinksldjump"/>
            <a:extLst>
              <a:ext uri="{FF2B5EF4-FFF2-40B4-BE49-F238E27FC236}">
                <a16:creationId xmlns:a16="http://schemas.microsoft.com/office/drawing/2014/main" id="{E3CE4A0C-0F7B-42E7-B78F-2C3F3C8432E1}"/>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How to open </a:t>
            </a:r>
            <a:r>
              <a:rPr lang="en-US" altLang="en-US"/>
              <a:t>a support case</a:t>
            </a:r>
            <a:endParaRPr lang="en-US" dirty="0"/>
          </a:p>
        </p:txBody>
      </p:sp>
      <p:sp>
        <p:nvSpPr>
          <p:cNvPr id="21" name="Text Placeholder 2">
            <a:extLst>
              <a:ext uri="{FF2B5EF4-FFF2-40B4-BE49-F238E27FC236}">
                <a16:creationId xmlns:a16="http://schemas.microsoft.com/office/drawing/2014/main" id="{5734CD8D-19F3-453C-B628-25A466EA85F8}"/>
              </a:ext>
            </a:extLst>
          </p:cNvPr>
          <p:cNvSpPr>
            <a:spLocks noGrp="1"/>
          </p:cNvSpPr>
          <p:nvPr>
            <p:custDataLst>
              <p:tags r:id="rId9"/>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Available support channels outside of support plans</a:t>
            </a:r>
            <a:endParaRPr lang="en-US" b="1" dirty="0">
              <a:solidFill>
                <a:schemeClr val="tx2"/>
              </a:solidFill>
            </a:endParaRPr>
          </a:p>
        </p:txBody>
      </p:sp>
      <p:sp>
        <p:nvSpPr>
          <p:cNvPr id="22" name="Text Placeholder 2">
            <a:hlinkClick r:id="rId16" action="ppaction://hlinksldjump"/>
            <a:extLst>
              <a:ext uri="{FF2B5EF4-FFF2-40B4-BE49-F238E27FC236}">
                <a16:creationId xmlns:a16="http://schemas.microsoft.com/office/drawing/2014/main" id="{948313A8-781C-4ED0-A75C-C47A6DEC24C4}"/>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Knowledge Center</a:t>
            </a:r>
            <a:endParaRPr lang="en-US" dirty="0"/>
          </a:p>
        </p:txBody>
      </p:sp>
    </p:spTree>
    <p:extLst>
      <p:ext uri="{BB962C8B-B14F-4D97-AF65-F5344CB8AC3E}">
        <p14:creationId xmlns:p14="http://schemas.microsoft.com/office/powerpoint/2010/main" val="3019876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B4200FA-9AE5-4292-B5A4-2BD59D4720F5}"/>
              </a:ext>
            </a:extLst>
          </p:cNvPr>
          <p:cNvGraphicFramePr>
            <a:graphicFrameLocks noChangeAspect="1"/>
          </p:cNvGraphicFramePr>
          <p:nvPr>
            <p:custDataLst>
              <p:tags r:id="rId2"/>
            </p:custDataLst>
            <p:extLst>
              <p:ext uri="{D42A27DB-BD31-4B8C-83A1-F6EECF244321}">
                <p14:modId xmlns:p14="http://schemas.microsoft.com/office/powerpoint/2010/main" val="20319378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644D969-50BE-4A40-8720-641CCC2CE73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5A37F88-A4BE-4A5F-BB8D-B1FFACD0AFFD}"/>
              </a:ext>
            </a:extLst>
          </p:cNvPr>
          <p:cNvSpPr>
            <a:spLocks noGrp="1"/>
          </p:cNvSpPr>
          <p:nvPr>
            <p:ph type="title"/>
          </p:nvPr>
        </p:nvSpPr>
        <p:spPr/>
        <p:txBody>
          <a:bodyPr/>
          <a:lstStyle/>
          <a:p>
            <a:r>
              <a:rPr lang="en-US" cap="small" dirty="0"/>
              <a:t>Available support channels outside of support plans</a:t>
            </a:r>
            <a:endParaRPr lang="en-US" dirty="0"/>
          </a:p>
        </p:txBody>
      </p:sp>
      <p:sp>
        <p:nvSpPr>
          <p:cNvPr id="3" name="Subtitle 2">
            <a:extLst>
              <a:ext uri="{FF2B5EF4-FFF2-40B4-BE49-F238E27FC236}">
                <a16:creationId xmlns:a16="http://schemas.microsoft.com/office/drawing/2014/main" id="{109774C9-47CC-4B91-A6E0-2C57AC1D85D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2A5F9D66-AB34-42BD-A4C4-DDF046CF9CBB}"/>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8C25BDAB-8644-445F-A76C-AC902CF85248}"/>
              </a:ext>
            </a:extLst>
          </p:cNvPr>
          <p:cNvSpPr/>
          <p:nvPr/>
        </p:nvSpPr>
        <p:spPr>
          <a:xfrm>
            <a:off x="3657600" y="1401088"/>
            <a:ext cx="7982712" cy="5478423"/>
          </a:xfrm>
          <a:prstGeom prst="rect">
            <a:avLst/>
          </a:prstGeom>
        </p:spPr>
        <p:txBody>
          <a:bodyPr wrap="square">
            <a:spAutoFit/>
          </a:bodyPr>
          <a:lstStyle/>
          <a:p>
            <a:pPr>
              <a:spcBef>
                <a:spcPts val="600"/>
              </a:spcBef>
              <a:spcAft>
                <a:spcPts val="600"/>
              </a:spcAft>
            </a:pPr>
            <a:r>
              <a:rPr lang="en-US" dirty="0">
                <a:solidFill>
                  <a:srgbClr val="000000"/>
                </a:solidFill>
                <a:latin typeface="inherit"/>
                <a:ea typeface="Times New Roman" panose="02020603050405020304" pitchFamily="18" charset="0"/>
              </a:rPr>
              <a:t>If you don’t have an Azure support plan, you can still get help with Azure technical issues from forums or from Twitter, but you won’t have any support SLAs, and you won’t be able to talk directly to a Microsoft support engineer.</a:t>
            </a:r>
          </a:p>
          <a:p>
            <a:pPr>
              <a:spcBef>
                <a:spcPts val="600"/>
              </a:spcBef>
              <a:spcAft>
                <a:spcPts val="600"/>
              </a:spcAft>
            </a:pPr>
            <a:endParaRPr lang="en-US" sz="1600" dirty="0">
              <a:solidFill>
                <a:srgbClr val="000000"/>
              </a:solidFill>
              <a:effectLst/>
              <a:latin typeface="inherit"/>
              <a:ea typeface="Times New Roman" panose="02020603050405020304" pitchFamily="18" charset="0"/>
            </a:endParaRPr>
          </a:p>
          <a:p>
            <a:r>
              <a:rPr lang="en-US" dirty="0"/>
              <a:t>2 forum channels available for Azure issues.</a:t>
            </a:r>
          </a:p>
          <a:p>
            <a:pPr marL="285750" lvl="0" indent="-285750">
              <a:buFont typeface="Arial" panose="020B0604020202020204" pitchFamily="34" charset="0"/>
              <a:buChar char="•"/>
            </a:pPr>
            <a:r>
              <a:rPr lang="en-US" b="1" dirty="0"/>
              <a:t>MSDN forums</a:t>
            </a:r>
            <a:r>
              <a:rPr lang="en-US" dirty="0"/>
              <a:t> Accessible at: </a:t>
            </a:r>
            <a:r>
              <a:rPr lang="en-US" i="1" u="sng" dirty="0">
                <a:hlinkClick r:id="rId7"/>
              </a:rPr>
              <a:t>https://aka.ms/MSDNForums</a:t>
            </a:r>
            <a:r>
              <a:rPr lang="en-US" dirty="0"/>
              <a:t>. Search for your product to find the relevant forum.</a:t>
            </a:r>
          </a:p>
          <a:p>
            <a:pPr marL="285750" lvl="0" indent="-285750">
              <a:buFont typeface="Arial" panose="020B0604020202020204" pitchFamily="34" charset="0"/>
              <a:buChar char="•"/>
            </a:pPr>
            <a:r>
              <a:rPr lang="en-US" b="1" dirty="0"/>
              <a:t>Stack Overflow forums</a:t>
            </a:r>
            <a:r>
              <a:rPr lang="en-US" dirty="0"/>
              <a:t> Accessible at: </a:t>
            </a:r>
            <a:r>
              <a:rPr lang="en-US" i="1" u="sng" dirty="0">
                <a:hlinkClick r:id="rId8"/>
              </a:rPr>
              <a:t>https://stackoverflow.com</a:t>
            </a:r>
            <a:r>
              <a:rPr lang="en-US" dirty="0"/>
              <a:t>. Click on </a:t>
            </a:r>
            <a:r>
              <a:rPr lang="en-US" b="1" dirty="0"/>
              <a:t>Tags</a:t>
            </a:r>
            <a:r>
              <a:rPr lang="en-US" dirty="0"/>
              <a:t> and search for your Azure service.</a:t>
            </a:r>
          </a:p>
          <a:p>
            <a:endParaRPr lang="en-US" dirty="0"/>
          </a:p>
          <a:p>
            <a:r>
              <a:rPr lang="en-US" dirty="0"/>
              <a:t>MSDN and Stack Overflow forums are user-to-user forums where Azure customers can help each other. Microsoft also monitors the forums and can provide assistance with simple issues. However, in some cases, they will ask you to open a support case.</a:t>
            </a:r>
          </a:p>
          <a:p>
            <a:pPr>
              <a:spcBef>
                <a:spcPts val="600"/>
              </a:spcBef>
              <a:spcAft>
                <a:spcPts val="600"/>
              </a:spcAft>
            </a:pPr>
            <a:r>
              <a:rPr lang="en-US" dirty="0"/>
              <a:t>You can also tweet to </a:t>
            </a:r>
            <a:r>
              <a:rPr lang="en-US" b="1" dirty="0"/>
              <a:t>@</a:t>
            </a:r>
            <a:r>
              <a:rPr lang="en-US" b="1" dirty="0" err="1"/>
              <a:t>AzureSupport</a:t>
            </a:r>
            <a:r>
              <a:rPr lang="en-US" dirty="0"/>
              <a:t> for assistance with simple issues. This is the official Microsoft Twitter account for helping you find answers to common questions and support for basic issues.</a:t>
            </a:r>
          </a:p>
          <a:p>
            <a:pPr>
              <a:spcBef>
                <a:spcPts val="600"/>
              </a:spcBef>
              <a:spcAft>
                <a:spcPts val="600"/>
              </a:spcAft>
            </a:pP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4280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093047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21"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4" name="Text Placeholder 2">
            <a:hlinkClick r:id="rId14" action="ppaction://hlinksldjump"/>
            <a:extLst>
              <a:ext uri="{FF2B5EF4-FFF2-40B4-BE49-F238E27FC236}">
                <a16:creationId xmlns:a16="http://schemas.microsoft.com/office/drawing/2014/main" id="{7B071E6C-150C-4E63-98D6-A1850E48A144}"/>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Support Plans</a:t>
            </a:r>
            <a:endParaRPr lang="en-US" dirty="0"/>
          </a:p>
        </p:txBody>
      </p:sp>
      <p:sp>
        <p:nvSpPr>
          <p:cNvPr id="16" name="Text Placeholder 2">
            <a:hlinkClick r:id="rId15" action="ppaction://hlinksldjump"/>
            <a:extLst>
              <a:ext uri="{FF2B5EF4-FFF2-40B4-BE49-F238E27FC236}">
                <a16:creationId xmlns:a16="http://schemas.microsoft.com/office/drawing/2014/main" id="{E3CE4A0C-0F7B-42E7-B78F-2C3F3C8432E1}"/>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How to open </a:t>
            </a:r>
            <a:r>
              <a:rPr lang="en-US" altLang="en-US"/>
              <a:t>a support case</a:t>
            </a:r>
            <a:endParaRPr lang="en-US" dirty="0"/>
          </a:p>
        </p:txBody>
      </p:sp>
      <p:sp>
        <p:nvSpPr>
          <p:cNvPr id="21" name="Text Placeholder 2">
            <a:hlinkClick r:id="rId16" action="ppaction://hlinksldjump"/>
            <a:extLst>
              <a:ext uri="{FF2B5EF4-FFF2-40B4-BE49-F238E27FC236}">
                <a16:creationId xmlns:a16="http://schemas.microsoft.com/office/drawing/2014/main" id="{5734CD8D-19F3-453C-B628-25A466EA85F8}"/>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Available support channels outside of support plans</a:t>
            </a:r>
            <a:endParaRPr lang="en-US" dirty="0"/>
          </a:p>
        </p:txBody>
      </p:sp>
      <p:sp>
        <p:nvSpPr>
          <p:cNvPr id="11" name="Text Placeholder 2">
            <a:extLst>
              <a:ext uri="{FF2B5EF4-FFF2-40B4-BE49-F238E27FC236}">
                <a16:creationId xmlns:a16="http://schemas.microsoft.com/office/drawing/2014/main" id="{ED3F1C6B-C78C-403F-A03C-C2F727EE4114}"/>
              </a:ext>
            </a:extLst>
          </p:cNvPr>
          <p:cNvSpPr>
            <a:spLocks noGrp="1"/>
          </p:cNvSpPr>
          <p:nvPr>
            <p:custDataLst>
              <p:tags r:id="rId10"/>
            </p:custDataLst>
          </p:nvPr>
        </p:nvSpPr>
        <p:spPr bwMode="gray">
          <a:xfrm>
            <a:off x="4978400" y="3835400"/>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Knowledge Center</a:t>
            </a:r>
            <a:endParaRPr lang="en-US" b="1" dirty="0">
              <a:solidFill>
                <a:schemeClr val="tx2"/>
              </a:solidFill>
            </a:endParaRPr>
          </a:p>
        </p:txBody>
      </p:sp>
    </p:spTree>
    <p:extLst>
      <p:ext uri="{BB962C8B-B14F-4D97-AF65-F5344CB8AC3E}">
        <p14:creationId xmlns:p14="http://schemas.microsoft.com/office/powerpoint/2010/main" val="3504580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BD9961C-FE67-47C4-A769-765EF0924977}"/>
              </a:ext>
            </a:extLst>
          </p:cNvPr>
          <p:cNvGraphicFramePr>
            <a:graphicFrameLocks noChangeAspect="1"/>
          </p:cNvGraphicFramePr>
          <p:nvPr>
            <p:custDataLst>
              <p:tags r:id="rId2"/>
            </p:custDataLst>
            <p:extLst>
              <p:ext uri="{D42A27DB-BD31-4B8C-83A1-F6EECF244321}">
                <p14:modId xmlns:p14="http://schemas.microsoft.com/office/powerpoint/2010/main" val="4037199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5"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11B1A315-E7A3-4917-8ECB-278ACE7585C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335AE41-7BB2-49DB-B331-7B9E165BA662}"/>
              </a:ext>
            </a:extLst>
          </p:cNvPr>
          <p:cNvSpPr>
            <a:spLocks noGrp="1"/>
          </p:cNvSpPr>
          <p:nvPr>
            <p:ph type="title"/>
          </p:nvPr>
        </p:nvSpPr>
        <p:spPr/>
        <p:txBody>
          <a:bodyPr/>
          <a:lstStyle/>
          <a:p>
            <a:r>
              <a:rPr lang="en-US" dirty="0"/>
              <a:t>Knowledge Center</a:t>
            </a:r>
          </a:p>
        </p:txBody>
      </p:sp>
      <p:sp>
        <p:nvSpPr>
          <p:cNvPr id="3" name="Subtitle 2">
            <a:extLst>
              <a:ext uri="{FF2B5EF4-FFF2-40B4-BE49-F238E27FC236}">
                <a16:creationId xmlns:a16="http://schemas.microsoft.com/office/drawing/2014/main" id="{71F3AAA3-8211-44DF-AB9C-B6E8D11620FC}"/>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1927ACDA-D2B7-4004-A066-261864428C48}"/>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0B708C1C-BDA7-4B27-9BEF-38486CD84405}"/>
              </a:ext>
            </a:extLst>
          </p:cNvPr>
          <p:cNvSpPr/>
          <p:nvPr/>
        </p:nvSpPr>
        <p:spPr>
          <a:xfrm>
            <a:off x="3641558" y="1390925"/>
            <a:ext cx="8030838" cy="923330"/>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To assist you with finding documentation and blog posts on common issues, Microsoft developed the Knowledge Center. You can access the Knowledge Center by browsing to: </a:t>
            </a:r>
            <a:r>
              <a:rPr lang="en-US" i="1" u="sng" dirty="0">
                <a:solidFill>
                  <a:srgbClr val="070707"/>
                </a:solidFill>
                <a:latin typeface="inherit"/>
                <a:ea typeface="Times New Roman" panose="02020603050405020304" pitchFamily="18" charset="0"/>
                <a:cs typeface="Times New Roman" panose="02020603050405020304" pitchFamily="18" charset="0"/>
                <a:hlinkClick r:id="rId7"/>
              </a:rPr>
              <a:t>https://azure.microsoft.com/en-ca/resources/knowledge-center</a:t>
            </a:r>
            <a:endParaRPr lang="en-US" dirty="0"/>
          </a:p>
        </p:txBody>
      </p:sp>
    </p:spTree>
    <p:extLst>
      <p:ext uri="{BB962C8B-B14F-4D97-AF65-F5344CB8AC3E}">
        <p14:creationId xmlns:p14="http://schemas.microsoft.com/office/powerpoint/2010/main" val="3793497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BD9961C-FE67-47C4-A769-765EF092497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9"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FBD9961C-FE67-47C4-A769-765EF092497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11B1A315-E7A3-4917-8ECB-278ACE7585C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335AE41-7BB2-49DB-B331-7B9E165BA662}"/>
              </a:ext>
            </a:extLst>
          </p:cNvPr>
          <p:cNvSpPr>
            <a:spLocks noGrp="1"/>
          </p:cNvSpPr>
          <p:nvPr>
            <p:ph type="title"/>
          </p:nvPr>
        </p:nvSpPr>
        <p:spPr/>
        <p:txBody>
          <a:bodyPr/>
          <a:lstStyle/>
          <a:p>
            <a:r>
              <a:rPr lang="en-US" dirty="0"/>
              <a:t>Knowledge Center</a:t>
            </a:r>
          </a:p>
        </p:txBody>
      </p:sp>
      <p:sp>
        <p:nvSpPr>
          <p:cNvPr id="3" name="Subtitle 2">
            <a:extLst>
              <a:ext uri="{FF2B5EF4-FFF2-40B4-BE49-F238E27FC236}">
                <a16:creationId xmlns:a16="http://schemas.microsoft.com/office/drawing/2014/main" id="{71F3AAA3-8211-44DF-AB9C-B6E8D11620FC}"/>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1927ACDA-D2B7-4004-A066-261864428C48}"/>
              </a:ext>
            </a:extLst>
          </p:cNvPr>
          <p:cNvSpPr>
            <a:spLocks noGrp="1"/>
          </p:cNvSpPr>
          <p:nvPr>
            <p:ph type="body" sz="quarter" idx="17"/>
          </p:nvPr>
        </p:nvSpPr>
        <p:spPr/>
        <p:txBody>
          <a:bodyPr/>
          <a:lstStyle/>
          <a:p>
            <a:endParaRPr lang="en-US"/>
          </a:p>
        </p:txBody>
      </p:sp>
      <p:sp>
        <p:nvSpPr>
          <p:cNvPr id="8" name="Rectangle 7">
            <a:extLst>
              <a:ext uri="{FF2B5EF4-FFF2-40B4-BE49-F238E27FC236}">
                <a16:creationId xmlns:a16="http://schemas.microsoft.com/office/drawing/2014/main" id="{62BD307C-F712-4630-8293-A044463E0B82}"/>
              </a:ext>
            </a:extLst>
          </p:cNvPr>
          <p:cNvSpPr/>
          <p:nvPr/>
        </p:nvSpPr>
        <p:spPr>
          <a:xfrm>
            <a:off x="3657599" y="1278345"/>
            <a:ext cx="8149389" cy="923330"/>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You can filter on the Azure product you’re interested in. Each product has a series of tags that you can use to further filter the links that you see in the Knowledge Center. You can also enter in a search term to find something more specific to your problem.</a:t>
            </a:r>
            <a:endParaRPr lang="en-US" dirty="0"/>
          </a:p>
        </p:txBody>
      </p:sp>
      <p:pic>
        <p:nvPicPr>
          <p:cNvPr id="9" name="Picture 8" descr="In this screen shot, Knowledge Center is shown in a browser. Knowledge Center can help you locate Microsoft documentation, and blog posts that can help you solve common issues.">
            <a:extLst>
              <a:ext uri="{FF2B5EF4-FFF2-40B4-BE49-F238E27FC236}">
                <a16:creationId xmlns:a16="http://schemas.microsoft.com/office/drawing/2014/main" id="{BE052A03-AE03-48BC-883F-C92B0FC62E0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073138" y="2201675"/>
            <a:ext cx="5318309" cy="4086322"/>
          </a:xfrm>
          <a:prstGeom prst="rect">
            <a:avLst/>
          </a:prstGeom>
          <a:noFill/>
          <a:ln>
            <a:noFill/>
          </a:ln>
        </p:spPr>
      </p:pic>
    </p:spTree>
    <p:extLst>
      <p:ext uri="{BB962C8B-B14F-4D97-AF65-F5344CB8AC3E}">
        <p14:creationId xmlns:p14="http://schemas.microsoft.com/office/powerpoint/2010/main" val="169188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9045879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4"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614613"/>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Support Plans</a:t>
            </a:r>
          </a:p>
        </p:txBody>
      </p:sp>
      <p:sp>
        <p:nvSpPr>
          <p:cNvPr id="12" name="Text Placeholder 2">
            <a:hlinkClick r:id="rId14" action="ppaction://hlinksldjump"/>
            <a:extLst>
              <a:ext uri="{FF2B5EF4-FFF2-40B4-BE49-F238E27FC236}">
                <a16:creationId xmlns:a16="http://schemas.microsoft.com/office/drawing/2014/main" id="{1C1D221C-2543-40C5-BEE9-BFD1BE686402}"/>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How to open </a:t>
            </a:r>
            <a:r>
              <a:rPr lang="en-US" altLang="en-US"/>
              <a:t>a support case</a:t>
            </a:r>
            <a:endParaRPr lang="en-US" dirty="0"/>
          </a:p>
        </p:txBody>
      </p:sp>
      <p:sp>
        <p:nvSpPr>
          <p:cNvPr id="16" name="Text Placeholder 2">
            <a:hlinkClick r:id="rId15" action="ppaction://hlinksldjump"/>
            <a:extLst>
              <a:ext uri="{FF2B5EF4-FFF2-40B4-BE49-F238E27FC236}">
                <a16:creationId xmlns:a16="http://schemas.microsoft.com/office/drawing/2014/main" id="{24F326E2-62FB-47BF-AA4C-781D71B63EA4}"/>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Available support channels outside </a:t>
            </a:r>
            <a:r>
              <a:rPr lang="en-US" altLang="en-US"/>
              <a:t>of support plans</a:t>
            </a:r>
            <a:endParaRPr lang="en-US" dirty="0"/>
          </a:p>
        </p:txBody>
      </p:sp>
      <p:sp>
        <p:nvSpPr>
          <p:cNvPr id="19" name="Text Placeholder 2">
            <a:hlinkClick r:id="rId16" action="ppaction://hlinksldjump"/>
            <a:extLst>
              <a:ext uri="{FF2B5EF4-FFF2-40B4-BE49-F238E27FC236}">
                <a16:creationId xmlns:a16="http://schemas.microsoft.com/office/drawing/2014/main" id="{B5CFB986-C6B6-4643-96F4-050FA6ADA64F}"/>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Knowledge Center</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D863BAE-12EF-4613-BB2F-126BB6B41988}"/>
              </a:ext>
            </a:extLst>
          </p:cNvPr>
          <p:cNvGraphicFramePr>
            <a:graphicFrameLocks noChangeAspect="1"/>
          </p:cNvGraphicFramePr>
          <p:nvPr>
            <p:custDataLst>
              <p:tags r:id="rId2"/>
            </p:custDataLst>
            <p:extLst>
              <p:ext uri="{D42A27DB-BD31-4B8C-83A1-F6EECF244321}">
                <p14:modId xmlns:p14="http://schemas.microsoft.com/office/powerpoint/2010/main" val="1676656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B24A92-8483-4A04-86E6-3CB828AC053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D197DC8-AD0E-4573-8352-41B78D14340B}"/>
              </a:ext>
            </a:extLst>
          </p:cNvPr>
          <p:cNvSpPr>
            <a:spLocks noGrp="1"/>
          </p:cNvSpPr>
          <p:nvPr>
            <p:ph type="title"/>
          </p:nvPr>
        </p:nvSpPr>
        <p:spPr/>
        <p:txBody>
          <a:bodyPr/>
          <a:lstStyle/>
          <a:p>
            <a:r>
              <a:rPr lang="en-US" dirty="0"/>
              <a:t>Support Plans</a:t>
            </a:r>
          </a:p>
        </p:txBody>
      </p:sp>
      <p:sp>
        <p:nvSpPr>
          <p:cNvPr id="3" name="Subtitle 2">
            <a:extLst>
              <a:ext uri="{FF2B5EF4-FFF2-40B4-BE49-F238E27FC236}">
                <a16:creationId xmlns:a16="http://schemas.microsoft.com/office/drawing/2014/main" id="{BFCD73FB-8C7C-460A-ACE4-CD5E12BB31A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0CF0C18-CFAD-4C0C-B770-AB4F58569B35}"/>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506F20C2-5769-46A8-B086-C4DC364B2D46}"/>
              </a:ext>
            </a:extLst>
          </p:cNvPr>
          <p:cNvSpPr/>
          <p:nvPr/>
        </p:nvSpPr>
        <p:spPr>
          <a:xfrm>
            <a:off x="3689684" y="1453498"/>
            <a:ext cx="7950628" cy="4801314"/>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Before we get into the details of each plan, there are a few terms you should be familiar with related to Azure support.</a:t>
            </a:r>
          </a:p>
          <a:p>
            <a:pPr marL="285750" indent="-285750">
              <a:buFont typeface="Arial" panose="020B0604020202020204" pitchFamily="34" charset="0"/>
              <a:buChar char="•"/>
            </a:pPr>
            <a:r>
              <a:rPr lang="en-US" b="1" dirty="0"/>
              <a:t>Business hours</a:t>
            </a:r>
            <a:r>
              <a:rPr lang="en-US" dirty="0"/>
              <a:t> Microsoft defines </a:t>
            </a:r>
            <a:r>
              <a:rPr lang="en-US" i="1" dirty="0"/>
              <a:t>business hours</a:t>
            </a:r>
            <a:r>
              <a:rPr lang="en-US" dirty="0"/>
              <a:t> for most countries as weekdays from 9:00 AM to 5:00 PM local time. However, in North America, business hours are weekdays from 6:00 AM to 6:00 PM Pacific time, and in Japan, business hours are weekdays from 9:00 AM to 5:30 PM. In all regions, business hours do not include holidays.</a:t>
            </a:r>
          </a:p>
          <a:p>
            <a:pPr marL="285750" lvl="0" indent="-285750">
              <a:buFont typeface="Arial" panose="020B0604020202020204" pitchFamily="34" charset="0"/>
              <a:buChar char="•"/>
            </a:pPr>
            <a:r>
              <a:rPr lang="en-US" b="1" dirty="0"/>
              <a:t>Severity A case</a:t>
            </a:r>
            <a:r>
              <a:rPr lang="en-US" dirty="0"/>
              <a:t> Microsoft uses </a:t>
            </a:r>
            <a:r>
              <a:rPr lang="en-US" i="1" dirty="0"/>
              <a:t>Severity A</a:t>
            </a:r>
            <a:r>
              <a:rPr lang="en-US" dirty="0"/>
              <a:t> to refer to a production application that is entirely down, or when a critical component of a production app is unavailable.</a:t>
            </a:r>
          </a:p>
          <a:p>
            <a:pPr marL="285750" lvl="0" indent="-285750">
              <a:buFont typeface="Arial" panose="020B0604020202020204" pitchFamily="34" charset="0"/>
              <a:buChar char="•"/>
            </a:pPr>
            <a:r>
              <a:rPr lang="en-US" b="1" dirty="0"/>
              <a:t>Severity B case</a:t>
            </a:r>
            <a:r>
              <a:rPr lang="en-US" dirty="0"/>
              <a:t> Microsoft uses </a:t>
            </a:r>
            <a:r>
              <a:rPr lang="en-US" i="1" dirty="0"/>
              <a:t>Severity B</a:t>
            </a:r>
            <a:r>
              <a:rPr lang="en-US" dirty="0"/>
              <a:t> to refer to a production application that is moderately impacted. This severity level is subjective and agreed to by Microsoft support and the customer.</a:t>
            </a:r>
          </a:p>
          <a:p>
            <a:pPr marL="285750" lvl="0" indent="-285750">
              <a:buFont typeface="Arial" panose="020B0604020202020204" pitchFamily="34" charset="0"/>
              <a:buChar char="•"/>
            </a:pPr>
            <a:r>
              <a:rPr lang="en-US" b="1" dirty="0"/>
              <a:t>Severity C case</a:t>
            </a:r>
            <a:r>
              <a:rPr lang="en-US" dirty="0"/>
              <a:t> Microsoft uses </a:t>
            </a:r>
            <a:r>
              <a:rPr lang="en-US" i="1" dirty="0"/>
              <a:t>Severity C</a:t>
            </a:r>
            <a:r>
              <a:rPr lang="en-US" dirty="0"/>
              <a:t> to refer to a situation that is causing minimal impact. These are cases that refer to problems no longer happening or cases that aren’t impacting a production application.</a:t>
            </a:r>
          </a:p>
          <a:p>
            <a:endParaRPr lang="en-US" dirty="0"/>
          </a:p>
        </p:txBody>
      </p:sp>
    </p:spTree>
    <p:extLst>
      <p:ext uri="{BB962C8B-B14F-4D97-AF65-F5344CB8AC3E}">
        <p14:creationId xmlns:p14="http://schemas.microsoft.com/office/powerpoint/2010/main" val="359603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D863BAE-12EF-4613-BB2F-126BB6B4198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92"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2D863BAE-12EF-4613-BB2F-126BB6B4198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B24A92-8483-4A04-86E6-3CB828AC053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D197DC8-AD0E-4573-8352-41B78D14340B}"/>
              </a:ext>
            </a:extLst>
          </p:cNvPr>
          <p:cNvSpPr>
            <a:spLocks noGrp="1"/>
          </p:cNvSpPr>
          <p:nvPr>
            <p:ph type="title"/>
          </p:nvPr>
        </p:nvSpPr>
        <p:spPr/>
        <p:txBody>
          <a:bodyPr/>
          <a:lstStyle/>
          <a:p>
            <a:r>
              <a:rPr lang="en-US" dirty="0"/>
              <a:t>Support Plans</a:t>
            </a:r>
          </a:p>
        </p:txBody>
      </p:sp>
      <p:sp>
        <p:nvSpPr>
          <p:cNvPr id="3" name="Subtitle 2">
            <a:extLst>
              <a:ext uri="{FF2B5EF4-FFF2-40B4-BE49-F238E27FC236}">
                <a16:creationId xmlns:a16="http://schemas.microsoft.com/office/drawing/2014/main" id="{BFCD73FB-8C7C-460A-ACE4-CD5E12BB31A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0CF0C18-CFAD-4C0C-B770-AB4F58569B35}"/>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506F20C2-5769-46A8-B086-C4DC364B2D46}"/>
              </a:ext>
            </a:extLst>
          </p:cNvPr>
          <p:cNvSpPr/>
          <p:nvPr/>
        </p:nvSpPr>
        <p:spPr>
          <a:xfrm>
            <a:off x="3689684" y="1453498"/>
            <a:ext cx="7950628" cy="4801314"/>
          </a:xfrm>
          <a:prstGeom prst="rect">
            <a:avLst/>
          </a:prstGeom>
        </p:spPr>
        <p:txBody>
          <a:bodyPr wrap="square">
            <a:spAutoFit/>
          </a:bodyPr>
          <a:lstStyle/>
          <a:p>
            <a:r>
              <a:rPr lang="en-US" dirty="0"/>
              <a:t>Microsoft offers the following support plans for Azure.</a:t>
            </a:r>
          </a:p>
          <a:p>
            <a:pPr marL="285750" lvl="0" indent="-285750">
              <a:buFont typeface="Arial" panose="020B0604020202020204" pitchFamily="34" charset="0"/>
              <a:buChar char="•"/>
            </a:pPr>
            <a:r>
              <a:rPr lang="en-US" b="1" dirty="0"/>
              <a:t>Basic</a:t>
            </a:r>
            <a:r>
              <a:rPr lang="en-US" dirty="0"/>
              <a:t> Limited support that’s free for all Azure subscriptions.</a:t>
            </a:r>
          </a:p>
          <a:p>
            <a:pPr marL="285750" lvl="0" indent="-285750">
              <a:buFont typeface="Arial" panose="020B0604020202020204" pitchFamily="34" charset="0"/>
              <a:buChar char="•"/>
            </a:pPr>
            <a:r>
              <a:rPr lang="en-US" b="1" dirty="0"/>
              <a:t>Developer</a:t>
            </a:r>
            <a:r>
              <a:rPr lang="en-US" dirty="0"/>
              <a:t> Azure support for free trial and non-production applications.</a:t>
            </a:r>
          </a:p>
          <a:p>
            <a:pPr marL="285750" lvl="0" indent="-285750">
              <a:buFont typeface="Arial" panose="020B0604020202020204" pitchFamily="34" charset="0"/>
              <a:buChar char="•"/>
            </a:pPr>
            <a:r>
              <a:rPr lang="en-US" b="1" dirty="0"/>
              <a:t>Standard</a:t>
            </a:r>
            <a:r>
              <a:rPr lang="en-US" dirty="0"/>
              <a:t> Azure support for production applications.</a:t>
            </a:r>
          </a:p>
          <a:p>
            <a:pPr marL="285750" lvl="0" indent="-285750">
              <a:buFont typeface="Arial" panose="020B0604020202020204" pitchFamily="34" charset="0"/>
              <a:buChar char="•"/>
            </a:pPr>
            <a:r>
              <a:rPr lang="en-US" b="1" dirty="0"/>
              <a:t>Professional Direct</a:t>
            </a:r>
            <a:r>
              <a:rPr lang="en-US" dirty="0"/>
              <a:t> Azure support for business-critical applications.</a:t>
            </a:r>
          </a:p>
          <a:p>
            <a:pPr marL="285750" lvl="0" indent="-285750">
              <a:buFont typeface="Arial" panose="020B0604020202020204" pitchFamily="34" charset="0"/>
              <a:buChar char="•"/>
            </a:pPr>
            <a:r>
              <a:rPr lang="en-US" b="1" dirty="0"/>
              <a:t>Premier</a:t>
            </a:r>
            <a:r>
              <a:rPr lang="en-US" dirty="0"/>
              <a:t> Contracted support for all Microsoft products, including Azure.</a:t>
            </a:r>
          </a:p>
          <a:p>
            <a:pPr marL="285750" lvl="0" indent="-285750">
              <a:buFont typeface="Arial" panose="020B0604020202020204" pitchFamily="34" charset="0"/>
              <a:buChar char="•"/>
            </a:pPr>
            <a:endParaRPr lang="en-US" dirty="0"/>
          </a:p>
          <a:p>
            <a:pPr lvl="0"/>
            <a:r>
              <a:rPr lang="en-US" dirty="0"/>
              <a:t>All support plans offer 24x7 support for any billing issues or subscription issues, access to Azure Advisor recommendations, the Service Health Dashboard, and the Health API. All paid support plans offer access to Microsoft support engineers.</a:t>
            </a:r>
          </a:p>
          <a:p>
            <a:pPr lvl="0"/>
            <a:endParaRPr lang="en-US" dirty="0"/>
          </a:p>
          <a:p>
            <a:r>
              <a:rPr lang="en-US" b="1" dirty="0"/>
              <a:t>You can change your support plan or cancel your support plan via the Azure portal. If you cancel a support plan partway through the month, you are not refunded for the prorated amount.</a:t>
            </a:r>
            <a:endParaRPr lang="en-US" dirty="0"/>
          </a:p>
          <a:p>
            <a:pPr lvl="0"/>
            <a:endParaRPr lang="en-US" dirty="0"/>
          </a:p>
          <a:p>
            <a:endParaRPr lang="en-US" dirty="0"/>
          </a:p>
        </p:txBody>
      </p:sp>
    </p:spTree>
    <p:extLst>
      <p:ext uri="{BB962C8B-B14F-4D97-AF65-F5344CB8AC3E}">
        <p14:creationId xmlns:p14="http://schemas.microsoft.com/office/powerpoint/2010/main" val="104693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D863BAE-12EF-4613-BB2F-126BB6B4198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5"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2D863BAE-12EF-4613-BB2F-126BB6B4198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B24A92-8483-4A04-86E6-3CB828AC053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D197DC8-AD0E-4573-8352-41B78D14340B}"/>
              </a:ext>
            </a:extLst>
          </p:cNvPr>
          <p:cNvSpPr>
            <a:spLocks noGrp="1"/>
          </p:cNvSpPr>
          <p:nvPr>
            <p:ph type="title"/>
          </p:nvPr>
        </p:nvSpPr>
        <p:spPr/>
        <p:txBody>
          <a:bodyPr/>
          <a:lstStyle/>
          <a:p>
            <a:r>
              <a:rPr lang="en-US" dirty="0"/>
              <a:t>Support Plans</a:t>
            </a:r>
          </a:p>
        </p:txBody>
      </p:sp>
      <p:sp>
        <p:nvSpPr>
          <p:cNvPr id="3" name="Subtitle 2">
            <a:extLst>
              <a:ext uri="{FF2B5EF4-FFF2-40B4-BE49-F238E27FC236}">
                <a16:creationId xmlns:a16="http://schemas.microsoft.com/office/drawing/2014/main" id="{BFCD73FB-8C7C-460A-ACE4-CD5E12BB31A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0CF0C18-CFAD-4C0C-B770-AB4F58569B35}"/>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506F20C2-5769-46A8-B086-C4DC364B2D46}"/>
              </a:ext>
            </a:extLst>
          </p:cNvPr>
          <p:cNvSpPr/>
          <p:nvPr/>
        </p:nvSpPr>
        <p:spPr>
          <a:xfrm>
            <a:off x="3689684" y="1453498"/>
            <a:ext cx="7950628" cy="646331"/>
          </a:xfrm>
          <a:prstGeom prst="rect">
            <a:avLst/>
          </a:prstGeom>
        </p:spPr>
        <p:txBody>
          <a:bodyPr wrap="square">
            <a:spAutoFit/>
          </a:bodyPr>
          <a:lstStyle/>
          <a:p>
            <a:pPr lvl="0"/>
            <a:endParaRPr lang="en-US" dirty="0"/>
          </a:p>
          <a:p>
            <a:endParaRPr lang="en-US" dirty="0"/>
          </a:p>
        </p:txBody>
      </p:sp>
      <p:graphicFrame>
        <p:nvGraphicFramePr>
          <p:cNvPr id="8" name="Table 7">
            <a:extLst>
              <a:ext uri="{FF2B5EF4-FFF2-40B4-BE49-F238E27FC236}">
                <a16:creationId xmlns:a16="http://schemas.microsoft.com/office/drawing/2014/main" id="{68E0BDB8-13BE-4E54-B1E3-8B3434EBF3E6}"/>
              </a:ext>
            </a:extLst>
          </p:cNvPr>
          <p:cNvGraphicFramePr>
            <a:graphicFrameLocks noGrp="1"/>
          </p:cNvGraphicFramePr>
          <p:nvPr>
            <p:extLst>
              <p:ext uri="{D42A27DB-BD31-4B8C-83A1-F6EECF244321}">
                <p14:modId xmlns:p14="http://schemas.microsoft.com/office/powerpoint/2010/main" val="872474298"/>
              </p:ext>
            </p:extLst>
          </p:nvPr>
        </p:nvGraphicFramePr>
        <p:xfrm>
          <a:off x="3689684" y="201879"/>
          <a:ext cx="7947580" cy="6059080"/>
        </p:xfrm>
        <a:graphic>
          <a:graphicData uri="http://schemas.openxmlformats.org/drawingml/2006/table">
            <a:tbl>
              <a:tblPr firstRow="1" firstCol="1" bandRow="1">
                <a:tableStyleId>{5C22544A-7EE6-4342-B048-85BDC9FD1C3A}</a:tableStyleId>
              </a:tblPr>
              <a:tblGrid>
                <a:gridCol w="1162569">
                  <a:extLst>
                    <a:ext uri="{9D8B030D-6E8A-4147-A177-3AD203B41FA5}">
                      <a16:colId xmlns:a16="http://schemas.microsoft.com/office/drawing/2014/main" val="382083220"/>
                    </a:ext>
                  </a:extLst>
                </a:gridCol>
                <a:gridCol w="1510616">
                  <a:extLst>
                    <a:ext uri="{9D8B030D-6E8A-4147-A177-3AD203B41FA5}">
                      <a16:colId xmlns:a16="http://schemas.microsoft.com/office/drawing/2014/main" val="2840537910"/>
                    </a:ext>
                  </a:extLst>
                </a:gridCol>
                <a:gridCol w="1588971">
                  <a:extLst>
                    <a:ext uri="{9D8B030D-6E8A-4147-A177-3AD203B41FA5}">
                      <a16:colId xmlns:a16="http://schemas.microsoft.com/office/drawing/2014/main" val="2750588729"/>
                    </a:ext>
                  </a:extLst>
                </a:gridCol>
                <a:gridCol w="1621765">
                  <a:extLst>
                    <a:ext uri="{9D8B030D-6E8A-4147-A177-3AD203B41FA5}">
                      <a16:colId xmlns:a16="http://schemas.microsoft.com/office/drawing/2014/main" val="754928552"/>
                    </a:ext>
                  </a:extLst>
                </a:gridCol>
                <a:gridCol w="2063659">
                  <a:extLst>
                    <a:ext uri="{9D8B030D-6E8A-4147-A177-3AD203B41FA5}">
                      <a16:colId xmlns:a16="http://schemas.microsoft.com/office/drawing/2014/main" val="217134302"/>
                    </a:ext>
                  </a:extLst>
                </a:gridCol>
              </a:tblGrid>
              <a:tr h="105006">
                <a:tc>
                  <a:txBody>
                    <a:bodyPr/>
                    <a:lstStyle/>
                    <a:p>
                      <a:pPr indent="15240">
                        <a:lnSpc>
                          <a:spcPct val="107000"/>
                        </a:lnSpc>
                        <a:spcBef>
                          <a:spcPts val="900"/>
                        </a:spcBef>
                        <a:spcAft>
                          <a:spcPts val="0"/>
                        </a:spcAft>
                      </a:pPr>
                      <a:r>
                        <a:rPr lang="en-US" sz="1050">
                          <a:effectLst/>
                        </a:rPr>
                        <a:t> </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Developer</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Standard</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Pro Direct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Premier</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extLst>
                  <a:ext uri="{0D108BD9-81ED-4DB2-BD59-A6C34878D82A}">
                    <a16:rowId xmlns:a16="http://schemas.microsoft.com/office/drawing/2014/main" val="3800173194"/>
                  </a:ext>
                </a:extLst>
              </a:tr>
              <a:tr h="163659">
                <a:tc>
                  <a:txBody>
                    <a:bodyPr/>
                    <a:lstStyle/>
                    <a:p>
                      <a:pPr indent="15240">
                        <a:lnSpc>
                          <a:spcPct val="107000"/>
                        </a:lnSpc>
                        <a:spcBef>
                          <a:spcPts val="900"/>
                        </a:spcBef>
                        <a:spcAft>
                          <a:spcPts val="0"/>
                        </a:spcAft>
                      </a:pPr>
                      <a:r>
                        <a:rPr lang="en-US" sz="1050">
                          <a:effectLst/>
                        </a:rPr>
                        <a:t>Price</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1883" marR="0" marT="0" marB="0"/>
                </a:tc>
                <a:tc>
                  <a:txBody>
                    <a:bodyPr/>
                    <a:lstStyle/>
                    <a:p>
                      <a:pPr indent="15240">
                        <a:lnSpc>
                          <a:spcPct val="107000"/>
                        </a:lnSpc>
                        <a:spcBef>
                          <a:spcPts val="900"/>
                        </a:spcBef>
                        <a:spcAft>
                          <a:spcPts val="0"/>
                        </a:spcAft>
                      </a:pPr>
                      <a:r>
                        <a:rPr lang="en-US" sz="1050">
                          <a:effectLst/>
                        </a:rPr>
                        <a:t>$29 per month</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$100 per month</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$1,000 per month</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Contract price varies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extLst>
                  <a:ext uri="{0D108BD9-81ED-4DB2-BD59-A6C34878D82A}">
                    <a16:rowId xmlns:a16="http://schemas.microsoft.com/office/drawing/2014/main" val="1230799516"/>
                  </a:ext>
                </a:extLst>
              </a:tr>
              <a:tr h="456927">
                <a:tc>
                  <a:txBody>
                    <a:bodyPr/>
                    <a:lstStyle/>
                    <a:p>
                      <a:pPr indent="15240">
                        <a:lnSpc>
                          <a:spcPct val="107000"/>
                        </a:lnSpc>
                        <a:spcBef>
                          <a:spcPts val="900"/>
                        </a:spcBef>
                        <a:spcAft>
                          <a:spcPts val="0"/>
                        </a:spcAft>
                      </a:pPr>
                      <a:r>
                        <a:rPr lang="en-US" sz="1050">
                          <a:effectLst/>
                        </a:rPr>
                        <a:t>Tech Support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1883" marR="0" marT="0" marB="0"/>
                </a:tc>
                <a:tc>
                  <a:txBody>
                    <a:bodyPr/>
                    <a:lstStyle/>
                    <a:p>
                      <a:pPr indent="15240">
                        <a:lnSpc>
                          <a:spcPct val="107000"/>
                        </a:lnSpc>
                        <a:spcBef>
                          <a:spcPts val="900"/>
                        </a:spcBef>
                        <a:spcAft>
                          <a:spcPts val="0"/>
                        </a:spcAft>
                      </a:pPr>
                      <a:r>
                        <a:rPr lang="en-US" sz="1050">
                          <a:effectLst/>
                        </a:rPr>
                        <a:t>Access to support engineers via email only during business hours.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Access to support engineers 24x7 via email or phone.</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Access to support engineers 24x7 via email or phone.</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Access to support engineers 24x7 via email or phone.</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extLst>
                  <a:ext uri="{0D108BD9-81ED-4DB2-BD59-A6C34878D82A}">
                    <a16:rowId xmlns:a16="http://schemas.microsoft.com/office/drawing/2014/main" val="14824517"/>
                  </a:ext>
                </a:extLst>
              </a:tr>
              <a:tr h="163659">
                <a:tc>
                  <a:txBody>
                    <a:bodyPr/>
                    <a:lstStyle/>
                    <a:p>
                      <a:pPr indent="15240">
                        <a:lnSpc>
                          <a:spcPct val="107000"/>
                        </a:lnSpc>
                        <a:spcBef>
                          <a:spcPts val="900"/>
                        </a:spcBef>
                        <a:spcAft>
                          <a:spcPts val="0"/>
                        </a:spcAft>
                      </a:pPr>
                      <a:r>
                        <a:rPr lang="en-US" sz="1050">
                          <a:effectLst/>
                        </a:rPr>
                        <a:t>Severity Available</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1883" marR="0" marT="0" marB="0"/>
                </a:tc>
                <a:tc>
                  <a:txBody>
                    <a:bodyPr/>
                    <a:lstStyle/>
                    <a:p>
                      <a:pPr indent="15240">
                        <a:lnSpc>
                          <a:spcPct val="107000"/>
                        </a:lnSpc>
                        <a:spcBef>
                          <a:spcPts val="900"/>
                        </a:spcBef>
                        <a:spcAft>
                          <a:spcPts val="0"/>
                        </a:spcAft>
                      </a:pPr>
                      <a:r>
                        <a:rPr lang="en-US" sz="1050">
                          <a:effectLst/>
                        </a:rPr>
                        <a:t>Severity C only.</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All severity levels.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All severity levels.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All severity levels.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extLst>
                  <a:ext uri="{0D108BD9-81ED-4DB2-BD59-A6C34878D82A}">
                    <a16:rowId xmlns:a16="http://schemas.microsoft.com/office/drawing/2014/main" val="2955726294"/>
                  </a:ext>
                </a:extLst>
              </a:tr>
              <a:tr h="984891">
                <a:tc>
                  <a:txBody>
                    <a:bodyPr/>
                    <a:lstStyle/>
                    <a:p>
                      <a:pPr indent="15240">
                        <a:lnSpc>
                          <a:spcPct val="107000"/>
                        </a:lnSpc>
                        <a:spcBef>
                          <a:spcPts val="900"/>
                        </a:spcBef>
                        <a:spcAft>
                          <a:spcPts val="0"/>
                        </a:spcAft>
                      </a:pPr>
                      <a:r>
                        <a:rPr lang="en-US" sz="1050">
                          <a:effectLst/>
                        </a:rPr>
                        <a:t>Response Time</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1883" marR="0" marT="0" marB="0"/>
                </a:tc>
                <a:tc>
                  <a:txBody>
                    <a:bodyPr/>
                    <a:lstStyle/>
                    <a:p>
                      <a:pPr indent="15240">
                        <a:lnSpc>
                          <a:spcPct val="107000"/>
                        </a:lnSpc>
                        <a:spcBef>
                          <a:spcPts val="900"/>
                        </a:spcBef>
                        <a:spcAft>
                          <a:spcPts val="0"/>
                        </a:spcAft>
                      </a:pPr>
                      <a:r>
                        <a:rPr lang="en-US" sz="1050">
                          <a:effectLst/>
                        </a:rPr>
                        <a:t>Fewer than 8 business hours.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Sev C: Fewer than 8 business hours.</a:t>
                      </a:r>
                    </a:p>
                    <a:p>
                      <a:pPr indent="15240">
                        <a:lnSpc>
                          <a:spcPct val="107000"/>
                        </a:lnSpc>
                        <a:spcBef>
                          <a:spcPts val="900"/>
                        </a:spcBef>
                        <a:spcAft>
                          <a:spcPts val="0"/>
                        </a:spcAft>
                      </a:pPr>
                      <a:r>
                        <a:rPr lang="en-US" sz="1050">
                          <a:effectLst/>
                        </a:rPr>
                        <a:t>Sev B: Fewer than 4 business hours.</a:t>
                      </a:r>
                    </a:p>
                    <a:p>
                      <a:pPr indent="15240">
                        <a:lnSpc>
                          <a:spcPct val="107000"/>
                        </a:lnSpc>
                        <a:spcBef>
                          <a:spcPts val="900"/>
                        </a:spcBef>
                        <a:spcAft>
                          <a:spcPts val="0"/>
                        </a:spcAft>
                      </a:pPr>
                      <a:r>
                        <a:rPr lang="en-US" sz="1050">
                          <a:effectLst/>
                        </a:rPr>
                        <a:t>Sev A: Under 1 business hour.</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Sev C: Fewer than 4 business hours.</a:t>
                      </a:r>
                    </a:p>
                    <a:p>
                      <a:pPr indent="15240">
                        <a:lnSpc>
                          <a:spcPct val="107000"/>
                        </a:lnSpc>
                        <a:spcBef>
                          <a:spcPts val="900"/>
                        </a:spcBef>
                        <a:spcAft>
                          <a:spcPts val="0"/>
                        </a:spcAft>
                      </a:pPr>
                      <a:r>
                        <a:rPr lang="en-US" sz="1050">
                          <a:effectLst/>
                        </a:rPr>
                        <a:t>Sev B: Fewer than 2 business hours.</a:t>
                      </a:r>
                    </a:p>
                    <a:p>
                      <a:pPr indent="15240">
                        <a:lnSpc>
                          <a:spcPct val="107000"/>
                        </a:lnSpc>
                        <a:spcBef>
                          <a:spcPts val="900"/>
                        </a:spcBef>
                        <a:spcAft>
                          <a:spcPts val="0"/>
                        </a:spcAft>
                      </a:pPr>
                      <a:r>
                        <a:rPr lang="en-US" sz="1050">
                          <a:effectLst/>
                        </a:rPr>
                        <a:t>Sev A: Under 1 business hour.</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Sev C: Fewer than 4 business hours.</a:t>
                      </a:r>
                    </a:p>
                    <a:p>
                      <a:pPr indent="15240">
                        <a:lnSpc>
                          <a:spcPct val="107000"/>
                        </a:lnSpc>
                        <a:spcBef>
                          <a:spcPts val="900"/>
                        </a:spcBef>
                        <a:spcAft>
                          <a:spcPts val="0"/>
                        </a:spcAft>
                      </a:pPr>
                      <a:r>
                        <a:rPr lang="en-US" sz="1050">
                          <a:effectLst/>
                        </a:rPr>
                        <a:t>Sev B: Fewer than 2 business hours.</a:t>
                      </a:r>
                    </a:p>
                    <a:p>
                      <a:pPr indent="15240">
                        <a:lnSpc>
                          <a:spcPct val="107000"/>
                        </a:lnSpc>
                        <a:spcBef>
                          <a:spcPts val="900"/>
                        </a:spcBef>
                        <a:spcAft>
                          <a:spcPts val="0"/>
                        </a:spcAft>
                      </a:pPr>
                      <a:r>
                        <a:rPr lang="en-US" sz="1050">
                          <a:effectLst/>
                        </a:rPr>
                        <a:t>Sev A: Under 1 business hour or under 15 minutes with the purchase of Azure Rapid Response or Azure Event Management.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extLst>
                  <a:ext uri="{0D108BD9-81ED-4DB2-BD59-A6C34878D82A}">
                    <a16:rowId xmlns:a16="http://schemas.microsoft.com/office/drawing/2014/main" val="2795850059"/>
                  </a:ext>
                </a:extLst>
              </a:tr>
              <a:tr h="574234">
                <a:tc>
                  <a:txBody>
                    <a:bodyPr/>
                    <a:lstStyle/>
                    <a:p>
                      <a:pPr indent="15240">
                        <a:lnSpc>
                          <a:spcPct val="107000"/>
                        </a:lnSpc>
                        <a:spcBef>
                          <a:spcPts val="900"/>
                        </a:spcBef>
                        <a:spcAft>
                          <a:spcPts val="0"/>
                        </a:spcAft>
                      </a:pPr>
                      <a:r>
                        <a:rPr lang="en-US" sz="1050">
                          <a:effectLst/>
                        </a:rPr>
                        <a:t>Architecture Guidance</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1883" marR="0" marT="0" marB="0"/>
                </a:tc>
                <a:tc>
                  <a:txBody>
                    <a:bodyPr/>
                    <a:lstStyle/>
                    <a:p>
                      <a:pPr indent="15240">
                        <a:lnSpc>
                          <a:spcPct val="107000"/>
                        </a:lnSpc>
                        <a:spcBef>
                          <a:spcPts val="900"/>
                        </a:spcBef>
                        <a:spcAft>
                          <a:spcPts val="0"/>
                        </a:spcAft>
                      </a:pPr>
                      <a:r>
                        <a:rPr lang="en-US" sz="1050">
                          <a:effectLst/>
                        </a:rPr>
                        <a:t>General only</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General only</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Guidance based on best practices.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Customized guidance that includes design reviews, performance tuning, configuration assistance, and so on.</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extLst>
                  <a:ext uri="{0D108BD9-81ED-4DB2-BD59-A6C34878D82A}">
                    <a16:rowId xmlns:a16="http://schemas.microsoft.com/office/drawing/2014/main" val="2032535880"/>
                  </a:ext>
                </a:extLst>
              </a:tr>
              <a:tr h="574234">
                <a:tc>
                  <a:txBody>
                    <a:bodyPr/>
                    <a:lstStyle/>
                    <a:p>
                      <a:pPr indent="15240">
                        <a:lnSpc>
                          <a:spcPct val="107000"/>
                        </a:lnSpc>
                        <a:spcBef>
                          <a:spcPts val="900"/>
                        </a:spcBef>
                        <a:spcAft>
                          <a:spcPts val="0"/>
                        </a:spcAft>
                      </a:pPr>
                      <a:r>
                        <a:rPr lang="en-US" sz="1050">
                          <a:effectLst/>
                        </a:rPr>
                        <a:t>Operations Support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1883" marR="0" marT="0" marB="0"/>
                </a:tc>
                <a:tc>
                  <a:txBody>
                    <a:bodyPr/>
                    <a:lstStyle/>
                    <a:p>
                      <a:pPr>
                        <a:lnSpc>
                          <a:spcPct val="107000"/>
                        </a:lnSpc>
                      </a:pPr>
                      <a:endParaRPr lang="en-US" sz="1050">
                        <a:effectLst/>
                        <a:latin typeface="Calibri" panose="020F0502020204030204" pitchFamily="34" charset="0"/>
                        <a:cs typeface="Times New Roman" panose="02020603050405020304" pitchFamily="18" charset="0"/>
                      </a:endParaRPr>
                    </a:p>
                  </a:txBody>
                  <a:tcPr marL="14854" marR="14854" marT="14854" marB="14854"/>
                </a:tc>
                <a:tc>
                  <a:txBody>
                    <a:bodyPr/>
                    <a:lstStyle/>
                    <a:p>
                      <a:pPr>
                        <a:lnSpc>
                          <a:spcPct val="107000"/>
                        </a:lnSpc>
                      </a:pPr>
                      <a:endParaRPr lang="en-US" sz="1050">
                        <a:effectLst/>
                        <a:latin typeface="Calibri" panose="020F0502020204030204" pitchFamily="34"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Assistance with onboarding, service reviews, and Azure Advisor consultations.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Service reviews and reporting led by a technical account manager (TAM) assigned to your account.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extLst>
                  <a:ext uri="{0D108BD9-81ED-4DB2-BD59-A6C34878D82A}">
                    <a16:rowId xmlns:a16="http://schemas.microsoft.com/office/drawing/2014/main" val="2167067006"/>
                  </a:ext>
                </a:extLst>
              </a:tr>
              <a:tr h="515580">
                <a:tc>
                  <a:txBody>
                    <a:bodyPr/>
                    <a:lstStyle/>
                    <a:p>
                      <a:pPr indent="15240">
                        <a:lnSpc>
                          <a:spcPct val="107000"/>
                        </a:lnSpc>
                        <a:spcBef>
                          <a:spcPts val="900"/>
                        </a:spcBef>
                        <a:spcAft>
                          <a:spcPts val="0"/>
                        </a:spcAft>
                      </a:pPr>
                      <a:r>
                        <a:rPr lang="en-US" sz="1050">
                          <a:effectLst/>
                        </a:rPr>
                        <a:t>Training</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1883" marR="0" marT="0" marB="0"/>
                </a:tc>
                <a:tc>
                  <a:txBody>
                    <a:bodyPr/>
                    <a:lstStyle/>
                    <a:p>
                      <a:pPr>
                        <a:lnSpc>
                          <a:spcPct val="107000"/>
                        </a:lnSpc>
                      </a:pPr>
                      <a:endParaRPr lang="en-US" sz="1050">
                        <a:effectLst/>
                        <a:latin typeface="Calibri" panose="020F0502020204030204" pitchFamily="34" charset="0"/>
                        <a:cs typeface="Times New Roman" panose="02020603050405020304" pitchFamily="18" charset="0"/>
                      </a:endParaRPr>
                    </a:p>
                  </a:txBody>
                  <a:tcPr marL="14854" marR="14854" marT="14854" marB="14854"/>
                </a:tc>
                <a:tc>
                  <a:txBody>
                    <a:bodyPr/>
                    <a:lstStyle/>
                    <a:p>
                      <a:pPr>
                        <a:lnSpc>
                          <a:spcPct val="107000"/>
                        </a:lnSpc>
                      </a:pPr>
                      <a:endParaRPr lang="en-US" sz="1050">
                        <a:effectLst/>
                        <a:latin typeface="Calibri" panose="020F0502020204030204" pitchFamily="34"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Web seminars conducted by Azure engineering teams.</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Web seminars conducted by Azure engineering teams. On-demand training coordinated via TAM.</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extLst>
                  <a:ext uri="{0D108BD9-81ED-4DB2-BD59-A6C34878D82A}">
                    <a16:rowId xmlns:a16="http://schemas.microsoft.com/office/drawing/2014/main" val="4231121910"/>
                  </a:ext>
                </a:extLst>
              </a:tr>
              <a:tr h="280965">
                <a:tc>
                  <a:txBody>
                    <a:bodyPr/>
                    <a:lstStyle/>
                    <a:p>
                      <a:pPr indent="15240">
                        <a:lnSpc>
                          <a:spcPct val="107000"/>
                        </a:lnSpc>
                        <a:spcBef>
                          <a:spcPts val="900"/>
                        </a:spcBef>
                        <a:spcAft>
                          <a:spcPts val="0"/>
                        </a:spcAft>
                      </a:pPr>
                      <a:r>
                        <a:rPr lang="en-US" sz="1050">
                          <a:effectLst/>
                        </a:rPr>
                        <a:t>Proactive Guidance</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1883" marR="0" marT="0" marB="0"/>
                </a:tc>
                <a:tc>
                  <a:txBody>
                    <a:bodyPr/>
                    <a:lstStyle/>
                    <a:p>
                      <a:pPr>
                        <a:lnSpc>
                          <a:spcPct val="107000"/>
                        </a:lnSpc>
                      </a:pPr>
                      <a:endParaRPr lang="en-US" sz="1050">
                        <a:effectLst/>
                        <a:latin typeface="Calibri" panose="020F0502020204030204" pitchFamily="34" charset="0"/>
                        <a:cs typeface="Times New Roman" panose="02020603050405020304" pitchFamily="18" charset="0"/>
                      </a:endParaRPr>
                    </a:p>
                  </a:txBody>
                  <a:tcPr marL="14854" marR="14854" marT="14854" marB="14854"/>
                </a:tc>
                <a:tc>
                  <a:txBody>
                    <a:bodyPr/>
                    <a:lstStyle/>
                    <a:p>
                      <a:pPr>
                        <a:lnSpc>
                          <a:spcPct val="107000"/>
                        </a:lnSpc>
                      </a:pPr>
                      <a:endParaRPr lang="en-US" sz="1050">
                        <a:effectLst/>
                        <a:latin typeface="Calibri" panose="020F0502020204030204" pitchFamily="34"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Provided by delivery manage for Pro Direct.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a:effectLst/>
                        </a:rPr>
                        <a:t>Provided by TAM.</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extLst>
                  <a:ext uri="{0D108BD9-81ED-4DB2-BD59-A6C34878D82A}">
                    <a16:rowId xmlns:a16="http://schemas.microsoft.com/office/drawing/2014/main" val="658348075"/>
                  </a:ext>
                </a:extLst>
              </a:tr>
              <a:tr h="339620">
                <a:tc>
                  <a:txBody>
                    <a:bodyPr/>
                    <a:lstStyle/>
                    <a:p>
                      <a:pPr indent="15240">
                        <a:lnSpc>
                          <a:spcPct val="107000"/>
                        </a:lnSpc>
                        <a:spcBef>
                          <a:spcPts val="900"/>
                        </a:spcBef>
                        <a:spcAft>
                          <a:spcPts val="0"/>
                        </a:spcAft>
                      </a:pPr>
                      <a:r>
                        <a:rPr lang="en-US" sz="1050">
                          <a:effectLst/>
                        </a:rPr>
                        <a:t>Launch Support</a:t>
                      </a:r>
                      <a:endParaRPr lang="en-US"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11883" marR="0" marT="0" marB="0"/>
                </a:tc>
                <a:tc>
                  <a:txBody>
                    <a:bodyPr/>
                    <a:lstStyle/>
                    <a:p>
                      <a:pPr>
                        <a:lnSpc>
                          <a:spcPct val="107000"/>
                        </a:lnSpc>
                      </a:pPr>
                      <a:endParaRPr lang="en-US" sz="1050">
                        <a:effectLst/>
                        <a:latin typeface="Calibri" panose="020F0502020204030204" pitchFamily="34" charset="0"/>
                        <a:cs typeface="Times New Roman" panose="02020603050405020304" pitchFamily="18" charset="0"/>
                      </a:endParaRPr>
                    </a:p>
                  </a:txBody>
                  <a:tcPr marL="14854" marR="14854" marT="14854" marB="14854"/>
                </a:tc>
                <a:tc>
                  <a:txBody>
                    <a:bodyPr/>
                    <a:lstStyle/>
                    <a:p>
                      <a:pPr>
                        <a:lnSpc>
                          <a:spcPct val="107000"/>
                        </a:lnSpc>
                      </a:pPr>
                      <a:endParaRPr lang="en-US" sz="1050">
                        <a:effectLst/>
                        <a:latin typeface="Calibri" panose="020F0502020204030204" pitchFamily="34" charset="0"/>
                        <a:cs typeface="Times New Roman" panose="02020603050405020304" pitchFamily="18" charset="0"/>
                      </a:endParaRPr>
                    </a:p>
                  </a:txBody>
                  <a:tcPr marL="14854" marR="14854" marT="14854" marB="14854"/>
                </a:tc>
                <a:tc>
                  <a:txBody>
                    <a:bodyPr/>
                    <a:lstStyle/>
                    <a:p>
                      <a:pPr>
                        <a:lnSpc>
                          <a:spcPct val="107000"/>
                        </a:lnSpc>
                      </a:pPr>
                      <a:endParaRPr lang="en-US" sz="1050">
                        <a:effectLst/>
                        <a:latin typeface="Calibri" panose="020F0502020204030204" pitchFamily="34" charset="0"/>
                        <a:cs typeface="Times New Roman" panose="02020603050405020304" pitchFamily="18" charset="0"/>
                      </a:endParaRPr>
                    </a:p>
                  </a:txBody>
                  <a:tcPr marL="14854" marR="14854" marT="14854" marB="14854"/>
                </a:tc>
                <a:tc>
                  <a:txBody>
                    <a:bodyPr/>
                    <a:lstStyle/>
                    <a:p>
                      <a:pPr indent="15240">
                        <a:lnSpc>
                          <a:spcPct val="107000"/>
                        </a:lnSpc>
                        <a:spcBef>
                          <a:spcPts val="900"/>
                        </a:spcBef>
                        <a:spcAft>
                          <a:spcPts val="0"/>
                        </a:spcAft>
                      </a:pPr>
                      <a:r>
                        <a:rPr lang="en-US" sz="1050" dirty="0">
                          <a:effectLst/>
                        </a:rPr>
                        <a:t>Available via Azure Event Management for an additional cost.</a:t>
                      </a:r>
                      <a:endParaRPr lang="en-US"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4854" marR="14854" marT="14854" marB="14854"/>
                </a:tc>
                <a:extLst>
                  <a:ext uri="{0D108BD9-81ED-4DB2-BD59-A6C34878D82A}">
                    <a16:rowId xmlns:a16="http://schemas.microsoft.com/office/drawing/2014/main" val="879119140"/>
                  </a:ext>
                </a:extLst>
              </a:tr>
            </a:tbl>
          </a:graphicData>
        </a:graphic>
      </p:graphicFrame>
    </p:spTree>
    <p:extLst>
      <p:ext uri="{BB962C8B-B14F-4D97-AF65-F5344CB8AC3E}">
        <p14:creationId xmlns:p14="http://schemas.microsoft.com/office/powerpoint/2010/main" val="393083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7495841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42"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4" name="Text Placeholder 2">
            <a:hlinkClick r:id="rId14" action="ppaction://hlinksldjump"/>
            <a:extLst>
              <a:ext uri="{FF2B5EF4-FFF2-40B4-BE49-F238E27FC236}">
                <a16:creationId xmlns:a16="http://schemas.microsoft.com/office/drawing/2014/main" id="{FE0D35C9-DAB6-4AE7-A936-CC0EA12841E1}"/>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Support Plans</a:t>
            </a:r>
            <a:endParaRPr lang="en-US" dirty="0"/>
          </a:p>
        </p:txBody>
      </p:sp>
      <p:sp>
        <p:nvSpPr>
          <p:cNvPr id="10" name="Text Placeholder 2">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How to open a support case</a:t>
            </a:r>
            <a:endParaRPr lang="en-US" b="1" dirty="0">
              <a:solidFill>
                <a:schemeClr val="tx2"/>
              </a:solidFill>
            </a:endParaRPr>
          </a:p>
        </p:txBody>
      </p:sp>
      <p:sp>
        <p:nvSpPr>
          <p:cNvPr id="11" name="Text Placeholder 2">
            <a:hlinkClick r:id="rId15" action="ppaction://hlinksldjump"/>
            <a:extLst>
              <a:ext uri="{FF2B5EF4-FFF2-40B4-BE49-F238E27FC236}">
                <a16:creationId xmlns:a16="http://schemas.microsoft.com/office/drawing/2014/main" id="{5A95A15F-14F1-421B-ACD5-B5B244B2B900}"/>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Available support channels outside of support plans</a:t>
            </a:r>
            <a:endParaRPr lang="en-US" dirty="0"/>
          </a:p>
        </p:txBody>
      </p:sp>
      <p:sp>
        <p:nvSpPr>
          <p:cNvPr id="16" name="Text Placeholder 2">
            <a:hlinkClick r:id="rId16" action="ppaction://hlinksldjump"/>
            <a:extLst>
              <a:ext uri="{FF2B5EF4-FFF2-40B4-BE49-F238E27FC236}">
                <a16:creationId xmlns:a16="http://schemas.microsoft.com/office/drawing/2014/main" id="{94574B0C-85B2-4A92-A599-5A8D65A8C738}"/>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Knowledge Center</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99F7A37-B974-4086-A4C2-4D5EBC9C5D49}"/>
              </a:ext>
            </a:extLst>
          </p:cNvPr>
          <p:cNvGraphicFramePr>
            <a:graphicFrameLocks noChangeAspect="1"/>
          </p:cNvGraphicFramePr>
          <p:nvPr>
            <p:custDataLst>
              <p:tags r:id="rId2"/>
            </p:custDataLst>
            <p:extLst>
              <p:ext uri="{D42A27DB-BD31-4B8C-83A1-F6EECF244321}">
                <p14:modId xmlns:p14="http://schemas.microsoft.com/office/powerpoint/2010/main" val="32883005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D3C036D-75EF-4674-AEB1-72DC756E32F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482C62D-20EA-4D63-9FCC-3E27691ED795}"/>
              </a:ext>
            </a:extLst>
          </p:cNvPr>
          <p:cNvSpPr>
            <a:spLocks noGrp="1"/>
          </p:cNvSpPr>
          <p:nvPr>
            <p:ph type="title"/>
          </p:nvPr>
        </p:nvSpPr>
        <p:spPr/>
        <p:txBody>
          <a:bodyPr/>
          <a:lstStyle/>
          <a:p>
            <a:r>
              <a:rPr lang="en-US" dirty="0"/>
              <a:t>How to open a support case</a:t>
            </a:r>
          </a:p>
        </p:txBody>
      </p:sp>
      <p:sp>
        <p:nvSpPr>
          <p:cNvPr id="3" name="Subtitle 2">
            <a:extLst>
              <a:ext uri="{FF2B5EF4-FFF2-40B4-BE49-F238E27FC236}">
                <a16:creationId xmlns:a16="http://schemas.microsoft.com/office/drawing/2014/main" id="{47A9592A-1C87-40D9-AF3A-DD9E233C958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B140FB4-9C8F-4B16-B669-6372AD56D3B8}"/>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B3709B33-8922-4AFA-A73D-D6529E21B42A}"/>
              </a:ext>
            </a:extLst>
          </p:cNvPr>
          <p:cNvSpPr/>
          <p:nvPr/>
        </p:nvSpPr>
        <p:spPr>
          <a:xfrm>
            <a:off x="3657600" y="1170621"/>
            <a:ext cx="7982712" cy="1477328"/>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Support cases can be created from the portal home page by clicking on </a:t>
            </a:r>
            <a:r>
              <a:rPr lang="en-US" b="1" dirty="0">
                <a:solidFill>
                  <a:srgbClr val="000000"/>
                </a:solidFill>
                <a:latin typeface="inherit"/>
                <a:ea typeface="Times New Roman" panose="02020603050405020304" pitchFamily="18" charset="0"/>
                <a:cs typeface="Times New Roman" panose="02020603050405020304" pitchFamily="18" charset="0"/>
              </a:rPr>
              <a:t>Help + Support</a:t>
            </a:r>
            <a:r>
              <a:rPr lang="en-US" dirty="0">
                <a:solidFill>
                  <a:srgbClr val="000000"/>
                </a:solidFill>
                <a:latin typeface="inherit"/>
                <a:ea typeface="Times New Roman" panose="02020603050405020304" pitchFamily="18" charset="0"/>
                <a:cs typeface="Times New Roman" panose="02020603050405020304" pitchFamily="18" charset="0"/>
              </a:rPr>
              <a:t> from the menu on the left side of the page. </a:t>
            </a:r>
          </a:p>
          <a:p>
            <a:r>
              <a:rPr lang="en-US" dirty="0"/>
              <a:t>You can also create a support case from within a particular Azure resource by opening the resource and clicking on </a:t>
            </a:r>
            <a:r>
              <a:rPr lang="en-US" b="1" dirty="0"/>
              <a:t>New Support Request</a:t>
            </a:r>
            <a:r>
              <a:rPr lang="en-US" dirty="0"/>
              <a:t> from the Support + Troubleshooting section of the menu on the left.</a:t>
            </a:r>
          </a:p>
        </p:txBody>
      </p:sp>
      <p:pic>
        <p:nvPicPr>
          <p:cNvPr id="8" name="Picture 7" descr="In this screen shot, the help and support options in the Azure portal are shown. Links are provided to Azure documentation and to popular social communities that provide support.">
            <a:extLst>
              <a:ext uri="{FF2B5EF4-FFF2-40B4-BE49-F238E27FC236}">
                <a16:creationId xmlns:a16="http://schemas.microsoft.com/office/drawing/2014/main" id="{3C94346E-D665-4724-9C42-3C1DC1F7C76B}"/>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469256" y="2561887"/>
            <a:ext cx="5974156" cy="2997155"/>
          </a:xfrm>
          <a:prstGeom prst="rect">
            <a:avLst/>
          </a:prstGeom>
          <a:noFill/>
          <a:ln>
            <a:noFill/>
          </a:ln>
        </p:spPr>
      </p:pic>
      <p:sp>
        <p:nvSpPr>
          <p:cNvPr id="9" name="Rectangle 8">
            <a:extLst>
              <a:ext uri="{FF2B5EF4-FFF2-40B4-BE49-F238E27FC236}">
                <a16:creationId xmlns:a16="http://schemas.microsoft.com/office/drawing/2014/main" id="{0E9F3418-8217-4AE1-BF82-63F066CFCC96}"/>
              </a:ext>
            </a:extLst>
          </p:cNvPr>
          <p:cNvSpPr/>
          <p:nvPr/>
        </p:nvSpPr>
        <p:spPr>
          <a:xfrm>
            <a:off x="3748942" y="5559042"/>
            <a:ext cx="7982711" cy="923330"/>
          </a:xfrm>
          <a:prstGeom prst="rect">
            <a:avLst/>
          </a:prstGeom>
        </p:spPr>
        <p:txBody>
          <a:bodyPr wrap="square">
            <a:spAutoFit/>
          </a:bodyPr>
          <a:lstStyle/>
          <a:p>
            <a:pPr>
              <a:spcBef>
                <a:spcPts val="600"/>
              </a:spcBef>
              <a:spcAft>
                <a:spcPts val="0"/>
              </a:spcAft>
            </a:pPr>
            <a:r>
              <a:rPr lang="en-US" dirty="0">
                <a:solidFill>
                  <a:srgbClr val="000000"/>
                </a:solidFill>
                <a:latin typeface="inherit"/>
                <a:ea typeface="Times New Roman" panose="02020603050405020304" pitchFamily="18" charset="0"/>
              </a:rPr>
              <a:t>The self-help options included here are general in nature and include links to documentation and links to forums where you can ask for help from other Azure users. You can also tweet to @</a:t>
            </a:r>
            <a:r>
              <a:rPr lang="en-US" dirty="0" err="1">
                <a:solidFill>
                  <a:srgbClr val="000000"/>
                </a:solidFill>
                <a:latin typeface="inherit"/>
                <a:ea typeface="Times New Roman" panose="02020603050405020304" pitchFamily="18" charset="0"/>
              </a:rPr>
              <a:t>AzureSupport</a:t>
            </a:r>
            <a:r>
              <a:rPr lang="en-US" dirty="0">
                <a:solidFill>
                  <a:srgbClr val="000000"/>
                </a:solidFill>
                <a:latin typeface="inherit"/>
                <a:ea typeface="Times New Roman" panose="02020603050405020304" pitchFamily="18" charset="0"/>
              </a:rPr>
              <a:t> for quick assistance for simple issues.</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36816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99F7A37-B974-4086-A4C2-4D5EBC9C5D4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2"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B99F7A37-B974-4086-A4C2-4D5EBC9C5D4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D3C036D-75EF-4674-AEB1-72DC756E32F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482C62D-20EA-4D63-9FCC-3E27691ED795}"/>
              </a:ext>
            </a:extLst>
          </p:cNvPr>
          <p:cNvSpPr>
            <a:spLocks noGrp="1"/>
          </p:cNvSpPr>
          <p:nvPr>
            <p:ph type="title"/>
          </p:nvPr>
        </p:nvSpPr>
        <p:spPr/>
        <p:txBody>
          <a:bodyPr/>
          <a:lstStyle/>
          <a:p>
            <a:r>
              <a:rPr lang="en-US" dirty="0"/>
              <a:t>How to open a support case</a:t>
            </a:r>
          </a:p>
        </p:txBody>
      </p:sp>
      <p:sp>
        <p:nvSpPr>
          <p:cNvPr id="3" name="Subtitle 2">
            <a:extLst>
              <a:ext uri="{FF2B5EF4-FFF2-40B4-BE49-F238E27FC236}">
                <a16:creationId xmlns:a16="http://schemas.microsoft.com/office/drawing/2014/main" id="{47A9592A-1C87-40D9-AF3A-DD9E233C958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B140FB4-9C8F-4B16-B669-6372AD56D3B8}"/>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B3709B33-8922-4AFA-A73D-D6529E21B42A}"/>
              </a:ext>
            </a:extLst>
          </p:cNvPr>
          <p:cNvSpPr/>
          <p:nvPr/>
        </p:nvSpPr>
        <p:spPr>
          <a:xfrm>
            <a:off x="3657600" y="1363125"/>
            <a:ext cx="7982712" cy="4801314"/>
          </a:xfrm>
          <a:prstGeom prst="rect">
            <a:avLst/>
          </a:prstGeom>
        </p:spPr>
        <p:txBody>
          <a:bodyPr wrap="square">
            <a:spAutoFit/>
          </a:bodyPr>
          <a:lstStyle/>
          <a:p>
            <a:r>
              <a:rPr lang="en-US" dirty="0"/>
              <a:t>To create a support case to a Microsoft support engineer, click on </a:t>
            </a:r>
            <a:r>
              <a:rPr lang="en-US" b="1" dirty="0"/>
              <a:t>New Support Request</a:t>
            </a:r>
            <a:r>
              <a:rPr lang="en-US" dirty="0"/>
              <a:t>. </a:t>
            </a:r>
          </a:p>
          <a:p>
            <a:pPr marL="342900" lvl="0" indent="-342900">
              <a:buFont typeface="+mj-lt"/>
              <a:buAutoNum type="arabicPeriod"/>
            </a:pPr>
            <a:r>
              <a:rPr lang="en-US" dirty="0"/>
              <a:t>Select </a:t>
            </a:r>
            <a:r>
              <a:rPr lang="en-US" b="1" dirty="0"/>
              <a:t>Yes</a:t>
            </a:r>
            <a:r>
              <a:rPr lang="en-US" dirty="0"/>
              <a:t> to indicate you have an issue related to an Azure subscription. (The No option is for problems related to Azure Active Directory.)</a:t>
            </a:r>
          </a:p>
          <a:p>
            <a:pPr marL="342900" lvl="0" indent="-342900">
              <a:buFont typeface="+mj-lt"/>
              <a:buAutoNum type="arabicPeriod"/>
            </a:pPr>
            <a:r>
              <a:rPr lang="en-US" dirty="0"/>
              <a:t>Select the issue type. The issue type can be a billing issue, a subscription issue, a quota issue, or a technical issue. In this example, we’re using the Technical issue type.</a:t>
            </a:r>
          </a:p>
          <a:p>
            <a:pPr marL="342900" lvl="0" indent="-342900">
              <a:buFont typeface="+mj-lt"/>
              <a:buAutoNum type="arabicPeriod"/>
            </a:pPr>
            <a:r>
              <a:rPr lang="en-US" dirty="0"/>
              <a:t>Select the Azure service.</a:t>
            </a:r>
          </a:p>
          <a:p>
            <a:pPr marL="342900" lvl="0" indent="-342900">
              <a:buFont typeface="+mj-lt"/>
              <a:buAutoNum type="arabicPeriod"/>
            </a:pPr>
            <a:r>
              <a:rPr lang="en-US" dirty="0"/>
              <a:t>Select the resource you need help with. (Your choice will be restricted to the type of Azure service you selected.)</a:t>
            </a:r>
          </a:p>
          <a:p>
            <a:pPr marL="342900" lvl="0" indent="-342900">
              <a:buFont typeface="+mj-lt"/>
              <a:buAutoNum type="arabicPeriod"/>
            </a:pPr>
            <a:r>
              <a:rPr lang="en-US" dirty="0"/>
              <a:t>Select your problem type. Problem type options will differ depending on the service type.</a:t>
            </a:r>
          </a:p>
          <a:p>
            <a:pPr marL="342900" lvl="0" indent="-342900">
              <a:buFont typeface="+mj-lt"/>
              <a:buAutoNum type="arabicPeriod"/>
            </a:pPr>
            <a:r>
              <a:rPr lang="en-US" dirty="0"/>
              <a:t>Select the problem subtype. Problem subtype options will differ depending on the service type.</a:t>
            </a:r>
          </a:p>
          <a:p>
            <a:pPr marL="342900" lvl="0" indent="-342900">
              <a:buFont typeface="+mj-lt"/>
              <a:buAutoNum type="arabicPeriod"/>
            </a:pPr>
            <a:r>
              <a:rPr lang="en-US" dirty="0"/>
              <a:t>Enter a brief subject for your support case.</a:t>
            </a:r>
          </a:p>
          <a:p>
            <a:pPr marL="342900" lvl="0" indent="-342900">
              <a:buFont typeface="+mj-lt"/>
              <a:buAutoNum type="arabicPeriod"/>
            </a:pPr>
            <a:r>
              <a:rPr lang="en-US" dirty="0"/>
              <a:t>Click </a:t>
            </a:r>
            <a:r>
              <a:rPr lang="en-US" b="1" dirty="0"/>
              <a:t>Next: Solutions</a:t>
            </a:r>
            <a:r>
              <a:rPr lang="en-US" dirty="0"/>
              <a:t> to process to the next step.</a:t>
            </a:r>
          </a:p>
          <a:p>
            <a:endParaRPr lang="en-US" dirty="0"/>
          </a:p>
        </p:txBody>
      </p:sp>
    </p:spTree>
    <p:extLst>
      <p:ext uri="{BB962C8B-B14F-4D97-AF65-F5344CB8AC3E}">
        <p14:creationId xmlns:p14="http://schemas.microsoft.com/office/powerpoint/2010/main" val="351683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99F7A37-B974-4086-A4C2-4D5EBC9C5D4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6"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B99F7A37-B974-4086-A4C2-4D5EBC9C5D4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D3C036D-75EF-4674-AEB1-72DC756E32F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482C62D-20EA-4D63-9FCC-3E27691ED795}"/>
              </a:ext>
            </a:extLst>
          </p:cNvPr>
          <p:cNvSpPr>
            <a:spLocks noGrp="1"/>
          </p:cNvSpPr>
          <p:nvPr>
            <p:ph type="title"/>
          </p:nvPr>
        </p:nvSpPr>
        <p:spPr/>
        <p:txBody>
          <a:bodyPr/>
          <a:lstStyle/>
          <a:p>
            <a:r>
              <a:rPr lang="en-US" dirty="0"/>
              <a:t>How to open a support case</a:t>
            </a:r>
          </a:p>
        </p:txBody>
      </p:sp>
      <p:sp>
        <p:nvSpPr>
          <p:cNvPr id="3" name="Subtitle 2">
            <a:extLst>
              <a:ext uri="{FF2B5EF4-FFF2-40B4-BE49-F238E27FC236}">
                <a16:creationId xmlns:a16="http://schemas.microsoft.com/office/drawing/2014/main" id="{47A9592A-1C87-40D9-AF3A-DD9E233C958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B140FB4-9C8F-4B16-B669-6372AD56D3B8}"/>
              </a:ext>
            </a:extLst>
          </p:cNvPr>
          <p:cNvSpPr>
            <a:spLocks noGrp="1"/>
          </p:cNvSpPr>
          <p:nvPr>
            <p:ph type="body" sz="quarter" idx="17"/>
          </p:nvPr>
        </p:nvSpPr>
        <p:spPr/>
        <p:txBody>
          <a:bodyPr/>
          <a:lstStyle/>
          <a:p>
            <a:endParaRPr lang="en-US"/>
          </a:p>
        </p:txBody>
      </p:sp>
      <p:pic>
        <p:nvPicPr>
          <p:cNvPr id="8" name="Picture 7" descr="In this screen shot, the help and support options in the Azure portal are shown. Links are provided to Azure documentation and to popular social communities that provide support.">
            <a:extLst>
              <a:ext uri="{FF2B5EF4-FFF2-40B4-BE49-F238E27FC236}">
                <a16:creationId xmlns:a16="http://schemas.microsoft.com/office/drawing/2014/main" id="{5019CE71-8287-423C-8B9E-10C8CF28BED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744087" y="1339717"/>
            <a:ext cx="5655945" cy="4884420"/>
          </a:xfrm>
          <a:prstGeom prst="rect">
            <a:avLst/>
          </a:prstGeom>
          <a:noFill/>
          <a:ln>
            <a:noFill/>
          </a:ln>
        </p:spPr>
      </p:pic>
      <p:sp>
        <p:nvSpPr>
          <p:cNvPr id="9" name="Rectangle 8">
            <a:extLst>
              <a:ext uri="{FF2B5EF4-FFF2-40B4-BE49-F238E27FC236}">
                <a16:creationId xmlns:a16="http://schemas.microsoft.com/office/drawing/2014/main" id="{7ABBFC64-5CD2-44DC-9FC5-B351D47F95E6}"/>
              </a:ext>
            </a:extLst>
          </p:cNvPr>
          <p:cNvSpPr/>
          <p:nvPr/>
        </p:nvSpPr>
        <p:spPr>
          <a:xfrm>
            <a:off x="9561095" y="1451707"/>
            <a:ext cx="2342147" cy="4801314"/>
          </a:xfrm>
          <a:prstGeom prst="rect">
            <a:avLst/>
          </a:prstGeom>
        </p:spPr>
        <p:txBody>
          <a:bodyPr wrap="square">
            <a:spAutoFit/>
          </a:bodyPr>
          <a:lstStyle/>
          <a:p>
            <a:r>
              <a:rPr lang="en-US" dirty="0"/>
              <a:t>Microsoft constantly analyzes historical customer issues so they can offer you possible solutions based on the information you provide when opening a case.</a:t>
            </a:r>
          </a:p>
          <a:p>
            <a:r>
              <a:rPr lang="en-US" dirty="0"/>
              <a:t>They use the problem type, the problem subtype, and the text you enter in the subject to determine what the problem might be.</a:t>
            </a:r>
          </a:p>
        </p:txBody>
      </p:sp>
    </p:spTree>
    <p:extLst>
      <p:ext uri="{BB962C8B-B14F-4D97-AF65-F5344CB8AC3E}">
        <p14:creationId xmlns:p14="http://schemas.microsoft.com/office/powerpoint/2010/main" val="3912822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aXqqg7S.vBQUEklWGWYQd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FwCX9HB23VcMP8w5D8eL8A"/>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kr7WcfQlTqxMtbnmozyFZw"/>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IDU1DqKvxCBfTUCmiM4Fl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IDU1DqKvxCBfTUCmiM4FlQ"/>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IDU1DqKvxCBfTUCmiM4Fl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rUUzibMhikFoKSGV45WOr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3zPohwOiC5tlX5som80k.w"/>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QiWoaC2Mv40rO7wUfkI5V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KdBmH9OCrbZPbNbxog275Q"/>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KdBmH9OCrbZPbNbxog275Q"/>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KdBmH9OCrbZPbNbxog275Q"/>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KdBmH9OCrbZPbNbxog275Q"/>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KdBmH9OCrbZPbNbxog275Q"/>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YUlgyJvTaIQMjnE7au9xvA"/>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Aa_pw.Z9C1bLSPNRRGrw5g"/>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A4gciJgNwQ92di.CqT5fe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l7XjJbg.NrPNVqjA5kAUfA"/>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6D945oO6Em5KlVXMTbf8XA"/>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7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YUlgyJvTaIQMjnE7au9xvA"/>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Aa_pw.Z9C1bLSPNRRGrw5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A4gciJgNwQ92di.CqT5feg"/>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ikFoCUe4mF_.frnKf0Y2CA"/>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SaEoERvIpA_s.2kPeNz_U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SaEoERvIpA_s.2kPeNz_Uw"/>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295</TotalTime>
  <Words>1415</Words>
  <Application>Microsoft Office PowerPoint</Application>
  <PresentationFormat>Widescreen</PresentationFormat>
  <Paragraphs>120</Paragraphs>
  <Slides>16</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6" baseType="lpstr">
      <vt:lpstr>inherit</vt:lpstr>
      <vt:lpstr>Arial</vt:lpstr>
      <vt:lpstr>Calibri</vt:lpstr>
      <vt:lpstr>Georgia</vt:lpstr>
      <vt:lpstr>Segoe UI</vt:lpstr>
      <vt:lpstr>Times New Roman</vt:lpstr>
      <vt:lpstr>Wingdings</vt:lpstr>
      <vt:lpstr>White</vt:lpstr>
      <vt:lpstr>Contrast</vt:lpstr>
      <vt:lpstr>think-cell Slide</vt:lpstr>
      <vt:lpstr>UNDERSTAND THE SUPPORT OPTIONS AVAILABLE IN AZURE</vt:lpstr>
      <vt:lpstr>Agenda</vt:lpstr>
      <vt:lpstr>Support Plans</vt:lpstr>
      <vt:lpstr>Support Plans</vt:lpstr>
      <vt:lpstr>Support Plans</vt:lpstr>
      <vt:lpstr>Agenda</vt:lpstr>
      <vt:lpstr>How to open a support case</vt:lpstr>
      <vt:lpstr>How to open a support case</vt:lpstr>
      <vt:lpstr>How to open a support case</vt:lpstr>
      <vt:lpstr>How to open a support case</vt:lpstr>
      <vt:lpstr>How to open a support case</vt:lpstr>
      <vt:lpstr>Agenda</vt:lpstr>
      <vt:lpstr>Available support channels outside of support plans</vt:lpstr>
      <vt:lpstr>Agenda</vt:lpstr>
      <vt:lpstr>Knowledge Center</vt:lpstr>
      <vt:lpstr>Knowledge Center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 THE SUPPORT OPTIONS AVAILABLE IN AZURE</dc:title>
  <dc:subject/>
  <dc:creator>Lam Nguyen</dc:creator>
  <cp:keywords/>
  <dc:description/>
  <cp:lastModifiedBy>Lam Nguyen</cp:lastModifiedBy>
  <cp:revision>20</cp:revision>
  <cp:lastPrinted>2018-10-30T20:37:12Z</cp:lastPrinted>
  <dcterms:created xsi:type="dcterms:W3CDTF">2021-01-01T14:12:25Z</dcterms:created>
  <dcterms:modified xsi:type="dcterms:W3CDTF">2021-02-27T15:08:48Z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