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1.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0"/>
  </p:notesMasterIdLst>
  <p:handoutMasterIdLst>
    <p:handoutMasterId r:id="rId11"/>
  </p:handoutMasterIdLst>
  <p:sldIdLst>
    <p:sldId id="256" r:id="rId3"/>
    <p:sldId id="3701" r:id="rId4"/>
    <p:sldId id="3703" r:id="rId5"/>
    <p:sldId id="3704" r:id="rId6"/>
    <p:sldId id="3702" r:id="rId7"/>
    <p:sldId id="3705" r:id="rId8"/>
    <p:sldId id="3706" r:id="rId9"/>
  </p:sldIdLst>
  <p:sldSz cx="12192000" cy="6858000"/>
  <p:notesSz cx="7102475" cy="93884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457" autoAdjust="0"/>
  </p:normalViewPr>
  <p:slideViewPr>
    <p:cSldViewPr snapToGrid="0" snapToObjects="1">
      <p:cViewPr varScale="1">
        <p:scale>
          <a:sx n="60" d="100"/>
          <a:sy n="60" d="100"/>
        </p:scale>
        <p:origin x="96" y="9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9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9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In order to be eligible for a credit due to a failure to meet SLA, you must submit a claim to Microsoft within two months of the end of the billing cycle during which the downtime occurred.</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10 January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4</a:t>
            </a:fld>
            <a:endParaRPr lang="en-US"/>
          </a:p>
        </p:txBody>
      </p:sp>
    </p:spTree>
    <p:extLst>
      <p:ext uri="{BB962C8B-B14F-4D97-AF65-F5344CB8AC3E}">
        <p14:creationId xmlns:p14="http://schemas.microsoft.com/office/powerpoint/2010/main" val="80570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kern="1200" dirty="0">
                <a:solidFill>
                  <a:schemeClr val="tx1"/>
                </a:solidFill>
                <a:effectLst/>
                <a:latin typeface="+mn-lt"/>
                <a:ea typeface="+mn-ea"/>
                <a:cs typeface="Arial" panose="020B0604020202020204" pitchFamily="34" charset="0"/>
              </a:rPr>
              <a:t>The SLA for App Service is 99.95%, and the SLA for a single VM running Premium storage is 99.9%. Therefore, your overall SLA for your application is 99.95% x 99.9%, or 99.85%. By deploying two VMs into two availability zones in the same region, you can obtain a 99.99% SLA for your VMs, and that increases your overall SLA to 99.94%.</a:t>
            </a: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10 January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7</a:t>
            </a:fld>
            <a:endParaRPr lang="en-US"/>
          </a:p>
        </p:txBody>
      </p:sp>
    </p:spTree>
    <p:extLst>
      <p:ext uri="{BB962C8B-B14F-4D97-AF65-F5344CB8AC3E}">
        <p14:creationId xmlns:p14="http://schemas.microsoft.com/office/powerpoint/2010/main" val="199341919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3"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29"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5"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4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6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7"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1"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8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3"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1"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5"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0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9"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1"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slide" Target="slide5.xml"/><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image" Target="../media/image9.emf"/><Relationship Id="rId5" Type="http://schemas.openxmlformats.org/officeDocument/2006/relationships/tags" Target="../tags/tag328.xml"/><Relationship Id="rId10" Type="http://schemas.openxmlformats.org/officeDocument/2006/relationships/oleObject" Target="../embeddings/oleObject27.bin"/><Relationship Id="rId4" Type="http://schemas.openxmlformats.org/officeDocument/2006/relationships/tags" Target="../tags/tag327.xml"/><Relationship Id="rId9"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33.xml"/><Relationship Id="rId7" Type="http://schemas.openxmlformats.org/officeDocument/2006/relationships/hyperlink" Target="https://docs.microsoft.com/azure/architecture/resiliency/#slas" TargetMode="External"/><Relationship Id="rId2" Type="http://schemas.openxmlformats.org/officeDocument/2006/relationships/tags" Target="../tags/tag332.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35.xml"/><Relationship Id="rId7" Type="http://schemas.openxmlformats.org/officeDocument/2006/relationships/image" Target="../media/image4.emf"/><Relationship Id="rId2" Type="http://schemas.openxmlformats.org/officeDocument/2006/relationships/tags" Target="../tags/tag334.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342.xml"/><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slide" Target="slide2.xml"/><Relationship Id="rId2" Type="http://schemas.openxmlformats.org/officeDocument/2006/relationships/tags" Target="../tags/tag336.xml"/><Relationship Id="rId1" Type="http://schemas.openxmlformats.org/officeDocument/2006/relationships/vmlDrawing" Target="../drawings/vmlDrawing30.vml"/><Relationship Id="rId6" Type="http://schemas.openxmlformats.org/officeDocument/2006/relationships/tags" Target="../tags/tag340.xml"/><Relationship Id="rId11" Type="http://schemas.openxmlformats.org/officeDocument/2006/relationships/image" Target="../media/image9.emf"/><Relationship Id="rId5" Type="http://schemas.openxmlformats.org/officeDocument/2006/relationships/tags" Target="../tags/tag339.xml"/><Relationship Id="rId10" Type="http://schemas.openxmlformats.org/officeDocument/2006/relationships/oleObject" Target="../embeddings/oleObject30.bin"/><Relationship Id="rId4" Type="http://schemas.openxmlformats.org/officeDocument/2006/relationships/tags" Target="../tags/tag338.xml"/><Relationship Id="rId9"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344.xml"/><Relationship Id="rId7" Type="http://schemas.openxmlformats.org/officeDocument/2006/relationships/hyperlink" Target="https://azure.microsoft.com/en-us/support/legal/sla" TargetMode="External"/><Relationship Id="rId2" Type="http://schemas.openxmlformats.org/officeDocument/2006/relationships/tags" Target="../tags/tag343.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46.xml"/><Relationship Id="rId7" Type="http://schemas.openxmlformats.org/officeDocument/2006/relationships/image" Target="../media/image4.emf"/><Relationship Id="rId2" Type="http://schemas.openxmlformats.org/officeDocument/2006/relationships/tags" Target="../tags/tag345.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889886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7"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Describe Azure Service Level agreements</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3485993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5" name="think-cell Slide" r:id="rId10" imgW="186" imgH="179" progId="TCLayout.ActiveDocument.1">
                  <p:embed/>
                </p:oleObj>
              </mc:Choice>
              <mc:Fallback>
                <p:oleObj name="think-cell Slide" r:id="rId10"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Service Level Agreement (SLA)</a:t>
            </a:r>
          </a:p>
        </p:txBody>
      </p:sp>
      <p:sp>
        <p:nvSpPr>
          <p:cNvPr id="9" name="Text Placeholder 2">
            <a:hlinkClick r:id="rId12"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Determine the SLA for a particular Azure product or service</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ABF918-3DF8-482D-9349-504EE3C56AAA}"/>
              </a:ext>
            </a:extLst>
          </p:cNvPr>
          <p:cNvGraphicFramePr>
            <a:graphicFrameLocks noChangeAspect="1"/>
          </p:cNvGraphicFramePr>
          <p:nvPr>
            <p:custDataLst>
              <p:tags r:id="rId2"/>
            </p:custDataLst>
            <p:extLst>
              <p:ext uri="{D42A27DB-BD31-4B8C-83A1-F6EECF244321}">
                <p14:modId xmlns:p14="http://schemas.microsoft.com/office/powerpoint/2010/main" val="26738452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42CEBC8-DB01-4E35-A430-5FC25222DCA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8CD8FC1-639E-41F7-AEB4-47F5AE239FC3}"/>
              </a:ext>
            </a:extLst>
          </p:cNvPr>
          <p:cNvSpPr>
            <a:spLocks noGrp="1"/>
          </p:cNvSpPr>
          <p:nvPr>
            <p:ph type="title"/>
          </p:nvPr>
        </p:nvSpPr>
        <p:spPr/>
        <p:txBody>
          <a:bodyPr/>
          <a:lstStyle/>
          <a:p>
            <a:r>
              <a:rPr lang="en-US" cap="small" dirty="0"/>
              <a:t>Service level agreement (SLA)</a:t>
            </a:r>
            <a:endParaRPr lang="en-US" dirty="0"/>
          </a:p>
        </p:txBody>
      </p:sp>
      <p:sp>
        <p:nvSpPr>
          <p:cNvPr id="3" name="Subtitle 2">
            <a:extLst>
              <a:ext uri="{FF2B5EF4-FFF2-40B4-BE49-F238E27FC236}">
                <a16:creationId xmlns:a16="http://schemas.microsoft.com/office/drawing/2014/main" id="{19676FF2-4E13-4CF6-8811-D8F3B4D5094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160426D-02C7-47EB-A2BB-569936B84840}"/>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C7A8DB79-A6AA-45B7-A923-A8E84C4347DC}"/>
              </a:ext>
            </a:extLst>
          </p:cNvPr>
          <p:cNvSpPr/>
          <p:nvPr/>
        </p:nvSpPr>
        <p:spPr>
          <a:xfrm>
            <a:off x="3673641" y="1198420"/>
            <a:ext cx="8085221" cy="6186309"/>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SLAs establish specific targets for availability, and they also define what the service provider will do when those targets aren’t met. SLAs are expressed as a percentage and are almost always 99% or higher. The highest level of availability expressed in an SLA is 99.999%, commonly referred to as </a:t>
            </a:r>
            <a:r>
              <a:rPr lang="en-US" i="1" dirty="0">
                <a:solidFill>
                  <a:srgbClr val="000000"/>
                </a:solidFill>
                <a:latin typeface="inherit"/>
                <a:ea typeface="Times New Roman" panose="02020603050405020304" pitchFamily="18" charset="0"/>
                <a:cs typeface="Times New Roman" panose="02020603050405020304" pitchFamily="18" charset="0"/>
              </a:rPr>
              <a:t>5 nines</a:t>
            </a:r>
            <a:r>
              <a:rPr lang="en-US" dirty="0">
                <a:solidFill>
                  <a:srgbClr val="000000"/>
                </a:solidFill>
                <a:latin typeface="inherit"/>
                <a:ea typeface="Times New Roman" panose="02020603050405020304" pitchFamily="18" charset="0"/>
                <a:cs typeface="Times New Roman" panose="02020603050405020304" pitchFamily="18" charset="0"/>
              </a:rPr>
              <a:t>.</a:t>
            </a:r>
          </a:p>
          <a:p>
            <a:r>
              <a:rPr lang="en-US" dirty="0"/>
              <a:t>A service with an SLA of 5 nines guarantees that downtime over an entire year will not exceed 5.56 minutes. A more reasonable SLA of 99.9% guarantees that downtime over the period of a month will not exceed 43.2 minutes.</a:t>
            </a:r>
          </a:p>
          <a:p>
            <a:endParaRPr lang="en-US" dirty="0"/>
          </a:p>
          <a:p>
            <a:r>
              <a:rPr lang="en-US" b="1" dirty="0"/>
              <a:t>For details on SLA levels and maximum downtime allowed within the SLA, see: </a:t>
            </a:r>
            <a:r>
              <a:rPr lang="en-US" b="1" i="1" u="sng" dirty="0">
                <a:hlinkClick r:id="rId7"/>
              </a:rPr>
              <a:t>https://docs.microsoft.com/azure/architecture/resiliency/#slas</a:t>
            </a:r>
            <a:r>
              <a:rPr lang="en-US" b="1" i="1" dirty="0"/>
              <a:t>.</a:t>
            </a:r>
            <a:endParaRPr lang="en-US" dirty="0"/>
          </a:p>
          <a:p>
            <a:endParaRPr lang="en-US" dirty="0"/>
          </a:p>
          <a:p>
            <a:r>
              <a:rPr lang="en-US" dirty="0"/>
              <a:t>Because SLAs only refer to problems within control of the cloud provider, when an application suffers from lack of availability, it’s important to determine whether the problem is a platform issue or an issue with your code or configuration. Answering that question can be more difficult than you might think.</a:t>
            </a:r>
          </a:p>
          <a:p>
            <a:r>
              <a:rPr lang="en-US" dirty="0"/>
              <a:t>If you report that your App Service application is unavailable, Microsoft needs to determine whether that’s a problem on their end or a problem with your application.</a:t>
            </a:r>
          </a:p>
          <a:p>
            <a:endParaRPr lang="en-US" dirty="0"/>
          </a:p>
          <a:p>
            <a:endParaRPr lang="en-US" dirty="0"/>
          </a:p>
        </p:txBody>
      </p:sp>
    </p:spTree>
    <p:extLst>
      <p:ext uri="{BB962C8B-B14F-4D97-AF65-F5344CB8AC3E}">
        <p14:creationId xmlns:p14="http://schemas.microsoft.com/office/powerpoint/2010/main" val="13758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ABF918-3DF8-482D-9349-504EE3C56A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1"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ECABF918-3DF8-482D-9349-504EE3C56A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42CEBC8-DB01-4E35-A430-5FC25222DCA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8CD8FC1-639E-41F7-AEB4-47F5AE239FC3}"/>
              </a:ext>
            </a:extLst>
          </p:cNvPr>
          <p:cNvSpPr>
            <a:spLocks noGrp="1"/>
          </p:cNvSpPr>
          <p:nvPr>
            <p:ph type="title"/>
          </p:nvPr>
        </p:nvSpPr>
        <p:spPr/>
        <p:txBody>
          <a:bodyPr/>
          <a:lstStyle/>
          <a:p>
            <a:r>
              <a:rPr lang="en-US" cap="small" dirty="0"/>
              <a:t>Service level agreement (SLA)</a:t>
            </a:r>
            <a:endParaRPr lang="en-US" dirty="0"/>
          </a:p>
        </p:txBody>
      </p:sp>
      <p:sp>
        <p:nvSpPr>
          <p:cNvPr id="3" name="Subtitle 2">
            <a:extLst>
              <a:ext uri="{FF2B5EF4-FFF2-40B4-BE49-F238E27FC236}">
                <a16:creationId xmlns:a16="http://schemas.microsoft.com/office/drawing/2014/main" id="{19676FF2-4E13-4CF6-8811-D8F3B4D5094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160426D-02C7-47EB-A2BB-569936B84840}"/>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C7A8DB79-A6AA-45B7-A923-A8E84C4347DC}"/>
              </a:ext>
            </a:extLst>
          </p:cNvPr>
          <p:cNvSpPr/>
          <p:nvPr/>
        </p:nvSpPr>
        <p:spPr>
          <a:xfrm>
            <a:off x="3673641" y="1198420"/>
            <a:ext cx="8085221" cy="5632311"/>
          </a:xfrm>
          <a:prstGeom prst="rect">
            <a:avLst/>
          </a:prstGeom>
        </p:spPr>
        <p:txBody>
          <a:bodyPr wrap="square">
            <a:spAutoFit/>
          </a:bodyPr>
          <a:lstStyle/>
          <a:p>
            <a:r>
              <a:rPr lang="en-US" dirty="0"/>
              <a:t>If you report that your App Service application is unavailable, Microsoft needs to determine whether that’s a problem on their end or a problem with your application.</a:t>
            </a:r>
          </a:p>
          <a:p>
            <a:endParaRPr lang="en-US" dirty="0"/>
          </a:p>
          <a:p>
            <a:r>
              <a:rPr lang="en-US" dirty="0"/>
              <a:t>Microsoft maintains an enormous amount of diagnostic data on all Azure operations across all Azure services. When you open a support case with Microsoft to report that your application is unavailable, Microsoft can perform data analytics against this data to determine if there was a problem with the Azure platform itself.</a:t>
            </a:r>
          </a:p>
          <a:p>
            <a:endParaRPr lang="en-US" dirty="0"/>
          </a:p>
          <a:p>
            <a:r>
              <a:rPr lang="en-US" dirty="0"/>
              <a:t>If you believe that your application’s availability has fallen below the SLA, it’s your responsibility to submit a claim to Microsoft. You can do that by opening a support case. If Microsoft determines that the SLA has not been met, you may receive a credit on your Azure invoice. The amount of the credit depends on the duration that SLA was not met and the specific Azure service’s SLA policy.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3096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170871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3" name="think-cell Slide" r:id="rId10" imgW="186" imgH="179" progId="TCLayout.ActiveDocument.1">
                  <p:embed/>
                </p:oleObj>
              </mc:Choice>
              <mc:Fallback>
                <p:oleObj name="think-cell Slide" r:id="rId10"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2" action="ppaction://hlinksldjump"/>
            <a:extLst>
              <a:ext uri="{FF2B5EF4-FFF2-40B4-BE49-F238E27FC236}">
                <a16:creationId xmlns:a16="http://schemas.microsoft.com/office/drawing/2014/main" id="{527C1186-DD09-4B26-BF7D-943CCEA050A6}"/>
              </a:ext>
            </a:extLst>
          </p:cNvPr>
          <p:cNvSpPr>
            <a:spLocks noGrp="1"/>
          </p:cNvSpPr>
          <p:nvPr>
            <p:custDataLst>
              <p:tags r:id="rId7"/>
            </p:custDataLst>
          </p:nvPr>
        </p:nvSpPr>
        <p:spPr bwMode="gray">
          <a:xfrm>
            <a:off x="4978399"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Service </a:t>
            </a:r>
            <a:r>
              <a:rPr lang="en-US"/>
              <a:t>Level Agreement (SLA)</a:t>
            </a:r>
            <a:endParaRPr lang="en-US" dirty="0"/>
          </a:p>
        </p:txBody>
      </p:sp>
      <p:sp>
        <p:nvSpPr>
          <p:cNvPr id="16" name="Text Placeholder 2">
            <a:extLst>
              <a:ext uri="{FF2B5EF4-FFF2-40B4-BE49-F238E27FC236}">
                <a16:creationId xmlns:a16="http://schemas.microsoft.com/office/drawing/2014/main" id="{73B92EF0-98ED-4880-8257-F4E725E84506}"/>
              </a:ext>
            </a:extLst>
          </p:cNvPr>
          <p:cNvSpPr>
            <a:spLocks noGrp="1"/>
          </p:cNvSpPr>
          <p:nvPr>
            <p:custDataLst>
              <p:tags r:id="rId8"/>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Determine the SLA for a particular Azure product or service</a:t>
            </a:r>
            <a:endParaRPr lang="en-US" b="1" dirty="0">
              <a:solidFill>
                <a:schemeClr val="tx2"/>
              </a:solidFill>
            </a:endParaRPr>
          </a:p>
        </p:txBody>
      </p:sp>
    </p:spTree>
    <p:extLst>
      <p:ext uri="{BB962C8B-B14F-4D97-AF65-F5344CB8AC3E}">
        <p14:creationId xmlns:p14="http://schemas.microsoft.com/office/powerpoint/2010/main" val="4979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3C388576-E2A3-4D0C-93FA-35D0EB3FB12A}"/>
              </a:ext>
            </a:extLst>
          </p:cNvPr>
          <p:cNvGraphicFramePr>
            <a:graphicFrameLocks noChangeAspect="1"/>
          </p:cNvGraphicFramePr>
          <p:nvPr>
            <p:custDataLst>
              <p:tags r:id="rId2"/>
            </p:custDataLst>
            <p:extLst>
              <p:ext uri="{D42A27DB-BD31-4B8C-83A1-F6EECF244321}">
                <p14:modId xmlns:p14="http://schemas.microsoft.com/office/powerpoint/2010/main" val="2271929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F63789C-6DB9-4F84-92E1-C67AB1FA6AE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51A5C50-19D4-4503-80F7-1665198402EF}"/>
              </a:ext>
            </a:extLst>
          </p:cNvPr>
          <p:cNvSpPr>
            <a:spLocks noGrp="1"/>
          </p:cNvSpPr>
          <p:nvPr>
            <p:ph type="title"/>
          </p:nvPr>
        </p:nvSpPr>
        <p:spPr/>
        <p:txBody>
          <a:bodyPr/>
          <a:lstStyle/>
          <a:p>
            <a:r>
              <a:rPr lang="en-US" cap="small" dirty="0"/>
              <a:t>Determine the SLA for a particular Azure product or service</a:t>
            </a:r>
            <a:endParaRPr lang="en-US" dirty="0"/>
          </a:p>
        </p:txBody>
      </p:sp>
      <p:sp>
        <p:nvSpPr>
          <p:cNvPr id="3" name="Subtitle 2">
            <a:extLst>
              <a:ext uri="{FF2B5EF4-FFF2-40B4-BE49-F238E27FC236}">
                <a16:creationId xmlns:a16="http://schemas.microsoft.com/office/drawing/2014/main" id="{75EBB19F-1A72-4FF0-A273-4236A64C7E2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04F9DF0-20B5-48F9-92E6-CF9C9F4DDF79}"/>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18250713-8B2C-4B89-BEAB-C640AA54A95E}"/>
              </a:ext>
            </a:extLst>
          </p:cNvPr>
          <p:cNvSpPr/>
          <p:nvPr/>
        </p:nvSpPr>
        <p:spPr>
          <a:xfrm>
            <a:off x="3673641" y="1242264"/>
            <a:ext cx="8101263" cy="1477328"/>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Because SLA varies between Azure services, and because specific configurations can impact the SLA of a single Azure service, it’s important to be able to determine the specific SLA for the Azure services you are using. Microsoft provides a web page that has details on the SLA for every Azure service. You can find it at: </a:t>
            </a:r>
            <a:r>
              <a:rPr lang="en-US" i="1" u="sng" dirty="0">
                <a:solidFill>
                  <a:srgbClr val="070707"/>
                </a:solidFill>
                <a:latin typeface="inherit"/>
                <a:ea typeface="Times New Roman" panose="02020603050405020304" pitchFamily="18" charset="0"/>
                <a:cs typeface="Times New Roman" panose="02020603050405020304" pitchFamily="18" charset="0"/>
                <a:hlinkClick r:id="rId7"/>
              </a:rPr>
              <a:t>https://azure.microsoft.com/en-us/support/legal/sla</a:t>
            </a:r>
            <a:endParaRPr lang="en-US" dirty="0"/>
          </a:p>
        </p:txBody>
      </p:sp>
      <p:pic>
        <p:nvPicPr>
          <p:cNvPr id="6" name="Picture 5" descr="In this screen shot, the Azure SLA web page is shown. From here, you can select any Azure service to read details on the SLA offered by that service.">
            <a:extLst>
              <a:ext uri="{FF2B5EF4-FFF2-40B4-BE49-F238E27FC236}">
                <a16:creationId xmlns:a16="http://schemas.microsoft.com/office/drawing/2014/main" id="{F90D1655-648B-452E-9067-B9791028F86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4999789" y="2794539"/>
            <a:ext cx="5267158" cy="3456994"/>
          </a:xfrm>
          <a:prstGeom prst="rect">
            <a:avLst/>
          </a:prstGeom>
          <a:noFill/>
          <a:ln>
            <a:noFill/>
          </a:ln>
        </p:spPr>
      </p:pic>
    </p:spTree>
    <p:extLst>
      <p:ext uri="{BB962C8B-B14F-4D97-AF65-F5344CB8AC3E}">
        <p14:creationId xmlns:p14="http://schemas.microsoft.com/office/powerpoint/2010/main" val="349748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3C388576-E2A3-4D0C-93FA-35D0EB3FB1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5" name="think-cell Slide" r:id="rId6" imgW="592" imgH="595" progId="TCLayout.ActiveDocument.1">
                  <p:embed/>
                </p:oleObj>
              </mc:Choice>
              <mc:Fallback>
                <p:oleObj name="think-cell Slide" r:id="rId6" imgW="592" imgH="595" progId="TCLayout.ActiveDocument.1">
                  <p:embed/>
                  <p:pic>
                    <p:nvPicPr>
                      <p:cNvPr id="9" name="Object 8" hidden="1">
                        <a:extLst>
                          <a:ext uri="{FF2B5EF4-FFF2-40B4-BE49-F238E27FC236}">
                            <a16:creationId xmlns:a16="http://schemas.microsoft.com/office/drawing/2014/main" id="{3C388576-E2A3-4D0C-93FA-35D0EB3FB1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F63789C-6DB9-4F84-92E1-C67AB1FA6AE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51A5C50-19D4-4503-80F7-1665198402EF}"/>
              </a:ext>
            </a:extLst>
          </p:cNvPr>
          <p:cNvSpPr>
            <a:spLocks noGrp="1"/>
          </p:cNvSpPr>
          <p:nvPr>
            <p:ph type="title"/>
          </p:nvPr>
        </p:nvSpPr>
        <p:spPr/>
        <p:txBody>
          <a:bodyPr/>
          <a:lstStyle/>
          <a:p>
            <a:r>
              <a:rPr lang="en-US" cap="small" dirty="0"/>
              <a:t>Determine the SLA for a particular Azure product or service</a:t>
            </a:r>
            <a:endParaRPr lang="en-US" dirty="0"/>
          </a:p>
        </p:txBody>
      </p:sp>
      <p:sp>
        <p:nvSpPr>
          <p:cNvPr id="3" name="Subtitle 2">
            <a:extLst>
              <a:ext uri="{FF2B5EF4-FFF2-40B4-BE49-F238E27FC236}">
                <a16:creationId xmlns:a16="http://schemas.microsoft.com/office/drawing/2014/main" id="{75EBB19F-1A72-4FF0-A273-4236A64C7E2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04F9DF0-20B5-48F9-92E6-CF9C9F4DDF79}"/>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18250713-8B2C-4B89-BEAB-C640AA54A95E}"/>
              </a:ext>
            </a:extLst>
          </p:cNvPr>
          <p:cNvSpPr/>
          <p:nvPr/>
        </p:nvSpPr>
        <p:spPr>
          <a:xfrm>
            <a:off x="3673641" y="1242264"/>
            <a:ext cx="8101263" cy="5078313"/>
          </a:xfrm>
          <a:prstGeom prst="rect">
            <a:avLst/>
          </a:prstGeom>
        </p:spPr>
        <p:txBody>
          <a:bodyPr wrap="square">
            <a:spAutoFit/>
          </a:bodyPr>
          <a:lstStyle/>
          <a:p>
            <a:r>
              <a:rPr lang="en-US" dirty="0"/>
              <a:t>Once on the SLA web page, you can select a category to see all Azure services in that category. You can also enter your service name in the search box to find the SLA for that service. When you click on a service, you’ll see details on the SLA provided by that service. </a:t>
            </a:r>
          </a:p>
          <a:p>
            <a:endParaRPr lang="en-US" dirty="0"/>
          </a:p>
          <a:p>
            <a:r>
              <a:rPr lang="en-US" dirty="0"/>
              <a:t>The SLA Details section applies to the specific Azure service you’re viewing. For example, this section on the VM SLA page defines VM-specific terms that relate to the SLA for VMs. </a:t>
            </a:r>
          </a:p>
          <a:p>
            <a:r>
              <a:rPr lang="en-US" dirty="0"/>
              <a:t>If your application uses multiple Azure services, multiple SLAs will apply to you. If you experience downtime, you must submit a claim for all Azure services that fell below SLA if you want to be considered for a credit. </a:t>
            </a:r>
          </a:p>
          <a:p>
            <a:endParaRPr lang="en-US" dirty="0"/>
          </a:p>
          <a:p>
            <a:r>
              <a:rPr lang="en-US" dirty="0"/>
              <a:t>When calculating the SLA for an application using multiple Azure services, you must calculate a composite SLA based on the services you’re using. For example, if you have an App Service Web App that also uses a single Azure VM using Premium storage, you have to combine the SLA for both services to determine your application’s overall SLA.</a:t>
            </a:r>
          </a:p>
          <a:p>
            <a:endParaRPr lang="en-US" dirty="0"/>
          </a:p>
        </p:txBody>
      </p:sp>
    </p:spTree>
    <p:extLst>
      <p:ext uri="{BB962C8B-B14F-4D97-AF65-F5344CB8AC3E}">
        <p14:creationId xmlns:p14="http://schemas.microsoft.com/office/powerpoint/2010/main" val="1667089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MZnBva471OdlhiZ9GaLMV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MZnBva471OdlhiZ9GaLMV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FFqt2ABAeVPpj1wvkUFjC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0ClWJxJx_NED9lXKdpiKD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4Z4T7bFaTZlpyZ.86r92.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4Z4T7bFaTZlpyZ.86r92.w"/>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850</TotalTime>
  <Words>832</Words>
  <Application>Microsoft Office PowerPoint</Application>
  <PresentationFormat>Widescreen</PresentationFormat>
  <Paragraphs>38</Paragraphs>
  <Slides>7</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5" baseType="lpstr">
      <vt:lpstr>inherit</vt:lpstr>
      <vt:lpstr>Arial</vt:lpstr>
      <vt:lpstr>Georgia</vt:lpstr>
      <vt:lpstr>Segoe UI</vt:lpstr>
      <vt:lpstr>Wingdings</vt:lpstr>
      <vt:lpstr>White</vt:lpstr>
      <vt:lpstr>Contrast</vt:lpstr>
      <vt:lpstr>think-cell Slide</vt:lpstr>
      <vt:lpstr>Describe Azure Service Level agreements</vt:lpstr>
      <vt:lpstr>Agenda</vt:lpstr>
      <vt:lpstr>Service level agreement (SLA)</vt:lpstr>
      <vt:lpstr>Service level agreement (SLA)</vt:lpstr>
      <vt:lpstr>Agenda</vt:lpstr>
      <vt:lpstr>Determine the SLA for a particular Azure product or service</vt:lpstr>
      <vt:lpstr>Determine the SLA for a particular Azure product or service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Azure Service Level agreements</dc:title>
  <dc:subject/>
  <dc:creator>Lam Nguyen</dc:creator>
  <cp:keywords/>
  <dc:description/>
  <cp:lastModifiedBy>Lam Nguyen</cp:lastModifiedBy>
  <cp:revision>11</cp:revision>
  <cp:lastPrinted>2018-10-30T20:37:12Z</cp:lastPrinted>
  <dcterms:created xsi:type="dcterms:W3CDTF">2021-01-09T16:21:44Z</dcterms:created>
  <dcterms:modified xsi:type="dcterms:W3CDTF">2021-01-10T06:32:19Z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