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4"/>
  </p:notesMasterIdLst>
  <p:handoutMasterIdLst>
    <p:handoutMasterId r:id="rId15"/>
  </p:handoutMasterIdLst>
  <p:sldIdLst>
    <p:sldId id="256" r:id="rId3"/>
    <p:sldId id="3701" r:id="rId4"/>
    <p:sldId id="3826" r:id="rId5"/>
    <p:sldId id="3702" r:id="rId6"/>
    <p:sldId id="3824" r:id="rId7"/>
    <p:sldId id="3829" r:id="rId8"/>
    <p:sldId id="3827" r:id="rId9"/>
    <p:sldId id="3830" r:id="rId10"/>
    <p:sldId id="3828" r:id="rId11"/>
    <p:sldId id="3831" r:id="rId12"/>
    <p:sldId id="3832" r:id="rId13"/>
  </p:sldIdLst>
  <p:sldSz cx="12192000" cy="6858000"/>
  <p:notesSz cx="7102475" cy="93884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5"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3"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1"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7"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5"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9"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7"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1"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3"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5"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1"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3"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hyperlink" Target="https://azure.microsoft.com/en-us/updates" TargetMode="External"/><Relationship Id="rId3" Type="http://schemas.openxmlformats.org/officeDocument/2006/relationships/tags" Target="../tags/tag370.xml"/><Relationship Id="rId7" Type="http://schemas.openxmlformats.org/officeDocument/2006/relationships/hyperlink" Target="https://azure.microsoft.com/en-us/blog/topics/announcements" TargetMode="External"/><Relationship Id="rId2" Type="http://schemas.openxmlformats.org/officeDocument/2006/relationships/tags" Target="../tags/tag369.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9.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7.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image" Target="../media/image9.emf"/><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oleObject" Target="../embeddings/oleObject29.bin"/><Relationship Id="rId2" Type="http://schemas.openxmlformats.org/officeDocument/2006/relationships/tags" Target="../tags/tag336.xml"/><Relationship Id="rId16" Type="http://schemas.openxmlformats.org/officeDocument/2006/relationships/slide" Target="slide9.xml"/><Relationship Id="rId1" Type="http://schemas.openxmlformats.org/officeDocument/2006/relationships/vmlDrawing" Target="../drawings/vmlDrawing29.vml"/><Relationship Id="rId6" Type="http://schemas.openxmlformats.org/officeDocument/2006/relationships/tags" Target="../tags/tag340.xml"/><Relationship Id="rId11" Type="http://schemas.openxmlformats.org/officeDocument/2006/relationships/slideLayout" Target="../slideLayouts/slideLayout3.xml"/><Relationship Id="rId5" Type="http://schemas.openxmlformats.org/officeDocument/2006/relationships/tags" Target="../tags/tag339.xml"/><Relationship Id="rId15" Type="http://schemas.openxmlformats.org/officeDocument/2006/relationships/slide" Target="slide7.xml"/><Relationship Id="rId10" Type="http://schemas.openxmlformats.org/officeDocument/2006/relationships/tags" Target="../tags/tag344.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8.xml"/><Relationship Id="rId7" Type="http://schemas.openxmlformats.org/officeDocument/2006/relationships/image" Target="../media/image10.jpeg"/><Relationship Id="rId2" Type="http://schemas.openxmlformats.org/officeDocument/2006/relationships/tags" Target="../tags/tag347.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355.xml"/><Relationship Id="rId13" Type="http://schemas.openxmlformats.org/officeDocument/2006/relationships/image" Target="../media/image9.emf"/><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oleObject" Target="../embeddings/oleObject32.bin"/><Relationship Id="rId2" Type="http://schemas.openxmlformats.org/officeDocument/2006/relationships/tags" Target="../tags/tag349.xml"/><Relationship Id="rId16" Type="http://schemas.openxmlformats.org/officeDocument/2006/relationships/slide" Target="slide9.xml"/><Relationship Id="rId1" Type="http://schemas.openxmlformats.org/officeDocument/2006/relationships/vmlDrawing" Target="../drawings/vmlDrawing32.vml"/><Relationship Id="rId6" Type="http://schemas.openxmlformats.org/officeDocument/2006/relationships/tags" Target="../tags/tag353.xml"/><Relationship Id="rId11" Type="http://schemas.openxmlformats.org/officeDocument/2006/relationships/slideLayout" Target="../slideLayouts/slideLayout3.xml"/><Relationship Id="rId5" Type="http://schemas.openxmlformats.org/officeDocument/2006/relationships/tags" Target="../tags/tag352.xml"/><Relationship Id="rId15" Type="http://schemas.openxmlformats.org/officeDocument/2006/relationships/slide" Target="slide4.xml"/><Relationship Id="rId10" Type="http://schemas.openxmlformats.org/officeDocument/2006/relationships/tags" Target="../tags/tag357.xml"/><Relationship Id="rId4" Type="http://schemas.openxmlformats.org/officeDocument/2006/relationships/tags" Target="../tags/tag351.xml"/><Relationship Id="rId9" Type="http://schemas.openxmlformats.org/officeDocument/2006/relationships/tags" Target="../tags/tag356.xml"/><Relationship Id="rId1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66.xml"/><Relationship Id="rId13" Type="http://schemas.openxmlformats.org/officeDocument/2006/relationships/image" Target="../media/image9.emf"/><Relationship Id="rId3" Type="http://schemas.openxmlformats.org/officeDocument/2006/relationships/tags" Target="../tags/tag361.xml"/><Relationship Id="rId7" Type="http://schemas.openxmlformats.org/officeDocument/2006/relationships/tags" Target="../tags/tag365.xml"/><Relationship Id="rId12" Type="http://schemas.openxmlformats.org/officeDocument/2006/relationships/oleObject" Target="../embeddings/oleObject34.bin"/><Relationship Id="rId2" Type="http://schemas.openxmlformats.org/officeDocument/2006/relationships/tags" Target="../tags/tag360.xml"/><Relationship Id="rId16" Type="http://schemas.openxmlformats.org/officeDocument/2006/relationships/slide" Target="slide7.xml"/><Relationship Id="rId1" Type="http://schemas.openxmlformats.org/officeDocument/2006/relationships/vmlDrawing" Target="../drawings/vmlDrawing34.vml"/><Relationship Id="rId6" Type="http://schemas.openxmlformats.org/officeDocument/2006/relationships/tags" Target="../tags/tag364.xml"/><Relationship Id="rId11" Type="http://schemas.openxmlformats.org/officeDocument/2006/relationships/slideLayout" Target="../slideLayouts/slideLayout3.xml"/><Relationship Id="rId5" Type="http://schemas.openxmlformats.org/officeDocument/2006/relationships/tags" Target="../tags/tag363.xml"/><Relationship Id="rId15" Type="http://schemas.openxmlformats.org/officeDocument/2006/relationships/slide" Target="slide4.xml"/><Relationship Id="rId10" Type="http://schemas.openxmlformats.org/officeDocument/2006/relationships/tags" Target="../tags/tag368.xml"/><Relationship Id="rId4" Type="http://schemas.openxmlformats.org/officeDocument/2006/relationships/tags" Target="../tags/tag362.xml"/><Relationship Id="rId9" Type="http://schemas.openxmlformats.org/officeDocument/2006/relationships/tags" Target="../tags/tag367.xml"/><Relationship Id="rId1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868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9"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cap="all" dirty="0"/>
              <a:t>UNDERSTAND SERVICE LIFECYCLE IN AZURE</a:t>
            </a:r>
            <a:endParaRPr lang="en-US"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F0C6D33-B35B-425F-B8DC-1E7C09AA8D6B}"/>
              </a:ext>
            </a:extLst>
          </p:cNvPr>
          <p:cNvGraphicFramePr>
            <a:graphicFrameLocks noChangeAspect="1"/>
          </p:cNvGraphicFramePr>
          <p:nvPr>
            <p:custDataLst>
              <p:tags r:id="rId2"/>
            </p:custDataLst>
            <p:extLst>
              <p:ext uri="{D42A27DB-BD31-4B8C-83A1-F6EECF244321}">
                <p14:modId xmlns:p14="http://schemas.microsoft.com/office/powerpoint/2010/main" val="2851397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904FC5-86EB-482A-BFF0-56C1FE4CA6D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CD9FEBE-640A-4D2B-B078-3A71345DEBAE}"/>
              </a:ext>
            </a:extLst>
          </p:cNvPr>
          <p:cNvSpPr>
            <a:spLocks noGrp="1"/>
          </p:cNvSpPr>
          <p:nvPr>
            <p:ph type="title"/>
          </p:nvPr>
        </p:nvSpPr>
        <p:spPr/>
        <p:txBody>
          <a:bodyPr/>
          <a:lstStyle/>
          <a:p>
            <a:r>
              <a:rPr lang="en-US" cap="small" dirty="0"/>
              <a:t>Monitoring feature updates</a:t>
            </a:r>
            <a:endParaRPr lang="en-US" dirty="0"/>
          </a:p>
        </p:txBody>
      </p:sp>
      <p:sp>
        <p:nvSpPr>
          <p:cNvPr id="3" name="Subtitle 2">
            <a:extLst>
              <a:ext uri="{FF2B5EF4-FFF2-40B4-BE49-F238E27FC236}">
                <a16:creationId xmlns:a16="http://schemas.microsoft.com/office/drawing/2014/main" id="{9B6DB7D6-2BF0-4934-9BC5-922EB21CE9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56943BC-C546-4BF1-940C-54A9F6402044}"/>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ACB2459-015A-4BB9-8EDA-5EA417599A77}"/>
              </a:ext>
            </a:extLst>
          </p:cNvPr>
          <p:cNvSpPr/>
          <p:nvPr/>
        </p:nvSpPr>
        <p:spPr>
          <a:xfrm>
            <a:off x="3689683" y="1374763"/>
            <a:ext cx="8101263" cy="1200329"/>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Microsoft will usually post announcements of new features and services on the Azure blog at: </a:t>
            </a:r>
            <a:r>
              <a:rPr lang="en-US" i="1" u="sng" dirty="0">
                <a:solidFill>
                  <a:srgbClr val="070707"/>
                </a:solidFill>
                <a:latin typeface="inherit"/>
                <a:ea typeface="Times New Roman" panose="02020603050405020304" pitchFamily="18" charset="0"/>
                <a:hlinkClick r:id="rId7"/>
              </a:rPr>
              <a:t>https://azure.microsoft.com/en-us/blog/topics/announcements</a:t>
            </a:r>
            <a:r>
              <a:rPr lang="en-US" dirty="0">
                <a:solidFill>
                  <a:srgbClr val="000000"/>
                </a:solidFill>
                <a:latin typeface="inherit"/>
                <a:ea typeface="Times New Roman" panose="02020603050405020304" pitchFamily="18" charset="0"/>
              </a:rPr>
              <a:t>. However, a more reliable source of information on feature and service updates is the Azure Updates web page available at: </a:t>
            </a:r>
            <a:r>
              <a:rPr lang="en-US" i="1" u="sng" dirty="0">
                <a:solidFill>
                  <a:srgbClr val="070707"/>
                </a:solidFill>
                <a:latin typeface="inherit"/>
                <a:ea typeface="Times New Roman" panose="02020603050405020304" pitchFamily="18" charset="0"/>
                <a:hlinkClick r:id="rId8"/>
              </a:rPr>
              <a:t>https://azure.microsoft.com/en-us/updates</a:t>
            </a:r>
            <a:r>
              <a:rPr lang="en-US" dirty="0">
                <a:solidFill>
                  <a:srgbClr val="000000"/>
                </a:solidFill>
                <a:latin typeface="inherit"/>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pic>
        <p:nvPicPr>
          <p:cNvPr id="8" name="Picture 7" descr="In this screen shot, the Azure Updates web page is shown. By default, all updates are displayed, but you can filter on products and by update type.">
            <a:extLst>
              <a:ext uri="{FF2B5EF4-FFF2-40B4-BE49-F238E27FC236}">
                <a16:creationId xmlns:a16="http://schemas.microsoft.com/office/drawing/2014/main" id="{B2184F93-E7A5-4949-9EF5-8C320B324123}"/>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513914" y="2592303"/>
            <a:ext cx="5207602" cy="3728286"/>
          </a:xfrm>
          <a:prstGeom prst="rect">
            <a:avLst/>
          </a:prstGeom>
          <a:noFill/>
          <a:ln>
            <a:noFill/>
          </a:ln>
        </p:spPr>
      </p:pic>
    </p:spTree>
    <p:extLst>
      <p:ext uri="{BB962C8B-B14F-4D97-AF65-F5344CB8AC3E}">
        <p14:creationId xmlns:p14="http://schemas.microsoft.com/office/powerpoint/2010/main" val="91545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F0C6D33-B35B-425F-B8DC-1E7C09AA8D6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0F0C6D33-B35B-425F-B8DC-1E7C09AA8D6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904FC5-86EB-482A-BFF0-56C1FE4CA6D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CD9FEBE-640A-4D2B-B078-3A71345DEBAE}"/>
              </a:ext>
            </a:extLst>
          </p:cNvPr>
          <p:cNvSpPr>
            <a:spLocks noGrp="1"/>
          </p:cNvSpPr>
          <p:nvPr>
            <p:ph type="title"/>
          </p:nvPr>
        </p:nvSpPr>
        <p:spPr/>
        <p:txBody>
          <a:bodyPr/>
          <a:lstStyle/>
          <a:p>
            <a:r>
              <a:rPr lang="en-US" cap="small" dirty="0"/>
              <a:t>Monitoring feature updates</a:t>
            </a:r>
            <a:endParaRPr lang="en-US" dirty="0"/>
          </a:p>
        </p:txBody>
      </p:sp>
      <p:sp>
        <p:nvSpPr>
          <p:cNvPr id="3" name="Subtitle 2">
            <a:extLst>
              <a:ext uri="{FF2B5EF4-FFF2-40B4-BE49-F238E27FC236}">
                <a16:creationId xmlns:a16="http://schemas.microsoft.com/office/drawing/2014/main" id="{9B6DB7D6-2BF0-4934-9BC5-922EB21CE9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56943BC-C546-4BF1-940C-54A9F6402044}"/>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ACB2459-015A-4BB9-8EDA-5EA417599A77}"/>
              </a:ext>
            </a:extLst>
          </p:cNvPr>
          <p:cNvSpPr/>
          <p:nvPr/>
        </p:nvSpPr>
        <p:spPr>
          <a:xfrm>
            <a:off x="3689683" y="1374763"/>
            <a:ext cx="8213559" cy="3139321"/>
          </a:xfrm>
          <a:prstGeom prst="rect">
            <a:avLst/>
          </a:prstGeom>
        </p:spPr>
        <p:txBody>
          <a:bodyPr wrap="square">
            <a:spAutoFit/>
          </a:bodyPr>
          <a:lstStyle/>
          <a:p>
            <a:r>
              <a:rPr lang="en-US" dirty="0"/>
              <a:t>To show only updates on a particular stage of product lifecycle, use the tabs at the top of the list. </a:t>
            </a:r>
          </a:p>
          <a:p>
            <a:pPr marL="285750" indent="-285750">
              <a:buFont typeface="Arial" panose="020B0604020202020204" pitchFamily="34" charset="0"/>
              <a:buChar char="•"/>
            </a:pPr>
            <a:r>
              <a:rPr lang="en-US" dirty="0"/>
              <a:t>The Now Available tab shows all updates about GA services and features.</a:t>
            </a:r>
          </a:p>
          <a:p>
            <a:pPr marL="285750" indent="-285750">
              <a:buFont typeface="Arial" panose="020B0604020202020204" pitchFamily="34" charset="0"/>
              <a:buChar char="•"/>
            </a:pPr>
            <a:r>
              <a:rPr lang="en-US" dirty="0"/>
              <a:t>The In Preview tab will show all services and features in public or private preview. </a:t>
            </a:r>
          </a:p>
          <a:p>
            <a:pPr marL="285750" indent="-285750">
              <a:buFont typeface="Arial" panose="020B0604020202020204" pitchFamily="34" charset="0"/>
              <a:buChar char="•"/>
            </a:pPr>
            <a:r>
              <a:rPr lang="en-US" dirty="0"/>
              <a:t>The In Development tab will show information related to features or services that are currently in development but not yet available to customers.</a:t>
            </a:r>
          </a:p>
          <a:p>
            <a:pPr marL="285750" indent="-285750">
              <a:buFont typeface="Arial" panose="020B0604020202020204" pitchFamily="34" charset="0"/>
              <a:buChar char="•"/>
            </a:pPr>
            <a:endParaRPr lang="en-US" dirty="0"/>
          </a:p>
          <a:p>
            <a:r>
              <a:rPr lang="en-US" dirty="0"/>
              <a:t>To show updates only for the products you’re interested in, you can search for a product by entering it in the search box. You can also click </a:t>
            </a:r>
            <a:r>
              <a:rPr lang="en-US" b="1" dirty="0"/>
              <a:t>Browse</a:t>
            </a:r>
            <a:r>
              <a:rPr lang="en-US" dirty="0"/>
              <a:t> and select one or more products from the list </a:t>
            </a:r>
          </a:p>
        </p:txBody>
      </p:sp>
    </p:spTree>
    <p:extLst>
      <p:ext uri="{BB962C8B-B14F-4D97-AF65-F5344CB8AC3E}">
        <p14:creationId xmlns:p14="http://schemas.microsoft.com/office/powerpoint/2010/main" val="38872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243280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0"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dirty="0">
                <a:solidFill>
                  <a:schemeClr val="tx2"/>
                </a:solidFill>
              </a:rPr>
              <a:t>Public and private preview features</a:t>
            </a:r>
          </a:p>
        </p:txBody>
      </p:sp>
      <p:sp>
        <p:nvSpPr>
          <p:cNvPr id="12" name="Text Placeholder 2">
            <a:hlinkClick r:id="rId14" action="ppaction://hlinksldjump"/>
            <a:extLst>
              <a:ext uri="{FF2B5EF4-FFF2-40B4-BE49-F238E27FC236}">
                <a16:creationId xmlns:a16="http://schemas.microsoft.com/office/drawing/2014/main" id="{FB2967B3-FEE5-4620-9759-6A98496430A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How to access preview features</a:t>
            </a:r>
          </a:p>
        </p:txBody>
      </p:sp>
      <p:sp>
        <p:nvSpPr>
          <p:cNvPr id="16" name="Text Placeholder 2">
            <a:hlinkClick r:id="rId15" action="ppaction://hlinksldjump"/>
            <a:extLst>
              <a:ext uri="{FF2B5EF4-FFF2-40B4-BE49-F238E27FC236}">
                <a16:creationId xmlns:a16="http://schemas.microsoft.com/office/drawing/2014/main" id="{6830E639-BA4D-4B76-8F47-C9979930B6FD}"/>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General availability</a:t>
            </a:r>
          </a:p>
        </p:txBody>
      </p:sp>
      <p:sp>
        <p:nvSpPr>
          <p:cNvPr id="21" name="Text Placeholder 2">
            <a:hlinkClick r:id="rId16" action="ppaction://hlinksldjump"/>
            <a:extLst>
              <a:ext uri="{FF2B5EF4-FFF2-40B4-BE49-F238E27FC236}">
                <a16:creationId xmlns:a16="http://schemas.microsoft.com/office/drawing/2014/main" id="{0BF9761D-B2C4-4DE7-85AE-83E12D60FF91}"/>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Monitoring feature updates</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A1DB9B0-9087-4932-AE8D-66DD7F558D53}"/>
              </a:ext>
            </a:extLst>
          </p:cNvPr>
          <p:cNvGraphicFramePr>
            <a:graphicFrameLocks noChangeAspect="1"/>
          </p:cNvGraphicFramePr>
          <p:nvPr>
            <p:custDataLst>
              <p:tags r:id="rId2"/>
            </p:custDataLst>
            <p:extLst>
              <p:ext uri="{D42A27DB-BD31-4B8C-83A1-F6EECF244321}">
                <p14:modId xmlns:p14="http://schemas.microsoft.com/office/powerpoint/2010/main" val="1350003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222EC63-1371-400F-AEBB-7EF5922E7A5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DC8E38-5085-4503-A8A1-CBD892226212}"/>
              </a:ext>
            </a:extLst>
          </p:cNvPr>
          <p:cNvSpPr>
            <a:spLocks noGrp="1"/>
          </p:cNvSpPr>
          <p:nvPr>
            <p:ph type="title"/>
          </p:nvPr>
        </p:nvSpPr>
        <p:spPr/>
        <p:txBody>
          <a:bodyPr/>
          <a:lstStyle/>
          <a:p>
            <a:r>
              <a:rPr lang="en-US" cap="small" dirty="0"/>
              <a:t>Public and private preview features</a:t>
            </a:r>
            <a:endParaRPr lang="en-US" dirty="0"/>
          </a:p>
        </p:txBody>
      </p:sp>
      <p:sp>
        <p:nvSpPr>
          <p:cNvPr id="3" name="Subtitle 2">
            <a:extLst>
              <a:ext uri="{FF2B5EF4-FFF2-40B4-BE49-F238E27FC236}">
                <a16:creationId xmlns:a16="http://schemas.microsoft.com/office/drawing/2014/main" id="{A2911D96-4FDF-42D0-8095-F0DD126CE8C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6E8B998-6210-4A6C-B5F4-6ECD695AA8D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AF0AD860-BE95-46DE-BB16-B479A65EAF22}"/>
              </a:ext>
            </a:extLst>
          </p:cNvPr>
          <p:cNvSpPr/>
          <p:nvPr/>
        </p:nvSpPr>
        <p:spPr>
          <a:xfrm>
            <a:off x="3625516" y="1240667"/>
            <a:ext cx="8213558" cy="4524315"/>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Microsoft will often offer new services and features to customers as </a:t>
            </a:r>
            <a:r>
              <a:rPr lang="en-US" i="1" dirty="0">
                <a:solidFill>
                  <a:srgbClr val="000000"/>
                </a:solidFill>
                <a:latin typeface="inherit"/>
                <a:ea typeface="Times New Roman" panose="02020603050405020304" pitchFamily="18" charset="0"/>
                <a:cs typeface="Times New Roman" panose="02020603050405020304" pitchFamily="18" charset="0"/>
              </a:rPr>
              <a:t>preview offerings</a:t>
            </a:r>
            <a:r>
              <a:rPr lang="en-US" dirty="0">
                <a:solidFill>
                  <a:srgbClr val="000000"/>
                </a:solidFill>
                <a:latin typeface="inherit"/>
                <a:ea typeface="Times New Roman" panose="02020603050405020304" pitchFamily="18" charset="0"/>
                <a:cs typeface="Times New Roman" panose="02020603050405020304" pitchFamily="18" charset="0"/>
              </a:rPr>
              <a:t>. While the Microsoft official term is </a:t>
            </a:r>
            <a:r>
              <a:rPr lang="en-US" i="1" dirty="0">
                <a:solidFill>
                  <a:srgbClr val="000000"/>
                </a:solidFill>
                <a:latin typeface="inherit"/>
                <a:ea typeface="Times New Roman" panose="02020603050405020304" pitchFamily="18" charset="0"/>
                <a:cs typeface="Times New Roman" panose="02020603050405020304" pitchFamily="18" charset="0"/>
              </a:rPr>
              <a:t>preview</a:t>
            </a:r>
            <a:r>
              <a:rPr lang="en-US" dirty="0">
                <a:solidFill>
                  <a:srgbClr val="000000"/>
                </a:solidFill>
                <a:latin typeface="inherit"/>
                <a:ea typeface="Times New Roman" panose="02020603050405020304" pitchFamily="18" charset="0"/>
                <a:cs typeface="Times New Roman" panose="02020603050405020304" pitchFamily="18" charset="0"/>
              </a:rPr>
              <a:t>, you will often see people refer to these services and features as being a </a:t>
            </a:r>
            <a:r>
              <a:rPr lang="en-US" i="1" dirty="0">
                <a:solidFill>
                  <a:srgbClr val="000000"/>
                </a:solidFill>
                <a:latin typeface="inherit"/>
                <a:ea typeface="Times New Roman" panose="02020603050405020304" pitchFamily="18" charset="0"/>
                <a:cs typeface="Times New Roman" panose="02020603050405020304" pitchFamily="18" charset="0"/>
              </a:rPr>
              <a:t>beta</a:t>
            </a:r>
            <a:r>
              <a:rPr lang="en-US" dirty="0">
                <a:solidFill>
                  <a:srgbClr val="000000"/>
                </a:solidFill>
                <a:latin typeface="inherit"/>
                <a:ea typeface="Times New Roman" panose="02020603050405020304" pitchFamily="18" charset="0"/>
                <a:cs typeface="Times New Roman" panose="02020603050405020304" pitchFamily="18" charset="0"/>
              </a:rPr>
              <a:t> offering.</a:t>
            </a:r>
          </a:p>
          <a:p>
            <a:endParaRPr lang="en-US" dirty="0">
              <a:solidFill>
                <a:srgbClr val="000000"/>
              </a:solidFill>
              <a:latin typeface="inherit"/>
              <a:cs typeface="Times New Roman" panose="02020603050405020304" pitchFamily="18" charset="0"/>
            </a:endParaRPr>
          </a:p>
          <a:p>
            <a:r>
              <a:rPr lang="en-US" b="1" dirty="0"/>
              <a:t>Services and features that are in preview do not offer an SLA, and they are not meant to be used in production applications. Preview features are also usually not offered in all Azure regions. Microsoft will provide documentation on which regions are available for a specific preview.</a:t>
            </a:r>
          </a:p>
          <a:p>
            <a:endParaRPr lang="en-US" b="1" dirty="0"/>
          </a:p>
          <a:p>
            <a:r>
              <a:rPr lang="en-US" dirty="0"/>
              <a:t>In private preview, the service or feature is made available to a small set of customers for testing. Access to a private preview is sometimes by invitation from the engineering team developing the service or feature. </a:t>
            </a:r>
          </a:p>
          <a:p>
            <a:endParaRPr lang="en-US" dirty="0"/>
          </a:p>
          <a:p>
            <a:r>
              <a:rPr lang="en-US" dirty="0"/>
              <a:t>Once a service or feature meets a specific bar set by the engineering team, it will transition to public preview. </a:t>
            </a:r>
          </a:p>
          <a:p>
            <a:endParaRPr lang="en-US" dirty="0"/>
          </a:p>
        </p:txBody>
      </p:sp>
    </p:spTree>
    <p:extLst>
      <p:ext uri="{BB962C8B-B14F-4D97-AF65-F5344CB8AC3E}">
        <p14:creationId xmlns:p14="http://schemas.microsoft.com/office/powerpoint/2010/main" val="279603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203600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8"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93C7A98-7B7A-4667-BEFB-75783245A1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Public and private preview features</a:t>
            </a:r>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dirty="0">
                <a:solidFill>
                  <a:schemeClr val="tx2"/>
                </a:solidFill>
              </a:rPr>
              <a:t>How to access preview features</a:t>
            </a:r>
          </a:p>
        </p:txBody>
      </p:sp>
      <p:sp>
        <p:nvSpPr>
          <p:cNvPr id="9" name="Text Placeholder 2">
            <a:hlinkClick r:id="rId15" action="ppaction://hlinksldjump"/>
            <a:extLst>
              <a:ext uri="{FF2B5EF4-FFF2-40B4-BE49-F238E27FC236}">
                <a16:creationId xmlns:a16="http://schemas.microsoft.com/office/drawing/2014/main" id="{3A62C1F5-10D3-496D-8C27-180F39C44E47}"/>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General availability</a:t>
            </a:r>
          </a:p>
        </p:txBody>
      </p:sp>
      <p:sp>
        <p:nvSpPr>
          <p:cNvPr id="11" name="Text Placeholder 2">
            <a:hlinkClick r:id="rId16" action="ppaction://hlinksldjump"/>
            <a:extLst>
              <a:ext uri="{FF2B5EF4-FFF2-40B4-BE49-F238E27FC236}">
                <a16:creationId xmlns:a16="http://schemas.microsoft.com/office/drawing/2014/main" id="{37F1173B-838C-4CFD-82B8-F1A97FC3AA60}"/>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Monitoring feature updates</a:t>
            </a:r>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2AE195-6AD9-4BA6-860C-5E2A8BF6F0EB}"/>
              </a:ext>
            </a:extLst>
          </p:cNvPr>
          <p:cNvGraphicFramePr>
            <a:graphicFrameLocks noChangeAspect="1"/>
          </p:cNvGraphicFramePr>
          <p:nvPr>
            <p:custDataLst>
              <p:tags r:id="rId2"/>
            </p:custDataLst>
            <p:extLst>
              <p:ext uri="{D42A27DB-BD31-4B8C-83A1-F6EECF244321}">
                <p14:modId xmlns:p14="http://schemas.microsoft.com/office/powerpoint/2010/main" val="22236125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BB2773F-FE72-4121-9460-53A449499D3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EF084F3-B221-4526-9D90-0E948052B4AF}"/>
              </a:ext>
            </a:extLst>
          </p:cNvPr>
          <p:cNvSpPr>
            <a:spLocks noGrp="1"/>
          </p:cNvSpPr>
          <p:nvPr>
            <p:ph type="title"/>
          </p:nvPr>
        </p:nvSpPr>
        <p:spPr/>
        <p:txBody>
          <a:bodyPr/>
          <a:lstStyle/>
          <a:p>
            <a:r>
              <a:rPr lang="en-US" cap="small" dirty="0"/>
              <a:t>How to access preview features</a:t>
            </a:r>
            <a:endParaRPr lang="en-US" dirty="0"/>
          </a:p>
        </p:txBody>
      </p:sp>
      <p:sp>
        <p:nvSpPr>
          <p:cNvPr id="3" name="Subtitle 2">
            <a:extLst>
              <a:ext uri="{FF2B5EF4-FFF2-40B4-BE49-F238E27FC236}">
                <a16:creationId xmlns:a16="http://schemas.microsoft.com/office/drawing/2014/main" id="{B70450D8-1DE8-4AB1-8A4B-3D4A3302559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AD6A1EE-4D57-43BA-A5F9-1AFABDE5F3B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BFAA61-37B3-4389-976D-1FF3ADF1B465}"/>
              </a:ext>
            </a:extLst>
          </p:cNvPr>
          <p:cNvSpPr/>
          <p:nvPr/>
        </p:nvSpPr>
        <p:spPr>
          <a:xfrm>
            <a:off x="3625516" y="1397675"/>
            <a:ext cx="8245642" cy="397031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Customers participating in a private preview are sometimes given a secret link to the Azure portal that enables the service or feature. When the customer uses that link, Microsoft can use their Azure subscription ID to determine if they have registered and are approved for the private preview. If they aren’t, the feature or service won’t be available, even if they use the secret link.</a:t>
            </a:r>
          </a:p>
          <a:p>
            <a:endParaRPr lang="en-US" dirty="0">
              <a:solidFill>
                <a:srgbClr val="000000"/>
              </a:solidFill>
              <a:latin typeface="inherit"/>
              <a:cs typeface="Times New Roman" panose="02020603050405020304" pitchFamily="18" charset="0"/>
            </a:endParaRPr>
          </a:p>
          <a:p>
            <a:r>
              <a:rPr lang="en-US" dirty="0"/>
              <a:t>In other situations, the Azure portal experience hasn’t been developed for a private preview feature or service. In those cases, customers are given command-line instructions for using the service or feature.</a:t>
            </a:r>
          </a:p>
          <a:p>
            <a:endParaRPr lang="en-US" dirty="0"/>
          </a:p>
          <a:p>
            <a:r>
              <a:rPr lang="en-US" dirty="0"/>
              <a:t>Once a service or feature reaches public preview, it is made available to all customers in the regions where it’s available, and no registration is required to use the service or feature. A preview badge will be displayed in the Azure portal so that users will know that the service or feature is a preview offering. </a:t>
            </a:r>
          </a:p>
        </p:txBody>
      </p:sp>
    </p:spTree>
    <p:extLst>
      <p:ext uri="{BB962C8B-B14F-4D97-AF65-F5344CB8AC3E}">
        <p14:creationId xmlns:p14="http://schemas.microsoft.com/office/powerpoint/2010/main" val="312024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2AE195-6AD9-4BA6-860C-5E2A8BF6F0E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D52AE195-6AD9-4BA6-860C-5E2A8BF6F0E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BB2773F-FE72-4121-9460-53A449499D3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EF084F3-B221-4526-9D90-0E948052B4AF}"/>
              </a:ext>
            </a:extLst>
          </p:cNvPr>
          <p:cNvSpPr>
            <a:spLocks noGrp="1"/>
          </p:cNvSpPr>
          <p:nvPr>
            <p:ph type="title"/>
          </p:nvPr>
        </p:nvSpPr>
        <p:spPr/>
        <p:txBody>
          <a:bodyPr/>
          <a:lstStyle/>
          <a:p>
            <a:r>
              <a:rPr lang="en-US" cap="small" dirty="0"/>
              <a:t>How to access preview features</a:t>
            </a:r>
            <a:endParaRPr lang="en-US" dirty="0"/>
          </a:p>
        </p:txBody>
      </p:sp>
      <p:sp>
        <p:nvSpPr>
          <p:cNvPr id="3" name="Subtitle 2">
            <a:extLst>
              <a:ext uri="{FF2B5EF4-FFF2-40B4-BE49-F238E27FC236}">
                <a16:creationId xmlns:a16="http://schemas.microsoft.com/office/drawing/2014/main" id="{B70450D8-1DE8-4AB1-8A4B-3D4A3302559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AD6A1EE-4D57-43BA-A5F9-1AFABDE5F3B8}"/>
              </a:ext>
            </a:extLst>
          </p:cNvPr>
          <p:cNvSpPr>
            <a:spLocks noGrp="1"/>
          </p:cNvSpPr>
          <p:nvPr>
            <p:ph type="body" sz="quarter" idx="17"/>
          </p:nvPr>
        </p:nvSpPr>
        <p:spPr/>
        <p:txBody>
          <a:bodyPr/>
          <a:lstStyle/>
          <a:p>
            <a:endParaRPr lang="en-US"/>
          </a:p>
        </p:txBody>
      </p:sp>
      <p:pic>
        <p:nvPicPr>
          <p:cNvPr id="8" name="Picture 7" descr="In this screen shot, a preview feature is shown in Azure App Service. Each tab in the Docker container configuration displays the preview badge indicating it’s in preview.">
            <a:extLst>
              <a:ext uri="{FF2B5EF4-FFF2-40B4-BE49-F238E27FC236}">
                <a16:creationId xmlns:a16="http://schemas.microsoft.com/office/drawing/2014/main" id="{5B7237D9-0A05-4D47-938B-F557FCCCC0B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760597" y="1463908"/>
            <a:ext cx="7549087" cy="4567923"/>
          </a:xfrm>
          <a:prstGeom prst="rect">
            <a:avLst/>
          </a:prstGeom>
          <a:noFill/>
          <a:ln>
            <a:noFill/>
          </a:ln>
        </p:spPr>
      </p:pic>
    </p:spTree>
    <p:extLst>
      <p:ext uri="{BB962C8B-B14F-4D97-AF65-F5344CB8AC3E}">
        <p14:creationId xmlns:p14="http://schemas.microsoft.com/office/powerpoint/2010/main" val="378562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42709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6"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93C7A98-7B7A-4667-BEFB-75783245A1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Public and private preview features</a:t>
            </a:r>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How to access preview features</a:t>
            </a:r>
          </a:p>
        </p:txBody>
      </p:sp>
      <p:sp>
        <p:nvSpPr>
          <p:cNvPr id="14" name="Text Placeholder 2">
            <a:extLst>
              <a:ext uri="{FF2B5EF4-FFF2-40B4-BE49-F238E27FC236}">
                <a16:creationId xmlns:a16="http://schemas.microsoft.com/office/drawing/2014/main" id="{96AECDEB-59A3-4774-8A0B-8FD069FB2EEA}"/>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a:solidFill>
                  <a:schemeClr val="tx2"/>
                </a:solidFill>
              </a:rPr>
              <a:t>General availability</a:t>
            </a:r>
          </a:p>
        </p:txBody>
      </p:sp>
      <p:sp>
        <p:nvSpPr>
          <p:cNvPr id="19" name="Text Placeholder 2">
            <a:hlinkClick r:id="rId16" action="ppaction://hlinksldjump"/>
            <a:extLst>
              <a:ext uri="{FF2B5EF4-FFF2-40B4-BE49-F238E27FC236}">
                <a16:creationId xmlns:a16="http://schemas.microsoft.com/office/drawing/2014/main" id="{0CD97C3E-2F0F-4D3A-8342-1392C3F4CE67}"/>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Monitoring feature updates</a:t>
            </a:r>
          </a:p>
        </p:txBody>
      </p:sp>
    </p:spTree>
    <p:extLst>
      <p:ext uri="{BB962C8B-B14F-4D97-AF65-F5344CB8AC3E}">
        <p14:creationId xmlns:p14="http://schemas.microsoft.com/office/powerpoint/2010/main" val="253508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CE34777-A970-46BA-94F6-7FCB7919A6EA}"/>
              </a:ext>
            </a:extLst>
          </p:cNvPr>
          <p:cNvGraphicFramePr>
            <a:graphicFrameLocks noChangeAspect="1"/>
          </p:cNvGraphicFramePr>
          <p:nvPr>
            <p:custDataLst>
              <p:tags r:id="rId2"/>
            </p:custDataLst>
            <p:extLst>
              <p:ext uri="{D42A27DB-BD31-4B8C-83A1-F6EECF244321}">
                <p14:modId xmlns:p14="http://schemas.microsoft.com/office/powerpoint/2010/main" val="192105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2CE30B1-9A68-4894-91B0-EE3461FFD38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C947074-DF51-41D9-AD3B-C372F2B165A9}"/>
              </a:ext>
            </a:extLst>
          </p:cNvPr>
          <p:cNvSpPr>
            <a:spLocks noGrp="1"/>
          </p:cNvSpPr>
          <p:nvPr>
            <p:ph type="title"/>
          </p:nvPr>
        </p:nvSpPr>
        <p:spPr/>
        <p:txBody>
          <a:bodyPr/>
          <a:lstStyle/>
          <a:p>
            <a:r>
              <a:rPr lang="en-US" cap="small" dirty="0"/>
              <a:t>General availability</a:t>
            </a:r>
            <a:endParaRPr lang="en-US" dirty="0"/>
          </a:p>
        </p:txBody>
      </p:sp>
      <p:sp>
        <p:nvSpPr>
          <p:cNvPr id="3" name="Subtitle 2">
            <a:extLst>
              <a:ext uri="{FF2B5EF4-FFF2-40B4-BE49-F238E27FC236}">
                <a16:creationId xmlns:a16="http://schemas.microsoft.com/office/drawing/2014/main" id="{B62AFBFD-466A-4D5C-A904-114F19272A0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ECF4E6F-9148-4785-A20E-0A5ACAB93B4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058C66C-2092-45E6-B61D-D279974AB147}"/>
              </a:ext>
            </a:extLst>
          </p:cNvPr>
          <p:cNvSpPr/>
          <p:nvPr/>
        </p:nvSpPr>
        <p:spPr>
          <a:xfrm>
            <a:off x="3657599" y="1240667"/>
            <a:ext cx="8101263" cy="2585323"/>
          </a:xfrm>
          <a:prstGeom prst="rect">
            <a:avLst/>
          </a:prstGeom>
        </p:spPr>
        <p:txBody>
          <a:bodyPr wrap="square">
            <a:spAutoFit/>
          </a:bodyPr>
          <a:lstStyle/>
          <a:p>
            <a:pPr>
              <a:spcBef>
                <a:spcPts val="600"/>
              </a:spcBef>
              <a:spcAft>
                <a:spcPts val="600"/>
              </a:spcAft>
            </a:pPr>
            <a:r>
              <a:rPr lang="en-US" dirty="0"/>
              <a:t>Once a preview service or feature reaches a quality and availability bar suitable to the engineering team, they will declare general availability or GA. At this point, the service or feature is fully supported.</a:t>
            </a:r>
          </a:p>
          <a:p>
            <a:pPr>
              <a:spcBef>
                <a:spcPts val="600"/>
              </a:spcBef>
              <a:spcAft>
                <a:spcPts val="600"/>
              </a:spcAft>
            </a:pPr>
            <a:r>
              <a:rPr lang="en-US" dirty="0"/>
              <a:t>Once a service or feature reaches GA, it falls under the SLA Microsoft provides. If it’s a new service, a new SLA will be published on the SLA web page. For new features of existing services, once GA is reached, the feature will inherit the SLA of the service it’s a feature of.</a:t>
            </a:r>
          </a:p>
          <a:p>
            <a:pPr>
              <a:spcBef>
                <a:spcPts val="600"/>
              </a:spcBef>
              <a:spcAft>
                <a:spcPts val="60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541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644659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93C7A98-7B7A-4667-BEFB-75783245A1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Public and private preview features</a:t>
            </a:r>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How to access preview features</a:t>
            </a:r>
          </a:p>
        </p:txBody>
      </p:sp>
      <p:sp>
        <p:nvSpPr>
          <p:cNvPr id="14" name="Text Placeholder 2">
            <a:hlinkClick r:id="rId16" action="ppaction://hlinksldjump"/>
            <a:extLst>
              <a:ext uri="{FF2B5EF4-FFF2-40B4-BE49-F238E27FC236}">
                <a16:creationId xmlns:a16="http://schemas.microsoft.com/office/drawing/2014/main" id="{96AECDEB-59A3-4774-8A0B-8FD069FB2EEA}"/>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General availability</a:t>
            </a:r>
          </a:p>
        </p:txBody>
      </p:sp>
      <p:sp>
        <p:nvSpPr>
          <p:cNvPr id="16" name="Text Placeholder 2">
            <a:extLst>
              <a:ext uri="{FF2B5EF4-FFF2-40B4-BE49-F238E27FC236}">
                <a16:creationId xmlns:a16="http://schemas.microsoft.com/office/drawing/2014/main" id="{92739135-1130-478D-A106-4B67211FCFA2}"/>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a:solidFill>
                  <a:schemeClr val="tx2"/>
                </a:solidFill>
              </a:rPr>
              <a:t>Monitoring feature updates</a:t>
            </a:r>
          </a:p>
        </p:txBody>
      </p:sp>
    </p:spTree>
    <p:extLst>
      <p:ext uri="{BB962C8B-B14F-4D97-AF65-F5344CB8AC3E}">
        <p14:creationId xmlns:p14="http://schemas.microsoft.com/office/powerpoint/2010/main" val="4240734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CfcS8pGds6124oCWBw0Ad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U_kBOzv_tHKCDuIwGeGCl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sDkkIqtOyZ1DdF8NpaqUI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JwC8i3BsGoKMtzTN5yLER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b_VNugMImZ0JZyDT0x3F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GHpCthpO.3xy0bBS6KX3X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IAtfMOO_KkYRJ8BNXEWk1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mMyq7imAF7MHJ0b0U7jdS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mMyq7imAF7MHJ0b0U7jdS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b_VNugMImZ0JZyDT0x3F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BATAV0cd_1jOEyA0ZuA_f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Vd6Fto9mSXtLwRaB0C3h1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_Fu4wC2i9oB1DaZC.iEhFA"/>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b_VNugMImZ0JZyDT0x3F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BATAV0cd_1jOEyA0ZuA_f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JRJV81IW0GR1MbxmYySL1Q"/>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SuTkGiCxvokjwx3Hgqa9.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SuTkGiCxvokjwx3Hgqa9.w"/>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1702</TotalTime>
  <Words>687</Words>
  <Application>Microsoft Office PowerPoint</Application>
  <PresentationFormat>Widescreen</PresentationFormat>
  <Paragraphs>48</Paragraphs>
  <Slides>11</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inherit</vt:lpstr>
      <vt:lpstr>Arial</vt:lpstr>
      <vt:lpstr>Georgia</vt:lpstr>
      <vt:lpstr>Segoe UI</vt:lpstr>
      <vt:lpstr>Times New Roman</vt:lpstr>
      <vt:lpstr>Wingdings</vt:lpstr>
      <vt:lpstr>White</vt:lpstr>
      <vt:lpstr>Contrast</vt:lpstr>
      <vt:lpstr>think-cell Slide</vt:lpstr>
      <vt:lpstr>UNDERSTAND SERVICE LIFECYCLE IN AZURE</vt:lpstr>
      <vt:lpstr>Agenda</vt:lpstr>
      <vt:lpstr>Public and private preview features</vt:lpstr>
      <vt:lpstr>Agenda</vt:lpstr>
      <vt:lpstr>How to access preview features</vt:lpstr>
      <vt:lpstr>How to access preview features</vt:lpstr>
      <vt:lpstr>Agenda</vt:lpstr>
      <vt:lpstr>General availability</vt:lpstr>
      <vt:lpstr>Agenda</vt:lpstr>
      <vt:lpstr>Monitoring feature updates</vt:lpstr>
      <vt:lpstr>Monitoring feature updates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SERVICE LIFECYCLE IN AZURE</dc:title>
  <dc:subject/>
  <dc:creator>Lam Nguyen</dc:creator>
  <cp:keywords/>
  <dc:description/>
  <cp:lastModifiedBy>Lam Nguyen</cp:lastModifiedBy>
  <cp:revision>12</cp:revision>
  <cp:lastPrinted>2018-10-30T20:37:12Z</cp:lastPrinted>
  <dcterms:created xsi:type="dcterms:W3CDTF">2021-01-10T06:48:24Z</dcterms:created>
  <dcterms:modified xsi:type="dcterms:W3CDTF">2021-02-27T14:51:43Z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