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8"/>
  </p:notesMasterIdLst>
  <p:handoutMasterIdLst>
    <p:handoutMasterId r:id="rId19"/>
  </p:handoutMasterIdLst>
  <p:sldIdLst>
    <p:sldId id="256" r:id="rId3"/>
    <p:sldId id="3701" r:id="rId4"/>
    <p:sldId id="3826" r:id="rId5"/>
    <p:sldId id="3827" r:id="rId6"/>
    <p:sldId id="3828" r:id="rId7"/>
    <p:sldId id="3829" r:id="rId8"/>
    <p:sldId id="3831" r:id="rId9"/>
    <p:sldId id="3702" r:id="rId10"/>
    <p:sldId id="3822" r:id="rId11"/>
    <p:sldId id="3830" r:id="rId12"/>
    <p:sldId id="3823" r:id="rId13"/>
    <p:sldId id="3824" r:id="rId14"/>
    <p:sldId id="3825" r:id="rId15"/>
    <p:sldId id="3832" r:id="rId16"/>
    <p:sldId id="3833" r:id="rId17"/>
  </p:sldIdLst>
  <p:sldSz cx="12192000" cy="6858000"/>
  <p:notesSz cx="7102475" cy="938847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1" autoAdjust="0"/>
  </p:normalViewPr>
  <p:slideViewPr>
    <p:cSldViewPr snapToGrid="0" snapToObjects="1">
      <p:cViewPr varScale="1">
        <p:scale>
          <a:sx n="114" d="100"/>
          <a:sy n="114" d="100"/>
        </p:scale>
        <p:origin x="414" y="10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8/10/relationships/authors" Targe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29 January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29 January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5"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3"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1"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7"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1"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5"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39"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99"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7"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1"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19"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3"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6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5"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3"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7"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59"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1"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3"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3" Type="http://schemas.openxmlformats.org/officeDocument/2006/relationships/tags" Target="../tags/tag363.xml"/><Relationship Id="rId2" Type="http://schemas.openxmlformats.org/officeDocument/2006/relationships/tags" Target="../tags/tag362.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365.xml"/><Relationship Id="rId2" Type="http://schemas.openxmlformats.org/officeDocument/2006/relationships/tags" Target="../tags/tag364.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367.xml"/><Relationship Id="rId2" Type="http://schemas.openxmlformats.org/officeDocument/2006/relationships/tags" Target="../tags/tag366.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vmlDrawing" Target="../drawings/vmlDrawing38.vml"/><Relationship Id="rId6" Type="http://schemas.openxmlformats.org/officeDocument/2006/relationships/image" Target="../media/image4.emf"/><Relationship Id="rId5" Type="http://schemas.openxmlformats.org/officeDocument/2006/relationships/oleObject" Target="../embeddings/oleObject38.bin"/><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tags" Target="../tags/tag376.xml"/><Relationship Id="rId13" Type="http://schemas.openxmlformats.org/officeDocument/2006/relationships/image" Target="../media/image9.emf"/><Relationship Id="rId3" Type="http://schemas.openxmlformats.org/officeDocument/2006/relationships/tags" Target="../tags/tag371.xml"/><Relationship Id="rId7" Type="http://schemas.openxmlformats.org/officeDocument/2006/relationships/tags" Target="../tags/tag375.xml"/><Relationship Id="rId12" Type="http://schemas.openxmlformats.org/officeDocument/2006/relationships/oleObject" Target="../embeddings/oleObject39.bin"/><Relationship Id="rId2" Type="http://schemas.openxmlformats.org/officeDocument/2006/relationships/tags" Target="../tags/tag370.xml"/><Relationship Id="rId16" Type="http://schemas.openxmlformats.org/officeDocument/2006/relationships/slide" Target="slide8.xml"/><Relationship Id="rId1" Type="http://schemas.openxmlformats.org/officeDocument/2006/relationships/vmlDrawing" Target="../drawings/vmlDrawing39.vml"/><Relationship Id="rId6" Type="http://schemas.openxmlformats.org/officeDocument/2006/relationships/tags" Target="../tags/tag374.xml"/><Relationship Id="rId11" Type="http://schemas.openxmlformats.org/officeDocument/2006/relationships/slideLayout" Target="../slideLayouts/slideLayout3.xml"/><Relationship Id="rId5" Type="http://schemas.openxmlformats.org/officeDocument/2006/relationships/tags" Target="../tags/tag373.xml"/><Relationship Id="rId15" Type="http://schemas.openxmlformats.org/officeDocument/2006/relationships/slide" Target="slide4.xml"/><Relationship Id="rId10" Type="http://schemas.openxmlformats.org/officeDocument/2006/relationships/tags" Target="../tags/tag378.xml"/><Relationship Id="rId4" Type="http://schemas.openxmlformats.org/officeDocument/2006/relationships/tags" Target="../tags/tag372.xml"/><Relationship Id="rId9" Type="http://schemas.openxmlformats.org/officeDocument/2006/relationships/tags" Target="../tags/tag377.xml"/><Relationship Id="rId1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vmlDrawing" Target="../drawings/vmlDrawing40.v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image" Target="../media/image9.emf"/><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oleObject" Target="../embeddings/oleObject27.bin"/><Relationship Id="rId2" Type="http://schemas.openxmlformats.org/officeDocument/2006/relationships/tags" Target="../tags/tag325.xml"/><Relationship Id="rId16" Type="http://schemas.openxmlformats.org/officeDocument/2006/relationships/slide" Target="slide14.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slideLayout" Target="../slideLayouts/slideLayout3.xml"/><Relationship Id="rId5" Type="http://schemas.openxmlformats.org/officeDocument/2006/relationships/tags" Target="../tags/tag328.xml"/><Relationship Id="rId15" Type="http://schemas.openxmlformats.org/officeDocument/2006/relationships/slide" Target="slide8.xml"/><Relationship Id="rId10" Type="http://schemas.openxmlformats.org/officeDocument/2006/relationships/tags" Target="../tags/tag333.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342.xml"/><Relationship Id="rId13" Type="http://schemas.openxmlformats.org/officeDocument/2006/relationships/image" Target="../media/image9.emf"/><Relationship Id="rId3" Type="http://schemas.openxmlformats.org/officeDocument/2006/relationships/tags" Target="../tags/tag337.xml"/><Relationship Id="rId7" Type="http://schemas.openxmlformats.org/officeDocument/2006/relationships/tags" Target="../tags/tag341.xml"/><Relationship Id="rId12" Type="http://schemas.openxmlformats.org/officeDocument/2006/relationships/oleObject" Target="../embeddings/oleObject29.bin"/><Relationship Id="rId2" Type="http://schemas.openxmlformats.org/officeDocument/2006/relationships/tags" Target="../tags/tag336.xml"/><Relationship Id="rId16" Type="http://schemas.openxmlformats.org/officeDocument/2006/relationships/slide" Target="slide14.xml"/><Relationship Id="rId1" Type="http://schemas.openxmlformats.org/officeDocument/2006/relationships/vmlDrawing" Target="../drawings/vmlDrawing29.vml"/><Relationship Id="rId6" Type="http://schemas.openxmlformats.org/officeDocument/2006/relationships/tags" Target="../tags/tag340.xml"/><Relationship Id="rId11" Type="http://schemas.openxmlformats.org/officeDocument/2006/relationships/slideLayout" Target="../slideLayouts/slideLayout3.xml"/><Relationship Id="rId5" Type="http://schemas.openxmlformats.org/officeDocument/2006/relationships/tags" Target="../tags/tag339.xml"/><Relationship Id="rId15" Type="http://schemas.openxmlformats.org/officeDocument/2006/relationships/slide" Target="slide8.xml"/><Relationship Id="rId10" Type="http://schemas.openxmlformats.org/officeDocument/2006/relationships/tags" Target="../tags/tag344.xml"/><Relationship Id="rId4" Type="http://schemas.openxmlformats.org/officeDocument/2006/relationships/tags" Target="../tags/tag338.xml"/><Relationship Id="rId9" Type="http://schemas.openxmlformats.org/officeDocument/2006/relationships/tags" Target="../tags/tag343.xml"/><Relationship Id="rId1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tags" Target="../tags/tag357.xml"/><Relationship Id="rId13" Type="http://schemas.openxmlformats.org/officeDocument/2006/relationships/image" Target="../media/image9.emf"/><Relationship Id="rId3" Type="http://schemas.openxmlformats.org/officeDocument/2006/relationships/tags" Target="../tags/tag352.xml"/><Relationship Id="rId7" Type="http://schemas.openxmlformats.org/officeDocument/2006/relationships/tags" Target="../tags/tag356.xml"/><Relationship Id="rId12" Type="http://schemas.openxmlformats.org/officeDocument/2006/relationships/oleObject" Target="../embeddings/oleObject33.bin"/><Relationship Id="rId2" Type="http://schemas.openxmlformats.org/officeDocument/2006/relationships/tags" Target="../tags/tag351.xml"/><Relationship Id="rId16" Type="http://schemas.openxmlformats.org/officeDocument/2006/relationships/slide" Target="slide14.xml"/><Relationship Id="rId1" Type="http://schemas.openxmlformats.org/officeDocument/2006/relationships/vmlDrawing" Target="../drawings/vmlDrawing33.vml"/><Relationship Id="rId6" Type="http://schemas.openxmlformats.org/officeDocument/2006/relationships/tags" Target="../tags/tag355.xml"/><Relationship Id="rId11" Type="http://schemas.openxmlformats.org/officeDocument/2006/relationships/slideLayout" Target="../slideLayouts/slideLayout3.xml"/><Relationship Id="rId5" Type="http://schemas.openxmlformats.org/officeDocument/2006/relationships/tags" Target="../tags/tag354.xml"/><Relationship Id="rId15" Type="http://schemas.openxmlformats.org/officeDocument/2006/relationships/slide" Target="slide4.xml"/><Relationship Id="rId10" Type="http://schemas.openxmlformats.org/officeDocument/2006/relationships/tags" Target="../tags/tag359.xml"/><Relationship Id="rId4" Type="http://schemas.openxmlformats.org/officeDocument/2006/relationships/tags" Target="../tags/tag353.xml"/><Relationship Id="rId9" Type="http://schemas.openxmlformats.org/officeDocument/2006/relationships/tags" Target="../tags/tag358.xml"/><Relationship Id="rId1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tags" Target="../tags/tag361.xml"/><Relationship Id="rId2" Type="http://schemas.openxmlformats.org/officeDocument/2006/relationships/tags" Target="../tags/tag360.xml"/><Relationship Id="rId1" Type="http://schemas.openxmlformats.org/officeDocument/2006/relationships/vmlDrawing" Target="../drawings/vmlDrawing34.vml"/><Relationship Id="rId6" Type="http://schemas.openxmlformats.org/officeDocument/2006/relationships/image" Target="../media/image4.emf"/><Relationship Id="rId5" Type="http://schemas.openxmlformats.org/officeDocument/2006/relationships/oleObject" Target="../embeddings/oleObject34.bin"/><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6897453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39"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Planning the Windows Server installation</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B5D9E5-0117-4C89-837E-F4B7D21D09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6"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23B5D9E5-0117-4C89-837E-F4B7D21D098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72A23F0-7107-4A63-9357-213D05B147D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E81C17B3-63D6-47AE-BCA0-A02F194341C9}"/>
              </a:ext>
            </a:extLst>
          </p:cNvPr>
          <p:cNvSpPr>
            <a:spLocks noGrp="1"/>
          </p:cNvSpPr>
          <p:nvPr>
            <p:ph type="title"/>
          </p:nvPr>
        </p:nvSpPr>
        <p:spPr/>
        <p:txBody>
          <a:bodyPr/>
          <a:lstStyle/>
          <a:p>
            <a:r>
              <a:rPr lang="en-US" dirty="0"/>
              <a:t>Installing Windows Server 2016</a:t>
            </a:r>
          </a:p>
        </p:txBody>
      </p:sp>
      <p:sp>
        <p:nvSpPr>
          <p:cNvPr id="3" name="Subtitle 2">
            <a:extLst>
              <a:ext uri="{FF2B5EF4-FFF2-40B4-BE49-F238E27FC236}">
                <a16:creationId xmlns:a16="http://schemas.microsoft.com/office/drawing/2014/main" id="{7D7BA26A-DBF0-4F51-A18B-618D65D8F237}"/>
              </a:ext>
            </a:extLst>
          </p:cNvPr>
          <p:cNvSpPr>
            <a:spLocks noGrp="1"/>
          </p:cNvSpPr>
          <p:nvPr>
            <p:ph type="subTitle" idx="1"/>
          </p:nvPr>
        </p:nvSpPr>
        <p:spPr>
          <a:xfrm>
            <a:off x="554736" y="3659644"/>
            <a:ext cx="2514600" cy="492443"/>
          </a:xfrm>
        </p:spPr>
        <p:txBody>
          <a:bodyPr/>
          <a:lstStyle/>
          <a:p>
            <a:r>
              <a:rPr lang="en-US" dirty="0"/>
              <a:t>Installing with Desktop Experience</a:t>
            </a:r>
          </a:p>
        </p:txBody>
      </p:sp>
      <p:sp>
        <p:nvSpPr>
          <p:cNvPr id="4" name="Text Placeholder 3">
            <a:extLst>
              <a:ext uri="{FF2B5EF4-FFF2-40B4-BE49-F238E27FC236}">
                <a16:creationId xmlns:a16="http://schemas.microsoft.com/office/drawing/2014/main" id="{B15192A1-7CF5-4845-893E-2455F98F2BCD}"/>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188293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B5D9E5-0117-4C89-837E-F4B7D21D09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68"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23B5D9E5-0117-4C89-837E-F4B7D21D098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72A23F0-7107-4A63-9357-213D05B147D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E81C17B3-63D6-47AE-BCA0-A02F194341C9}"/>
              </a:ext>
            </a:extLst>
          </p:cNvPr>
          <p:cNvSpPr>
            <a:spLocks noGrp="1"/>
          </p:cNvSpPr>
          <p:nvPr>
            <p:ph type="title"/>
          </p:nvPr>
        </p:nvSpPr>
        <p:spPr/>
        <p:txBody>
          <a:bodyPr/>
          <a:lstStyle/>
          <a:p>
            <a:r>
              <a:rPr lang="en-US" dirty="0"/>
              <a:t>Installing Windows Server 2016</a:t>
            </a:r>
          </a:p>
        </p:txBody>
      </p:sp>
      <p:sp>
        <p:nvSpPr>
          <p:cNvPr id="3" name="Subtitle 2">
            <a:extLst>
              <a:ext uri="{FF2B5EF4-FFF2-40B4-BE49-F238E27FC236}">
                <a16:creationId xmlns:a16="http://schemas.microsoft.com/office/drawing/2014/main" id="{7D7BA26A-DBF0-4F51-A18B-618D65D8F237}"/>
              </a:ext>
            </a:extLst>
          </p:cNvPr>
          <p:cNvSpPr>
            <a:spLocks noGrp="1"/>
          </p:cNvSpPr>
          <p:nvPr>
            <p:ph type="subTitle" idx="1"/>
          </p:nvPr>
        </p:nvSpPr>
        <p:spPr>
          <a:xfrm>
            <a:off x="554736" y="3659644"/>
            <a:ext cx="2514600" cy="492443"/>
          </a:xfrm>
        </p:spPr>
        <p:txBody>
          <a:bodyPr/>
          <a:lstStyle/>
          <a:p>
            <a:r>
              <a:rPr lang="en-US" dirty="0"/>
              <a:t>Installing Windows Server 2016 Server Core</a:t>
            </a:r>
          </a:p>
        </p:txBody>
      </p:sp>
      <p:sp>
        <p:nvSpPr>
          <p:cNvPr id="4" name="Text Placeholder 3">
            <a:extLst>
              <a:ext uri="{FF2B5EF4-FFF2-40B4-BE49-F238E27FC236}">
                <a16:creationId xmlns:a16="http://schemas.microsoft.com/office/drawing/2014/main" id="{B15192A1-7CF5-4845-893E-2455F98F2BCD}"/>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305339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B5D9E5-0117-4C89-837E-F4B7D21D09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3"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23B5D9E5-0117-4C89-837E-F4B7D21D098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72A23F0-7107-4A63-9357-213D05B147D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E81C17B3-63D6-47AE-BCA0-A02F194341C9}"/>
              </a:ext>
            </a:extLst>
          </p:cNvPr>
          <p:cNvSpPr>
            <a:spLocks noGrp="1"/>
          </p:cNvSpPr>
          <p:nvPr>
            <p:ph type="title"/>
          </p:nvPr>
        </p:nvSpPr>
        <p:spPr/>
        <p:txBody>
          <a:bodyPr/>
          <a:lstStyle/>
          <a:p>
            <a:r>
              <a:rPr lang="en-US" dirty="0"/>
              <a:t>Installing Windows Server 2016</a:t>
            </a:r>
          </a:p>
        </p:txBody>
      </p:sp>
      <p:sp>
        <p:nvSpPr>
          <p:cNvPr id="3" name="Subtitle 2">
            <a:extLst>
              <a:ext uri="{FF2B5EF4-FFF2-40B4-BE49-F238E27FC236}">
                <a16:creationId xmlns:a16="http://schemas.microsoft.com/office/drawing/2014/main" id="{7D7BA26A-DBF0-4F51-A18B-618D65D8F237}"/>
              </a:ext>
            </a:extLst>
          </p:cNvPr>
          <p:cNvSpPr>
            <a:spLocks noGrp="1"/>
          </p:cNvSpPr>
          <p:nvPr>
            <p:ph type="subTitle" idx="1"/>
          </p:nvPr>
        </p:nvSpPr>
        <p:spPr>
          <a:xfrm>
            <a:off x="554736" y="3659644"/>
            <a:ext cx="2514600" cy="492443"/>
          </a:xfrm>
        </p:spPr>
        <p:txBody>
          <a:bodyPr/>
          <a:lstStyle/>
          <a:p>
            <a:r>
              <a:rPr lang="en-US" dirty="0"/>
              <a:t>Installing Windows Server 2016 Nano server</a:t>
            </a:r>
          </a:p>
        </p:txBody>
      </p:sp>
      <p:sp>
        <p:nvSpPr>
          <p:cNvPr id="4" name="Text Placeholder 3">
            <a:extLst>
              <a:ext uri="{FF2B5EF4-FFF2-40B4-BE49-F238E27FC236}">
                <a16:creationId xmlns:a16="http://schemas.microsoft.com/office/drawing/2014/main" id="{B15192A1-7CF5-4845-893E-2455F98F2BCD}"/>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79AB81FC-1115-4C2F-A246-7260F73D46F8}"/>
              </a:ext>
            </a:extLst>
          </p:cNvPr>
          <p:cNvSpPr/>
          <p:nvPr/>
        </p:nvSpPr>
        <p:spPr>
          <a:xfrm>
            <a:off x="3609474" y="1313208"/>
            <a:ext cx="8030838" cy="3970318"/>
          </a:xfrm>
          <a:prstGeom prst="rect">
            <a:avLst/>
          </a:prstGeom>
        </p:spPr>
        <p:txBody>
          <a:bodyPr wrap="square">
            <a:spAutoFit/>
          </a:bodyPr>
          <a:lstStyle/>
          <a:p>
            <a:r>
              <a:rPr lang="en-US" dirty="0">
                <a:latin typeface="LiberationSerif"/>
              </a:rPr>
              <a:t>Nano Server is a version of Windows Server 2016 that is controlled remotely and it was specifically designed to optimize the Windows Server for private cloud and Datacenter installations.</a:t>
            </a:r>
          </a:p>
          <a:p>
            <a:r>
              <a:rPr lang="en-US" dirty="0">
                <a:latin typeface="LiberationSerif"/>
              </a:rPr>
              <a:t>Windows Server 2016 Nano Server is a lot like Server Core but the advantage is that it is even a smaller installation of the operating system. Nano Server has </a:t>
            </a:r>
            <a:r>
              <a:rPr lang="en-US" b="1" i="1" dirty="0">
                <a:latin typeface="LiberationSerif-BoldItalic"/>
              </a:rPr>
              <a:t>NO </a:t>
            </a:r>
            <a:r>
              <a:rPr lang="en-US" dirty="0">
                <a:latin typeface="LiberationSerif"/>
              </a:rPr>
              <a:t>local logon or GUI capabilities and it will allow only 64-bit applications and utilities.</a:t>
            </a:r>
          </a:p>
          <a:p>
            <a:r>
              <a:rPr lang="en-US" dirty="0"/>
              <a:t>Nano Server is much faster when it comes to setups, reboots,</a:t>
            </a:r>
          </a:p>
          <a:p>
            <a:r>
              <a:rPr lang="en-US" dirty="0"/>
              <a:t>and even updates. Nano Server is available for both Standard and Datacenter editions of Windows Server 2016.</a:t>
            </a:r>
          </a:p>
          <a:p>
            <a:endParaRPr lang="en-US" dirty="0"/>
          </a:p>
          <a:p>
            <a:r>
              <a:rPr lang="en-US" dirty="0"/>
              <a:t>When Microsoft created Nano Server, they had some very specific ideas of how companies would use this version. For example, Nano Server is a good option for a DNS server, an IIS server, an application server for cloud based applications, or even a storage machine for file servers.</a:t>
            </a:r>
          </a:p>
        </p:txBody>
      </p:sp>
    </p:spTree>
    <p:extLst>
      <p:ext uri="{BB962C8B-B14F-4D97-AF65-F5344CB8AC3E}">
        <p14:creationId xmlns:p14="http://schemas.microsoft.com/office/powerpoint/2010/main" val="65757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B5D9E5-0117-4C89-837E-F4B7D21D09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7"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23B5D9E5-0117-4C89-837E-F4B7D21D098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72A23F0-7107-4A63-9357-213D05B147D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E81C17B3-63D6-47AE-BCA0-A02F194341C9}"/>
              </a:ext>
            </a:extLst>
          </p:cNvPr>
          <p:cNvSpPr>
            <a:spLocks noGrp="1"/>
          </p:cNvSpPr>
          <p:nvPr>
            <p:ph type="title"/>
          </p:nvPr>
        </p:nvSpPr>
        <p:spPr/>
        <p:txBody>
          <a:bodyPr/>
          <a:lstStyle/>
          <a:p>
            <a:r>
              <a:rPr lang="en-US" dirty="0"/>
              <a:t>Installing Windows Server 2016</a:t>
            </a:r>
          </a:p>
        </p:txBody>
      </p:sp>
      <p:sp>
        <p:nvSpPr>
          <p:cNvPr id="3" name="Subtitle 2">
            <a:extLst>
              <a:ext uri="{FF2B5EF4-FFF2-40B4-BE49-F238E27FC236}">
                <a16:creationId xmlns:a16="http://schemas.microsoft.com/office/drawing/2014/main" id="{7D7BA26A-DBF0-4F51-A18B-618D65D8F237}"/>
              </a:ext>
            </a:extLst>
          </p:cNvPr>
          <p:cNvSpPr>
            <a:spLocks noGrp="1"/>
          </p:cNvSpPr>
          <p:nvPr>
            <p:ph type="subTitle" idx="1"/>
          </p:nvPr>
        </p:nvSpPr>
        <p:spPr>
          <a:xfrm>
            <a:off x="554736" y="3659644"/>
            <a:ext cx="2514600" cy="492443"/>
          </a:xfrm>
        </p:spPr>
        <p:txBody>
          <a:bodyPr/>
          <a:lstStyle/>
          <a:p>
            <a:r>
              <a:rPr lang="en-US" dirty="0"/>
              <a:t>Installing Windows Server 2016 Nano server</a:t>
            </a:r>
          </a:p>
        </p:txBody>
      </p:sp>
      <p:sp>
        <p:nvSpPr>
          <p:cNvPr id="4" name="Text Placeholder 3">
            <a:extLst>
              <a:ext uri="{FF2B5EF4-FFF2-40B4-BE49-F238E27FC236}">
                <a16:creationId xmlns:a16="http://schemas.microsoft.com/office/drawing/2014/main" id="{B15192A1-7CF5-4845-893E-2455F98F2BCD}"/>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79AB81FC-1115-4C2F-A246-7260F73D46F8}"/>
              </a:ext>
            </a:extLst>
          </p:cNvPr>
          <p:cNvSpPr/>
          <p:nvPr/>
        </p:nvSpPr>
        <p:spPr>
          <a:xfrm>
            <a:off x="3606426" y="1228209"/>
            <a:ext cx="8030838" cy="5355312"/>
          </a:xfrm>
          <a:prstGeom prst="rect">
            <a:avLst/>
          </a:prstGeom>
        </p:spPr>
        <p:txBody>
          <a:bodyPr wrap="square">
            <a:spAutoFit/>
          </a:bodyPr>
          <a:lstStyle/>
          <a:p>
            <a:r>
              <a:rPr lang="en-US" dirty="0">
                <a:latin typeface="LiberationSerif"/>
              </a:rPr>
              <a:t>Disadvantages:</a:t>
            </a:r>
          </a:p>
          <a:p>
            <a:pPr marL="285750" indent="-285750">
              <a:buFont typeface="Arial" panose="020B0604020202020204" pitchFamily="34" charset="0"/>
              <a:buChar char="•"/>
            </a:pPr>
            <a:r>
              <a:rPr lang="en-US" dirty="0"/>
              <a:t>It cannot act as Domain Controller (this is a server with a copy of Active Directory installed onto the system). </a:t>
            </a:r>
          </a:p>
          <a:p>
            <a:pPr marL="285750" indent="-285750">
              <a:buFont typeface="Arial" panose="020B0604020202020204" pitchFamily="34" charset="0"/>
              <a:buChar char="•"/>
            </a:pPr>
            <a:r>
              <a:rPr lang="en-US" dirty="0"/>
              <a:t>Group Policy Objects (rules that you can put on machines or users) are also not supported on Nano Servers. </a:t>
            </a:r>
          </a:p>
          <a:p>
            <a:pPr marL="285750" indent="-285750">
              <a:buFont typeface="Arial" panose="020B0604020202020204" pitchFamily="34" charset="0"/>
              <a:buChar char="•"/>
            </a:pPr>
            <a:r>
              <a:rPr lang="en-US" dirty="0"/>
              <a:t>Nano Servers can’t be configured to use System Center Configuration Manager, System Center Data Protection Manager, NIC Teaming, or as</a:t>
            </a:r>
          </a:p>
          <a:p>
            <a:pPr marL="285750" indent="-285750">
              <a:buFont typeface="Arial" panose="020B0604020202020204" pitchFamily="34" charset="0"/>
              <a:buChar char="•"/>
            </a:pPr>
            <a:r>
              <a:rPr lang="en-US" dirty="0"/>
              <a:t>proxy servers. Nano Servers also use a version of Windows PowerShell which has many differences as a server with regular PowerShell</a:t>
            </a:r>
          </a:p>
          <a:p>
            <a:r>
              <a:rPr lang="en-US" dirty="0"/>
              <a:t>There is no downloadable version of just Windows Server 2016 Nano Server. Nano Server is included on the Windows Server 2016 Standard or Datacenter physical media. Both server versions have a folder called </a:t>
            </a:r>
            <a:r>
              <a:rPr lang="en-US" dirty="0" err="1"/>
              <a:t>NanoServer</a:t>
            </a:r>
            <a:r>
              <a:rPr lang="en-US" dirty="0"/>
              <a:t>. The </a:t>
            </a:r>
            <a:r>
              <a:rPr lang="en-US" dirty="0" err="1"/>
              <a:t>NanoServer</a:t>
            </a:r>
            <a:r>
              <a:rPr lang="en-US" dirty="0"/>
              <a:t> folders contain a .</a:t>
            </a:r>
            <a:r>
              <a:rPr lang="en-US" dirty="0" err="1"/>
              <a:t>wim</a:t>
            </a:r>
            <a:r>
              <a:rPr lang="en-US" dirty="0"/>
              <a:t> image and a subfolder</a:t>
            </a:r>
          </a:p>
          <a:p>
            <a:r>
              <a:rPr lang="en-US" dirty="0"/>
              <a:t>called Packages. The Packages subfolder is needed when you want to add server roles and features to the image.</a:t>
            </a:r>
          </a:p>
          <a:p>
            <a:r>
              <a:rPr lang="en-US" dirty="0"/>
              <a:t>But if you want a real easy way to create a Nano Server virtual hard drive (VHD), you can just download the Nano Server Image Builder. This software will help you easily create a Nano Server VHD that you can then use to boot up a server with or use in Microsoft’s Hyper-V server.</a:t>
            </a:r>
          </a:p>
        </p:txBody>
      </p:sp>
    </p:spTree>
    <p:extLst>
      <p:ext uri="{BB962C8B-B14F-4D97-AF65-F5344CB8AC3E}">
        <p14:creationId xmlns:p14="http://schemas.microsoft.com/office/powerpoint/2010/main" val="348158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337911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3"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9" name="Text Placeholder 2">
            <a:hlinkClick r:id="rId14" action="ppaction://hlinksldjump"/>
            <a:extLst>
              <a:ext uri="{FF2B5EF4-FFF2-40B4-BE49-F238E27FC236}">
                <a16:creationId xmlns:a16="http://schemas.microsoft.com/office/drawing/2014/main" id="{B360B583-455C-2E43-BB6A-DB82A9F2692B}"/>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Server Roles</a:t>
            </a:r>
          </a:p>
        </p:txBody>
      </p:sp>
      <p:sp>
        <p:nvSpPr>
          <p:cNvPr id="11" name="Text Placeholder 2">
            <a:hlinkClick r:id="rId15" action="ppaction://hlinksldjump"/>
            <a:extLst>
              <a:ext uri="{FF2B5EF4-FFF2-40B4-BE49-F238E27FC236}">
                <a16:creationId xmlns:a16="http://schemas.microsoft.com/office/drawing/2014/main" id="{CCFB61E4-BF4B-4156-B1C9-9140FA8D36AB}"/>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Migrating Roles and Features to Windows Server 2016 </a:t>
            </a:r>
            <a:endParaRPr lang="en-US" dirty="0"/>
          </a:p>
        </p:txBody>
      </p:sp>
      <p:sp>
        <p:nvSpPr>
          <p:cNvPr id="10" name="Text Placeholder 2">
            <a:hlinkClick r:id="rId16" action="ppaction://hlinksldjump"/>
            <a:extLst>
              <a:ext uri="{FF2B5EF4-FFF2-40B4-BE49-F238E27FC236}">
                <a16:creationId xmlns:a16="http://schemas.microsoft.com/office/drawing/2014/main" id="{E0AC5BD1-403F-D340-A4EA-159E4D097915}"/>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Installing Windows Server 2016</a:t>
            </a:r>
            <a:endParaRPr lang="en-US" dirty="0"/>
          </a:p>
        </p:txBody>
      </p:sp>
      <p:sp>
        <p:nvSpPr>
          <p:cNvPr id="15" name="Text Placeholder 2">
            <a:extLst>
              <a:ext uri="{FF2B5EF4-FFF2-40B4-BE49-F238E27FC236}">
                <a16:creationId xmlns:a16="http://schemas.microsoft.com/office/drawing/2014/main" id="{AFDFAC48-CCF9-4BF8-B399-5ED130A75479}"/>
              </a:ext>
            </a:extLst>
          </p:cNvPr>
          <p:cNvSpPr>
            <a:spLocks noGrp="1"/>
          </p:cNvSpPr>
          <p:nvPr>
            <p:custDataLst>
              <p:tags r:id="rId10"/>
            </p:custDataLst>
          </p:nvPr>
        </p:nvSpPr>
        <p:spPr bwMode="gray">
          <a:xfrm>
            <a:off x="4978400" y="3835400"/>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Post-installation configuration settings</a:t>
            </a:r>
            <a:endParaRPr lang="en-US" b="1" dirty="0">
              <a:solidFill>
                <a:schemeClr val="tx2"/>
              </a:solidFill>
            </a:endParaRPr>
          </a:p>
        </p:txBody>
      </p:sp>
    </p:spTree>
    <p:extLst>
      <p:ext uri="{BB962C8B-B14F-4D97-AF65-F5344CB8AC3E}">
        <p14:creationId xmlns:p14="http://schemas.microsoft.com/office/powerpoint/2010/main" val="4199518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256E878E-48ED-4A09-83AF-9CAB65AC1986}"/>
              </a:ext>
            </a:extLst>
          </p:cNvPr>
          <p:cNvGraphicFramePr>
            <a:graphicFrameLocks noChangeAspect="1"/>
          </p:cNvGraphicFramePr>
          <p:nvPr>
            <p:custDataLst>
              <p:tags r:id="rId2"/>
            </p:custDataLst>
            <p:extLst>
              <p:ext uri="{D42A27DB-BD31-4B8C-83A1-F6EECF244321}">
                <p14:modId xmlns:p14="http://schemas.microsoft.com/office/powerpoint/2010/main" val="3406847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07"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8699EA5-1279-43C0-AD78-6611985F97F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B9FAD1BB-FE80-4449-BDE6-6B6D95A915AF}"/>
              </a:ext>
            </a:extLst>
          </p:cNvPr>
          <p:cNvSpPr>
            <a:spLocks noGrp="1"/>
          </p:cNvSpPr>
          <p:nvPr>
            <p:ph type="title"/>
          </p:nvPr>
        </p:nvSpPr>
        <p:spPr/>
        <p:txBody>
          <a:bodyPr/>
          <a:lstStyle/>
          <a:p>
            <a:r>
              <a:rPr lang="en-US" dirty="0"/>
              <a:t>Post-installation configuration settings</a:t>
            </a:r>
          </a:p>
        </p:txBody>
      </p:sp>
      <p:sp>
        <p:nvSpPr>
          <p:cNvPr id="3" name="Subtitle 2">
            <a:extLst>
              <a:ext uri="{FF2B5EF4-FFF2-40B4-BE49-F238E27FC236}">
                <a16:creationId xmlns:a16="http://schemas.microsoft.com/office/drawing/2014/main" id="{8B2BF28A-8CC1-49C9-94D9-B93CC75BCEA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65A3C0EC-7CBA-4CC6-BBB3-F3C2D0E2D386}"/>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0BA0F2AD-69F6-401E-B45B-F90F72E238E9}"/>
              </a:ext>
            </a:extLst>
          </p:cNvPr>
          <p:cNvSpPr/>
          <p:nvPr/>
        </p:nvSpPr>
        <p:spPr>
          <a:xfrm>
            <a:off x="3641556" y="1362551"/>
            <a:ext cx="7998755" cy="2862322"/>
          </a:xfrm>
          <a:prstGeom prst="rect">
            <a:avLst/>
          </a:prstGeom>
        </p:spPr>
        <p:txBody>
          <a:bodyPr wrap="square">
            <a:spAutoFit/>
          </a:bodyPr>
          <a:lstStyle/>
          <a:p>
            <a:r>
              <a:rPr lang="en-US" dirty="0">
                <a:latin typeface="Segoe"/>
              </a:rPr>
              <a:t>After you have installed Windows Server 2016, you typically should complete the following:</a:t>
            </a:r>
          </a:p>
          <a:p>
            <a:r>
              <a:rPr lang="en-US" dirty="0">
                <a:latin typeface="Symbol" panose="05050102010706020507" pitchFamily="18" charset="2"/>
              </a:rPr>
              <a:t>• </a:t>
            </a:r>
            <a:r>
              <a:rPr lang="en-US" dirty="0">
                <a:latin typeface="Segoe"/>
              </a:rPr>
              <a:t>Configure the IP address.</a:t>
            </a:r>
          </a:p>
          <a:p>
            <a:r>
              <a:rPr lang="en-US" dirty="0">
                <a:latin typeface="Symbol" panose="05050102010706020507" pitchFamily="18" charset="2"/>
              </a:rPr>
              <a:t>• </a:t>
            </a:r>
            <a:r>
              <a:rPr lang="en-US" dirty="0">
                <a:latin typeface="Segoe"/>
              </a:rPr>
              <a:t>Set the computer name.</a:t>
            </a:r>
          </a:p>
          <a:p>
            <a:r>
              <a:rPr lang="en-US" dirty="0">
                <a:latin typeface="Symbol" panose="05050102010706020507" pitchFamily="18" charset="2"/>
              </a:rPr>
              <a:t>• </a:t>
            </a:r>
            <a:r>
              <a:rPr lang="en-US" dirty="0">
                <a:latin typeface="Segoe"/>
              </a:rPr>
              <a:t>Join an Active Directory domain.</a:t>
            </a:r>
          </a:p>
          <a:p>
            <a:r>
              <a:rPr lang="en-US" dirty="0">
                <a:latin typeface="Symbol" panose="05050102010706020507" pitchFamily="18" charset="2"/>
              </a:rPr>
              <a:t>• </a:t>
            </a:r>
            <a:r>
              <a:rPr lang="en-US" dirty="0">
                <a:latin typeface="Segoe"/>
              </a:rPr>
              <a:t>Configure the time zone.</a:t>
            </a:r>
          </a:p>
          <a:p>
            <a:r>
              <a:rPr lang="en-US" dirty="0">
                <a:latin typeface="Symbol" panose="05050102010706020507" pitchFamily="18" charset="2"/>
              </a:rPr>
              <a:t>• </a:t>
            </a:r>
            <a:r>
              <a:rPr lang="en-US" dirty="0">
                <a:latin typeface="Segoe"/>
              </a:rPr>
              <a:t>Enable automatic updates.</a:t>
            </a:r>
          </a:p>
          <a:p>
            <a:r>
              <a:rPr lang="en-US" dirty="0">
                <a:latin typeface="Symbol" panose="05050102010706020507" pitchFamily="18" charset="2"/>
              </a:rPr>
              <a:t>• </a:t>
            </a:r>
            <a:r>
              <a:rPr lang="en-US" dirty="0">
                <a:latin typeface="Segoe"/>
              </a:rPr>
              <a:t>Add roles and features.</a:t>
            </a:r>
          </a:p>
          <a:p>
            <a:r>
              <a:rPr lang="en-US" dirty="0">
                <a:latin typeface="Symbol" panose="05050102010706020507" pitchFamily="18" charset="2"/>
              </a:rPr>
              <a:t>• </a:t>
            </a:r>
            <a:r>
              <a:rPr lang="en-US" dirty="0">
                <a:latin typeface="Segoe"/>
              </a:rPr>
              <a:t>Enable the Remote Desktop feature.</a:t>
            </a:r>
          </a:p>
          <a:p>
            <a:r>
              <a:rPr lang="en-US" dirty="0">
                <a:latin typeface="Symbol" panose="05050102010706020507" pitchFamily="18" charset="2"/>
              </a:rPr>
              <a:t>• </a:t>
            </a:r>
            <a:r>
              <a:rPr lang="en-US" dirty="0">
                <a:latin typeface="Segoe"/>
              </a:rPr>
              <a:t>Configure Windows Defender Firewall settings.</a:t>
            </a:r>
            <a:endParaRPr lang="en-US" dirty="0"/>
          </a:p>
        </p:txBody>
      </p:sp>
    </p:spTree>
    <p:extLst>
      <p:ext uri="{BB962C8B-B14F-4D97-AF65-F5344CB8AC3E}">
        <p14:creationId xmlns:p14="http://schemas.microsoft.com/office/powerpoint/2010/main" val="247591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6382123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89"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2" name="Text Placeholder 2">
            <a:extLst>
              <a:ext uri="{FF2B5EF4-FFF2-40B4-BE49-F238E27FC236}">
                <a16:creationId xmlns:a16="http://schemas.microsoft.com/office/drawing/2014/main" id="{263E4BD4-AD53-4E1D-83A9-6D24DD84CCA8}"/>
              </a:ext>
            </a:extLst>
          </p:cNvPr>
          <p:cNvSpPr>
            <a:spLocks noGrp="1"/>
          </p:cNvSpPr>
          <p:nvPr>
            <p:custDataLst>
              <p:tags r:id="rId7"/>
            </p:custDataLst>
          </p:nvPr>
        </p:nvSpPr>
        <p:spPr bwMode="gray">
          <a:xfrm>
            <a:off x="4978399" y="2614613"/>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a:solidFill>
                  <a:schemeClr val="tx2"/>
                </a:solidFill>
              </a:rPr>
              <a:t>Server Roles</a:t>
            </a:r>
            <a:endParaRPr lang="en-US" b="1" dirty="0">
              <a:solidFill>
                <a:schemeClr val="tx2"/>
              </a:solidFill>
            </a:endParaRPr>
          </a:p>
        </p:txBody>
      </p:sp>
      <p:sp>
        <p:nvSpPr>
          <p:cNvPr id="21" name="Text Placeholder 2">
            <a:hlinkClick r:id="rId14" action="ppaction://hlinksldjump"/>
            <a:extLst>
              <a:ext uri="{FF2B5EF4-FFF2-40B4-BE49-F238E27FC236}">
                <a16:creationId xmlns:a16="http://schemas.microsoft.com/office/drawing/2014/main" id="{46F4128D-BCDF-4CA5-B4D5-67F25E56F960}"/>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Migrating Roles and Features to Windows Server 2016 </a:t>
            </a:r>
            <a:endParaRPr lang="en-US" dirty="0"/>
          </a:p>
        </p:txBody>
      </p:sp>
      <p:sp>
        <p:nvSpPr>
          <p:cNvPr id="11" name="Text Placeholder 2">
            <a:hlinkClick r:id="rId15" action="ppaction://hlinksldjump"/>
            <a:extLst>
              <a:ext uri="{FF2B5EF4-FFF2-40B4-BE49-F238E27FC236}">
                <a16:creationId xmlns:a16="http://schemas.microsoft.com/office/drawing/2014/main" id="{354F9ECB-2493-4F69-90C5-69D2164B240A}"/>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Installing Windows Server 2016</a:t>
            </a:r>
            <a:endParaRPr lang="en-US" dirty="0"/>
          </a:p>
        </p:txBody>
      </p:sp>
      <p:sp>
        <p:nvSpPr>
          <p:cNvPr id="25" name="Text Placeholder 2">
            <a:hlinkClick r:id="rId16" action="ppaction://hlinksldjump"/>
            <a:extLst>
              <a:ext uri="{FF2B5EF4-FFF2-40B4-BE49-F238E27FC236}">
                <a16:creationId xmlns:a16="http://schemas.microsoft.com/office/drawing/2014/main" id="{37644F73-368E-4966-A11B-5A8E762828C1}"/>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Post-installation configuration settings</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39D85F9-7382-4035-B802-7C3216606645}"/>
              </a:ext>
            </a:extLst>
          </p:cNvPr>
          <p:cNvGraphicFramePr>
            <a:graphicFrameLocks noChangeAspect="1"/>
          </p:cNvGraphicFramePr>
          <p:nvPr>
            <p:custDataLst>
              <p:tags r:id="rId2"/>
            </p:custDataLst>
            <p:extLst>
              <p:ext uri="{D42A27DB-BD31-4B8C-83A1-F6EECF244321}">
                <p14:modId xmlns:p14="http://schemas.microsoft.com/office/powerpoint/2010/main" val="28725414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0"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AC53D03-9E89-4376-B24D-8D7C9ACD63B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AD900EF6-07FE-434B-AEAB-E4B420FAC9C0}"/>
              </a:ext>
            </a:extLst>
          </p:cNvPr>
          <p:cNvSpPr>
            <a:spLocks noGrp="1"/>
          </p:cNvSpPr>
          <p:nvPr>
            <p:ph type="title"/>
          </p:nvPr>
        </p:nvSpPr>
        <p:spPr/>
        <p:txBody>
          <a:bodyPr/>
          <a:lstStyle/>
          <a:p>
            <a:r>
              <a:rPr lang="en-US" dirty="0"/>
              <a:t>Server Roles</a:t>
            </a:r>
          </a:p>
        </p:txBody>
      </p:sp>
      <p:sp>
        <p:nvSpPr>
          <p:cNvPr id="3" name="Subtitle 2">
            <a:extLst>
              <a:ext uri="{FF2B5EF4-FFF2-40B4-BE49-F238E27FC236}">
                <a16:creationId xmlns:a16="http://schemas.microsoft.com/office/drawing/2014/main" id="{32F1F2CA-5C8A-4DC8-BF80-6130ECE8BCC7}"/>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927F6D8-4141-4277-BCD4-B9295DE1E2EC}"/>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229850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1826440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5"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9" name="Text Placeholder 2">
            <a:hlinkClick r:id="rId14" action="ppaction://hlinksldjump"/>
            <a:extLst>
              <a:ext uri="{FF2B5EF4-FFF2-40B4-BE49-F238E27FC236}">
                <a16:creationId xmlns:a16="http://schemas.microsoft.com/office/drawing/2014/main" id="{B360B583-455C-2E43-BB6A-DB82A9F2692B}"/>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Server Roles</a:t>
            </a:r>
          </a:p>
        </p:txBody>
      </p:sp>
      <p:sp>
        <p:nvSpPr>
          <p:cNvPr id="19" name="Text Placeholder 2">
            <a:extLst>
              <a:ext uri="{FF2B5EF4-FFF2-40B4-BE49-F238E27FC236}">
                <a16:creationId xmlns:a16="http://schemas.microsoft.com/office/drawing/2014/main" id="{0EB72686-AFCF-4E9E-BEE8-371B3BA304C3}"/>
              </a:ext>
            </a:extLst>
          </p:cNvPr>
          <p:cNvSpPr>
            <a:spLocks noGrp="1"/>
          </p:cNvSpPr>
          <p:nvPr>
            <p:custDataLst>
              <p:tags r:id="rId8"/>
            </p:custDataLst>
          </p:nvPr>
        </p:nvSpPr>
        <p:spPr bwMode="gray">
          <a:xfrm>
            <a:off x="4978400"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a:solidFill>
                  <a:schemeClr val="tx2"/>
                </a:solidFill>
              </a:rPr>
              <a:t>Migrating Roles and Features to Windows Server 2016 </a:t>
            </a:r>
            <a:endParaRPr lang="en-US" b="1" dirty="0">
              <a:solidFill>
                <a:schemeClr val="tx2"/>
              </a:solidFill>
            </a:endParaRPr>
          </a:p>
        </p:txBody>
      </p:sp>
      <p:sp>
        <p:nvSpPr>
          <p:cNvPr id="10" name="Text Placeholder 2">
            <a:hlinkClick r:id="rId15" action="ppaction://hlinksldjump"/>
            <a:extLst>
              <a:ext uri="{FF2B5EF4-FFF2-40B4-BE49-F238E27FC236}">
                <a16:creationId xmlns:a16="http://schemas.microsoft.com/office/drawing/2014/main" id="{E0AC5BD1-403F-D340-A4EA-159E4D097915}"/>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Installing Windows Server 2016</a:t>
            </a:r>
            <a:endParaRPr lang="en-US" dirty="0"/>
          </a:p>
        </p:txBody>
      </p:sp>
      <p:sp>
        <p:nvSpPr>
          <p:cNvPr id="23" name="Text Placeholder 2">
            <a:hlinkClick r:id="rId16" action="ppaction://hlinksldjump"/>
            <a:extLst>
              <a:ext uri="{FF2B5EF4-FFF2-40B4-BE49-F238E27FC236}">
                <a16:creationId xmlns:a16="http://schemas.microsoft.com/office/drawing/2014/main" id="{B6180B8F-B040-4B9B-B4CF-B57FFD9D4E90}"/>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a:t>Post-installation configuration settings</a:t>
            </a:r>
            <a:endParaRPr lang="en-US" dirty="0"/>
          </a:p>
        </p:txBody>
      </p:sp>
    </p:spTree>
    <p:extLst>
      <p:ext uri="{BB962C8B-B14F-4D97-AF65-F5344CB8AC3E}">
        <p14:creationId xmlns:p14="http://schemas.microsoft.com/office/powerpoint/2010/main" val="337400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7E32307F-3523-463F-9067-3ADAD7128B56}"/>
              </a:ext>
            </a:extLst>
          </p:cNvPr>
          <p:cNvGraphicFramePr>
            <a:graphicFrameLocks noChangeAspect="1"/>
          </p:cNvGraphicFramePr>
          <p:nvPr>
            <p:custDataLst>
              <p:tags r:id="rId2"/>
            </p:custDataLst>
            <p:extLst>
              <p:ext uri="{D42A27DB-BD31-4B8C-83A1-F6EECF244321}">
                <p14:modId xmlns:p14="http://schemas.microsoft.com/office/powerpoint/2010/main" val="8592645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88"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4B7331E-2B4D-4FC2-AC1B-07F04D334A4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67319951-4034-40E7-846D-DA6CEB631B45}"/>
              </a:ext>
            </a:extLst>
          </p:cNvPr>
          <p:cNvSpPr>
            <a:spLocks noGrp="1"/>
          </p:cNvSpPr>
          <p:nvPr>
            <p:ph type="title"/>
          </p:nvPr>
        </p:nvSpPr>
        <p:spPr/>
        <p:txBody>
          <a:bodyPr/>
          <a:lstStyle/>
          <a:p>
            <a:r>
              <a:rPr lang="en-US" dirty="0"/>
              <a:t>Migrating server roles and features to Windows Server 2016</a:t>
            </a:r>
          </a:p>
        </p:txBody>
      </p:sp>
      <p:sp>
        <p:nvSpPr>
          <p:cNvPr id="3" name="Subtitle 2">
            <a:extLst>
              <a:ext uri="{FF2B5EF4-FFF2-40B4-BE49-F238E27FC236}">
                <a16:creationId xmlns:a16="http://schemas.microsoft.com/office/drawing/2014/main" id="{C05965F4-6FA7-4E45-88FA-1E5150C16EC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2C3E7B96-2E76-4769-A236-78B991A28FF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9D92A5F5-A7B7-44C5-A180-8C7AB1F48DF2}"/>
              </a:ext>
            </a:extLst>
          </p:cNvPr>
          <p:cNvSpPr/>
          <p:nvPr/>
        </p:nvSpPr>
        <p:spPr>
          <a:xfrm>
            <a:off x="3705727" y="1228209"/>
            <a:ext cx="8053136" cy="5632311"/>
          </a:xfrm>
          <a:prstGeom prst="rect">
            <a:avLst/>
          </a:prstGeom>
        </p:spPr>
        <p:txBody>
          <a:bodyPr wrap="square">
            <a:spAutoFit/>
          </a:bodyPr>
          <a:lstStyle/>
          <a:p>
            <a:r>
              <a:rPr lang="en-US" dirty="0">
                <a:latin typeface="LiberationSerif"/>
              </a:rPr>
              <a:t>Windows Server 2016 includes a set of migration tools that administrators can use to help ease the process of migrating server roles, features, operating system settings, and data.</a:t>
            </a:r>
          </a:p>
          <a:p>
            <a:r>
              <a:rPr lang="en-US" dirty="0">
                <a:latin typeface="LiberationSerif"/>
              </a:rPr>
              <a:t>Administrators can migrate this data from an existing server that are running Windows Server 2008 R2, Windows Server 2012, Windows Server 2012 R2, or Windows Server 2016 to a computer that is running Windows Server 2016.</a:t>
            </a:r>
          </a:p>
          <a:p>
            <a:endParaRPr lang="en-US" dirty="0">
              <a:latin typeface="LiberationSerif"/>
            </a:endParaRPr>
          </a:p>
          <a:p>
            <a:r>
              <a:rPr lang="en-US" dirty="0">
                <a:latin typeface="LiberationSerif"/>
              </a:rPr>
              <a:t>Using Windows Server Migration Tools to migrate roles, role services, and features can simplify the deployment of new servers. You can migrate roles and features on any server, including Server Core, installation option of Windows Server 2016, and virtual servers. By using Windows Server Migration Tools, an administrator can reduce migration downtime, increase the accuracy of the migration process, and help eliminate conflicts that could otherwise occur during the migration process.</a:t>
            </a:r>
          </a:p>
          <a:p>
            <a:endParaRPr lang="en-US" dirty="0">
              <a:latin typeface="LiberationSerif"/>
            </a:endParaRPr>
          </a:p>
          <a:p>
            <a:r>
              <a:rPr lang="en-US" dirty="0">
                <a:latin typeface="LiberationSerif"/>
              </a:rPr>
              <a:t>One advantage of using the migration tools is that most of them support cross-architecture migrations (x86-based to x64-based computing platforms), migrations between physical and virtual environments, and migrations between both the full and Server Core installation options of the Windows Server operating system. In Windows Server 2016, Windows Server Migration Tools also supports cross-subnet migrations.</a:t>
            </a:r>
          </a:p>
        </p:txBody>
      </p:sp>
    </p:spTree>
    <p:extLst>
      <p:ext uri="{BB962C8B-B14F-4D97-AF65-F5344CB8AC3E}">
        <p14:creationId xmlns:p14="http://schemas.microsoft.com/office/powerpoint/2010/main" val="50274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7E32307F-3523-463F-9067-3ADAD7128B5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4" name="think-cell Slide" r:id="rId5" imgW="592" imgH="595" progId="TCLayout.ActiveDocument.1">
                  <p:embed/>
                </p:oleObj>
              </mc:Choice>
              <mc:Fallback>
                <p:oleObj name="think-cell Slide" r:id="rId5" imgW="592" imgH="595" progId="TCLayout.ActiveDocument.1">
                  <p:embed/>
                  <p:pic>
                    <p:nvPicPr>
                      <p:cNvPr id="7" name="Object 6" hidden="1">
                        <a:extLst>
                          <a:ext uri="{FF2B5EF4-FFF2-40B4-BE49-F238E27FC236}">
                            <a16:creationId xmlns:a16="http://schemas.microsoft.com/office/drawing/2014/main" id="{7E32307F-3523-463F-9067-3ADAD7128B5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4B7331E-2B4D-4FC2-AC1B-07F04D334A4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67319951-4034-40E7-846D-DA6CEB631B45}"/>
              </a:ext>
            </a:extLst>
          </p:cNvPr>
          <p:cNvSpPr>
            <a:spLocks noGrp="1"/>
          </p:cNvSpPr>
          <p:nvPr>
            <p:ph type="title"/>
          </p:nvPr>
        </p:nvSpPr>
        <p:spPr/>
        <p:txBody>
          <a:bodyPr/>
          <a:lstStyle/>
          <a:p>
            <a:r>
              <a:rPr lang="en-US" dirty="0"/>
              <a:t>Migrating server roles and features to Windows Server 2016</a:t>
            </a:r>
          </a:p>
        </p:txBody>
      </p:sp>
      <p:sp>
        <p:nvSpPr>
          <p:cNvPr id="3" name="Subtitle 2">
            <a:extLst>
              <a:ext uri="{FF2B5EF4-FFF2-40B4-BE49-F238E27FC236}">
                <a16:creationId xmlns:a16="http://schemas.microsoft.com/office/drawing/2014/main" id="{C05965F4-6FA7-4E45-88FA-1E5150C16EC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2C3E7B96-2E76-4769-A236-78B991A28FF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9D92A5F5-A7B7-44C5-A180-8C7AB1F48DF2}"/>
              </a:ext>
            </a:extLst>
          </p:cNvPr>
          <p:cNvSpPr/>
          <p:nvPr/>
        </p:nvSpPr>
        <p:spPr>
          <a:xfrm>
            <a:off x="3705727" y="1228209"/>
            <a:ext cx="8053136" cy="4247317"/>
          </a:xfrm>
          <a:prstGeom prst="rect">
            <a:avLst/>
          </a:prstGeom>
        </p:spPr>
        <p:txBody>
          <a:bodyPr wrap="square">
            <a:spAutoFit/>
          </a:bodyPr>
          <a:lstStyle/>
          <a:p>
            <a:r>
              <a:rPr lang="en-US" dirty="0">
                <a:latin typeface="LiberationSerif"/>
              </a:rPr>
              <a:t>Requirements:</a:t>
            </a:r>
          </a:p>
          <a:p>
            <a:pPr marL="285750" indent="-285750">
              <a:buFont typeface="Arial" panose="020B0604020202020204" pitchFamily="34" charset="0"/>
              <a:buChar char="•"/>
            </a:pPr>
            <a:r>
              <a:rPr lang="en-US" dirty="0"/>
              <a:t>The feature must be installed on both the source and destination computers.</a:t>
            </a:r>
          </a:p>
          <a:p>
            <a:pPr marL="285750" indent="-285750">
              <a:buFont typeface="Arial" panose="020B0604020202020204" pitchFamily="34" charset="0"/>
              <a:buChar char="•"/>
            </a:pPr>
            <a:r>
              <a:rPr lang="en-US" dirty="0"/>
              <a:t>You must be a member of the Administrators group on both the source and destination servers to install, remove, or set up the tools.</a:t>
            </a:r>
          </a:p>
          <a:p>
            <a:pPr marL="285750" indent="-285750">
              <a:buFont typeface="Arial" panose="020B0604020202020204" pitchFamily="34" charset="0"/>
              <a:buChar char="•"/>
            </a:pPr>
            <a:endParaRPr lang="en-US" dirty="0">
              <a:latin typeface="LiberationSerif"/>
            </a:endParaRPr>
          </a:p>
          <a:p>
            <a:r>
              <a:rPr lang="en-US" dirty="0"/>
              <a:t>Windows Server Migration Tools installation and preparation can be</a:t>
            </a:r>
          </a:p>
          <a:p>
            <a:r>
              <a:rPr lang="en-US" dirty="0"/>
              <a:t>divided into the following stages:</a:t>
            </a:r>
          </a:p>
          <a:p>
            <a:r>
              <a:rPr lang="en-US" dirty="0"/>
              <a:t>1. Installing Windows Server Migration Tools on destination servers that run Windows Server 2016</a:t>
            </a:r>
          </a:p>
          <a:p>
            <a:r>
              <a:rPr lang="en-US" dirty="0"/>
              <a:t>2. Creating deployment folders on destination servers that run Windows Server 2016 for copying to source servers</a:t>
            </a:r>
          </a:p>
          <a:p>
            <a:r>
              <a:rPr lang="en-US" dirty="0"/>
              <a:t>3. Copying deployment folders from destination servers to source servers</a:t>
            </a:r>
          </a:p>
          <a:p>
            <a:r>
              <a:rPr lang="en-US" dirty="0"/>
              <a:t>4. Registering Windows Server Migration Tools on source servers by using the </a:t>
            </a:r>
            <a:r>
              <a:rPr lang="en-US" b="1" dirty="0"/>
              <a:t>SmigDeploy.exe </a:t>
            </a:r>
            <a:r>
              <a:rPr lang="en-US" dirty="0"/>
              <a:t>tool included in the deployment folder.</a:t>
            </a:r>
            <a:endParaRPr lang="en-US" dirty="0">
              <a:latin typeface="LiberationSerif"/>
            </a:endParaRPr>
          </a:p>
        </p:txBody>
      </p:sp>
    </p:spTree>
    <p:extLst>
      <p:ext uri="{BB962C8B-B14F-4D97-AF65-F5344CB8AC3E}">
        <p14:creationId xmlns:p14="http://schemas.microsoft.com/office/powerpoint/2010/main" val="330660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7E32307F-3523-463F-9067-3ADAD7128B5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0" name="think-cell Slide" r:id="rId5" imgW="592" imgH="595" progId="TCLayout.ActiveDocument.1">
                  <p:embed/>
                </p:oleObj>
              </mc:Choice>
              <mc:Fallback>
                <p:oleObj name="think-cell Slide" r:id="rId5" imgW="592" imgH="595" progId="TCLayout.ActiveDocument.1">
                  <p:embed/>
                  <p:pic>
                    <p:nvPicPr>
                      <p:cNvPr id="7" name="Object 6" hidden="1">
                        <a:extLst>
                          <a:ext uri="{FF2B5EF4-FFF2-40B4-BE49-F238E27FC236}">
                            <a16:creationId xmlns:a16="http://schemas.microsoft.com/office/drawing/2014/main" id="{7E32307F-3523-463F-9067-3ADAD7128B5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4B7331E-2B4D-4FC2-AC1B-07F04D334A4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67319951-4034-40E7-846D-DA6CEB631B45}"/>
              </a:ext>
            </a:extLst>
          </p:cNvPr>
          <p:cNvSpPr>
            <a:spLocks noGrp="1"/>
          </p:cNvSpPr>
          <p:nvPr>
            <p:ph type="title"/>
          </p:nvPr>
        </p:nvSpPr>
        <p:spPr/>
        <p:txBody>
          <a:bodyPr/>
          <a:lstStyle/>
          <a:p>
            <a:r>
              <a:rPr lang="en-US" dirty="0"/>
              <a:t>Migrating server roles and features to Windows Server 2016</a:t>
            </a:r>
          </a:p>
        </p:txBody>
      </p:sp>
      <p:sp>
        <p:nvSpPr>
          <p:cNvPr id="3" name="Subtitle 2">
            <a:extLst>
              <a:ext uri="{FF2B5EF4-FFF2-40B4-BE49-F238E27FC236}">
                <a16:creationId xmlns:a16="http://schemas.microsoft.com/office/drawing/2014/main" id="{C05965F4-6FA7-4E45-88FA-1E5150C16EC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2C3E7B96-2E76-4769-A236-78B991A28FF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9D92A5F5-A7B7-44C5-A180-8C7AB1F48DF2}"/>
              </a:ext>
            </a:extLst>
          </p:cNvPr>
          <p:cNvSpPr/>
          <p:nvPr/>
        </p:nvSpPr>
        <p:spPr>
          <a:xfrm>
            <a:off x="3705727" y="1228209"/>
            <a:ext cx="8053136" cy="3693319"/>
          </a:xfrm>
          <a:prstGeom prst="rect">
            <a:avLst/>
          </a:prstGeom>
        </p:spPr>
        <p:txBody>
          <a:bodyPr wrap="square">
            <a:spAutoFit/>
          </a:bodyPr>
          <a:lstStyle/>
          <a:p>
            <a:r>
              <a:rPr lang="en-US" dirty="0"/>
              <a:t>The roles that you can migrate include:</a:t>
            </a:r>
          </a:p>
          <a:p>
            <a:r>
              <a:rPr lang="en-US" dirty="0"/>
              <a:t>• Active Directory Certificate Services</a:t>
            </a:r>
          </a:p>
          <a:p>
            <a:r>
              <a:rPr lang="en-US" dirty="0"/>
              <a:t>• Active Directory Federation Services (AD FS) Role Services</a:t>
            </a:r>
          </a:p>
          <a:p>
            <a:r>
              <a:rPr lang="en-US" dirty="0"/>
              <a:t>• File and Storage Services</a:t>
            </a:r>
          </a:p>
          <a:p>
            <a:r>
              <a:rPr lang="en-US" dirty="0"/>
              <a:t>• DHCP</a:t>
            </a:r>
          </a:p>
          <a:p>
            <a:r>
              <a:rPr lang="en-US" dirty="0"/>
              <a:t>• DNS</a:t>
            </a:r>
          </a:p>
          <a:p>
            <a:r>
              <a:rPr lang="en-US" dirty="0"/>
              <a:t>• Hyper-V</a:t>
            </a:r>
          </a:p>
          <a:p>
            <a:r>
              <a:rPr lang="en-US" dirty="0"/>
              <a:t>• Network Policy Server</a:t>
            </a:r>
          </a:p>
          <a:p>
            <a:r>
              <a:rPr lang="en-US" dirty="0"/>
              <a:t>• Print and Document Services</a:t>
            </a:r>
          </a:p>
          <a:p>
            <a:r>
              <a:rPr lang="en-US" dirty="0"/>
              <a:t>• Remote Access</a:t>
            </a:r>
          </a:p>
          <a:p>
            <a:r>
              <a:rPr lang="en-US" dirty="0"/>
              <a:t>• Remote Desktop Services</a:t>
            </a:r>
          </a:p>
          <a:p>
            <a:r>
              <a:rPr lang="en-US" dirty="0"/>
              <a:t>• Cluster Role Services</a:t>
            </a:r>
          </a:p>
          <a:p>
            <a:r>
              <a:rPr lang="en-US" dirty="0"/>
              <a:t>• Windows Server Update Services (WSUS)</a:t>
            </a:r>
            <a:endParaRPr lang="en-US" dirty="0">
              <a:latin typeface="LiberationSerif"/>
            </a:endParaRPr>
          </a:p>
        </p:txBody>
      </p:sp>
    </p:spTree>
    <p:extLst>
      <p:ext uri="{BB962C8B-B14F-4D97-AF65-F5344CB8AC3E}">
        <p14:creationId xmlns:p14="http://schemas.microsoft.com/office/powerpoint/2010/main" val="191579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20773800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37"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9" name="Text Placeholder 2">
            <a:hlinkClick r:id="rId14" action="ppaction://hlinksldjump"/>
            <a:extLst>
              <a:ext uri="{FF2B5EF4-FFF2-40B4-BE49-F238E27FC236}">
                <a16:creationId xmlns:a16="http://schemas.microsoft.com/office/drawing/2014/main" id="{B360B583-455C-2E43-BB6A-DB82A9F2692B}"/>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Server Roles</a:t>
            </a:r>
          </a:p>
        </p:txBody>
      </p:sp>
      <p:sp>
        <p:nvSpPr>
          <p:cNvPr id="11" name="Text Placeholder 2">
            <a:hlinkClick r:id="rId15" action="ppaction://hlinksldjump"/>
            <a:extLst>
              <a:ext uri="{FF2B5EF4-FFF2-40B4-BE49-F238E27FC236}">
                <a16:creationId xmlns:a16="http://schemas.microsoft.com/office/drawing/2014/main" id="{CCFB61E4-BF4B-4156-B1C9-9140FA8D36AB}"/>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Migrating Roles and Features to Windows Server 2016 </a:t>
            </a:r>
            <a:endParaRPr lang="en-US" dirty="0"/>
          </a:p>
        </p:txBody>
      </p:sp>
      <p:sp>
        <p:nvSpPr>
          <p:cNvPr id="10" name="Text Placeholder 2">
            <a:extLst>
              <a:ext uri="{FF2B5EF4-FFF2-40B4-BE49-F238E27FC236}">
                <a16:creationId xmlns:a16="http://schemas.microsoft.com/office/drawing/2014/main" id="{E0AC5BD1-403F-D340-A4EA-159E4D097915}"/>
              </a:ext>
            </a:extLst>
          </p:cNvPr>
          <p:cNvSpPr>
            <a:spLocks noGrp="1"/>
          </p:cNvSpPr>
          <p:nvPr>
            <p:custDataLst>
              <p:tags r:id="rId9"/>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Installing Windows Server 2016</a:t>
            </a:r>
            <a:endParaRPr lang="en-US" b="1" dirty="0">
              <a:solidFill>
                <a:schemeClr val="tx2"/>
              </a:solidFill>
            </a:endParaRPr>
          </a:p>
        </p:txBody>
      </p:sp>
      <p:sp>
        <p:nvSpPr>
          <p:cNvPr id="12" name="Text Placeholder 2">
            <a:hlinkClick r:id="rId16" action="ppaction://hlinksldjump"/>
            <a:extLst>
              <a:ext uri="{FF2B5EF4-FFF2-40B4-BE49-F238E27FC236}">
                <a16:creationId xmlns:a16="http://schemas.microsoft.com/office/drawing/2014/main" id="{FB47ACB8-C9F6-4890-80B7-D2E66745A942}"/>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Post-installation configuration settings</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3B5D9E5-0117-4C89-837E-F4B7D21D098C}"/>
              </a:ext>
            </a:extLst>
          </p:cNvPr>
          <p:cNvGraphicFramePr>
            <a:graphicFrameLocks noChangeAspect="1"/>
          </p:cNvGraphicFramePr>
          <p:nvPr>
            <p:custDataLst>
              <p:tags r:id="rId2"/>
            </p:custDataLst>
            <p:extLst>
              <p:ext uri="{D42A27DB-BD31-4B8C-83A1-F6EECF244321}">
                <p14:modId xmlns:p14="http://schemas.microsoft.com/office/powerpoint/2010/main" val="15493444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5"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72A23F0-7107-4A63-9357-213D05B147D2}"/>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E81C17B3-63D6-47AE-BCA0-A02F194341C9}"/>
              </a:ext>
            </a:extLst>
          </p:cNvPr>
          <p:cNvSpPr>
            <a:spLocks noGrp="1"/>
          </p:cNvSpPr>
          <p:nvPr>
            <p:ph type="title"/>
          </p:nvPr>
        </p:nvSpPr>
        <p:spPr/>
        <p:txBody>
          <a:bodyPr/>
          <a:lstStyle/>
          <a:p>
            <a:r>
              <a:rPr lang="en-US" dirty="0"/>
              <a:t>Installing Windows Server 2016</a:t>
            </a:r>
          </a:p>
        </p:txBody>
      </p:sp>
      <p:sp>
        <p:nvSpPr>
          <p:cNvPr id="3" name="Subtitle 2">
            <a:extLst>
              <a:ext uri="{FF2B5EF4-FFF2-40B4-BE49-F238E27FC236}">
                <a16:creationId xmlns:a16="http://schemas.microsoft.com/office/drawing/2014/main" id="{7D7BA26A-DBF0-4F51-A18B-618D65D8F237}"/>
              </a:ext>
            </a:extLst>
          </p:cNvPr>
          <p:cNvSpPr>
            <a:spLocks noGrp="1"/>
          </p:cNvSpPr>
          <p:nvPr>
            <p:ph type="subTitle" idx="1"/>
          </p:nvPr>
        </p:nvSpPr>
        <p:spPr>
          <a:xfrm>
            <a:off x="554736" y="3659644"/>
            <a:ext cx="2514600" cy="246221"/>
          </a:xfrm>
        </p:spPr>
        <p:txBody>
          <a:bodyPr/>
          <a:lstStyle/>
          <a:p>
            <a:r>
              <a:rPr lang="en-US" dirty="0"/>
              <a:t>Type of installation</a:t>
            </a:r>
          </a:p>
        </p:txBody>
      </p:sp>
      <p:sp>
        <p:nvSpPr>
          <p:cNvPr id="4" name="Text Placeholder 3">
            <a:extLst>
              <a:ext uri="{FF2B5EF4-FFF2-40B4-BE49-F238E27FC236}">
                <a16:creationId xmlns:a16="http://schemas.microsoft.com/office/drawing/2014/main" id="{B15192A1-7CF5-4845-893E-2455F98F2BCD}"/>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6D55F317-471C-4F54-A92F-3CE550C26B1F}"/>
              </a:ext>
            </a:extLst>
          </p:cNvPr>
          <p:cNvSpPr/>
          <p:nvPr/>
        </p:nvSpPr>
        <p:spPr>
          <a:xfrm>
            <a:off x="3657600" y="1359398"/>
            <a:ext cx="7982712" cy="4524315"/>
          </a:xfrm>
          <a:prstGeom prst="rect">
            <a:avLst/>
          </a:prstGeom>
        </p:spPr>
        <p:txBody>
          <a:bodyPr wrap="square">
            <a:spAutoFit/>
          </a:bodyPr>
          <a:lstStyle/>
          <a:p>
            <a:r>
              <a:rPr lang="en-US" b="1" dirty="0">
                <a:latin typeface="LiberationSerif-Bold"/>
              </a:rPr>
              <a:t>Windows Server 2016 (Desktop Experience) </a:t>
            </a:r>
            <a:r>
              <a:rPr lang="en-US" dirty="0">
                <a:latin typeface="LiberationSerif"/>
              </a:rPr>
              <a:t>This is the version with which most administrators are familiar. This is the version that uses </a:t>
            </a:r>
            <a:r>
              <a:rPr lang="en-US" i="1" dirty="0">
                <a:latin typeface="LiberationSerif-Italic"/>
              </a:rPr>
              <a:t>Microsoft Management Console (MMC) </a:t>
            </a:r>
            <a:r>
              <a:rPr lang="en-US" dirty="0">
                <a:latin typeface="LiberationSerif"/>
              </a:rPr>
              <a:t>windows, and it is the version that allows the use of a mouse to navigate through the installation.</a:t>
            </a:r>
          </a:p>
          <a:p>
            <a:r>
              <a:rPr lang="en-US" b="1" dirty="0">
                <a:latin typeface="LiberationSerif-Bold"/>
              </a:rPr>
              <a:t>Windows Server 2016 Server Core </a:t>
            </a:r>
            <a:r>
              <a:rPr lang="en-US" dirty="0">
                <a:latin typeface="LiberationSerif"/>
              </a:rPr>
              <a:t>This is a bare-bones installation of Windows Server 2016. You can think of it this way: If Windows Server 2016 (Desktop Experience) is a top-of-the- line luxury car, then Windows Server 2016 Server Core is the stripped-down model with no air-conditioning, manual windows, and cloth seats. It might not be pretty to look at, but it gets the job done.</a:t>
            </a:r>
          </a:p>
          <a:p>
            <a:r>
              <a:rPr lang="en-US" b="1" dirty="0">
                <a:latin typeface="LiberationSerif-Bold"/>
              </a:rPr>
              <a:t>Windows Server 2016 Nano Server </a:t>
            </a:r>
            <a:r>
              <a:rPr lang="en-US" dirty="0">
                <a:latin typeface="LiberationSerif"/>
              </a:rPr>
              <a:t>Windows Server 2016 has introduced a brand new type of server installation called Nano Server. Nano Server allows an administrator to remotely administer the server operating system. It was primarily designed and optimized for private clouds and datacenters. Nano Server is very similar to Server Core, but the Nano Server operating system uses significantly smaller hard drive space, has no local logon capability, and only supports 64-bit applications and tools.</a:t>
            </a:r>
            <a:endParaRPr lang="en-US" dirty="0"/>
          </a:p>
        </p:txBody>
      </p:sp>
    </p:spTree>
    <p:extLst>
      <p:ext uri="{BB962C8B-B14F-4D97-AF65-F5344CB8AC3E}">
        <p14:creationId xmlns:p14="http://schemas.microsoft.com/office/powerpoint/2010/main" val="13340170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H.HgAKAW3GP.ic1QTavHz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u6.vP0KaqPo5BK8tGMQeR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p1cFcuoxgCnxy7aT3xtSR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1bSeCL_lAlYiy0LpaGLzDg"/>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7rb4dgf2qh49tdtsnPvIN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0SsCJPJTwUI5XFqJjlXI9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lAuV0kNgUO3hZRILxZkb6Q"/>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XKgXylGdqZMiwpzrLleFO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b1wfQSsljEtxCbnxTK1N7A"/>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b1wfQSsljEtxCbnxTK1N7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b1wfQSsljEtxCbnxTK1N7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5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0SsCJPJTwUI5XFqJjlXI9w"/>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lmaFlExNk2xGqciDoxFziQ"/>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QpE_vULXUK1Vhl6cs2Kv9w"/>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LWbAb.EkgBmCuE6yGM54A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LWbAb.EkgBmCuE6yGM54AA"/>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LWbAb.EkgBmCuE6yGM54A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LWbAb.EkgBmCuE6yGM54AA"/>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LWbAb.EkgBmCuE6yGM54AA"/>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7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0SsCJPJTwUI5XFqJjlXI9w"/>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lmaFlExNk2xGqciDoxFziQ"/>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FgMKLZMkNCkeB5EagGWbxw"/>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jF3Loqxj6tD8qROszaKCRQ"/>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ChthtePsOyt102VzbrIiPg"/>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72</TotalTime>
  <Words>1209</Words>
  <Application>Microsoft Office PowerPoint</Application>
  <PresentationFormat>Widescreen</PresentationFormat>
  <Paragraphs>91</Paragraphs>
  <Slides>15</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8" baseType="lpstr">
      <vt:lpstr>LiberationSerif</vt:lpstr>
      <vt:lpstr>LiberationSerif-Bold</vt:lpstr>
      <vt:lpstr>LiberationSerif-BoldItalic</vt:lpstr>
      <vt:lpstr>LiberationSerif-Italic</vt:lpstr>
      <vt:lpstr>Segoe</vt:lpstr>
      <vt:lpstr>Arial</vt:lpstr>
      <vt:lpstr>Georgia</vt:lpstr>
      <vt:lpstr>Segoe UI</vt:lpstr>
      <vt:lpstr>Symbol</vt:lpstr>
      <vt:lpstr>Wingdings</vt:lpstr>
      <vt:lpstr>White</vt:lpstr>
      <vt:lpstr>Contrast</vt:lpstr>
      <vt:lpstr>think-cell Slide</vt:lpstr>
      <vt:lpstr>Planning the Windows Server installation</vt:lpstr>
      <vt:lpstr>Agenda</vt:lpstr>
      <vt:lpstr>Server Roles</vt:lpstr>
      <vt:lpstr>Agenda</vt:lpstr>
      <vt:lpstr>Migrating server roles and features to Windows Server 2016</vt:lpstr>
      <vt:lpstr>Migrating server roles and features to Windows Server 2016</vt:lpstr>
      <vt:lpstr>Migrating server roles and features to Windows Server 2016</vt:lpstr>
      <vt:lpstr>Agenda</vt:lpstr>
      <vt:lpstr>Installing Windows Server 2016</vt:lpstr>
      <vt:lpstr>Installing Windows Server 2016</vt:lpstr>
      <vt:lpstr>Installing Windows Server 2016</vt:lpstr>
      <vt:lpstr>Installing Windows Server 2016</vt:lpstr>
      <vt:lpstr>Installing Windows Server 2016</vt:lpstr>
      <vt:lpstr>Agenda</vt:lpstr>
      <vt:lpstr>Post-installation configuration settings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the Windows Server installation</dc:title>
  <dc:subject/>
  <dc:creator>Lam Nguyen</dc:creator>
  <cp:keywords/>
  <dc:description/>
  <cp:lastModifiedBy>Lam Nguyen</cp:lastModifiedBy>
  <cp:revision>14</cp:revision>
  <cp:lastPrinted>2018-10-30T20:37:12Z</cp:lastPrinted>
  <dcterms:created xsi:type="dcterms:W3CDTF">2021-01-27T10:56:15Z</dcterms:created>
  <dcterms:modified xsi:type="dcterms:W3CDTF">2021-01-29T10:31:16Z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