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8"/>
  </p:notesMasterIdLst>
  <p:handoutMasterIdLst>
    <p:handoutMasterId r:id="rId19"/>
  </p:handoutMasterIdLst>
  <p:sldIdLst>
    <p:sldId id="256" r:id="rId3"/>
    <p:sldId id="3701" r:id="rId4"/>
    <p:sldId id="3824" r:id="rId5"/>
    <p:sldId id="3702" r:id="rId6"/>
    <p:sldId id="3825" r:id="rId7"/>
    <p:sldId id="3832" r:id="rId8"/>
    <p:sldId id="3826" r:id="rId9"/>
    <p:sldId id="3827" r:id="rId10"/>
    <p:sldId id="3828" r:id="rId11"/>
    <p:sldId id="3830" r:id="rId12"/>
    <p:sldId id="3831" r:id="rId13"/>
    <p:sldId id="3829" r:id="rId14"/>
    <p:sldId id="3833" r:id="rId15"/>
    <p:sldId id="3834" r:id="rId16"/>
    <p:sldId id="3835" r:id="rId17"/>
  </p:sldIdLst>
  <p:sldSz cx="12192000" cy="6858000"/>
  <p:notesSz cx="7102475" cy="938847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1" autoAdjust="0"/>
  </p:normalViewPr>
  <p:slideViewPr>
    <p:cSldViewPr snapToGrid="0" snapToObjects="1">
      <p:cViewPr varScale="1">
        <p:scale>
          <a:sx n="60" d="100"/>
          <a:sy n="60" d="100"/>
        </p:scale>
        <p:origin x="72" y="12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28 January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28 January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5"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3"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1"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7"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1"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5"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39"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99"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7"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1"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19"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3"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6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5"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3"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7"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59"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1"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3"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theitbros.com/unable-to-reach-windows-activation-servers/"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357.xml"/><Relationship Id="rId2" Type="http://schemas.openxmlformats.org/officeDocument/2006/relationships/tags" Target="../tags/tag356.xml"/><Relationship Id="rId1" Type="http://schemas.openxmlformats.org/officeDocument/2006/relationships/vmlDrawing" Target="../drawings/vmlDrawing34.vml"/><Relationship Id="rId6" Type="http://schemas.openxmlformats.org/officeDocument/2006/relationships/image" Target="../media/image4.emf"/><Relationship Id="rId5" Type="http://schemas.openxmlformats.org/officeDocument/2006/relationships/oleObject" Target="../embeddings/oleObject34.bin"/><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slide" Target="slide4.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image" Target="../media/image9.emf"/><Relationship Id="rId2" Type="http://schemas.openxmlformats.org/officeDocument/2006/relationships/tags" Target="../tags/tag325.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oleObject" Target="../embeddings/oleObject27.bin"/><Relationship Id="rId5" Type="http://schemas.openxmlformats.org/officeDocument/2006/relationships/tags" Target="../tags/tag328.xml"/><Relationship Id="rId10" Type="http://schemas.openxmlformats.org/officeDocument/2006/relationships/slideLayout" Target="../slideLayouts/slideLayout3.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341.xml"/><Relationship Id="rId13" Type="http://schemas.openxmlformats.org/officeDocument/2006/relationships/slide" Target="slide2.xml"/><Relationship Id="rId3" Type="http://schemas.openxmlformats.org/officeDocument/2006/relationships/tags" Target="../tags/tag336.xml"/><Relationship Id="rId7" Type="http://schemas.openxmlformats.org/officeDocument/2006/relationships/tags" Target="../tags/tag340.xml"/><Relationship Id="rId12" Type="http://schemas.openxmlformats.org/officeDocument/2006/relationships/image" Target="../media/image9.emf"/><Relationship Id="rId2" Type="http://schemas.openxmlformats.org/officeDocument/2006/relationships/tags" Target="../tags/tag335.xml"/><Relationship Id="rId1" Type="http://schemas.openxmlformats.org/officeDocument/2006/relationships/vmlDrawing" Target="../drawings/vmlDrawing29.vml"/><Relationship Id="rId6" Type="http://schemas.openxmlformats.org/officeDocument/2006/relationships/tags" Target="../tags/tag339.xml"/><Relationship Id="rId11" Type="http://schemas.openxmlformats.org/officeDocument/2006/relationships/oleObject" Target="../embeddings/oleObject29.bin"/><Relationship Id="rId5" Type="http://schemas.openxmlformats.org/officeDocument/2006/relationships/tags" Target="../tags/tag338.xml"/><Relationship Id="rId10" Type="http://schemas.openxmlformats.org/officeDocument/2006/relationships/slideLayout" Target="../slideLayouts/slideLayout3.xml"/><Relationship Id="rId4" Type="http://schemas.openxmlformats.org/officeDocument/2006/relationships/tags" Target="../tags/tag337.xml"/><Relationship Id="rId9" Type="http://schemas.openxmlformats.org/officeDocument/2006/relationships/tags" Target="../tags/tag342.xml"/><Relationship Id="rId1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351.xml"/><Relationship Id="rId13" Type="http://schemas.openxmlformats.org/officeDocument/2006/relationships/slide" Target="slide2.xml"/><Relationship Id="rId3" Type="http://schemas.openxmlformats.org/officeDocument/2006/relationships/tags" Target="../tags/tag346.xml"/><Relationship Id="rId7" Type="http://schemas.openxmlformats.org/officeDocument/2006/relationships/tags" Target="../tags/tag350.xml"/><Relationship Id="rId12" Type="http://schemas.openxmlformats.org/officeDocument/2006/relationships/image" Target="../media/image9.emf"/><Relationship Id="rId2" Type="http://schemas.openxmlformats.org/officeDocument/2006/relationships/tags" Target="../tags/tag345.xml"/><Relationship Id="rId1" Type="http://schemas.openxmlformats.org/officeDocument/2006/relationships/vmlDrawing" Target="../drawings/vmlDrawing31.vml"/><Relationship Id="rId6" Type="http://schemas.openxmlformats.org/officeDocument/2006/relationships/tags" Target="../tags/tag349.xml"/><Relationship Id="rId11" Type="http://schemas.openxmlformats.org/officeDocument/2006/relationships/oleObject" Target="../embeddings/oleObject31.bin"/><Relationship Id="rId5" Type="http://schemas.openxmlformats.org/officeDocument/2006/relationships/tags" Target="../tags/tag348.xml"/><Relationship Id="rId10" Type="http://schemas.openxmlformats.org/officeDocument/2006/relationships/slideLayout" Target="../slideLayouts/slideLayout3.xml"/><Relationship Id="rId4" Type="http://schemas.openxmlformats.org/officeDocument/2006/relationships/tags" Target="../tags/tag347.xml"/><Relationship Id="rId9" Type="http://schemas.openxmlformats.org/officeDocument/2006/relationships/tags" Target="../tags/tag352.xml"/><Relationship Id="rId1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tags" Target="../tags/tag354.xml"/><Relationship Id="rId2" Type="http://schemas.openxmlformats.org/officeDocument/2006/relationships/tags" Target="../tags/tag353.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heitbros.com/ms-office-2016-activation-with-km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tags" Target="../tags/tag355.xml"/><Relationship Id="rId1" Type="http://schemas.openxmlformats.org/officeDocument/2006/relationships/vmlDrawing" Target="../drawings/vmlDrawing33.vml"/><Relationship Id="rId6" Type="http://schemas.openxmlformats.org/officeDocument/2006/relationships/image" Target="../media/image11.png"/><Relationship Id="rId5" Type="http://schemas.openxmlformats.org/officeDocument/2006/relationships/image" Target="../media/image4.emf"/><Relationship Id="rId4" Type="http://schemas.openxmlformats.org/officeDocument/2006/relationships/oleObject" Target="../embeddings/oleObject3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42803201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39"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Windows Server Activation models</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E0000A-9A71-455E-80B8-1C4B7F611A43}"/>
              </a:ext>
            </a:extLst>
          </p:cNvPr>
          <p:cNvSpPr>
            <a:spLocks noGrp="1"/>
          </p:cNvSpPr>
          <p:nvPr>
            <p:ph type="body" sz="quarter" idx="17"/>
          </p:nvPr>
        </p:nvSpPr>
        <p:spPr/>
        <p:txBody>
          <a:bodyPr/>
          <a:lstStyle/>
          <a:p>
            <a:endParaRPr lang="en-US"/>
          </a:p>
        </p:txBody>
      </p:sp>
      <p:sp>
        <p:nvSpPr>
          <p:cNvPr id="3" name="Rectangle 2">
            <a:extLst>
              <a:ext uri="{FF2B5EF4-FFF2-40B4-BE49-F238E27FC236}">
                <a16:creationId xmlns:a16="http://schemas.microsoft.com/office/drawing/2014/main" id="{B4DA82CF-ACE5-43D5-80D7-15CA3A5EC61A}"/>
              </a:ext>
            </a:extLst>
          </p:cNvPr>
          <p:cNvSpPr/>
          <p:nvPr/>
        </p:nvSpPr>
        <p:spPr>
          <a:xfrm>
            <a:off x="513347" y="855657"/>
            <a:ext cx="11126965" cy="646331"/>
          </a:xfrm>
          <a:prstGeom prst="rect">
            <a:avLst/>
          </a:prstGeom>
        </p:spPr>
        <p:txBody>
          <a:bodyPr wrap="square">
            <a:spAutoFit/>
          </a:bodyPr>
          <a:lstStyle/>
          <a:p>
            <a:pPr lvl="0" eaLnBrk="0" fontAlgn="base" hangingPunct="0">
              <a:spcBef>
                <a:spcPct val="0"/>
              </a:spcBef>
              <a:spcAft>
                <a:spcPct val="0"/>
              </a:spcAft>
            </a:pPr>
            <a:r>
              <a:rPr lang="en-US" altLang="en-US" dirty="0">
                <a:solidFill>
                  <a:srgbClr val="404040"/>
                </a:solidFill>
                <a:latin typeface="Arial" panose="020B0604020202020204" pitchFamily="34" charset="0"/>
                <a:ea typeface="Ubuntu"/>
              </a:rPr>
              <a:t>3. </a:t>
            </a:r>
            <a:r>
              <a:rPr lang="en-US" altLang="en-US" b="1" dirty="0">
                <a:solidFill>
                  <a:srgbClr val="404040"/>
                </a:solidFill>
                <a:latin typeface="Arial" panose="020B0604020202020204" pitchFamily="34" charset="0"/>
                <a:ea typeface="Ubuntu"/>
              </a:rPr>
              <a:t>To activate Windows with the KMS server</a:t>
            </a:r>
            <a:r>
              <a:rPr lang="en-US" altLang="en-US" dirty="0">
                <a:solidFill>
                  <a:srgbClr val="404040"/>
                </a:solidFill>
                <a:latin typeface="Arial" panose="020B0604020202020204" pitchFamily="34" charset="0"/>
                <a:ea typeface="Ubuntu"/>
              </a:rPr>
              <a:t>, run the </a:t>
            </a:r>
            <a:r>
              <a:rPr lang="en-US" altLang="en-US" dirty="0" err="1">
                <a:solidFill>
                  <a:srgbClr val="404040"/>
                </a:solidFill>
                <a:latin typeface="Arial" panose="020B0604020202020204" pitchFamily="34" charset="0"/>
                <a:ea typeface="Ubuntu"/>
              </a:rPr>
              <a:t>command:</a:t>
            </a:r>
            <a:r>
              <a:rPr lang="en-US" altLang="en-US" sz="1600" b="1" dirty="0" err="1">
                <a:solidFill>
                  <a:srgbClr val="404040"/>
                </a:solidFill>
                <a:latin typeface="Arial Unicode MS"/>
                <a:ea typeface="Courier 10 Pitch"/>
              </a:rPr>
              <a:t>Slmgr.vbs</a:t>
            </a:r>
            <a:r>
              <a:rPr lang="en-US" altLang="en-US" sz="1600" b="1" dirty="0">
                <a:solidFill>
                  <a:srgbClr val="404040"/>
                </a:solidFill>
                <a:latin typeface="Arial Unicode MS"/>
                <a:ea typeface="Courier 10 Pitch"/>
              </a:rPr>
              <a:t> /</a:t>
            </a:r>
            <a:r>
              <a:rPr lang="en-US" altLang="en-US" sz="1600" b="1" dirty="0" err="1">
                <a:solidFill>
                  <a:srgbClr val="404040"/>
                </a:solidFill>
                <a:latin typeface="Arial Unicode MS"/>
                <a:ea typeface="Courier 10 Pitch"/>
              </a:rPr>
              <a:t>ato</a:t>
            </a:r>
            <a:endParaRPr lang="en-US" altLang="en-US" sz="2400" b="1" dirty="0">
              <a:solidFill>
                <a:srgbClr val="404040"/>
              </a:solidFill>
              <a:ea typeface="Ubuntu"/>
            </a:endParaRPr>
          </a:p>
          <a:p>
            <a:pPr lvl="0" eaLnBrk="0" fontAlgn="base" hangingPunct="0">
              <a:spcBef>
                <a:spcPct val="0"/>
              </a:spcBef>
              <a:spcAft>
                <a:spcPct val="0"/>
              </a:spcAft>
            </a:pPr>
            <a:r>
              <a:rPr lang="en-US" altLang="en-US" dirty="0">
                <a:solidFill>
                  <a:srgbClr val="404040"/>
                </a:solidFill>
                <a:latin typeface="Arial" panose="020B0604020202020204" pitchFamily="34" charset="0"/>
                <a:ea typeface="Ubuntu"/>
              </a:rPr>
              <a:t>And wait until the message </a:t>
            </a:r>
            <a:r>
              <a:rPr lang="en-US" altLang="en-US" b="1" dirty="0">
                <a:solidFill>
                  <a:srgbClr val="404040"/>
                </a:solidFill>
                <a:latin typeface="Arial" panose="020B0604020202020204" pitchFamily="34" charset="0"/>
                <a:ea typeface="Ubuntu"/>
              </a:rPr>
              <a:t>Product activated successfully</a:t>
            </a:r>
            <a:r>
              <a:rPr lang="en-US" altLang="en-US" dirty="0">
                <a:solidFill>
                  <a:srgbClr val="404040"/>
                </a:solidFill>
                <a:latin typeface="Arial" panose="020B0604020202020204" pitchFamily="34" charset="0"/>
                <a:ea typeface="Ubuntu"/>
              </a:rPr>
              <a:t> appear;</a:t>
            </a:r>
            <a:endParaRPr lang="en-US" dirty="0"/>
          </a:p>
        </p:txBody>
      </p:sp>
      <p:pic>
        <p:nvPicPr>
          <p:cNvPr id="4" name="Picture 7" descr="activate windows kms">
            <a:extLst>
              <a:ext uri="{FF2B5EF4-FFF2-40B4-BE49-F238E27FC236}">
                <a16:creationId xmlns:a16="http://schemas.microsoft.com/office/drawing/2014/main" id="{EFC38D33-C8E0-4C9C-9337-603D95BE7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910" y="1632407"/>
            <a:ext cx="4033938" cy="17118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D996A617-B612-4137-89C1-13F01A24C59E}"/>
              </a:ext>
            </a:extLst>
          </p:cNvPr>
          <p:cNvSpPr>
            <a:spLocks noChangeArrowheads="1"/>
          </p:cNvSpPr>
          <p:nvPr/>
        </p:nvSpPr>
        <p:spPr bwMode="auto">
          <a:xfrm>
            <a:off x="0" y="-113263"/>
            <a:ext cx="5150256" cy="6837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9025"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404040"/>
                </a:solidFill>
                <a:effectLst/>
                <a:latin typeface="Arial" panose="020B0604020202020204" pitchFamily="34" charset="0"/>
                <a:ea typeface="Ubuntu"/>
              </a:rPr>
              <a:t>Check the Status of Windows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040"/>
                </a:solidFill>
                <a:effectLst/>
                <a:latin typeface="Arial" panose="020B0604020202020204" pitchFamily="34" charset="0"/>
                <a:ea typeface="Ubuntu"/>
              </a:rPr>
              <a:t>Optionally, you can display information about the Windows activation status:</a:t>
            </a:r>
            <a:endParaRPr kumimoji="0" lang="en-US" altLang="en-US" sz="1000" b="0" i="0" u="none" strike="noStrike" cap="none" normalizeH="0" baseline="0" dirty="0">
              <a:ln>
                <a:noFill/>
              </a:ln>
              <a:solidFill>
                <a:srgbClr val="404040"/>
              </a:solidFill>
              <a:effectLst/>
              <a:latin typeface="Arial Unicode MS"/>
              <a:ea typeface="Courier 10 Pitch"/>
            </a:endParaRPr>
          </a:p>
        </p:txBody>
      </p:sp>
      <p:sp>
        <p:nvSpPr>
          <p:cNvPr id="7" name="Rectangle 6">
            <a:extLst>
              <a:ext uri="{FF2B5EF4-FFF2-40B4-BE49-F238E27FC236}">
                <a16:creationId xmlns:a16="http://schemas.microsoft.com/office/drawing/2014/main" id="{4B5F0E30-00B5-42AB-9FB0-2565E1FF6D07}"/>
              </a:ext>
            </a:extLst>
          </p:cNvPr>
          <p:cNvSpPr/>
          <p:nvPr/>
        </p:nvSpPr>
        <p:spPr>
          <a:xfrm>
            <a:off x="513346" y="3820226"/>
            <a:ext cx="11126966" cy="923330"/>
          </a:xfrm>
          <a:prstGeom prst="rect">
            <a:avLst/>
          </a:prstGeom>
        </p:spPr>
        <p:txBody>
          <a:bodyPr wrap="square">
            <a:spAutoFit/>
          </a:bodyPr>
          <a:lstStyle/>
          <a:p>
            <a:r>
              <a:rPr lang="en-US" b="1" dirty="0">
                <a:solidFill>
                  <a:srgbClr val="404040"/>
                </a:solidFill>
                <a:latin typeface="Ubuntu"/>
              </a:rPr>
              <a:t>4. Check the Status of Windows Activation</a:t>
            </a:r>
          </a:p>
          <a:p>
            <a:r>
              <a:rPr lang="en-US" dirty="0">
                <a:solidFill>
                  <a:srgbClr val="404040"/>
                </a:solidFill>
                <a:latin typeface="Ubuntu"/>
              </a:rPr>
              <a:t>Optionally, you can display information about the Windows activation status: </a:t>
            </a:r>
            <a:r>
              <a:rPr lang="en-US" altLang="en-US" b="1" dirty="0">
                <a:solidFill>
                  <a:srgbClr val="404040"/>
                </a:solidFill>
                <a:latin typeface="Arial Unicode MS"/>
                <a:ea typeface="Courier 10 Pitch"/>
              </a:rPr>
              <a:t>slmgr.vbs /dli</a:t>
            </a:r>
            <a:r>
              <a:rPr lang="en-US" altLang="en-US" sz="1400" b="1" dirty="0"/>
              <a:t> </a:t>
            </a:r>
            <a:endParaRPr lang="en-US" altLang="en-US" sz="4000" b="1" dirty="0">
              <a:latin typeface="Arial" panose="020B0604020202020204" pitchFamily="34" charset="0"/>
            </a:endParaRPr>
          </a:p>
          <a:p>
            <a:endParaRPr lang="en-US" b="0" i="0" dirty="0">
              <a:solidFill>
                <a:srgbClr val="404040"/>
              </a:solidFill>
              <a:effectLst/>
              <a:latin typeface="Ubuntu"/>
            </a:endParaRPr>
          </a:p>
        </p:txBody>
      </p:sp>
      <p:pic>
        <p:nvPicPr>
          <p:cNvPr id="91140" name="Picture 4" descr="windows 10 kms server">
            <a:extLst>
              <a:ext uri="{FF2B5EF4-FFF2-40B4-BE49-F238E27FC236}">
                <a16:creationId xmlns:a16="http://schemas.microsoft.com/office/drawing/2014/main" id="{9A0BA9DC-FAF7-431B-ACEF-6BB72E8C7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836" y="4549432"/>
            <a:ext cx="3688180" cy="2229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C3D9F9B-FA6C-4094-A934-E1045B131894}"/>
              </a:ext>
            </a:extLst>
          </p:cNvPr>
          <p:cNvSpPr/>
          <p:nvPr/>
        </p:nvSpPr>
        <p:spPr>
          <a:xfrm>
            <a:off x="3587897" y="-12213"/>
            <a:ext cx="3556679" cy="369332"/>
          </a:xfrm>
          <a:prstGeom prst="rect">
            <a:avLst/>
          </a:prstGeom>
        </p:spPr>
        <p:txBody>
          <a:bodyPr wrap="none">
            <a:spAutoFit/>
          </a:bodyPr>
          <a:lstStyle/>
          <a:p>
            <a:r>
              <a:rPr lang="en-US" b="1" dirty="0">
                <a:solidFill>
                  <a:srgbClr val="404040"/>
                </a:solidFill>
                <a:latin typeface="Ubuntu"/>
              </a:rPr>
              <a:t>Activate Windows with KMS Server</a:t>
            </a:r>
            <a:endParaRPr lang="en-US" b="1" i="0" dirty="0">
              <a:solidFill>
                <a:srgbClr val="404040"/>
              </a:solidFill>
              <a:effectLst/>
              <a:latin typeface="Ubuntu"/>
            </a:endParaRPr>
          </a:p>
        </p:txBody>
      </p:sp>
    </p:spTree>
    <p:extLst>
      <p:ext uri="{BB962C8B-B14F-4D97-AF65-F5344CB8AC3E}">
        <p14:creationId xmlns:p14="http://schemas.microsoft.com/office/powerpoint/2010/main" val="93413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8E97D4-5F7B-4AF5-9F95-387F29073F35}"/>
              </a:ext>
            </a:extLst>
          </p:cNvPr>
          <p:cNvSpPr>
            <a:spLocks noGrp="1"/>
          </p:cNvSpPr>
          <p:nvPr>
            <p:ph type="body" sz="quarter" idx="17"/>
          </p:nvPr>
        </p:nvSpPr>
        <p:spPr/>
        <p:txBody>
          <a:bodyPr/>
          <a:lstStyle/>
          <a:p>
            <a:endParaRPr lang="en-US"/>
          </a:p>
        </p:txBody>
      </p:sp>
      <p:sp>
        <p:nvSpPr>
          <p:cNvPr id="3" name="Rectangle 2">
            <a:extLst>
              <a:ext uri="{FF2B5EF4-FFF2-40B4-BE49-F238E27FC236}">
                <a16:creationId xmlns:a16="http://schemas.microsoft.com/office/drawing/2014/main" id="{ECEFC71B-17EE-4192-9484-3C281C967A6E}"/>
              </a:ext>
            </a:extLst>
          </p:cNvPr>
          <p:cNvSpPr/>
          <p:nvPr/>
        </p:nvSpPr>
        <p:spPr>
          <a:xfrm>
            <a:off x="513347" y="1028343"/>
            <a:ext cx="11126965" cy="2862322"/>
          </a:xfrm>
          <a:prstGeom prst="rect">
            <a:avLst/>
          </a:prstGeom>
        </p:spPr>
        <p:txBody>
          <a:bodyPr wrap="square">
            <a:spAutoFit/>
          </a:bodyPr>
          <a:lstStyle/>
          <a:p>
            <a:r>
              <a:rPr lang="en-US" b="1" dirty="0">
                <a:solidFill>
                  <a:srgbClr val="404040"/>
                </a:solidFill>
                <a:latin typeface="Ubuntu"/>
              </a:rPr>
              <a:t>Most Common KMS Activation Errors</a:t>
            </a:r>
          </a:p>
          <a:p>
            <a:r>
              <a:rPr lang="en-US" dirty="0">
                <a:solidFill>
                  <a:srgbClr val="404040"/>
                </a:solidFill>
                <a:latin typeface="Ubuntu"/>
              </a:rPr>
              <a:t>Most often users facing the following errors when activating Windows with KMS server:</a:t>
            </a:r>
          </a:p>
          <a:p>
            <a:pPr>
              <a:buFont typeface="Arial" panose="020B0604020202020204" pitchFamily="34" charset="0"/>
              <a:buChar char="•"/>
            </a:pPr>
            <a:r>
              <a:rPr lang="en-US" b="1" dirty="0">
                <a:solidFill>
                  <a:srgbClr val="404040"/>
                </a:solidFill>
                <a:latin typeface="Ubuntu"/>
              </a:rPr>
              <a:t>0xC004F074</a:t>
            </a:r>
            <a:r>
              <a:rPr lang="en-US" dirty="0">
                <a:solidFill>
                  <a:srgbClr val="404040"/>
                </a:solidFill>
                <a:latin typeface="Ubuntu"/>
              </a:rPr>
              <a:t> — key management server is unavailable. It means that the KMS service on the server is not running or access to it from the client is blocked (check TCP port 1688 availability on a server);</a:t>
            </a:r>
          </a:p>
          <a:p>
            <a:pPr>
              <a:buFont typeface="Arial" panose="020B0604020202020204" pitchFamily="34" charset="0"/>
              <a:buChar char="•"/>
            </a:pPr>
            <a:r>
              <a:rPr lang="en-US" b="1" dirty="0">
                <a:solidFill>
                  <a:srgbClr val="404040"/>
                </a:solidFill>
                <a:latin typeface="Ubuntu"/>
              </a:rPr>
              <a:t>0xC004F038</a:t>
            </a:r>
            <a:r>
              <a:rPr lang="en-US" dirty="0">
                <a:solidFill>
                  <a:srgbClr val="404040"/>
                </a:solidFill>
                <a:latin typeface="Ubuntu"/>
              </a:rPr>
              <a:t> — you did not have the necessary number of activation request on the KMS server (for desktop Windows edition the minimum number of KMS clients – 25, for Windows Server – 5);</a:t>
            </a:r>
          </a:p>
          <a:p>
            <a:pPr>
              <a:buFont typeface="Arial" panose="020B0604020202020204" pitchFamily="34" charset="0"/>
              <a:buChar char="•"/>
            </a:pPr>
            <a:r>
              <a:rPr lang="en-US" b="1" dirty="0">
                <a:solidFill>
                  <a:srgbClr val="404040"/>
                </a:solidFill>
                <a:latin typeface="Ubuntu"/>
              </a:rPr>
              <a:t>0xC004F015 </a:t>
            </a:r>
            <a:r>
              <a:rPr lang="en-US" dirty="0">
                <a:solidFill>
                  <a:srgbClr val="404040"/>
                </a:solidFill>
                <a:latin typeface="Ubuntu"/>
              </a:rPr>
              <a:t>— you can see this error when you try to activate Windows 10/Server 2016/2019 on an old KMS server that is activated with the old KMS host key. In this case, you need to get a new KMS host key from VLSC, and reactivate your KMS server.</a:t>
            </a:r>
          </a:p>
          <a:p>
            <a:pPr>
              <a:buFont typeface="Arial" panose="020B0604020202020204" pitchFamily="34" charset="0"/>
              <a:buChar char="•"/>
            </a:pPr>
            <a:r>
              <a:rPr lang="en-US" u="sng" dirty="0">
                <a:solidFill>
                  <a:srgbClr val="22AADD"/>
                </a:solidFill>
                <a:latin typeface="Ubuntu"/>
                <a:hlinkClick r:id="rId2"/>
              </a:rPr>
              <a:t>Unable to reach Windows activation servers</a:t>
            </a:r>
            <a:r>
              <a:rPr lang="en-US" dirty="0">
                <a:solidFill>
                  <a:srgbClr val="404040"/>
                </a:solidFill>
                <a:latin typeface="Ubuntu"/>
              </a:rPr>
              <a:t>.</a:t>
            </a:r>
            <a:endParaRPr lang="en-US" b="0" i="0" dirty="0">
              <a:solidFill>
                <a:srgbClr val="404040"/>
              </a:solidFill>
              <a:effectLst/>
              <a:latin typeface="Ubuntu"/>
            </a:endParaRPr>
          </a:p>
        </p:txBody>
      </p:sp>
    </p:spTree>
    <p:extLst>
      <p:ext uri="{BB962C8B-B14F-4D97-AF65-F5344CB8AC3E}">
        <p14:creationId xmlns:p14="http://schemas.microsoft.com/office/powerpoint/2010/main" val="51724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75F5D1-F252-4556-B11B-19AF84BAED08}"/>
              </a:ext>
            </a:extLst>
          </p:cNvPr>
          <p:cNvSpPr>
            <a:spLocks noGrp="1"/>
          </p:cNvSpPr>
          <p:nvPr>
            <p:ph type="body" sz="quarter" idx="17"/>
          </p:nvPr>
        </p:nvSpPr>
        <p:spPr/>
        <p:txBody>
          <a:bodyPr/>
          <a:lstStyle/>
          <a:p>
            <a:endParaRPr lang="en-US"/>
          </a:p>
        </p:txBody>
      </p:sp>
      <p:graphicFrame>
        <p:nvGraphicFramePr>
          <p:cNvPr id="3" name="Table 2">
            <a:extLst>
              <a:ext uri="{FF2B5EF4-FFF2-40B4-BE49-F238E27FC236}">
                <a16:creationId xmlns:a16="http://schemas.microsoft.com/office/drawing/2014/main" id="{1F518F32-E752-4E33-8B51-DFB150F4FB6C}"/>
              </a:ext>
            </a:extLst>
          </p:cNvPr>
          <p:cNvGraphicFramePr>
            <a:graphicFrameLocks noGrp="1"/>
          </p:cNvGraphicFramePr>
          <p:nvPr>
            <p:extLst>
              <p:ext uri="{D42A27DB-BD31-4B8C-83A1-F6EECF244321}">
                <p14:modId xmlns:p14="http://schemas.microsoft.com/office/powerpoint/2010/main" val="3691700566"/>
              </p:ext>
            </p:extLst>
          </p:nvPr>
        </p:nvGraphicFramePr>
        <p:xfrm>
          <a:off x="2208276" y="401280"/>
          <a:ext cx="7775448" cy="6377952"/>
        </p:xfrm>
        <a:graphic>
          <a:graphicData uri="http://schemas.openxmlformats.org/drawingml/2006/table">
            <a:tbl>
              <a:tblPr/>
              <a:tblGrid>
                <a:gridCol w="3887724">
                  <a:extLst>
                    <a:ext uri="{9D8B030D-6E8A-4147-A177-3AD203B41FA5}">
                      <a16:colId xmlns:a16="http://schemas.microsoft.com/office/drawing/2014/main" val="3512360182"/>
                    </a:ext>
                  </a:extLst>
                </a:gridCol>
                <a:gridCol w="3887724">
                  <a:extLst>
                    <a:ext uri="{9D8B030D-6E8A-4147-A177-3AD203B41FA5}">
                      <a16:colId xmlns:a16="http://schemas.microsoft.com/office/drawing/2014/main" val="1733718001"/>
                    </a:ext>
                  </a:extLst>
                </a:gridCol>
              </a:tblGrid>
              <a:tr h="87494">
                <a:tc>
                  <a:txBody>
                    <a:bodyPr/>
                    <a:lstStyle/>
                    <a:p>
                      <a:r>
                        <a:rPr lang="en-US" sz="1400" b="1">
                          <a:effectLst/>
                        </a:rPr>
                        <a:t>Operating system version</a:t>
                      </a:r>
                      <a:endParaRPr lang="en-US" sz="1400">
                        <a:effectLst/>
                      </a:endParaRP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b="1">
                          <a:effectLst/>
                        </a:rPr>
                        <a:t>KMS Client License Key</a:t>
                      </a:r>
                      <a:endParaRPr lang="en-US" sz="1400">
                        <a:effectLst/>
                      </a:endParaRP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89787302"/>
                  </a:ext>
                </a:extLst>
              </a:tr>
              <a:tr h="87494">
                <a:tc gridSpan="2">
                  <a:txBody>
                    <a:bodyPr/>
                    <a:lstStyle/>
                    <a:p>
                      <a:r>
                        <a:rPr lang="en-US" sz="1400" b="1">
                          <a:effectLst/>
                        </a:rPr>
                        <a:t>Windows Server 2019</a:t>
                      </a:r>
                      <a:endParaRPr lang="en-US" sz="1400">
                        <a:effectLst/>
                      </a:endParaRP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833354331"/>
                  </a:ext>
                </a:extLst>
              </a:tr>
              <a:tr h="154005">
                <a:tc>
                  <a:txBody>
                    <a:bodyPr/>
                    <a:lstStyle/>
                    <a:p>
                      <a:r>
                        <a:rPr lang="en-US" sz="1400">
                          <a:effectLst/>
                        </a:rPr>
                        <a:t>Windows Server 2019 Datacenter</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WMDGN-G9PQG-XVVXX-R3X43-63DFG</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8106207"/>
                  </a:ext>
                </a:extLst>
              </a:tr>
              <a:tr h="154005">
                <a:tc>
                  <a:txBody>
                    <a:bodyPr/>
                    <a:lstStyle/>
                    <a:p>
                      <a:r>
                        <a:rPr lang="en-US" sz="1400">
                          <a:effectLst/>
                        </a:rPr>
                        <a:t>Windows Server 2019 Standard</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N69G4-B89J2-4G8F4-WWYCC-J464C</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6475710"/>
                  </a:ext>
                </a:extLst>
              </a:tr>
              <a:tr h="154005">
                <a:tc>
                  <a:txBody>
                    <a:bodyPr/>
                    <a:lstStyle/>
                    <a:p>
                      <a:r>
                        <a:rPr lang="en-US" sz="1400">
                          <a:effectLst/>
                        </a:rPr>
                        <a:t>Windows Server 2019 Essentials</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WVDHN-86M7X-466P6-VHXV7-YY726</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58603631"/>
                  </a:ext>
                </a:extLst>
              </a:tr>
              <a:tr h="87494">
                <a:tc gridSpan="2">
                  <a:txBody>
                    <a:bodyPr/>
                    <a:lstStyle/>
                    <a:p>
                      <a:endParaRPr lang="en-US" sz="1400">
                        <a:effectLst/>
                      </a:endParaRP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2745741433"/>
                  </a:ext>
                </a:extLst>
              </a:tr>
              <a:tr h="87494">
                <a:tc>
                  <a:txBody>
                    <a:bodyPr/>
                    <a:lstStyle/>
                    <a:p>
                      <a:r>
                        <a:rPr lang="en-US" sz="1400" b="1">
                          <a:effectLst/>
                        </a:rPr>
                        <a:t>Windows 10 LTSC 2019</a:t>
                      </a:r>
                      <a:endParaRPr lang="en-US" sz="1400">
                        <a:effectLst/>
                      </a:endParaRP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sz="1400">
                        <a:effectLst/>
                      </a:endParaRP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61135092"/>
                  </a:ext>
                </a:extLst>
              </a:tr>
              <a:tr h="154005">
                <a:tc>
                  <a:txBody>
                    <a:bodyPr/>
                    <a:lstStyle/>
                    <a:p>
                      <a:r>
                        <a:rPr lang="en-US" sz="1400">
                          <a:effectLst/>
                        </a:rPr>
                        <a:t>Windows 10 Enterprise LTSC 2019</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M7XTQ-FN8P6-TTKYV-9D4CC-J462D</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80837907"/>
                  </a:ext>
                </a:extLst>
              </a:tr>
              <a:tr h="154005">
                <a:tc>
                  <a:txBody>
                    <a:bodyPr/>
                    <a:lstStyle/>
                    <a:p>
                      <a:r>
                        <a:rPr lang="en-US" sz="1400">
                          <a:effectLst/>
                        </a:rPr>
                        <a:t>Windows 10 Enterprise N LTSC 2019</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92NFX-8DJQP-P6BBQ-THF9C-7CG2H</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87980512"/>
                  </a:ext>
                </a:extLst>
              </a:tr>
              <a:tr h="87494">
                <a:tc gridSpan="2">
                  <a:txBody>
                    <a:bodyPr/>
                    <a:lstStyle/>
                    <a:p>
                      <a:r>
                        <a:rPr lang="en-US" sz="1400" b="1">
                          <a:effectLst/>
                        </a:rPr>
                        <a:t>Windows Server 2016</a:t>
                      </a:r>
                      <a:endParaRPr lang="en-US" sz="1400">
                        <a:effectLst/>
                      </a:endParaRP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338370283"/>
                  </a:ext>
                </a:extLst>
              </a:tr>
              <a:tr h="154005">
                <a:tc>
                  <a:txBody>
                    <a:bodyPr/>
                    <a:lstStyle/>
                    <a:p>
                      <a:r>
                        <a:rPr lang="en-US" sz="1400">
                          <a:effectLst/>
                        </a:rPr>
                        <a:t>Windows Server 2016 Datacenter</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CB7KF-BWN84-R7R2Y-793K2-8XDDG</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46054726"/>
                  </a:ext>
                </a:extLst>
              </a:tr>
              <a:tr h="154005">
                <a:tc>
                  <a:txBody>
                    <a:bodyPr/>
                    <a:lstStyle/>
                    <a:p>
                      <a:r>
                        <a:rPr lang="en-US" sz="1400">
                          <a:effectLst/>
                        </a:rPr>
                        <a:t>Windows Server 2016 Standard</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WC2BQ-8NRM3-FDDYY-2BFGV-KHKQY</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65838567"/>
                  </a:ext>
                </a:extLst>
              </a:tr>
              <a:tr h="154005">
                <a:tc>
                  <a:txBody>
                    <a:bodyPr/>
                    <a:lstStyle/>
                    <a:p>
                      <a:r>
                        <a:rPr lang="en-US" sz="1400">
                          <a:effectLst/>
                        </a:rPr>
                        <a:t>Windows Server 2016 Essentials</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JCKRF-N37P4-C2D82-9YXRT-4M63B</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64321631"/>
                  </a:ext>
                </a:extLst>
              </a:tr>
              <a:tr h="87494">
                <a:tc gridSpan="2">
                  <a:txBody>
                    <a:bodyPr/>
                    <a:lstStyle/>
                    <a:p>
                      <a:r>
                        <a:rPr lang="en-US" sz="1400" b="1">
                          <a:effectLst/>
                        </a:rPr>
                        <a:t>Windows 10</a:t>
                      </a:r>
                      <a:endParaRPr lang="en-US" sz="1400">
                        <a:effectLst/>
                      </a:endParaRP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2382780125"/>
                  </a:ext>
                </a:extLst>
              </a:tr>
              <a:tr h="154005">
                <a:tc>
                  <a:txBody>
                    <a:bodyPr/>
                    <a:lstStyle/>
                    <a:p>
                      <a:r>
                        <a:rPr lang="en-US" sz="1400">
                          <a:effectLst/>
                        </a:rPr>
                        <a:t>Windows 10 Professional</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W269N-WFGWX-YVC9B-4J6C9-T83GX</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80945758"/>
                  </a:ext>
                </a:extLst>
              </a:tr>
              <a:tr h="154005">
                <a:tc>
                  <a:txBody>
                    <a:bodyPr/>
                    <a:lstStyle/>
                    <a:p>
                      <a:r>
                        <a:rPr lang="en-US" sz="1400">
                          <a:effectLst/>
                        </a:rPr>
                        <a:t>Windows 10 Professional N</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MH37W-N47XK-V7XM9-C7227-GCQG9</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30158499"/>
                  </a:ext>
                </a:extLst>
              </a:tr>
              <a:tr h="154005">
                <a:tc>
                  <a:txBody>
                    <a:bodyPr/>
                    <a:lstStyle/>
                    <a:p>
                      <a:r>
                        <a:rPr lang="en-US" sz="1400">
                          <a:effectLst/>
                        </a:rPr>
                        <a:t>Windows 10 Enterprise</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NPPR9-FWDCX-D2C8J-H872K-2YT43</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92702177"/>
                  </a:ext>
                </a:extLst>
              </a:tr>
              <a:tr h="154005">
                <a:tc>
                  <a:txBody>
                    <a:bodyPr/>
                    <a:lstStyle/>
                    <a:p>
                      <a:r>
                        <a:rPr lang="en-US" sz="1400">
                          <a:effectLst/>
                        </a:rPr>
                        <a:t>Windows 10 Enterprise N</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DPH2V-TTNVB-4X9Q3-TJR4H-KHJW4</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20967007"/>
                  </a:ext>
                </a:extLst>
              </a:tr>
              <a:tr h="154005">
                <a:tc>
                  <a:txBody>
                    <a:bodyPr/>
                    <a:lstStyle/>
                    <a:p>
                      <a:r>
                        <a:rPr lang="en-US" sz="1400">
                          <a:effectLst/>
                        </a:rPr>
                        <a:t>Windows 10 Education</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NW6C2-QMPVW-D7KKK-3GKT6-VCFB2</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0081407"/>
                  </a:ext>
                </a:extLst>
              </a:tr>
              <a:tr h="154005">
                <a:tc>
                  <a:txBody>
                    <a:bodyPr/>
                    <a:lstStyle/>
                    <a:p>
                      <a:r>
                        <a:rPr lang="en-US" sz="1400">
                          <a:effectLst/>
                        </a:rPr>
                        <a:t>Windows 10 Education N</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2WH4N-8QGBV-H22JP-CT43Q-MDWWJ</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77237962"/>
                  </a:ext>
                </a:extLst>
              </a:tr>
              <a:tr h="154005">
                <a:tc>
                  <a:txBody>
                    <a:bodyPr/>
                    <a:lstStyle/>
                    <a:p>
                      <a:r>
                        <a:rPr lang="en-US" sz="1400">
                          <a:effectLst/>
                        </a:rPr>
                        <a:t>Windows 10 Enterprise 2015 LTSB</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WNMTR-4C88C-JK8YV-HQ7T2-76DF9</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24359845"/>
                  </a:ext>
                </a:extLst>
              </a:tr>
              <a:tr h="154005">
                <a:tc>
                  <a:txBody>
                    <a:bodyPr/>
                    <a:lstStyle/>
                    <a:p>
                      <a:r>
                        <a:rPr lang="en-US" sz="1400">
                          <a:effectLst/>
                        </a:rPr>
                        <a:t>Windows 10 Enterprise 2015 LTSB N</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2F77B-TNFGY-69QQF-B8YKP-D69TJ</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06908658"/>
                  </a:ext>
                </a:extLst>
              </a:tr>
              <a:tr h="154005">
                <a:tc>
                  <a:txBody>
                    <a:bodyPr/>
                    <a:lstStyle/>
                    <a:p>
                      <a:r>
                        <a:rPr lang="en-US" sz="1400">
                          <a:effectLst/>
                        </a:rPr>
                        <a:t>Windows 10 Enterprise 2016 LTSB</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DCPHK-NFMTC-H88MJ-PFHPY-QJ4BJ</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74906821"/>
                  </a:ext>
                </a:extLst>
              </a:tr>
              <a:tr h="154005">
                <a:tc>
                  <a:txBody>
                    <a:bodyPr/>
                    <a:lstStyle/>
                    <a:p>
                      <a:r>
                        <a:rPr lang="en-US" sz="1400">
                          <a:effectLst/>
                        </a:rPr>
                        <a:t>Windows 10 Enterprise 2016 LTSB N</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QFFDN-GRT3P-VKWWX-X7T3R-8B639</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83050459"/>
                  </a:ext>
                </a:extLst>
              </a:tr>
              <a:tr h="87494">
                <a:tc gridSpan="2">
                  <a:txBody>
                    <a:bodyPr/>
                    <a:lstStyle/>
                    <a:p>
                      <a:r>
                        <a:rPr lang="en-US" sz="1400" b="1">
                          <a:effectLst/>
                        </a:rPr>
                        <a:t>Windows Server 2012 R2</a:t>
                      </a:r>
                      <a:endParaRPr lang="en-US" sz="1400">
                        <a:effectLst/>
                      </a:endParaRP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2774999255"/>
                  </a:ext>
                </a:extLst>
              </a:tr>
              <a:tr h="154005">
                <a:tc>
                  <a:txBody>
                    <a:bodyPr/>
                    <a:lstStyle/>
                    <a:p>
                      <a:r>
                        <a:rPr lang="en-US" sz="1400">
                          <a:effectLst/>
                        </a:rPr>
                        <a:t>Windows Server 2012 R2 Standard</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D2N9P-3P6X9-2R39C-7RTCD-MDVJX</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17204991"/>
                  </a:ext>
                </a:extLst>
              </a:tr>
              <a:tr h="154005">
                <a:tc>
                  <a:txBody>
                    <a:bodyPr/>
                    <a:lstStyle/>
                    <a:p>
                      <a:r>
                        <a:rPr lang="pt-BR" sz="1400">
                          <a:effectLst/>
                        </a:rPr>
                        <a:t>Windows Server 2012 R2 Datacenter</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W3GGN-FT8W3-Y4M27-J84CP-Q3VJ9</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96550298"/>
                  </a:ext>
                </a:extLst>
              </a:tr>
              <a:tr h="154005">
                <a:tc>
                  <a:txBody>
                    <a:bodyPr/>
                    <a:lstStyle/>
                    <a:p>
                      <a:r>
                        <a:rPr lang="en-US" sz="1400">
                          <a:effectLst/>
                        </a:rPr>
                        <a:t>Windows Server 2012 R2 Essentials</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dirty="0">
                          <a:effectLst/>
                        </a:rPr>
                        <a:t>KNC87-3J2TX-XB4WP-VCPJV-M4FWM</a:t>
                      </a:r>
                    </a:p>
                  </a:txBody>
                  <a:tcPr marL="14424" marR="14424" marT="7212" marB="721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9381062"/>
                  </a:ext>
                </a:extLst>
              </a:tr>
            </a:tbl>
          </a:graphicData>
        </a:graphic>
      </p:graphicFrame>
      <p:sp>
        <p:nvSpPr>
          <p:cNvPr id="4" name="Rectangle 3">
            <a:extLst>
              <a:ext uri="{FF2B5EF4-FFF2-40B4-BE49-F238E27FC236}">
                <a16:creationId xmlns:a16="http://schemas.microsoft.com/office/drawing/2014/main" id="{96D5EFDB-978C-413C-A2AB-8F2587F4EA1A}"/>
              </a:ext>
            </a:extLst>
          </p:cNvPr>
          <p:cNvSpPr/>
          <p:nvPr/>
        </p:nvSpPr>
        <p:spPr>
          <a:xfrm>
            <a:off x="175546" y="1928881"/>
            <a:ext cx="1573044" cy="923330"/>
          </a:xfrm>
          <a:prstGeom prst="rect">
            <a:avLst/>
          </a:prstGeom>
        </p:spPr>
        <p:txBody>
          <a:bodyPr wrap="square">
            <a:spAutoFit/>
          </a:bodyPr>
          <a:lstStyle/>
          <a:p>
            <a:r>
              <a:rPr lang="en-US" b="1" dirty="0">
                <a:solidFill>
                  <a:srgbClr val="404040"/>
                </a:solidFill>
                <a:latin typeface="Ubuntu"/>
              </a:rPr>
              <a:t>Windows Public GVLK Keys</a:t>
            </a:r>
            <a:endParaRPr lang="en-US" b="1" i="0" dirty="0">
              <a:solidFill>
                <a:srgbClr val="404040"/>
              </a:solidFill>
              <a:effectLst/>
              <a:latin typeface="Ubuntu"/>
            </a:endParaRPr>
          </a:p>
        </p:txBody>
      </p:sp>
    </p:spTree>
    <p:extLst>
      <p:ext uri="{BB962C8B-B14F-4D97-AF65-F5344CB8AC3E}">
        <p14:creationId xmlns:p14="http://schemas.microsoft.com/office/powerpoint/2010/main" val="289539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7577-03BD-4E5F-8643-14D3BB4BB1E5}"/>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3BB4926C-975D-4EEB-AA7B-47B47F3072D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823A7279-EA8B-4CD2-A44B-D6EF98F2EB6C}"/>
              </a:ext>
            </a:extLst>
          </p:cNvPr>
          <p:cNvSpPr>
            <a:spLocks noGrp="1"/>
          </p:cNvSpPr>
          <p:nvPr>
            <p:ph type="body" sz="quarter" idx="17"/>
          </p:nvPr>
        </p:nvSpPr>
        <p:spPr/>
        <p:txBody>
          <a:bodyPr/>
          <a:lstStyle/>
          <a:p>
            <a:endParaRPr lang="en-US"/>
          </a:p>
        </p:txBody>
      </p:sp>
      <p:graphicFrame>
        <p:nvGraphicFramePr>
          <p:cNvPr id="5" name="Table 4">
            <a:extLst>
              <a:ext uri="{FF2B5EF4-FFF2-40B4-BE49-F238E27FC236}">
                <a16:creationId xmlns:a16="http://schemas.microsoft.com/office/drawing/2014/main" id="{81D5FCC4-9DD3-40E3-B644-E73EA69282B1}"/>
              </a:ext>
            </a:extLst>
          </p:cNvPr>
          <p:cNvGraphicFramePr>
            <a:graphicFrameLocks noGrp="1"/>
          </p:cNvGraphicFramePr>
          <p:nvPr>
            <p:extLst>
              <p:ext uri="{D42A27DB-BD31-4B8C-83A1-F6EECF244321}">
                <p14:modId xmlns:p14="http://schemas.microsoft.com/office/powerpoint/2010/main" val="1769690775"/>
              </p:ext>
            </p:extLst>
          </p:nvPr>
        </p:nvGraphicFramePr>
        <p:xfrm>
          <a:off x="4249153" y="3905865"/>
          <a:ext cx="7124700" cy="2286000"/>
        </p:xfrm>
        <a:graphic>
          <a:graphicData uri="http://schemas.openxmlformats.org/drawingml/2006/table">
            <a:tbl>
              <a:tblPr/>
              <a:tblGrid>
                <a:gridCol w="3562350">
                  <a:extLst>
                    <a:ext uri="{9D8B030D-6E8A-4147-A177-3AD203B41FA5}">
                      <a16:colId xmlns:a16="http://schemas.microsoft.com/office/drawing/2014/main" val="1993643256"/>
                    </a:ext>
                  </a:extLst>
                </a:gridCol>
                <a:gridCol w="3562350">
                  <a:extLst>
                    <a:ext uri="{9D8B030D-6E8A-4147-A177-3AD203B41FA5}">
                      <a16:colId xmlns:a16="http://schemas.microsoft.com/office/drawing/2014/main" val="51137072"/>
                    </a:ext>
                  </a:extLst>
                </a:gridCol>
              </a:tblGrid>
              <a:tr h="0">
                <a:tc>
                  <a:txBody>
                    <a:bodyPr/>
                    <a:lstStyle/>
                    <a:p>
                      <a:pPr algn="l" fontAlgn="t"/>
                      <a:r>
                        <a:rPr lang="en-US">
                          <a:effectLst/>
                        </a:rPr>
                        <a:t>Edition</a:t>
                      </a:r>
                    </a:p>
                  </a:txBody>
                  <a:tcPr>
                    <a:lnL w="12700" cap="flat" cmpd="sng" algn="ctr">
                      <a:solidFill>
                        <a:srgbClr val="C0A1FA"/>
                      </a:solidFill>
                      <a:prstDash val="solid"/>
                      <a:round/>
                      <a:headEnd type="none" w="med" len="med"/>
                      <a:tailEnd type="none" w="med" len="med"/>
                    </a:lnL>
                    <a:lnR w="12700" cap="flat" cmpd="sng" algn="ctr">
                      <a:solidFill>
                        <a:srgbClr val="20ADFA"/>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a:effectLst/>
                        </a:rPr>
                        <a:t>AVMA key</a:t>
                      </a:r>
                    </a:p>
                  </a:txBody>
                  <a:tcPr>
                    <a:lnL w="12700" cap="flat" cmpd="sng" algn="ctr">
                      <a:solidFill>
                        <a:srgbClr val="20ADFA"/>
                      </a:solidFill>
                      <a:prstDash val="solid"/>
                      <a:round/>
                      <a:headEnd type="none" w="med" len="med"/>
                      <a:tailEnd type="none" w="med" len="med"/>
                    </a:lnL>
                    <a:lnR w="12700" cap="flat" cmpd="sng" algn="ctr">
                      <a:solidFill>
                        <a:srgbClr val="20ADFA"/>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070841872"/>
                  </a:ext>
                </a:extLst>
              </a:tr>
              <a:tr h="0">
                <a:tc>
                  <a:txBody>
                    <a:bodyPr/>
                    <a:lstStyle/>
                    <a:p>
                      <a:pPr algn="l" fontAlgn="t"/>
                      <a:r>
                        <a:rPr lang="en-US" dirty="0">
                          <a:effectLst/>
                        </a:rPr>
                        <a:t>Datacenter</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a:effectLst/>
                        </a:rPr>
                        <a:t>H3RNG-8C32Q-Q8FRX-6TDXV-WMBMW</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900144826"/>
                  </a:ext>
                </a:extLst>
              </a:tr>
              <a:tr h="0">
                <a:tc>
                  <a:txBody>
                    <a:bodyPr/>
                    <a:lstStyle/>
                    <a:p>
                      <a:pPr algn="l" fontAlgn="t"/>
                      <a:r>
                        <a:rPr lang="en-US" dirty="0">
                          <a:effectLst/>
                        </a:rPr>
                        <a:t>Standard</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a:effectLst/>
                        </a:rPr>
                        <a:t>TNK62-RXVTB-4P47B-2D623-4GF74</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71315409"/>
                  </a:ext>
                </a:extLst>
              </a:tr>
              <a:tr h="0">
                <a:tc>
                  <a:txBody>
                    <a:bodyPr/>
                    <a:lstStyle/>
                    <a:p>
                      <a:pPr algn="l" fontAlgn="t"/>
                      <a:r>
                        <a:rPr lang="en-US">
                          <a:effectLst/>
                        </a:rPr>
                        <a:t>Essentials</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dirty="0">
                          <a:effectLst/>
                        </a:rPr>
                        <a:t>2CTP7-NHT64-BP62M-FV6GG-HFV28</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350518239"/>
                  </a:ext>
                </a:extLst>
              </a:tr>
            </a:tbl>
          </a:graphicData>
        </a:graphic>
      </p:graphicFrame>
      <p:sp>
        <p:nvSpPr>
          <p:cNvPr id="6" name="Rectangle 5">
            <a:extLst>
              <a:ext uri="{FF2B5EF4-FFF2-40B4-BE49-F238E27FC236}">
                <a16:creationId xmlns:a16="http://schemas.microsoft.com/office/drawing/2014/main" id="{D398CEAE-06D7-4008-84F7-560EE7702918}"/>
              </a:ext>
            </a:extLst>
          </p:cNvPr>
          <p:cNvSpPr/>
          <p:nvPr/>
        </p:nvSpPr>
        <p:spPr>
          <a:xfrm>
            <a:off x="3641556" y="1397675"/>
            <a:ext cx="7998755" cy="2308324"/>
          </a:xfrm>
          <a:prstGeom prst="rect">
            <a:avLst/>
          </a:prstGeom>
        </p:spPr>
        <p:txBody>
          <a:bodyPr wrap="square">
            <a:spAutoFit/>
          </a:bodyPr>
          <a:lstStyle/>
          <a:p>
            <a:r>
              <a:rPr lang="en-US" dirty="0">
                <a:latin typeface="LiberationSerif"/>
              </a:rPr>
              <a:t>AVMA allows you to install virtual machines on that Windows Server operating system without the need of using or managing product keys for each virtual machine.</a:t>
            </a:r>
          </a:p>
          <a:p>
            <a:r>
              <a:rPr lang="en-US" dirty="0">
                <a:latin typeface="LiberationSerif"/>
              </a:rPr>
              <a:t>AVMA attaches the virtual machine activation to the properly activated Hyper-V machine during the startup process.</a:t>
            </a:r>
          </a:p>
          <a:p>
            <a:r>
              <a:rPr lang="en-US" dirty="0"/>
              <a:t>AVMA requires Windows Server 2016 with the Hyper-V role installed. AVMA can also run on Windows Server 2012 and Windows Server 2012 R2 if needed.</a:t>
            </a:r>
          </a:p>
        </p:txBody>
      </p:sp>
    </p:spTree>
    <p:extLst>
      <p:ext uri="{BB962C8B-B14F-4D97-AF65-F5344CB8AC3E}">
        <p14:creationId xmlns:p14="http://schemas.microsoft.com/office/powerpoint/2010/main" val="1238657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B74948E-F828-4914-9CCB-1FF0CA623B30}"/>
              </a:ext>
            </a:extLst>
          </p:cNvPr>
          <p:cNvGraphicFramePr>
            <a:graphicFrameLocks noChangeAspect="1"/>
          </p:cNvGraphicFramePr>
          <p:nvPr>
            <p:custDataLst>
              <p:tags r:id="rId2"/>
            </p:custDataLst>
            <p:extLst>
              <p:ext uri="{D42A27DB-BD31-4B8C-83A1-F6EECF244321}">
                <p14:modId xmlns:p14="http://schemas.microsoft.com/office/powerpoint/2010/main" val="2697531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5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488A59DF-DFCA-4B00-9FB5-E680A1D8927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30A7577-03BD-4E5F-8643-14D3BB4BB1E5}"/>
              </a:ext>
            </a:extLst>
          </p:cNvPr>
          <p:cNvSpPr>
            <a:spLocks noGrp="1"/>
          </p:cNvSpPr>
          <p:nvPr>
            <p:ph type="title"/>
          </p:nvPr>
        </p:nvSpPr>
        <p:spPr/>
        <p:txBody>
          <a:bodyPr/>
          <a:lstStyle/>
          <a:p>
            <a:r>
              <a:rPr lang="en-US" dirty="0"/>
              <a:t>Automatic Activation</a:t>
            </a:r>
          </a:p>
        </p:txBody>
      </p:sp>
      <p:sp>
        <p:nvSpPr>
          <p:cNvPr id="3" name="Subtitle 2">
            <a:extLst>
              <a:ext uri="{FF2B5EF4-FFF2-40B4-BE49-F238E27FC236}">
                <a16:creationId xmlns:a16="http://schemas.microsoft.com/office/drawing/2014/main" id="{3BB4926C-975D-4EEB-AA7B-47B47F3072DF}"/>
              </a:ext>
            </a:extLst>
          </p:cNvPr>
          <p:cNvSpPr>
            <a:spLocks noGrp="1"/>
          </p:cNvSpPr>
          <p:nvPr>
            <p:ph type="subTitle" idx="1"/>
          </p:nvPr>
        </p:nvSpPr>
        <p:spPr>
          <a:xfrm>
            <a:off x="554736" y="3659644"/>
            <a:ext cx="2514600" cy="492443"/>
          </a:xfrm>
        </p:spPr>
        <p:txBody>
          <a:bodyPr/>
          <a:lstStyle/>
          <a:p>
            <a:r>
              <a:rPr lang="en-US" dirty="0"/>
              <a:t>Automatic Virtual Machine Activation (AVMA)</a:t>
            </a:r>
          </a:p>
        </p:txBody>
      </p:sp>
      <p:sp>
        <p:nvSpPr>
          <p:cNvPr id="4" name="Text Placeholder 3">
            <a:extLst>
              <a:ext uri="{FF2B5EF4-FFF2-40B4-BE49-F238E27FC236}">
                <a16:creationId xmlns:a16="http://schemas.microsoft.com/office/drawing/2014/main" id="{823A7279-EA8B-4CD2-A44B-D6EF98F2EB6C}"/>
              </a:ext>
            </a:extLst>
          </p:cNvPr>
          <p:cNvSpPr>
            <a:spLocks noGrp="1"/>
          </p:cNvSpPr>
          <p:nvPr>
            <p:ph type="body" sz="quarter" idx="17"/>
          </p:nvPr>
        </p:nvSpPr>
        <p:spPr/>
        <p:txBody>
          <a:bodyPr/>
          <a:lstStyle/>
          <a:p>
            <a:endParaRPr lang="en-US"/>
          </a:p>
        </p:txBody>
      </p:sp>
      <p:graphicFrame>
        <p:nvGraphicFramePr>
          <p:cNvPr id="5" name="Table 4">
            <a:extLst>
              <a:ext uri="{FF2B5EF4-FFF2-40B4-BE49-F238E27FC236}">
                <a16:creationId xmlns:a16="http://schemas.microsoft.com/office/drawing/2014/main" id="{81D5FCC4-9DD3-40E3-B644-E73EA69282B1}"/>
              </a:ext>
            </a:extLst>
          </p:cNvPr>
          <p:cNvGraphicFramePr>
            <a:graphicFrameLocks noGrp="1"/>
          </p:cNvGraphicFramePr>
          <p:nvPr/>
        </p:nvGraphicFramePr>
        <p:xfrm>
          <a:off x="4249153" y="3905865"/>
          <a:ext cx="7124700" cy="2286000"/>
        </p:xfrm>
        <a:graphic>
          <a:graphicData uri="http://schemas.openxmlformats.org/drawingml/2006/table">
            <a:tbl>
              <a:tblPr/>
              <a:tblGrid>
                <a:gridCol w="3562350">
                  <a:extLst>
                    <a:ext uri="{9D8B030D-6E8A-4147-A177-3AD203B41FA5}">
                      <a16:colId xmlns:a16="http://schemas.microsoft.com/office/drawing/2014/main" val="1993643256"/>
                    </a:ext>
                  </a:extLst>
                </a:gridCol>
                <a:gridCol w="3562350">
                  <a:extLst>
                    <a:ext uri="{9D8B030D-6E8A-4147-A177-3AD203B41FA5}">
                      <a16:colId xmlns:a16="http://schemas.microsoft.com/office/drawing/2014/main" val="51137072"/>
                    </a:ext>
                  </a:extLst>
                </a:gridCol>
              </a:tblGrid>
              <a:tr h="0">
                <a:tc>
                  <a:txBody>
                    <a:bodyPr/>
                    <a:lstStyle/>
                    <a:p>
                      <a:pPr algn="l" fontAlgn="t"/>
                      <a:r>
                        <a:rPr lang="en-US">
                          <a:effectLst/>
                        </a:rPr>
                        <a:t>Edition</a:t>
                      </a:r>
                    </a:p>
                  </a:txBody>
                  <a:tcPr>
                    <a:lnL w="12700" cap="flat" cmpd="sng" algn="ctr">
                      <a:solidFill>
                        <a:srgbClr val="C0A1FA"/>
                      </a:solidFill>
                      <a:prstDash val="solid"/>
                      <a:round/>
                      <a:headEnd type="none" w="med" len="med"/>
                      <a:tailEnd type="none" w="med" len="med"/>
                    </a:lnL>
                    <a:lnR w="12700" cap="flat" cmpd="sng" algn="ctr">
                      <a:solidFill>
                        <a:srgbClr val="20ADFA"/>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a:effectLst/>
                        </a:rPr>
                        <a:t>AVMA key</a:t>
                      </a:r>
                    </a:p>
                  </a:txBody>
                  <a:tcPr>
                    <a:lnL w="12700" cap="flat" cmpd="sng" algn="ctr">
                      <a:solidFill>
                        <a:srgbClr val="20ADFA"/>
                      </a:solidFill>
                      <a:prstDash val="solid"/>
                      <a:round/>
                      <a:headEnd type="none" w="med" len="med"/>
                      <a:tailEnd type="none" w="med" len="med"/>
                    </a:lnL>
                    <a:lnR w="12700" cap="flat" cmpd="sng" algn="ctr">
                      <a:solidFill>
                        <a:srgbClr val="20ADFA"/>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070841872"/>
                  </a:ext>
                </a:extLst>
              </a:tr>
              <a:tr h="0">
                <a:tc>
                  <a:txBody>
                    <a:bodyPr/>
                    <a:lstStyle/>
                    <a:p>
                      <a:pPr algn="l" fontAlgn="t"/>
                      <a:r>
                        <a:rPr lang="en-US" dirty="0">
                          <a:effectLst/>
                        </a:rPr>
                        <a:t>Datacenter</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a:effectLst/>
                        </a:rPr>
                        <a:t>H3RNG-8C32Q-Q8FRX-6TDXV-WMBMW</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900144826"/>
                  </a:ext>
                </a:extLst>
              </a:tr>
              <a:tr h="0">
                <a:tc>
                  <a:txBody>
                    <a:bodyPr/>
                    <a:lstStyle/>
                    <a:p>
                      <a:pPr algn="l" fontAlgn="t"/>
                      <a:r>
                        <a:rPr lang="en-US" dirty="0">
                          <a:effectLst/>
                        </a:rPr>
                        <a:t>Standard</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a:effectLst/>
                        </a:rPr>
                        <a:t>TNK62-RXVTB-4P47B-2D623-4GF74</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71315409"/>
                  </a:ext>
                </a:extLst>
              </a:tr>
              <a:tr h="0">
                <a:tc>
                  <a:txBody>
                    <a:bodyPr/>
                    <a:lstStyle/>
                    <a:p>
                      <a:pPr algn="l" fontAlgn="t"/>
                      <a:r>
                        <a:rPr lang="en-US">
                          <a:effectLst/>
                        </a:rPr>
                        <a:t>Essentials</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fontAlgn="t"/>
                      <a:r>
                        <a:rPr lang="en-US" dirty="0">
                          <a:effectLst/>
                        </a:rPr>
                        <a:t>2CTP7-NHT64-BP62M-FV6GG-HFV28</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350518239"/>
                  </a:ext>
                </a:extLst>
              </a:tr>
            </a:tbl>
          </a:graphicData>
        </a:graphic>
      </p:graphicFrame>
      <p:sp>
        <p:nvSpPr>
          <p:cNvPr id="6" name="Rectangle 5">
            <a:extLst>
              <a:ext uri="{FF2B5EF4-FFF2-40B4-BE49-F238E27FC236}">
                <a16:creationId xmlns:a16="http://schemas.microsoft.com/office/drawing/2014/main" id="{D398CEAE-06D7-4008-84F7-560EE7702918}"/>
              </a:ext>
            </a:extLst>
          </p:cNvPr>
          <p:cNvSpPr/>
          <p:nvPr/>
        </p:nvSpPr>
        <p:spPr>
          <a:xfrm>
            <a:off x="3641556" y="1397675"/>
            <a:ext cx="7998755" cy="2308324"/>
          </a:xfrm>
          <a:prstGeom prst="rect">
            <a:avLst/>
          </a:prstGeom>
        </p:spPr>
        <p:txBody>
          <a:bodyPr wrap="square">
            <a:spAutoFit/>
          </a:bodyPr>
          <a:lstStyle/>
          <a:p>
            <a:r>
              <a:rPr lang="en-US" dirty="0">
                <a:latin typeface="LiberationSerif"/>
              </a:rPr>
              <a:t>AVMA allows you to install virtual machines on that Windows Server operating system without the need of using or managing product keys for each virtual machine.</a:t>
            </a:r>
          </a:p>
          <a:p>
            <a:r>
              <a:rPr lang="en-US" dirty="0">
                <a:latin typeface="LiberationSerif"/>
              </a:rPr>
              <a:t>AVMA attaches the virtual machine activation to the properly activated Hyper-V machine during the startup process.</a:t>
            </a:r>
          </a:p>
          <a:p>
            <a:r>
              <a:rPr lang="en-US" dirty="0"/>
              <a:t>AVMA requires Windows Server 2016 with the Hyper-V role installed. AVMA can also run on Windows Server 2012 and Windows Server 2012 R2 if needed.</a:t>
            </a:r>
          </a:p>
        </p:txBody>
      </p:sp>
    </p:spTree>
    <p:extLst>
      <p:ext uri="{BB962C8B-B14F-4D97-AF65-F5344CB8AC3E}">
        <p14:creationId xmlns:p14="http://schemas.microsoft.com/office/powerpoint/2010/main" val="230667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D837F57-BBDD-4BBF-9ECC-FE7C19559831}"/>
              </a:ext>
            </a:extLst>
          </p:cNvPr>
          <p:cNvGraphicFramePr>
            <a:graphicFrameLocks noChangeAspect="1"/>
          </p:cNvGraphicFramePr>
          <p:nvPr>
            <p:custDataLst>
              <p:tags r:id="rId2"/>
            </p:custDataLst>
            <p:extLst>
              <p:ext uri="{D42A27DB-BD31-4B8C-83A1-F6EECF244321}">
                <p14:modId xmlns:p14="http://schemas.microsoft.com/office/powerpoint/2010/main" val="16529818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8FA4559-8F6A-4A81-AAEE-5C6A67D3C34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27F3AA1B-C8D1-4C42-BAE0-F4B5DCD00106}"/>
              </a:ext>
            </a:extLst>
          </p:cNvPr>
          <p:cNvSpPr>
            <a:spLocks noGrp="1"/>
          </p:cNvSpPr>
          <p:nvPr>
            <p:ph type="title"/>
          </p:nvPr>
        </p:nvSpPr>
        <p:spPr/>
        <p:txBody>
          <a:bodyPr/>
          <a:lstStyle/>
          <a:p>
            <a:r>
              <a:rPr lang="en-US" dirty="0"/>
              <a:t>Automatic Activation</a:t>
            </a:r>
          </a:p>
        </p:txBody>
      </p:sp>
      <p:sp>
        <p:nvSpPr>
          <p:cNvPr id="3" name="Subtitle 2">
            <a:extLst>
              <a:ext uri="{FF2B5EF4-FFF2-40B4-BE49-F238E27FC236}">
                <a16:creationId xmlns:a16="http://schemas.microsoft.com/office/drawing/2014/main" id="{2822EF44-ED33-48F4-8021-9FB1813D6C67}"/>
              </a:ext>
            </a:extLst>
          </p:cNvPr>
          <p:cNvSpPr>
            <a:spLocks noGrp="1"/>
          </p:cNvSpPr>
          <p:nvPr>
            <p:ph type="subTitle" idx="1"/>
          </p:nvPr>
        </p:nvSpPr>
        <p:spPr>
          <a:xfrm>
            <a:off x="554736" y="3659644"/>
            <a:ext cx="2514600" cy="246221"/>
          </a:xfrm>
        </p:spPr>
        <p:txBody>
          <a:bodyPr/>
          <a:lstStyle/>
          <a:p>
            <a:r>
              <a:rPr lang="en-US" dirty="0"/>
              <a:t>AD-based activation</a:t>
            </a:r>
          </a:p>
        </p:txBody>
      </p:sp>
      <p:sp>
        <p:nvSpPr>
          <p:cNvPr id="4" name="Text Placeholder 3">
            <a:extLst>
              <a:ext uri="{FF2B5EF4-FFF2-40B4-BE49-F238E27FC236}">
                <a16:creationId xmlns:a16="http://schemas.microsoft.com/office/drawing/2014/main" id="{CD4CA118-43D7-4C7B-94E5-7DCA65CE024A}"/>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276096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880857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0" name="think-cell Slide" r:id="rId11" imgW="186" imgH="179" progId="TCLayout.ActiveDocument.1">
                  <p:embed/>
                </p:oleObj>
              </mc:Choice>
              <mc:Fallback>
                <p:oleObj name="think-cell Slide" r:id="rId11"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817813"/>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Licensing and activation</a:t>
            </a:r>
          </a:p>
        </p:txBody>
      </p:sp>
      <p:sp>
        <p:nvSpPr>
          <p:cNvPr id="10" name="Text Placeholder 2">
            <a:hlinkClick r:id="rId13" action="ppaction://hlinksldjump"/>
            <a:extLst>
              <a:ext uri="{FF2B5EF4-FFF2-40B4-BE49-F238E27FC236}">
                <a16:creationId xmlns:a16="http://schemas.microsoft.com/office/drawing/2014/main" id="{B2CC455C-D40F-4195-8E1D-17BA4FE9202E}"/>
              </a:ext>
            </a:extLst>
          </p:cNvPr>
          <p:cNvSpPr>
            <a:spLocks noGrp="1"/>
          </p:cNvSpPr>
          <p:nvPr>
            <p:custDataLst>
              <p:tags r:id="rId8"/>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Manual activation</a:t>
            </a:r>
            <a:endParaRPr lang="en-US" dirty="0"/>
          </a:p>
        </p:txBody>
      </p:sp>
      <p:sp>
        <p:nvSpPr>
          <p:cNvPr id="15" name="Text Placeholder 2">
            <a:hlinkClick r:id="rId14" action="ppaction://hlinksldjump"/>
            <a:extLst>
              <a:ext uri="{FF2B5EF4-FFF2-40B4-BE49-F238E27FC236}">
                <a16:creationId xmlns:a16="http://schemas.microsoft.com/office/drawing/2014/main" id="{D1D76526-CFAF-4E08-9A6E-CE38590BB69F}"/>
              </a:ext>
            </a:extLst>
          </p:cNvPr>
          <p:cNvSpPr>
            <a:spLocks noGrp="1"/>
          </p:cNvSpPr>
          <p:nvPr>
            <p:custDataLst>
              <p:tags r:id="rId9"/>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Automatic activation</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2F181CE-42A6-4DAD-9AC0-852F3DE3F1E8}"/>
              </a:ext>
            </a:extLst>
          </p:cNvPr>
          <p:cNvGraphicFramePr>
            <a:graphicFrameLocks noChangeAspect="1"/>
          </p:cNvGraphicFramePr>
          <p:nvPr>
            <p:custDataLst>
              <p:tags r:id="rId2"/>
            </p:custDataLst>
            <p:extLst>
              <p:ext uri="{D42A27DB-BD31-4B8C-83A1-F6EECF244321}">
                <p14:modId xmlns:p14="http://schemas.microsoft.com/office/powerpoint/2010/main" val="24109182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4"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BFC730A9-B122-423F-91B5-68C992D8058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4A189A5-CD7A-42DB-916D-2F0772E21A83}"/>
              </a:ext>
            </a:extLst>
          </p:cNvPr>
          <p:cNvSpPr>
            <a:spLocks noGrp="1"/>
          </p:cNvSpPr>
          <p:nvPr>
            <p:ph type="title"/>
          </p:nvPr>
        </p:nvSpPr>
        <p:spPr/>
        <p:txBody>
          <a:bodyPr/>
          <a:lstStyle/>
          <a:p>
            <a:r>
              <a:rPr lang="en-US" dirty="0"/>
              <a:t>Licensing and activation</a:t>
            </a:r>
          </a:p>
        </p:txBody>
      </p:sp>
      <p:sp>
        <p:nvSpPr>
          <p:cNvPr id="3" name="Subtitle 2">
            <a:extLst>
              <a:ext uri="{FF2B5EF4-FFF2-40B4-BE49-F238E27FC236}">
                <a16:creationId xmlns:a16="http://schemas.microsoft.com/office/drawing/2014/main" id="{6CB37531-1C44-4E33-A11D-69ECD523F80C}"/>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5D980F2-6A61-4FFA-BF91-CBDDFA5105A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20DD0B3D-58B2-4FBF-AE81-B891BA2A7E39}"/>
              </a:ext>
            </a:extLst>
          </p:cNvPr>
          <p:cNvSpPr/>
          <p:nvPr/>
        </p:nvSpPr>
        <p:spPr>
          <a:xfrm>
            <a:off x="3625516" y="1372613"/>
            <a:ext cx="8014796" cy="1754326"/>
          </a:xfrm>
          <a:prstGeom prst="rect">
            <a:avLst/>
          </a:prstGeom>
        </p:spPr>
        <p:txBody>
          <a:bodyPr wrap="square">
            <a:spAutoFit/>
          </a:bodyPr>
          <a:lstStyle/>
          <a:p>
            <a:r>
              <a:rPr lang="en-US" dirty="0"/>
              <a:t>If you do not activate Windows Server 2016, you cannot customize your operating system. There are two general activation strategies:</a:t>
            </a:r>
          </a:p>
          <a:p>
            <a:r>
              <a:rPr lang="en-US" dirty="0"/>
              <a:t>• Manual activation. This strategy is suitable when you deploy a small number of servers.</a:t>
            </a:r>
          </a:p>
          <a:p>
            <a:r>
              <a:rPr lang="en-US" dirty="0"/>
              <a:t>• Automatic activation. This strategy is suitable when you deploy a large number of servers.</a:t>
            </a:r>
          </a:p>
        </p:txBody>
      </p:sp>
    </p:spTree>
    <p:extLst>
      <p:ext uri="{BB962C8B-B14F-4D97-AF65-F5344CB8AC3E}">
        <p14:creationId xmlns:p14="http://schemas.microsoft.com/office/powerpoint/2010/main" val="183136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2001399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38" name="think-cell Slide" r:id="rId11" imgW="186" imgH="179" progId="TCLayout.ActiveDocument.1">
                  <p:embed/>
                </p:oleObj>
              </mc:Choice>
              <mc:Fallback>
                <p:oleObj name="think-cell Slide" r:id="rId11"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1" name="Text Placeholder 2">
            <a:hlinkClick r:id="rId13" action="ppaction://hlinksldjump"/>
            <a:extLst>
              <a:ext uri="{FF2B5EF4-FFF2-40B4-BE49-F238E27FC236}">
                <a16:creationId xmlns:a16="http://schemas.microsoft.com/office/drawing/2014/main" id="{7C496C22-B3EA-45B8-8C8A-15C3530E87CF}"/>
              </a:ext>
            </a:extLst>
          </p:cNvPr>
          <p:cNvSpPr>
            <a:spLocks noGrp="1"/>
          </p:cNvSpPr>
          <p:nvPr>
            <p:custDataLst>
              <p:tags r:id="rId7"/>
            </p:custDataLst>
          </p:nvPr>
        </p:nvSpPr>
        <p:spPr bwMode="gray">
          <a:xfrm>
            <a:off x="4978399"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Licensing </a:t>
            </a:r>
            <a:r>
              <a:rPr lang="en-US"/>
              <a:t>and activation</a:t>
            </a:r>
            <a:endParaRPr lang="en-US" dirty="0"/>
          </a:p>
        </p:txBody>
      </p:sp>
      <p:sp>
        <p:nvSpPr>
          <p:cNvPr id="10" name="Text Placeholder 2">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32258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Manual activation</a:t>
            </a:r>
            <a:endParaRPr lang="en-US" b="1" dirty="0">
              <a:solidFill>
                <a:schemeClr val="tx2"/>
              </a:solidFill>
            </a:endParaRPr>
          </a:p>
        </p:txBody>
      </p:sp>
      <p:sp>
        <p:nvSpPr>
          <p:cNvPr id="12" name="Text Placeholder 2">
            <a:hlinkClick r:id="rId14" action="ppaction://hlinksldjump"/>
            <a:extLst>
              <a:ext uri="{FF2B5EF4-FFF2-40B4-BE49-F238E27FC236}">
                <a16:creationId xmlns:a16="http://schemas.microsoft.com/office/drawing/2014/main" id="{46955331-5336-49E0-80BE-E797D2B84941}"/>
              </a:ext>
            </a:extLst>
          </p:cNvPr>
          <p:cNvSpPr>
            <a:spLocks noGrp="1"/>
          </p:cNvSpPr>
          <p:nvPr>
            <p:custDataLst>
              <p:tags r:id="rId9"/>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Automatic activation</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4AAEDF14-EAA0-445A-90F7-788030C38847}"/>
              </a:ext>
            </a:extLst>
          </p:cNvPr>
          <p:cNvGraphicFramePr>
            <a:graphicFrameLocks noChangeAspect="1"/>
          </p:cNvGraphicFramePr>
          <p:nvPr>
            <p:custDataLst>
              <p:tags r:id="rId2"/>
            </p:custDataLst>
            <p:extLst>
              <p:ext uri="{D42A27DB-BD31-4B8C-83A1-F6EECF244321}">
                <p14:modId xmlns:p14="http://schemas.microsoft.com/office/powerpoint/2010/main" val="39694221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3"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4EF7D3F5-B3D7-4EE1-AEF2-B0EA96C434F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F29A0745-4095-46DF-9AB7-3AD2A1E155DF}"/>
              </a:ext>
            </a:extLst>
          </p:cNvPr>
          <p:cNvSpPr>
            <a:spLocks noGrp="1"/>
          </p:cNvSpPr>
          <p:nvPr>
            <p:ph type="title"/>
          </p:nvPr>
        </p:nvSpPr>
        <p:spPr/>
        <p:txBody>
          <a:bodyPr/>
          <a:lstStyle/>
          <a:p>
            <a:r>
              <a:rPr lang="en-US" dirty="0"/>
              <a:t>Manual activation</a:t>
            </a:r>
          </a:p>
        </p:txBody>
      </p:sp>
      <p:sp>
        <p:nvSpPr>
          <p:cNvPr id="3" name="Subtitle 2">
            <a:extLst>
              <a:ext uri="{FF2B5EF4-FFF2-40B4-BE49-F238E27FC236}">
                <a16:creationId xmlns:a16="http://schemas.microsoft.com/office/drawing/2014/main" id="{8088DD0F-60FE-4633-98E5-B654E525506F}"/>
              </a:ext>
            </a:extLst>
          </p:cNvPr>
          <p:cNvSpPr>
            <a:spLocks noGrp="1"/>
          </p:cNvSpPr>
          <p:nvPr>
            <p:ph type="subTitle" idx="1"/>
          </p:nvPr>
        </p:nvSpPr>
        <p:spPr>
          <a:xfrm>
            <a:off x="554736" y="3659644"/>
            <a:ext cx="2514600" cy="246221"/>
          </a:xfrm>
        </p:spPr>
        <p:txBody>
          <a:bodyPr/>
          <a:lstStyle/>
          <a:p>
            <a:endParaRPr lang="en-US" dirty="0"/>
          </a:p>
        </p:txBody>
      </p:sp>
      <p:sp>
        <p:nvSpPr>
          <p:cNvPr id="4" name="Text Placeholder 3">
            <a:extLst>
              <a:ext uri="{FF2B5EF4-FFF2-40B4-BE49-F238E27FC236}">
                <a16:creationId xmlns:a16="http://schemas.microsoft.com/office/drawing/2014/main" id="{90FCB080-9E80-4236-A2E6-8C8D30D4478F}"/>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7DD9D44D-D87F-496D-A988-2FC4BAB08599}"/>
              </a:ext>
            </a:extLst>
          </p:cNvPr>
          <p:cNvSpPr/>
          <p:nvPr/>
        </p:nvSpPr>
        <p:spPr>
          <a:xfrm>
            <a:off x="3657600" y="1405371"/>
            <a:ext cx="7982712" cy="3416320"/>
          </a:xfrm>
          <a:prstGeom prst="rect">
            <a:avLst/>
          </a:prstGeom>
        </p:spPr>
        <p:txBody>
          <a:bodyPr wrap="square">
            <a:spAutoFit/>
          </a:bodyPr>
          <a:lstStyle/>
          <a:p>
            <a:r>
              <a:rPr lang="en-US" dirty="0">
                <a:latin typeface="Segoe"/>
              </a:rPr>
              <a:t>When you use manual activation, you must enter the product key.</a:t>
            </a:r>
          </a:p>
          <a:p>
            <a:r>
              <a:rPr lang="en-US" dirty="0"/>
              <a:t>You can perform manual activation by using the retail product key or the multiple activation key. You can use a retail product key to activate only a single computer. However, a multiple activation key has a set number of activations that you can use. This allows you to activate multiple computers, up to a set activation limit.</a:t>
            </a:r>
          </a:p>
          <a:p>
            <a:endParaRPr lang="en-US" dirty="0"/>
          </a:p>
          <a:p>
            <a:r>
              <a:rPr lang="en-US" dirty="0"/>
              <a:t>OEM keys are a special type of activation key that a manufacturer receives, comes pre-installed on a PC when it is initially purchased and which enable automatic activation when a computer starts.</a:t>
            </a:r>
          </a:p>
          <a:p>
            <a:r>
              <a:rPr lang="en-US" dirty="0"/>
              <a:t>If that license came pre-installed on your PC, you can use that to re-install Windows on that PC any number of times</a:t>
            </a:r>
          </a:p>
        </p:txBody>
      </p:sp>
    </p:spTree>
    <p:extLst>
      <p:ext uri="{BB962C8B-B14F-4D97-AF65-F5344CB8AC3E}">
        <p14:creationId xmlns:p14="http://schemas.microsoft.com/office/powerpoint/2010/main" val="14463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0712329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87" name="think-cell Slide" r:id="rId11" imgW="186" imgH="179" progId="TCLayout.ActiveDocument.1">
                  <p:embed/>
                </p:oleObj>
              </mc:Choice>
              <mc:Fallback>
                <p:oleObj name="think-cell Slide" r:id="rId11"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1" name="Text Placeholder 2">
            <a:hlinkClick r:id="rId13" action="ppaction://hlinksldjump"/>
            <a:extLst>
              <a:ext uri="{FF2B5EF4-FFF2-40B4-BE49-F238E27FC236}">
                <a16:creationId xmlns:a16="http://schemas.microsoft.com/office/drawing/2014/main" id="{7C496C22-B3EA-45B8-8C8A-15C3530E87CF}"/>
              </a:ext>
            </a:extLst>
          </p:cNvPr>
          <p:cNvSpPr>
            <a:spLocks noGrp="1"/>
          </p:cNvSpPr>
          <p:nvPr>
            <p:custDataLst>
              <p:tags r:id="rId7"/>
            </p:custDataLst>
          </p:nvPr>
        </p:nvSpPr>
        <p:spPr bwMode="gray">
          <a:xfrm>
            <a:off x="4978399"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Licensing </a:t>
            </a:r>
            <a:r>
              <a:rPr lang="en-US"/>
              <a:t>and activation</a:t>
            </a:r>
            <a:endParaRPr lang="en-US" dirty="0"/>
          </a:p>
        </p:txBody>
      </p:sp>
      <p:sp>
        <p:nvSpPr>
          <p:cNvPr id="10" name="Text Placeholder 2">
            <a:hlinkClick r:id="rId14"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Manual activation</a:t>
            </a:r>
            <a:endParaRPr lang="en-US" dirty="0"/>
          </a:p>
        </p:txBody>
      </p:sp>
      <p:sp>
        <p:nvSpPr>
          <p:cNvPr id="15" name="Text Placeholder 2">
            <a:extLst>
              <a:ext uri="{FF2B5EF4-FFF2-40B4-BE49-F238E27FC236}">
                <a16:creationId xmlns:a16="http://schemas.microsoft.com/office/drawing/2014/main" id="{936AE0E2-8C23-4E58-9A7C-19953F52D0A8}"/>
              </a:ext>
            </a:extLst>
          </p:cNvPr>
          <p:cNvSpPr>
            <a:spLocks noGrp="1"/>
          </p:cNvSpPr>
          <p:nvPr>
            <p:custDataLst>
              <p:tags r:id="rId9"/>
            </p:custDataLst>
          </p:nvPr>
        </p:nvSpPr>
        <p:spPr bwMode="gray">
          <a:xfrm>
            <a:off x="4978400" y="3632200"/>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Automatic activation</a:t>
            </a:r>
            <a:endParaRPr lang="en-US" b="1" dirty="0">
              <a:solidFill>
                <a:schemeClr val="tx2"/>
              </a:solidFill>
            </a:endParaRPr>
          </a:p>
        </p:txBody>
      </p:sp>
    </p:spTree>
    <p:extLst>
      <p:ext uri="{BB962C8B-B14F-4D97-AF65-F5344CB8AC3E}">
        <p14:creationId xmlns:p14="http://schemas.microsoft.com/office/powerpoint/2010/main" val="112200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6117D54-479A-4B5C-A02E-19FBA4228F46}"/>
              </a:ext>
            </a:extLst>
          </p:cNvPr>
          <p:cNvGraphicFramePr>
            <a:graphicFrameLocks noChangeAspect="1"/>
          </p:cNvGraphicFramePr>
          <p:nvPr>
            <p:custDataLst>
              <p:tags r:id="rId2"/>
            </p:custDataLst>
            <p:extLst>
              <p:ext uri="{D42A27DB-BD31-4B8C-83A1-F6EECF244321}">
                <p14:modId xmlns:p14="http://schemas.microsoft.com/office/powerpoint/2010/main" val="19590393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BB37286D-6EE0-4FF0-A7A2-1FBA254DD41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03B494E-3C4F-4769-836C-A8104F5A0123}"/>
              </a:ext>
            </a:extLst>
          </p:cNvPr>
          <p:cNvSpPr>
            <a:spLocks noGrp="1"/>
          </p:cNvSpPr>
          <p:nvPr>
            <p:ph type="title"/>
          </p:nvPr>
        </p:nvSpPr>
        <p:spPr/>
        <p:txBody>
          <a:bodyPr/>
          <a:lstStyle/>
          <a:p>
            <a:r>
              <a:rPr lang="en-US" dirty="0"/>
              <a:t>Automatic activation</a:t>
            </a:r>
          </a:p>
        </p:txBody>
      </p:sp>
      <p:sp>
        <p:nvSpPr>
          <p:cNvPr id="3" name="Subtitle 2">
            <a:extLst>
              <a:ext uri="{FF2B5EF4-FFF2-40B4-BE49-F238E27FC236}">
                <a16:creationId xmlns:a16="http://schemas.microsoft.com/office/drawing/2014/main" id="{1197CDCF-1672-4A3F-8C99-9D226440D5B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AB683C0-A042-46BA-B740-AC0615C70A77}"/>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F62C9929-4929-4498-AD43-22C34A3F295D}"/>
              </a:ext>
            </a:extLst>
          </p:cNvPr>
          <p:cNvSpPr/>
          <p:nvPr/>
        </p:nvSpPr>
        <p:spPr>
          <a:xfrm>
            <a:off x="3641558" y="1375905"/>
            <a:ext cx="7998754" cy="3970318"/>
          </a:xfrm>
          <a:prstGeom prst="rect">
            <a:avLst/>
          </a:prstGeom>
        </p:spPr>
        <p:txBody>
          <a:bodyPr wrap="square">
            <a:spAutoFit/>
          </a:bodyPr>
          <a:lstStyle/>
          <a:p>
            <a:pPr marL="285750" indent="-285750">
              <a:buFont typeface="Arial" panose="020B0604020202020204" pitchFamily="34" charset="0"/>
              <a:buChar char="•"/>
            </a:pPr>
            <a:r>
              <a:rPr lang="en-US" dirty="0">
                <a:latin typeface="Segoe"/>
              </a:rPr>
              <a:t>Key Management Services (KMS). </a:t>
            </a:r>
          </a:p>
          <a:p>
            <a:r>
              <a:rPr lang="en-US" dirty="0">
                <a:latin typeface="Segoe"/>
              </a:rPr>
              <a:t>KMS is a service that helps you activate licenses on systems within your network from a server where a KMS host has been installed. The KMS host completes the activation process instead of individual computers connecting to Microsoft to complete activation. Y</a:t>
            </a:r>
            <a:r>
              <a:rPr lang="en-US" dirty="0"/>
              <a:t>ou must setup a KMS client-server network. KMS clients are able to contact KMS servers as long as your network uses either a static TCP/IP configuration or you have a Domain Name System (DNS) server setup.</a:t>
            </a:r>
          </a:p>
          <a:p>
            <a:endParaRPr lang="en-US" dirty="0"/>
          </a:p>
          <a:p>
            <a:r>
              <a:rPr lang="en-US" dirty="0"/>
              <a:t>To configure KMS hosts systems, you must configure and retrieve Volume Activation information. This is done by using a Software License Manager (referred to as SL Manager) script (Slmgr.vbs). This script can be run on a local system or a remote system but it needs to be run from a user’s account that uses an elevated command prompt.</a:t>
            </a:r>
          </a:p>
        </p:txBody>
      </p:sp>
    </p:spTree>
    <p:extLst>
      <p:ext uri="{BB962C8B-B14F-4D97-AF65-F5344CB8AC3E}">
        <p14:creationId xmlns:p14="http://schemas.microsoft.com/office/powerpoint/2010/main" val="389879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494E-3C4F-4769-836C-A8104F5A0123}"/>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1197CDCF-1672-4A3F-8C99-9D226440D5B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AB683C0-A042-46BA-B740-AC0615C70A77}"/>
              </a:ext>
            </a:extLst>
          </p:cNvPr>
          <p:cNvSpPr>
            <a:spLocks noGrp="1"/>
          </p:cNvSpPr>
          <p:nvPr>
            <p:ph type="body" sz="quarter" idx="17"/>
          </p:nvPr>
        </p:nvSpPr>
        <p:spPr/>
        <p:txBody>
          <a:bodyPr/>
          <a:lstStyle/>
          <a:p>
            <a:endParaRPr lang="en-US"/>
          </a:p>
        </p:txBody>
      </p:sp>
      <p:sp>
        <p:nvSpPr>
          <p:cNvPr id="6" name="Rectangle 1">
            <a:extLst>
              <a:ext uri="{FF2B5EF4-FFF2-40B4-BE49-F238E27FC236}">
                <a16:creationId xmlns:a16="http://schemas.microsoft.com/office/drawing/2014/main" id="{5ECD2F3B-FB86-44A3-A3F9-B20EEE12B5AE}"/>
              </a:ext>
            </a:extLst>
          </p:cNvPr>
          <p:cNvSpPr>
            <a:spLocks noChangeArrowheads="1"/>
          </p:cNvSpPr>
          <p:nvPr/>
        </p:nvSpPr>
        <p:spPr bwMode="auto">
          <a:xfrm>
            <a:off x="277368" y="350923"/>
            <a:ext cx="11637264" cy="57649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8375" tIns="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404040"/>
              </a:solidFill>
              <a:effectLst/>
              <a:latin typeface="Arial" panose="020B0604020202020204" pitchFamily="34" charset="0"/>
              <a:ea typeface="Ubuntu"/>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rgbClr val="404040"/>
                </a:solidFill>
                <a:effectLst/>
                <a:latin typeface="Arial" panose="020B0604020202020204" pitchFamily="34" charset="0"/>
                <a:ea typeface="Ubuntu"/>
              </a:rPr>
              <a:t>Install Volume Activation Services </a:t>
            </a:r>
            <a:r>
              <a:rPr kumimoji="0" lang="en-US" altLang="en-US" sz="1200" b="0" i="0" u="none" strike="noStrike" cap="none" normalizeH="0" baseline="0" dirty="0" err="1">
                <a:ln>
                  <a:noFill/>
                </a:ln>
                <a:solidFill>
                  <a:srgbClr val="404040"/>
                </a:solidFill>
                <a:effectLst/>
                <a:latin typeface="Arial" panose="020B0604020202020204" pitchFamily="34" charset="0"/>
                <a:ea typeface="Ubuntu"/>
              </a:rPr>
              <a:t>role:</a:t>
            </a:r>
            <a:r>
              <a:rPr kumimoji="0" lang="en-US" altLang="en-US" sz="1000" b="0" i="0" u="none" strike="noStrike" cap="none" normalizeH="0" baseline="0" dirty="0" err="1">
                <a:ln>
                  <a:noFill/>
                </a:ln>
                <a:solidFill>
                  <a:srgbClr val="404040"/>
                </a:solidFill>
                <a:effectLst/>
                <a:latin typeface="Arial Unicode MS"/>
                <a:ea typeface="Courier 10 Pitch"/>
              </a:rPr>
              <a:t>Install-WindowsFeature</a:t>
            </a:r>
            <a:r>
              <a:rPr kumimoji="0" lang="en-US" altLang="en-US" sz="1000" b="0" i="0" u="none" strike="noStrike" cap="none" normalizeH="0" baseline="0" dirty="0">
                <a:ln>
                  <a:noFill/>
                </a:ln>
                <a:solidFill>
                  <a:srgbClr val="404040"/>
                </a:solidFill>
                <a:effectLst/>
                <a:latin typeface="Arial Unicode MS"/>
                <a:ea typeface="Courier 10 Pitch"/>
              </a:rPr>
              <a:t> -Name </a:t>
            </a:r>
            <a:r>
              <a:rPr kumimoji="0" lang="en-US" altLang="en-US" sz="1000" b="0" i="0" u="none" strike="noStrike" cap="none" normalizeH="0" baseline="0" dirty="0" err="1">
                <a:ln>
                  <a:noFill/>
                </a:ln>
                <a:solidFill>
                  <a:srgbClr val="404040"/>
                </a:solidFill>
                <a:effectLst/>
                <a:latin typeface="Arial Unicode MS"/>
                <a:ea typeface="Courier 10 Pitch"/>
              </a:rPr>
              <a:t>VolumeActivation</a:t>
            </a:r>
            <a:r>
              <a:rPr kumimoji="0" lang="en-US" altLang="en-US" sz="1000" b="0" i="0" u="none" strike="noStrike" cap="none" normalizeH="0" baseline="0" dirty="0">
                <a:ln>
                  <a:noFill/>
                </a:ln>
                <a:solidFill>
                  <a:srgbClr val="404040"/>
                </a:solidFill>
                <a:effectLst/>
                <a:latin typeface="Arial Unicode MS"/>
                <a:ea typeface="Courier 10 Pitch"/>
              </a:rPr>
              <a:t>  -</a:t>
            </a:r>
            <a:r>
              <a:rPr kumimoji="0" lang="en-US" altLang="en-US" sz="1000" b="0" i="0" u="none" strike="noStrike" cap="none" normalizeH="0" baseline="0" dirty="0" err="1">
                <a:ln>
                  <a:noFill/>
                </a:ln>
                <a:solidFill>
                  <a:srgbClr val="404040"/>
                </a:solidFill>
                <a:effectLst/>
                <a:latin typeface="Arial Unicode MS"/>
                <a:ea typeface="Courier 10 Pitch"/>
              </a:rPr>
              <a:t>IncludeAllSubFeature</a:t>
            </a:r>
            <a:r>
              <a:rPr kumimoji="0" lang="en-US" altLang="en-US" sz="1000" b="0" i="0" u="none" strike="noStrike" cap="none" normalizeH="0" baseline="0" dirty="0">
                <a:ln>
                  <a:noFill/>
                </a:ln>
                <a:solidFill>
                  <a:srgbClr val="404040"/>
                </a:solidFill>
                <a:effectLst/>
                <a:latin typeface="Arial Unicode MS"/>
                <a:ea typeface="Courier 10 Pitch"/>
              </a:rPr>
              <a:t> –Include </a:t>
            </a:r>
            <a:r>
              <a:rPr kumimoji="0" lang="en-US" altLang="en-US" sz="1000" b="0" i="0" u="none" strike="noStrike" cap="none" normalizeH="0" baseline="0" dirty="0" err="1">
                <a:ln>
                  <a:noFill/>
                </a:ln>
                <a:solidFill>
                  <a:srgbClr val="404040"/>
                </a:solidFill>
                <a:effectLst/>
                <a:latin typeface="Arial Unicode MS"/>
                <a:ea typeface="Courier 10 Pitch"/>
              </a:rPr>
              <a:t>ManagementTools</a:t>
            </a:r>
            <a:endParaRPr kumimoji="0" lang="en-US" altLang="en-US" sz="1200" b="0" i="0" u="none" strike="noStrike" cap="none" normalizeH="0" baseline="0" dirty="0">
              <a:ln>
                <a:noFill/>
              </a:ln>
              <a:solidFill>
                <a:srgbClr val="404040"/>
              </a:solidFill>
              <a:effectLst/>
              <a:ea typeface="Ubuntu"/>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rgbClr val="404040"/>
                </a:solidFill>
                <a:effectLst/>
                <a:ea typeface="Ubuntu"/>
              </a:rPr>
              <a:t>If your Windows Defender Firewall with Advanced Security service is enabled, you need to open incoming connections on TCP port 1688 in order for the KMS client to contact KMS server. This can be done by the following PowerShell </a:t>
            </a:r>
            <a:r>
              <a:rPr kumimoji="0" lang="en-US" altLang="en-US" sz="1200" b="0" i="0" u="none" strike="noStrike" cap="none" normalizeH="0" baseline="0" dirty="0" err="1">
                <a:ln>
                  <a:noFill/>
                </a:ln>
                <a:solidFill>
                  <a:srgbClr val="404040"/>
                </a:solidFill>
                <a:effectLst/>
                <a:ea typeface="Ubuntu"/>
              </a:rPr>
              <a:t>command:</a:t>
            </a:r>
            <a:r>
              <a:rPr kumimoji="0" lang="en-US" altLang="en-US" sz="1000" b="0" i="0" u="none" strike="noStrike" cap="none" normalizeH="0" baseline="0" dirty="0" err="1">
                <a:ln>
                  <a:noFill/>
                </a:ln>
                <a:solidFill>
                  <a:srgbClr val="404040"/>
                </a:solidFill>
                <a:effectLst/>
                <a:latin typeface="Arial Unicode MS"/>
                <a:ea typeface="Courier 10 Pitch"/>
              </a:rPr>
              <a:t>Enable-NetFirewallRule</a:t>
            </a:r>
            <a:r>
              <a:rPr kumimoji="0" lang="en-US" altLang="en-US" sz="1000" b="0" i="0" u="none" strike="noStrike" cap="none" normalizeH="0" baseline="0" dirty="0">
                <a:ln>
                  <a:noFill/>
                </a:ln>
                <a:solidFill>
                  <a:srgbClr val="404040"/>
                </a:solidFill>
                <a:effectLst/>
                <a:latin typeface="Arial Unicode MS"/>
                <a:ea typeface="Courier 10 Pitch"/>
              </a:rPr>
              <a:t> -Name SPPSVC-In-TCP</a:t>
            </a:r>
            <a:endParaRPr kumimoji="0" lang="en-US" altLang="en-US" sz="1200" b="0" i="0" u="none" strike="noStrike" cap="none" normalizeH="0" baseline="0" dirty="0">
              <a:ln>
                <a:noFill/>
              </a:ln>
              <a:solidFill>
                <a:srgbClr val="404040"/>
              </a:solidFill>
              <a:effectLst/>
              <a:ea typeface="Ubuntu"/>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rgbClr val="404040"/>
                </a:solidFill>
                <a:effectLst/>
                <a:ea typeface="Ubuntu"/>
              </a:rPr>
              <a:t>Go to the Microsoft Volume Licensing Service Center website &gt; Downloads and Keys &gt; Windows Server &gt; Windows Server 2019 &gt; Key and copy your KMS Host Key (</a:t>
            </a:r>
            <a:r>
              <a:rPr kumimoji="0" lang="en-US" altLang="en-US" sz="1200" b="1" i="0" u="none" strike="noStrike" cap="none" normalizeH="0" baseline="0" dirty="0">
                <a:ln>
                  <a:noFill/>
                </a:ln>
                <a:solidFill>
                  <a:srgbClr val="404040"/>
                </a:solidFill>
                <a:effectLst/>
                <a:latin typeface="Arial" panose="020B0604020202020204" pitchFamily="34" charset="0"/>
                <a:ea typeface="Ubuntu"/>
              </a:rPr>
              <a:t>Windows </a:t>
            </a:r>
            <a:r>
              <a:rPr kumimoji="0" lang="en-US" altLang="en-US" sz="1200" b="1" i="0" u="none" strike="noStrike" cap="none" normalizeH="0" baseline="0" dirty="0" err="1">
                <a:ln>
                  <a:noFill/>
                </a:ln>
                <a:solidFill>
                  <a:srgbClr val="404040"/>
                </a:solidFill>
                <a:effectLst/>
                <a:latin typeface="Arial" panose="020B0604020202020204" pitchFamily="34" charset="0"/>
                <a:ea typeface="Ubuntu"/>
              </a:rPr>
              <a:t>Srv</a:t>
            </a:r>
            <a:r>
              <a:rPr kumimoji="0" lang="en-US" altLang="en-US" sz="1200" b="1" i="0" u="none" strike="noStrike" cap="none" normalizeH="0" baseline="0" dirty="0">
                <a:ln>
                  <a:noFill/>
                </a:ln>
                <a:solidFill>
                  <a:srgbClr val="404040"/>
                </a:solidFill>
                <a:effectLst/>
                <a:latin typeface="Arial" panose="020B0604020202020204" pitchFamily="34" charset="0"/>
                <a:ea typeface="Ubuntu"/>
              </a:rPr>
              <a:t> 2019 </a:t>
            </a:r>
            <a:r>
              <a:rPr kumimoji="0" lang="en-US" altLang="en-US" sz="1200" b="1" i="0" u="none" strike="noStrike" cap="none" normalizeH="0" baseline="0" dirty="0" err="1">
                <a:ln>
                  <a:noFill/>
                </a:ln>
                <a:solidFill>
                  <a:srgbClr val="404040"/>
                </a:solidFill>
                <a:effectLst/>
                <a:latin typeface="Arial" panose="020B0604020202020204" pitchFamily="34" charset="0"/>
                <a:ea typeface="Ubuntu"/>
              </a:rPr>
              <a:t>DataCtr</a:t>
            </a:r>
            <a:r>
              <a:rPr kumimoji="0" lang="en-US" altLang="en-US" sz="1200" b="1" i="0" u="none" strike="noStrike" cap="none" normalizeH="0" baseline="0" dirty="0">
                <a:ln>
                  <a:noFill/>
                </a:ln>
                <a:solidFill>
                  <a:srgbClr val="404040"/>
                </a:solidFill>
                <a:effectLst/>
                <a:latin typeface="Arial" panose="020B0604020202020204" pitchFamily="34" charset="0"/>
                <a:ea typeface="Ubuntu"/>
              </a:rPr>
              <a:t>/Std KMS</a:t>
            </a:r>
            <a:r>
              <a:rPr kumimoji="0" lang="en-US" altLang="en-US" sz="1200" b="0" i="0" u="none" strike="noStrike" cap="none" normalizeH="0" baseline="0" dirty="0">
                <a:ln>
                  <a:noFill/>
                </a:ln>
                <a:solidFill>
                  <a:srgbClr val="404040"/>
                </a:solidFill>
                <a:effectLst/>
                <a:latin typeface="Arial" panose="020B0604020202020204" pitchFamily="34" charset="0"/>
                <a:ea typeface="Ubuntu"/>
              </a:rPr>
              <a:t>).</a:t>
            </a:r>
            <a:br>
              <a:rPr kumimoji="0" lang="en-US" altLang="en-US" sz="1200" b="0" i="0" u="none" strike="noStrike" cap="none" normalizeH="0" baseline="0" dirty="0">
                <a:ln>
                  <a:noFill/>
                </a:ln>
                <a:solidFill>
                  <a:srgbClr val="404040"/>
                </a:solidFill>
                <a:effectLst/>
                <a:latin typeface="Arial" panose="020B0604020202020204" pitchFamily="34" charset="0"/>
                <a:ea typeface="Ubuntu"/>
              </a:rPr>
            </a:br>
            <a:r>
              <a:rPr kumimoji="0" lang="en-US" altLang="en-US" sz="1200" b="0" i="0" u="none" strike="noStrike" cap="none" normalizeH="0" baseline="0" dirty="0">
                <a:ln>
                  <a:noFill/>
                </a:ln>
                <a:solidFill>
                  <a:srgbClr val="404040"/>
                </a:solidFill>
                <a:effectLst/>
                <a:latin typeface="Arial" panose="020B0604020202020204" pitchFamily="34" charset="0"/>
                <a:ea typeface="Ubuntu"/>
              </a:rPr>
              <a:t>  </a:t>
            </a:r>
            <a:r>
              <a:rPr kumimoji="0" lang="en-US" altLang="en-US" sz="15700" b="0" i="0" u="none" strike="noStrike" cap="none" normalizeH="0" baseline="0" dirty="0">
                <a:ln>
                  <a:noFill/>
                </a:ln>
                <a:solidFill>
                  <a:srgbClr val="404040"/>
                </a:solidFill>
                <a:effectLst/>
                <a:latin typeface="Arial" panose="020B0604020202020204" pitchFamily="34" charset="0"/>
                <a:ea typeface="Ubuntu"/>
              </a:rPr>
              <a:t>            </a:t>
            </a:r>
            <a:endParaRPr kumimoji="0" lang="en-US" altLang="en-US" sz="1200" b="0" i="0" u="none" strike="noStrike" cap="none" normalizeH="0" baseline="0" dirty="0">
              <a:ln>
                <a:noFill/>
              </a:ln>
              <a:solidFill>
                <a:srgbClr val="404040"/>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0" i="0" u="none" strike="noStrike" cap="none" normalizeH="0" baseline="0" dirty="0">
                <a:ln>
                  <a:noFill/>
                </a:ln>
                <a:solidFill>
                  <a:srgbClr val="404040"/>
                </a:solidFill>
                <a:effectLst/>
                <a:latin typeface="Arial" panose="020B0604020202020204" pitchFamily="34" charset="0"/>
                <a:ea typeface="Ubuntu"/>
              </a:rPr>
              <a:t>Now you can install your KMS host key on your server. Run the </a:t>
            </a:r>
            <a:r>
              <a:rPr kumimoji="0" lang="en-US" altLang="en-US" sz="1400" b="0" i="0" u="none" strike="noStrike" cap="none" normalizeH="0" baseline="0" dirty="0" err="1">
                <a:ln>
                  <a:noFill/>
                </a:ln>
                <a:solidFill>
                  <a:srgbClr val="404040"/>
                </a:solidFill>
                <a:effectLst/>
                <a:latin typeface="Arial" panose="020B0604020202020204" pitchFamily="34" charset="0"/>
                <a:ea typeface="Ubuntu"/>
              </a:rPr>
              <a:t>command:</a:t>
            </a:r>
            <a:r>
              <a:rPr kumimoji="0" lang="en-US" altLang="en-US" sz="1400" b="1" i="0" u="none" strike="noStrike" cap="none" normalizeH="0" baseline="0" dirty="0" err="1">
                <a:ln>
                  <a:noFill/>
                </a:ln>
                <a:solidFill>
                  <a:srgbClr val="404040"/>
                </a:solidFill>
                <a:effectLst/>
                <a:latin typeface="Arial Unicode MS"/>
                <a:ea typeface="Courier 10 Pitch"/>
              </a:rPr>
              <a:t>slmgr</a:t>
            </a:r>
            <a:r>
              <a:rPr kumimoji="0" lang="en-US" altLang="en-US" sz="1400" b="1" i="0" u="none" strike="noStrike" cap="none" normalizeH="0" baseline="0" dirty="0">
                <a:ln>
                  <a:noFill/>
                </a:ln>
                <a:solidFill>
                  <a:srgbClr val="404040"/>
                </a:solidFill>
                <a:effectLst/>
                <a:latin typeface="Arial Unicode MS"/>
                <a:ea typeface="Courier 10 Pitch"/>
              </a:rPr>
              <a:t> /</a:t>
            </a:r>
            <a:r>
              <a:rPr kumimoji="0" lang="en-US" altLang="en-US" sz="1400" b="1" i="0" u="none" strike="noStrike" cap="none" normalizeH="0" baseline="0" dirty="0" err="1">
                <a:ln>
                  <a:noFill/>
                </a:ln>
                <a:solidFill>
                  <a:srgbClr val="404040"/>
                </a:solidFill>
                <a:effectLst/>
                <a:latin typeface="Arial Unicode MS"/>
                <a:ea typeface="Courier 10 Pitch"/>
              </a:rPr>
              <a:t>ipk</a:t>
            </a:r>
            <a:r>
              <a:rPr kumimoji="0" lang="en-US" altLang="en-US" sz="1400" b="1" i="0" u="none" strike="noStrike" cap="none" normalizeH="0" baseline="0" dirty="0">
                <a:ln>
                  <a:noFill/>
                </a:ln>
                <a:solidFill>
                  <a:srgbClr val="404040"/>
                </a:solidFill>
                <a:effectLst/>
                <a:latin typeface="Arial Unicode MS"/>
                <a:ea typeface="Courier 10 Pitch"/>
              </a:rPr>
              <a:t> &lt;your_Windows_SRV_2019_KMS_host_key&gt;</a:t>
            </a:r>
            <a:endParaRPr kumimoji="0" lang="en-US" altLang="en-US" sz="2000" b="1" i="0" u="none" strike="noStrike" cap="none" normalizeH="0" baseline="0" dirty="0">
              <a:ln>
                <a:noFill/>
              </a:ln>
              <a:solidFill>
                <a:srgbClr val="404040"/>
              </a:solidFill>
              <a:effectLst/>
              <a:ea typeface="Ubuntu"/>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0" i="0" u="none" strike="noStrike" cap="none" normalizeH="0" baseline="0" dirty="0">
                <a:ln>
                  <a:noFill/>
                </a:ln>
                <a:solidFill>
                  <a:srgbClr val="404040"/>
                </a:solidFill>
                <a:effectLst/>
                <a:ea typeface="Ubuntu"/>
              </a:rPr>
              <a:t>In order to activate your KMS server on Microsoft servers online, run the </a:t>
            </a:r>
            <a:r>
              <a:rPr kumimoji="0" lang="en-US" altLang="en-US" sz="1400" b="0" i="0" u="none" strike="noStrike" cap="none" normalizeH="0" baseline="0" dirty="0" err="1">
                <a:ln>
                  <a:noFill/>
                </a:ln>
                <a:solidFill>
                  <a:srgbClr val="404040"/>
                </a:solidFill>
                <a:effectLst/>
                <a:ea typeface="Ubuntu"/>
              </a:rPr>
              <a:t>command</a:t>
            </a:r>
            <a:r>
              <a:rPr kumimoji="0" lang="en-US" altLang="en-US" sz="2400" b="0" i="0" u="none" strike="noStrike" cap="none" normalizeH="0" baseline="0" dirty="0" err="1">
                <a:ln>
                  <a:noFill/>
                </a:ln>
                <a:solidFill>
                  <a:srgbClr val="404040"/>
                </a:solidFill>
                <a:effectLst/>
                <a:ea typeface="Ubuntu"/>
              </a:rPr>
              <a:t>:</a:t>
            </a:r>
            <a:r>
              <a:rPr kumimoji="0" lang="en-US" altLang="en-US" sz="1600" b="1" i="0" u="none" strike="noStrike" cap="none" normalizeH="0" baseline="0" dirty="0" err="1">
                <a:ln>
                  <a:noFill/>
                </a:ln>
                <a:solidFill>
                  <a:srgbClr val="404040"/>
                </a:solidFill>
                <a:effectLst/>
                <a:latin typeface="Arial Unicode MS"/>
                <a:ea typeface="Courier 10 Pitch"/>
              </a:rPr>
              <a:t>slmgr</a:t>
            </a:r>
            <a:r>
              <a:rPr kumimoji="0" lang="en-US" altLang="en-US" sz="1600" b="1" i="0" u="none" strike="noStrike" cap="none" normalizeH="0" baseline="0" dirty="0">
                <a:ln>
                  <a:noFill/>
                </a:ln>
                <a:solidFill>
                  <a:srgbClr val="404040"/>
                </a:solidFill>
                <a:effectLst/>
                <a:latin typeface="Arial Unicode MS"/>
                <a:ea typeface="Courier 10 Pitch"/>
              </a:rPr>
              <a:t> /</a:t>
            </a:r>
            <a:r>
              <a:rPr kumimoji="0" lang="en-US" altLang="en-US" sz="1600" b="1" i="0" u="none" strike="noStrike" cap="none" normalizeH="0" baseline="0" dirty="0" err="1">
                <a:ln>
                  <a:noFill/>
                </a:ln>
                <a:solidFill>
                  <a:srgbClr val="404040"/>
                </a:solidFill>
                <a:effectLst/>
                <a:latin typeface="Arial Unicode MS"/>
                <a:ea typeface="Courier 10 Pitch"/>
              </a:rPr>
              <a:t>ato</a:t>
            </a:r>
            <a:endParaRPr kumimoji="0" lang="en-US" altLang="en-US" sz="2400" b="1" i="0" u="none" strike="noStrike" cap="none" normalizeH="0" baseline="0" dirty="0">
              <a:ln>
                <a:noFill/>
              </a:ln>
              <a:solidFill>
                <a:srgbClr val="404040"/>
              </a:solidFill>
              <a:effectLst/>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040"/>
                </a:solidFill>
                <a:effectLst/>
                <a:latin typeface="Arial" panose="020B0604020202020204" pitchFamily="34" charset="0"/>
                <a:ea typeface="Ubuntu"/>
              </a:rPr>
              <a:t>(you need to temporarily provide direct Internet for your server);</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0" i="0" u="none" strike="noStrike" cap="none" normalizeH="0" baseline="0" dirty="0">
                <a:ln>
                  <a:noFill/>
                </a:ln>
                <a:solidFill>
                  <a:srgbClr val="404040"/>
                </a:solidFill>
                <a:effectLst/>
                <a:latin typeface="Arial" panose="020B0604020202020204" pitchFamily="34" charset="0"/>
                <a:ea typeface="Ubuntu"/>
              </a:rPr>
              <a:t>To check the KMS server activation status, </a:t>
            </a:r>
            <a:r>
              <a:rPr kumimoji="0" lang="en-US" altLang="en-US" sz="1400" b="0" i="0" u="none" strike="noStrike" cap="none" normalizeH="0" baseline="0" dirty="0" err="1">
                <a:ln>
                  <a:noFill/>
                </a:ln>
                <a:solidFill>
                  <a:srgbClr val="404040"/>
                </a:solidFill>
                <a:effectLst/>
                <a:latin typeface="Arial" panose="020B0604020202020204" pitchFamily="34" charset="0"/>
                <a:ea typeface="Ubuntu"/>
              </a:rPr>
              <a:t>run</a:t>
            </a:r>
            <a:r>
              <a:rPr kumimoji="0" lang="en-US" altLang="en-US" sz="2000" b="0" i="0" u="none" strike="noStrike" cap="none" normalizeH="0" baseline="0" dirty="0" err="1">
                <a:ln>
                  <a:noFill/>
                </a:ln>
                <a:solidFill>
                  <a:srgbClr val="404040"/>
                </a:solidFill>
                <a:effectLst/>
                <a:latin typeface="Arial" panose="020B0604020202020204" pitchFamily="34" charset="0"/>
                <a:ea typeface="Ubuntu"/>
              </a:rPr>
              <a:t>:</a:t>
            </a:r>
            <a:r>
              <a:rPr kumimoji="0" lang="en-US" altLang="en-US" sz="1400" b="1" i="0" u="none" strike="noStrike" cap="none" normalizeH="0" baseline="0" dirty="0" err="1">
                <a:ln>
                  <a:noFill/>
                </a:ln>
                <a:solidFill>
                  <a:srgbClr val="404040"/>
                </a:solidFill>
                <a:effectLst/>
                <a:latin typeface="Arial Unicode MS"/>
                <a:ea typeface="Courier 10 Pitch"/>
              </a:rPr>
              <a:t>slmgr</a:t>
            </a:r>
            <a:r>
              <a:rPr kumimoji="0" lang="en-US" altLang="en-US" sz="1400" b="1" i="0" u="none" strike="noStrike" cap="none" normalizeH="0" baseline="0" dirty="0">
                <a:ln>
                  <a:noFill/>
                </a:ln>
                <a:solidFill>
                  <a:srgbClr val="404040"/>
                </a:solidFill>
                <a:effectLst/>
                <a:latin typeface="Arial Unicode MS"/>
                <a:ea typeface="Courier 10 Pitch"/>
              </a:rPr>
              <a:t> /dlv</a:t>
            </a:r>
            <a:endParaRPr kumimoji="0" lang="en-US" altLang="en-US" sz="2000" b="1" i="0" u="none" strike="noStrike" cap="none" normalizeH="0" baseline="0" dirty="0">
              <a:ln>
                <a:noFill/>
              </a:ln>
              <a:solidFill>
                <a:srgbClr val="404040"/>
              </a:solidFill>
              <a:effectLst/>
              <a:ea typeface="Ubuntu"/>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0" i="0" u="none" strike="noStrike" cap="none" normalizeH="0" baseline="0" dirty="0">
                <a:ln>
                  <a:noFill/>
                </a:ln>
                <a:solidFill>
                  <a:srgbClr val="404040"/>
                </a:solidFill>
                <a:effectLst/>
                <a:ea typeface="Ubuntu"/>
              </a:rPr>
              <a:t>If necessary, you can optionally install the</a:t>
            </a:r>
            <a:r>
              <a:rPr kumimoji="0" lang="en-US" altLang="en-US" sz="1400" b="0" i="0" u="none" strike="noStrike" cap="none" normalizeH="0" baseline="0" dirty="0">
                <a:ln>
                  <a:noFill/>
                </a:ln>
                <a:solidFill>
                  <a:srgbClr val="404040"/>
                </a:solidFill>
                <a:effectLst/>
                <a:latin typeface="Arial" panose="020B0604020202020204" pitchFamily="34" charset="0"/>
                <a:ea typeface="Ubuntu"/>
              </a:rPr>
              <a:t> </a:t>
            </a:r>
            <a:r>
              <a:rPr kumimoji="0" lang="en-US" altLang="en-US" sz="1400" b="0" i="0" u="sng" strike="noStrike" cap="none" normalizeH="0" baseline="0" dirty="0">
                <a:ln>
                  <a:noFill/>
                </a:ln>
                <a:solidFill>
                  <a:srgbClr val="3366FF"/>
                </a:solidFill>
                <a:effectLst/>
                <a:latin typeface="Arial" panose="020B0604020202020204" pitchFamily="34" charset="0"/>
                <a:ea typeface="Ubuntu"/>
                <a:hlinkClick r:id="rId2"/>
              </a:rPr>
              <a:t>Volume License Pack for your Office version</a:t>
            </a:r>
            <a:r>
              <a:rPr kumimoji="0" lang="en-US" altLang="en-US" sz="1400" b="0" i="0" u="none" strike="noStrike" cap="none" normalizeH="0" baseline="0" dirty="0">
                <a:ln>
                  <a:noFill/>
                </a:ln>
                <a:solidFill>
                  <a:srgbClr val="404040"/>
                </a:solidFill>
                <a:effectLst/>
                <a:latin typeface="Arial" panose="020B0604020202020204" pitchFamily="34" charset="0"/>
                <a:ea typeface="Ubuntu"/>
              </a:rPr>
              <a:t> in order to activate Office copies in the enterprise network;</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0" i="0" u="none" strike="noStrike" cap="none" normalizeH="0" baseline="0" dirty="0">
                <a:ln>
                  <a:noFill/>
                </a:ln>
                <a:solidFill>
                  <a:srgbClr val="404040"/>
                </a:solidFill>
                <a:effectLst/>
                <a:latin typeface="Arial" panose="020B0604020202020204" pitchFamily="34" charset="0"/>
                <a:ea typeface="Ubuntu"/>
              </a:rPr>
              <a:t>Now you can configure KMS clients to activate on your KMS server</a:t>
            </a:r>
            <a:r>
              <a:rPr kumimoji="0" lang="en-US" altLang="en-US" sz="1200" b="0" i="0" u="none" strike="noStrike" cap="none" normalizeH="0" baseline="0" dirty="0">
                <a:ln>
                  <a:noFill/>
                </a:ln>
                <a:solidFill>
                  <a:srgbClr val="404040"/>
                </a:solidFill>
                <a:effectLst/>
                <a:latin typeface="Arial" panose="020B0604020202020204" pitchFamily="34" charset="0"/>
                <a:ea typeface="Ubuntu"/>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8067" name="Picture 3" descr="windows server 2012 r2 activator">
            <a:extLst>
              <a:ext uri="{FF2B5EF4-FFF2-40B4-BE49-F238E27FC236}">
                <a16:creationId xmlns:a16="http://schemas.microsoft.com/office/drawing/2014/main" id="{A1463DD6-BD18-495F-A3B5-22FE83D44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336" y="1537366"/>
            <a:ext cx="4105108" cy="16609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47E3BA7-6237-4B1E-A4B8-99BF10ECC4D3}"/>
              </a:ext>
            </a:extLst>
          </p:cNvPr>
          <p:cNvSpPr/>
          <p:nvPr/>
        </p:nvSpPr>
        <p:spPr>
          <a:xfrm>
            <a:off x="3951788" y="-18409"/>
            <a:ext cx="3204916" cy="369332"/>
          </a:xfrm>
          <a:prstGeom prst="rect">
            <a:avLst/>
          </a:prstGeom>
        </p:spPr>
        <p:txBody>
          <a:bodyPr wrap="none">
            <a:spAutoFit/>
          </a:bodyPr>
          <a:lstStyle/>
          <a:p>
            <a:r>
              <a:rPr lang="en-US" b="1" dirty="0">
                <a:solidFill>
                  <a:srgbClr val="404040"/>
                </a:solidFill>
                <a:latin typeface="Ubuntu"/>
              </a:rPr>
              <a:t>Deploying KMS Activation Host </a:t>
            </a:r>
            <a:endParaRPr lang="en-US" b="1" i="0" dirty="0">
              <a:solidFill>
                <a:srgbClr val="404040"/>
              </a:solidFill>
              <a:effectLst/>
              <a:latin typeface="Ubuntu"/>
            </a:endParaRPr>
          </a:p>
        </p:txBody>
      </p:sp>
    </p:spTree>
    <p:extLst>
      <p:ext uri="{BB962C8B-B14F-4D97-AF65-F5344CB8AC3E}">
        <p14:creationId xmlns:p14="http://schemas.microsoft.com/office/powerpoint/2010/main" val="398756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AB64533D-833B-400D-A8BF-3455E157E5E0}"/>
              </a:ext>
            </a:extLst>
          </p:cNvPr>
          <p:cNvGraphicFramePr>
            <a:graphicFrameLocks noChangeAspect="1"/>
          </p:cNvGraphicFramePr>
          <p:nvPr>
            <p:custDataLst>
              <p:tags r:id="rId2"/>
            </p:custDataLst>
            <p:extLst>
              <p:ext uri="{D42A27DB-BD31-4B8C-83A1-F6EECF244321}">
                <p14:modId xmlns:p14="http://schemas.microsoft.com/office/powerpoint/2010/main" val="8279631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02" name="think-cell Slide" r:id="rId4" imgW="592" imgH="595" progId="TCLayout.ActiveDocument.1">
                  <p:embed/>
                </p:oleObj>
              </mc:Choice>
              <mc:Fallback>
                <p:oleObj name="think-cell Slide" r:id="rId4" imgW="592" imgH="595"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73E64AB1-059B-4DCC-AF13-002A64744D99}"/>
              </a:ext>
            </a:extLst>
          </p:cNvPr>
          <p:cNvSpPr>
            <a:spLocks noGrp="1"/>
          </p:cNvSpPr>
          <p:nvPr>
            <p:ph type="body" sz="quarter" idx="17"/>
          </p:nvPr>
        </p:nvSpPr>
        <p:spPr/>
        <p:txBody>
          <a:bodyPr/>
          <a:lstStyle/>
          <a:p>
            <a:endParaRPr lang="en-US"/>
          </a:p>
        </p:txBody>
      </p:sp>
      <p:sp>
        <p:nvSpPr>
          <p:cNvPr id="5" name="Rectangle 1">
            <a:extLst>
              <a:ext uri="{FF2B5EF4-FFF2-40B4-BE49-F238E27FC236}">
                <a16:creationId xmlns:a16="http://schemas.microsoft.com/office/drawing/2014/main" id="{37FA6696-5F8F-4F70-84BA-225DD1D9F299}"/>
              </a:ext>
            </a:extLst>
          </p:cNvPr>
          <p:cNvSpPr>
            <a:spLocks noChangeArrowheads="1"/>
          </p:cNvSpPr>
          <p:nvPr/>
        </p:nvSpPr>
        <p:spPr bwMode="auto">
          <a:xfrm>
            <a:off x="240632" y="645787"/>
            <a:ext cx="11399680" cy="9944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040"/>
                </a:solidFill>
                <a:effectLst/>
                <a:latin typeface="Arial" panose="020B0604020202020204" pitchFamily="34" charset="0"/>
                <a:ea typeface="Ubuntu"/>
              </a:rPr>
              <a:t>To activate a KMS client, it must have a special KMS public key installed. This product key is called the </a:t>
            </a:r>
            <a:r>
              <a:rPr kumimoji="0" lang="en-US" altLang="en-US" sz="1200" b="1" i="0" u="none" strike="noStrike" cap="none" normalizeH="0" baseline="0" dirty="0">
                <a:ln>
                  <a:noFill/>
                </a:ln>
                <a:solidFill>
                  <a:srgbClr val="404040"/>
                </a:solidFill>
                <a:effectLst/>
                <a:latin typeface="Arial" panose="020B0604020202020204" pitchFamily="34" charset="0"/>
                <a:ea typeface="Ubuntu"/>
              </a:rPr>
              <a:t>GVLK</a:t>
            </a:r>
            <a:r>
              <a:rPr kumimoji="0" lang="en-US" altLang="en-US" sz="1200" b="0" i="0" u="none" strike="noStrike" cap="none" normalizeH="0" baseline="0" dirty="0">
                <a:ln>
                  <a:noFill/>
                </a:ln>
                <a:solidFill>
                  <a:srgbClr val="404040"/>
                </a:solidFill>
                <a:effectLst/>
                <a:latin typeface="Arial" panose="020B0604020202020204" pitchFamily="34" charset="0"/>
                <a:ea typeface="Ubuntu"/>
              </a:rPr>
              <a:t> key (Generic Volume License Key). For each Windows editions, this key is unique. To replace an existing product key, run the command prompt as an administrator on the computer you are want to activate and type:</a:t>
            </a:r>
            <a:endParaRPr kumimoji="0" lang="en-US" altLang="en-US" sz="1000" b="0" i="0" u="none" strike="noStrike" cap="none" normalizeH="0" baseline="0" dirty="0">
              <a:ln>
                <a:noFill/>
              </a:ln>
              <a:solidFill>
                <a:srgbClr val="404040"/>
              </a:solidFill>
              <a:effectLst/>
              <a:latin typeface="Arial Unicode MS"/>
              <a:ea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04040"/>
                </a:solidFill>
                <a:effectLst/>
                <a:latin typeface="Arial Unicode MS"/>
                <a:ea typeface="Courier 10 Pitch"/>
              </a:rPr>
              <a:t>slmgr.vbs /</a:t>
            </a:r>
            <a:r>
              <a:rPr kumimoji="0" lang="en-US" altLang="en-US" sz="1000" b="0" i="0" u="none" strike="noStrike" cap="none" normalizeH="0" baseline="0" dirty="0" err="1">
                <a:ln>
                  <a:noFill/>
                </a:ln>
                <a:solidFill>
                  <a:srgbClr val="404040"/>
                </a:solidFill>
                <a:effectLst/>
                <a:latin typeface="Arial Unicode MS"/>
                <a:ea typeface="Courier 10 Pitch"/>
              </a:rPr>
              <a:t>ipk</a:t>
            </a:r>
            <a:r>
              <a:rPr kumimoji="0" lang="en-US" altLang="en-US" sz="1000" b="0" i="0" u="none" strike="noStrike" cap="none" normalizeH="0" baseline="0" dirty="0">
                <a:ln>
                  <a:noFill/>
                </a:ln>
                <a:solidFill>
                  <a:srgbClr val="404040"/>
                </a:solidFill>
                <a:effectLst/>
                <a:latin typeface="Arial Unicode MS"/>
                <a:ea typeface="Courier 10 Pitch"/>
              </a:rPr>
              <a:t> XXXXX-XXXXX-XXXXX-XXXXX-XXXXX</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4040"/>
                </a:solidFill>
                <a:effectLst/>
                <a:latin typeface="Arial" panose="020B0604020202020204" pitchFamily="34" charset="0"/>
                <a:ea typeface="Ubuntu"/>
              </a:rPr>
              <a:t>(XXXXX is GVLK key for your Windows edition from the table below)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D5B0024B-F33C-447C-85B2-58CD7D812767}"/>
              </a:ext>
            </a:extLst>
          </p:cNvPr>
          <p:cNvSpPr/>
          <p:nvPr/>
        </p:nvSpPr>
        <p:spPr>
          <a:xfrm>
            <a:off x="233742" y="1614435"/>
            <a:ext cx="11213431" cy="2308324"/>
          </a:xfrm>
          <a:prstGeom prst="rect">
            <a:avLst/>
          </a:prstGeom>
        </p:spPr>
        <p:txBody>
          <a:bodyPr wrap="square">
            <a:spAutoFit/>
          </a:bodyPr>
          <a:lstStyle/>
          <a:p>
            <a:r>
              <a:rPr lang="en-US" b="1" dirty="0">
                <a:solidFill>
                  <a:srgbClr val="404040"/>
                </a:solidFill>
                <a:latin typeface="Ubuntu"/>
              </a:rPr>
              <a:t>2. Checking VLMCS Record in DNS and setting KMS server address</a:t>
            </a:r>
          </a:p>
          <a:p>
            <a:r>
              <a:rPr lang="en-US" dirty="0">
                <a:solidFill>
                  <a:srgbClr val="404040"/>
                </a:solidFill>
                <a:latin typeface="Ubuntu"/>
              </a:rPr>
              <a:t>After you specify the GVLK key, the KMS client tries to connect to the previously configured KMS server or find a special SRV (_VLMCS) record in the DNS. This DNS record is created when you install a new KMS server in the domain and pointing to your KMS server. After KMS server discovery using the DNS server, the client performs the OS activation.</a:t>
            </a:r>
            <a:br>
              <a:rPr lang="en-US" dirty="0">
                <a:solidFill>
                  <a:srgbClr val="404040"/>
                </a:solidFill>
                <a:latin typeface="Ubuntu"/>
              </a:rPr>
            </a:br>
            <a:r>
              <a:rPr lang="en-US" dirty="0">
                <a:solidFill>
                  <a:srgbClr val="404040"/>
                </a:solidFill>
                <a:latin typeface="Ubuntu"/>
              </a:rPr>
              <a:t>You can skip this step if your DNS has a valid SRV record that allows clients to find the KMS server.</a:t>
            </a:r>
          </a:p>
          <a:p>
            <a:r>
              <a:rPr lang="en-US" altLang="en-US" dirty="0" err="1">
                <a:solidFill>
                  <a:srgbClr val="404040"/>
                </a:solidFill>
                <a:latin typeface="Arial Unicode MS"/>
                <a:ea typeface="Courier 10 Pitch"/>
              </a:rPr>
              <a:t>nslookup</a:t>
            </a:r>
            <a:r>
              <a:rPr lang="en-US" altLang="en-US" dirty="0">
                <a:solidFill>
                  <a:srgbClr val="404040"/>
                </a:solidFill>
                <a:latin typeface="Arial Unicode MS"/>
                <a:ea typeface="Courier 10 Pitch"/>
              </a:rPr>
              <a:t> -q=SRV _VLMCS._TCP.theitbros.com</a:t>
            </a:r>
            <a:endParaRPr lang="en-US" altLang="en-US" sz="2800" dirty="0">
              <a:solidFill>
                <a:srgbClr val="404040"/>
              </a:solidFill>
              <a:ea typeface="Ubuntu"/>
            </a:endParaRPr>
          </a:p>
          <a:p>
            <a:endParaRPr lang="en-US" b="0" i="0" dirty="0">
              <a:solidFill>
                <a:srgbClr val="404040"/>
              </a:solidFill>
              <a:effectLst/>
              <a:latin typeface="Ubuntu"/>
            </a:endParaRPr>
          </a:p>
        </p:txBody>
      </p:sp>
      <p:sp>
        <p:nvSpPr>
          <p:cNvPr id="9" name="Rectangle 8">
            <a:extLst>
              <a:ext uri="{FF2B5EF4-FFF2-40B4-BE49-F238E27FC236}">
                <a16:creationId xmlns:a16="http://schemas.microsoft.com/office/drawing/2014/main" id="{C7D99B2F-25B4-4178-82A0-53D5E821C584}"/>
              </a:ext>
            </a:extLst>
          </p:cNvPr>
          <p:cNvSpPr/>
          <p:nvPr/>
        </p:nvSpPr>
        <p:spPr>
          <a:xfrm>
            <a:off x="240632" y="299851"/>
            <a:ext cx="6694530" cy="369332"/>
          </a:xfrm>
          <a:prstGeom prst="rect">
            <a:avLst/>
          </a:prstGeom>
        </p:spPr>
        <p:txBody>
          <a:bodyPr wrap="square">
            <a:spAutoFit/>
          </a:bodyPr>
          <a:lstStyle/>
          <a:p>
            <a:r>
              <a:rPr lang="en-US" b="1" dirty="0">
                <a:solidFill>
                  <a:srgbClr val="404040"/>
                </a:solidFill>
                <a:latin typeface="Ubuntu"/>
              </a:rPr>
              <a:t>1. Changing the activation key to the public KMS Client Setup Key</a:t>
            </a:r>
            <a:endParaRPr lang="en-US" b="1" i="0" dirty="0">
              <a:solidFill>
                <a:srgbClr val="404040"/>
              </a:solidFill>
              <a:effectLst/>
              <a:latin typeface="Ubuntu"/>
            </a:endParaRPr>
          </a:p>
        </p:txBody>
      </p:sp>
      <p:pic>
        <p:nvPicPr>
          <p:cNvPr id="89093" name="Picture 5" descr="slmgr /skms">
            <a:extLst>
              <a:ext uri="{FF2B5EF4-FFF2-40B4-BE49-F238E27FC236}">
                <a16:creationId xmlns:a16="http://schemas.microsoft.com/office/drawing/2014/main" id="{8787F594-2A5D-47B9-A30A-4817193BF9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71" y="3516327"/>
            <a:ext cx="4886325" cy="1638300"/>
          </a:xfrm>
          <a:prstGeom prst="rect">
            <a:avLst/>
          </a:prstGeom>
          <a:noFill/>
          <a:extLst>
            <a:ext uri="{909E8E84-426E-40DD-AFC4-6F175D3DCCD1}">
              <a14:hiddenFill xmlns:a14="http://schemas.microsoft.com/office/drawing/2010/main">
                <a:solidFill>
                  <a:srgbClr val="FFFFFF"/>
                </a:solidFill>
              </a14:hiddenFill>
            </a:ext>
          </a:extLst>
        </p:spPr>
      </p:pic>
      <p:pic>
        <p:nvPicPr>
          <p:cNvPr id="89094" name="Picture 6" descr="windows kms activation">
            <a:extLst>
              <a:ext uri="{FF2B5EF4-FFF2-40B4-BE49-F238E27FC236}">
                <a16:creationId xmlns:a16="http://schemas.microsoft.com/office/drawing/2014/main" id="{0C82E826-A97D-4D19-8CAE-D61E75D02A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8573" y="5254950"/>
            <a:ext cx="4686300" cy="19145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7C5C58BC-E52E-4F9A-8E3A-2B620A25808A}"/>
              </a:ext>
            </a:extLst>
          </p:cNvPr>
          <p:cNvSpPr/>
          <p:nvPr/>
        </p:nvSpPr>
        <p:spPr>
          <a:xfrm>
            <a:off x="3587897" y="-12213"/>
            <a:ext cx="3556679" cy="369332"/>
          </a:xfrm>
          <a:prstGeom prst="rect">
            <a:avLst/>
          </a:prstGeom>
        </p:spPr>
        <p:txBody>
          <a:bodyPr wrap="none">
            <a:spAutoFit/>
          </a:bodyPr>
          <a:lstStyle/>
          <a:p>
            <a:r>
              <a:rPr lang="en-US" b="1" dirty="0">
                <a:solidFill>
                  <a:srgbClr val="404040"/>
                </a:solidFill>
                <a:latin typeface="Ubuntu"/>
              </a:rPr>
              <a:t>Activate Windows with KMS Server</a:t>
            </a:r>
            <a:endParaRPr lang="en-US" b="1" i="0" dirty="0">
              <a:solidFill>
                <a:srgbClr val="404040"/>
              </a:solidFill>
              <a:effectLst/>
              <a:latin typeface="Ubuntu"/>
            </a:endParaRPr>
          </a:p>
        </p:txBody>
      </p:sp>
      <p:sp>
        <p:nvSpPr>
          <p:cNvPr id="13" name="Rectangle 12">
            <a:extLst>
              <a:ext uri="{FF2B5EF4-FFF2-40B4-BE49-F238E27FC236}">
                <a16:creationId xmlns:a16="http://schemas.microsoft.com/office/drawing/2014/main" id="{9F5DCF39-1487-4239-9270-52CAD4393A6D}"/>
              </a:ext>
            </a:extLst>
          </p:cNvPr>
          <p:cNvSpPr/>
          <p:nvPr/>
        </p:nvSpPr>
        <p:spPr>
          <a:xfrm>
            <a:off x="240632" y="3815799"/>
            <a:ext cx="5599826" cy="2677656"/>
          </a:xfrm>
          <a:prstGeom prst="rect">
            <a:avLst/>
          </a:prstGeom>
        </p:spPr>
        <p:txBody>
          <a:bodyPr wrap="square">
            <a:spAutoFit/>
          </a:bodyPr>
          <a:lstStyle/>
          <a:p>
            <a:pPr lvl="0" eaLnBrk="0" fontAlgn="base" hangingPunct="0">
              <a:spcBef>
                <a:spcPct val="0"/>
              </a:spcBef>
              <a:spcAft>
                <a:spcPct val="0"/>
              </a:spcAft>
            </a:pPr>
            <a:r>
              <a:rPr lang="en-US" altLang="en-US" dirty="0">
                <a:solidFill>
                  <a:srgbClr val="404040"/>
                </a:solidFill>
                <a:latin typeface="Arial" panose="020B0604020202020204" pitchFamily="34" charset="0"/>
                <a:ea typeface="Ubuntu"/>
              </a:rPr>
              <a:t>If the client does not find the KMS server automatically, you can specify the address of the KMS server manually using the </a:t>
            </a:r>
            <a:r>
              <a:rPr lang="en-US" altLang="en-US" dirty="0" err="1">
                <a:solidFill>
                  <a:srgbClr val="404040"/>
                </a:solidFill>
                <a:latin typeface="Arial" panose="020B0604020202020204" pitchFamily="34" charset="0"/>
                <a:ea typeface="Ubuntu"/>
              </a:rPr>
              <a:t>slmgr</a:t>
            </a:r>
            <a:r>
              <a:rPr lang="en-US" altLang="en-US" dirty="0">
                <a:solidFill>
                  <a:srgbClr val="404040"/>
                </a:solidFill>
                <a:latin typeface="Arial" panose="020B0604020202020204" pitchFamily="34" charset="0"/>
                <a:ea typeface="Ubuntu"/>
              </a:rPr>
              <a:t> with the option </a:t>
            </a:r>
            <a:r>
              <a:rPr lang="en-US" altLang="en-US" b="1" dirty="0">
                <a:solidFill>
                  <a:srgbClr val="404040"/>
                </a:solidFill>
                <a:latin typeface="Arial" panose="020B0604020202020204" pitchFamily="34" charset="0"/>
                <a:ea typeface="Ubuntu"/>
              </a:rPr>
              <a:t>/</a:t>
            </a:r>
            <a:r>
              <a:rPr lang="en-US" altLang="en-US" b="1" dirty="0" err="1">
                <a:solidFill>
                  <a:srgbClr val="404040"/>
                </a:solidFill>
                <a:latin typeface="Arial" panose="020B0604020202020204" pitchFamily="34" charset="0"/>
                <a:ea typeface="Ubuntu"/>
              </a:rPr>
              <a:t>skms</a:t>
            </a:r>
            <a:r>
              <a:rPr lang="en-US" altLang="en-US" dirty="0">
                <a:solidFill>
                  <a:srgbClr val="404040"/>
                </a:solidFill>
                <a:latin typeface="Arial" panose="020B0604020202020204" pitchFamily="34" charset="0"/>
                <a:ea typeface="Ubuntu"/>
              </a:rPr>
              <a:t>. You can also specify the TCP port on which the activation service listens (by default 1688):</a:t>
            </a:r>
            <a:endParaRPr lang="en-US" altLang="en-US" sz="1200" dirty="0">
              <a:solidFill>
                <a:srgbClr val="404040"/>
              </a:solidFill>
              <a:latin typeface="Arial Unicode MS"/>
              <a:ea typeface="Courier 10 Pitch"/>
            </a:endParaRPr>
          </a:p>
          <a:p>
            <a:pPr lvl="0" eaLnBrk="0" fontAlgn="base" hangingPunct="0">
              <a:spcBef>
                <a:spcPct val="0"/>
              </a:spcBef>
              <a:spcAft>
                <a:spcPct val="0"/>
              </a:spcAft>
            </a:pPr>
            <a:r>
              <a:rPr lang="en-US" altLang="en-US" sz="1200" b="1" dirty="0">
                <a:solidFill>
                  <a:srgbClr val="404040"/>
                </a:solidFill>
                <a:latin typeface="Arial Unicode MS"/>
                <a:ea typeface="Courier 10 Pitch"/>
              </a:rPr>
              <a:t>slmgr.vbs /</a:t>
            </a:r>
            <a:r>
              <a:rPr lang="en-US" altLang="en-US" sz="1200" b="1" dirty="0" err="1">
                <a:solidFill>
                  <a:srgbClr val="404040"/>
                </a:solidFill>
                <a:latin typeface="Arial Unicode MS"/>
                <a:ea typeface="Courier 10 Pitch"/>
              </a:rPr>
              <a:t>skms</a:t>
            </a:r>
            <a:r>
              <a:rPr lang="en-US" altLang="en-US" sz="1200" b="1" dirty="0">
                <a:solidFill>
                  <a:srgbClr val="404040"/>
                </a:solidFill>
                <a:latin typeface="Arial Unicode MS"/>
                <a:ea typeface="Courier 10 Pitch"/>
              </a:rPr>
              <a:t> &lt;</a:t>
            </a:r>
            <a:r>
              <a:rPr lang="en-US" altLang="en-US" sz="1200" b="1" dirty="0" err="1">
                <a:solidFill>
                  <a:srgbClr val="404040"/>
                </a:solidFill>
                <a:latin typeface="Arial Unicode MS"/>
                <a:ea typeface="Courier 10 Pitch"/>
              </a:rPr>
              <a:t>KMS_server_name_or_IP</a:t>
            </a:r>
            <a:r>
              <a:rPr lang="en-US" altLang="en-US" sz="1200" b="1" dirty="0">
                <a:solidFill>
                  <a:srgbClr val="404040"/>
                </a:solidFill>
                <a:latin typeface="Arial Unicode MS"/>
                <a:ea typeface="Courier 10 Pitch"/>
              </a:rPr>
              <a:t>&gt;:1688</a:t>
            </a:r>
            <a:endParaRPr lang="en-US" altLang="en-US" b="1" dirty="0">
              <a:solidFill>
                <a:srgbClr val="404040"/>
              </a:solidFill>
              <a:ea typeface="Ubuntu"/>
            </a:endParaRPr>
          </a:p>
          <a:p>
            <a:pPr lvl="0" eaLnBrk="0" fontAlgn="base" hangingPunct="0">
              <a:spcBef>
                <a:spcPct val="0"/>
              </a:spcBef>
              <a:spcAft>
                <a:spcPct val="0"/>
              </a:spcAft>
            </a:pPr>
            <a:r>
              <a:rPr lang="en-US" altLang="en-US" dirty="0">
                <a:solidFill>
                  <a:srgbClr val="404040"/>
                </a:solidFill>
                <a:latin typeface="Arial" panose="020B0604020202020204" pitchFamily="34" charset="0"/>
                <a:ea typeface="Ubuntu"/>
              </a:rPr>
              <a:t>You can test network connectivity between your computer and the KMS server using the PowerShell command:</a:t>
            </a:r>
            <a:endParaRPr lang="en-US" altLang="en-US" sz="1200" dirty="0">
              <a:solidFill>
                <a:srgbClr val="404040"/>
              </a:solidFill>
              <a:latin typeface="Arial Unicode MS"/>
              <a:ea typeface="Courier 10 Pitch"/>
            </a:endParaRPr>
          </a:p>
          <a:p>
            <a:pPr lvl="0" eaLnBrk="0" fontAlgn="base" hangingPunct="0">
              <a:spcBef>
                <a:spcPct val="0"/>
              </a:spcBef>
              <a:spcAft>
                <a:spcPct val="0"/>
              </a:spcAft>
            </a:pPr>
            <a:r>
              <a:rPr lang="en-US" altLang="en-US" sz="1200" dirty="0">
                <a:solidFill>
                  <a:srgbClr val="404040"/>
                </a:solidFill>
                <a:latin typeface="Arial Unicode MS"/>
                <a:ea typeface="Courier 10 Pitch"/>
              </a:rPr>
              <a:t>Test-</a:t>
            </a:r>
            <a:r>
              <a:rPr lang="en-US" altLang="en-US" sz="1200" dirty="0" err="1">
                <a:solidFill>
                  <a:srgbClr val="404040"/>
                </a:solidFill>
                <a:latin typeface="Arial Unicode MS"/>
                <a:ea typeface="Courier 10 Pitch"/>
              </a:rPr>
              <a:t>NetConnection</a:t>
            </a:r>
            <a:r>
              <a:rPr lang="en-US" altLang="en-US" sz="1200" dirty="0">
                <a:solidFill>
                  <a:srgbClr val="404040"/>
                </a:solidFill>
                <a:latin typeface="Arial Unicode MS"/>
                <a:ea typeface="Courier 10 Pitch"/>
              </a:rPr>
              <a:t> -</a:t>
            </a:r>
            <a:r>
              <a:rPr lang="en-US" altLang="en-US" sz="1200" dirty="0" err="1">
                <a:solidFill>
                  <a:srgbClr val="404040"/>
                </a:solidFill>
                <a:latin typeface="Arial Unicode MS"/>
                <a:ea typeface="Courier 10 Pitch"/>
              </a:rPr>
              <a:t>ComputerName</a:t>
            </a:r>
            <a:r>
              <a:rPr lang="en-US" altLang="en-US" sz="1200" dirty="0">
                <a:solidFill>
                  <a:srgbClr val="404040"/>
                </a:solidFill>
                <a:latin typeface="Arial Unicode MS"/>
                <a:ea typeface="Courier 10 Pitch"/>
              </a:rPr>
              <a:t> </a:t>
            </a:r>
            <a:r>
              <a:rPr lang="en-US" altLang="en-US" sz="1200" dirty="0" err="1">
                <a:solidFill>
                  <a:srgbClr val="404040"/>
                </a:solidFill>
                <a:latin typeface="Arial Unicode MS"/>
                <a:ea typeface="Courier 10 Pitch"/>
              </a:rPr>
              <a:t>KMS_server_name_or_IP</a:t>
            </a:r>
            <a:r>
              <a:rPr lang="en-US" altLang="en-US" sz="1200" dirty="0">
                <a:solidFill>
                  <a:srgbClr val="404040"/>
                </a:solidFill>
                <a:latin typeface="Arial Unicode MS"/>
                <a:ea typeface="Courier 10 Pitch"/>
              </a:rPr>
              <a:t> -Port 1688</a:t>
            </a:r>
            <a:endParaRPr lang="en-US" altLang="en-US" dirty="0">
              <a:solidFill>
                <a:srgbClr val="404040"/>
              </a:solidFill>
              <a:ea typeface="Ubuntu"/>
            </a:endParaRPr>
          </a:p>
        </p:txBody>
      </p:sp>
    </p:spTree>
    <p:extLst>
      <p:ext uri="{BB962C8B-B14F-4D97-AF65-F5344CB8AC3E}">
        <p14:creationId xmlns:p14="http://schemas.microsoft.com/office/powerpoint/2010/main" val="40055675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2Z0PhnfqhQKdMtqT57ZZR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7u0dKj9P8GCSRVAu_RenQ"/>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vPv3kJkkQeJ5Luk0MCF6ug"/>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TSX3Sf6eXWdCk7NGQsNJXw"/>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YkCdLlGFy7rRK39EjGgyx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o_ny4hMRkUP6J8TjUCRUq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TSX3Sf6eXWdCk7NGQsNJXw"/>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majiMkPWCHeTk8NwhWogkQ"/>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GdEnJy_SB3_gOuVTcc02a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SAHyQxqf7E.0orZuvmOzbQ"/>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BWh9A_ZrMfvMTtI7uNURSg"/>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289</TotalTime>
  <Words>1469</Words>
  <Application>Microsoft Office PowerPoint</Application>
  <PresentationFormat>Widescreen</PresentationFormat>
  <Paragraphs>140</Paragraphs>
  <Slides>15</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6" baseType="lpstr">
      <vt:lpstr>Arial Unicode MS</vt:lpstr>
      <vt:lpstr>LiberationSerif</vt:lpstr>
      <vt:lpstr>Segoe</vt:lpstr>
      <vt:lpstr>Ubuntu</vt:lpstr>
      <vt:lpstr>Arial</vt:lpstr>
      <vt:lpstr>Georgia</vt:lpstr>
      <vt:lpstr>Segoe UI</vt:lpstr>
      <vt:lpstr>Wingdings</vt:lpstr>
      <vt:lpstr>White</vt:lpstr>
      <vt:lpstr>Contrast</vt:lpstr>
      <vt:lpstr>think-cell Slide</vt:lpstr>
      <vt:lpstr>Windows Server Activation models</vt:lpstr>
      <vt:lpstr>Agenda</vt:lpstr>
      <vt:lpstr>Licensing and activation</vt:lpstr>
      <vt:lpstr>Agenda</vt:lpstr>
      <vt:lpstr>Manual activation</vt:lpstr>
      <vt:lpstr>Agenda</vt:lpstr>
      <vt:lpstr>Automatic activation</vt:lpstr>
      <vt:lpstr>PowerPoint Presentation</vt:lpstr>
      <vt:lpstr>PowerPoint Presentation</vt:lpstr>
      <vt:lpstr>PowerPoint Presentation</vt:lpstr>
      <vt:lpstr>PowerPoint Presentation</vt:lpstr>
      <vt:lpstr>PowerPoint Presentation</vt:lpstr>
      <vt:lpstr>PowerPoint Presentation</vt:lpstr>
      <vt:lpstr>Automatic Activation</vt:lpstr>
      <vt:lpstr>Automatic Activation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Server Activation models</dc:title>
  <dc:subject/>
  <dc:creator>Lam Nguyen</dc:creator>
  <cp:keywords/>
  <dc:description/>
  <cp:lastModifiedBy>Lam Nguyen</cp:lastModifiedBy>
  <cp:revision>30</cp:revision>
  <cp:lastPrinted>2018-10-30T20:37:12Z</cp:lastPrinted>
  <dcterms:created xsi:type="dcterms:W3CDTF">2021-01-27T10:22:33Z</dcterms:created>
  <dcterms:modified xsi:type="dcterms:W3CDTF">2021-01-28T10:39:17Z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