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1.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notesSlides/notesSlide2.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1"/>
  </p:notesMasterIdLst>
  <p:handoutMasterIdLst>
    <p:handoutMasterId r:id="rId22"/>
  </p:handoutMasterIdLst>
  <p:sldIdLst>
    <p:sldId id="256" r:id="rId3"/>
    <p:sldId id="3701" r:id="rId4"/>
    <p:sldId id="3830" r:id="rId5"/>
    <p:sldId id="3831" r:id="rId6"/>
    <p:sldId id="3702" r:id="rId7"/>
    <p:sldId id="3832" r:id="rId8"/>
    <p:sldId id="3833" r:id="rId9"/>
    <p:sldId id="3824" r:id="rId10"/>
    <p:sldId id="3828" r:id="rId11"/>
    <p:sldId id="3829" r:id="rId12"/>
    <p:sldId id="3825" r:id="rId13"/>
    <p:sldId id="3834" r:id="rId14"/>
    <p:sldId id="3826" r:id="rId15"/>
    <p:sldId id="3838" r:id="rId16"/>
    <p:sldId id="3827" r:id="rId17"/>
    <p:sldId id="3835" r:id="rId18"/>
    <p:sldId id="3836" r:id="rId19"/>
    <p:sldId id="3837" r:id="rId20"/>
  </p:sldIdLst>
  <p:sldSz cx="12192000" cy="6858000"/>
  <p:notesSz cx="7102475" cy="93884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83274" autoAdjust="0"/>
  </p:normalViewPr>
  <p:slideViewPr>
    <p:cSldViewPr snapToGrid="0" snapToObjects="1">
      <p:cViewPr varScale="1">
        <p:scale>
          <a:sx n="95" d="100"/>
          <a:sy n="95" d="100"/>
        </p:scale>
        <p:origin x="1188"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heme" Target="theme/theme1.xml"/><Relationship Id="rId30"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20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20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Arial" panose="020B0604020202020204" pitchFamily="34" charset="0"/>
              </a:rPr>
              <a:t>In Windows Server 2016, you can use only Distributed File System (DFS) replication to replicate the </a:t>
            </a:r>
            <a:r>
              <a:rPr lang="en-US" sz="1100" b="1" i="0" u="none" strike="noStrike" kern="1200" baseline="0" dirty="0">
                <a:solidFill>
                  <a:schemeClr val="tx1"/>
                </a:solidFill>
                <a:latin typeface="+mn-lt"/>
                <a:ea typeface="+mn-ea"/>
                <a:cs typeface="Arial" panose="020B0604020202020204" pitchFamily="34" charset="0"/>
              </a:rPr>
              <a:t>SYSVOL </a:t>
            </a:r>
            <a:r>
              <a:rPr lang="en-US" sz="1100" b="0" i="0" u="none" strike="noStrike" kern="1200" baseline="0" dirty="0">
                <a:solidFill>
                  <a:schemeClr val="tx1"/>
                </a:solidFill>
                <a:latin typeface="+mn-lt"/>
                <a:ea typeface="+mn-ea"/>
                <a:cs typeface="Arial" panose="020B0604020202020204" pitchFamily="34" charset="0"/>
              </a:rPr>
              <a:t>folders. Earlier versions of Windows Server used the file replication service (FRS) to replicate the folders, but FRS is obsolete for several versions of Windows.</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20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27500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Arial" panose="020B0604020202020204" pitchFamily="34" charset="0"/>
              </a:rPr>
              <a:t>In Windows Server 2016, you can use only Distributed File System (DFS) replication to replicate the </a:t>
            </a:r>
            <a:r>
              <a:rPr lang="en-US" sz="1100" b="1" i="0" u="none" strike="noStrike" kern="1200" baseline="0" dirty="0">
                <a:solidFill>
                  <a:schemeClr val="tx1"/>
                </a:solidFill>
                <a:latin typeface="+mn-lt"/>
                <a:ea typeface="+mn-ea"/>
                <a:cs typeface="Arial" panose="020B0604020202020204" pitchFamily="34" charset="0"/>
              </a:rPr>
              <a:t>SYSVOL </a:t>
            </a:r>
            <a:r>
              <a:rPr lang="en-US" sz="1100" b="0" i="0" u="none" strike="noStrike" kern="1200" baseline="0" dirty="0">
                <a:solidFill>
                  <a:schemeClr val="tx1"/>
                </a:solidFill>
                <a:latin typeface="+mn-lt"/>
                <a:ea typeface="+mn-ea"/>
                <a:cs typeface="Arial" panose="020B0604020202020204" pitchFamily="34" charset="0"/>
              </a:rPr>
              <a:t>folders. Earlier versions of Windows Server used the file replication service (FRS) to replicate the folders, but FRS is obsolete for several versions of Windows.</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20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41855147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9"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7"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5"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1"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9"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3"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5"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3"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7"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9"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7"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1"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7"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slide" Target="slide5.xml"/><Relationship Id="rId2" Type="http://schemas.openxmlformats.org/officeDocument/2006/relationships/tags" Target="../tags/tag370.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6.vml"/><Relationship Id="rId6" Type="http://schemas.openxmlformats.org/officeDocument/2006/relationships/tags" Target="../tags/tag374.xml"/><Relationship Id="rId11" Type="http://schemas.openxmlformats.org/officeDocument/2006/relationships/tags" Target="../tags/tag379.xml"/><Relationship Id="rId5" Type="http://schemas.openxmlformats.org/officeDocument/2006/relationships/tags" Target="../tags/tag373.xml"/><Relationship Id="rId15" Type="http://schemas.openxmlformats.org/officeDocument/2006/relationships/image" Target="../media/image9.emf"/><Relationship Id="rId10" Type="http://schemas.openxmlformats.org/officeDocument/2006/relationships/tags" Target="../tags/tag378.xml"/><Relationship Id="rId19" Type="http://schemas.openxmlformats.org/officeDocument/2006/relationships/slide" Target="slide13.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89.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84.xml"/><Relationship Id="rId7" Type="http://schemas.openxmlformats.org/officeDocument/2006/relationships/tags" Target="../tags/tag388.xml"/><Relationship Id="rId12" Type="http://schemas.openxmlformats.org/officeDocument/2006/relationships/tags" Target="../tags/tag393.xml"/><Relationship Id="rId17" Type="http://schemas.openxmlformats.org/officeDocument/2006/relationships/slide" Target="slide5.xml"/><Relationship Id="rId2" Type="http://schemas.openxmlformats.org/officeDocument/2006/relationships/tags" Target="../tags/tag383.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8.vml"/><Relationship Id="rId6" Type="http://schemas.openxmlformats.org/officeDocument/2006/relationships/tags" Target="../tags/tag387.xml"/><Relationship Id="rId11" Type="http://schemas.openxmlformats.org/officeDocument/2006/relationships/tags" Target="../tags/tag392.xml"/><Relationship Id="rId5" Type="http://schemas.openxmlformats.org/officeDocument/2006/relationships/tags" Target="../tags/tag386.xml"/><Relationship Id="rId15" Type="http://schemas.openxmlformats.org/officeDocument/2006/relationships/image" Target="../media/image9.emf"/><Relationship Id="rId10" Type="http://schemas.openxmlformats.org/officeDocument/2006/relationships/tags" Target="../tags/tag391.xml"/><Relationship Id="rId19" Type="http://schemas.openxmlformats.org/officeDocument/2006/relationships/slide" Target="slide11.xml"/><Relationship Id="rId4" Type="http://schemas.openxmlformats.org/officeDocument/2006/relationships/tags" Target="../tags/tag385.xml"/><Relationship Id="rId9" Type="http://schemas.openxmlformats.org/officeDocument/2006/relationships/tags" Target="../tags/tag390.xml"/><Relationship Id="rId14"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tags" Target="../tags/tag404.xml"/><Relationship Id="rId17" Type="http://schemas.openxmlformats.org/officeDocument/2006/relationships/slide" Target="slide5.xml"/><Relationship Id="rId2" Type="http://schemas.openxmlformats.org/officeDocument/2006/relationships/tags" Target="../tags/tag394.xml"/><Relationship Id="rId16" Type="http://schemas.openxmlformats.org/officeDocument/2006/relationships/slide" Target="slide2.xml"/><Relationship Id="rId20" Type="http://schemas.openxmlformats.org/officeDocument/2006/relationships/slide" Target="slide13.xml"/><Relationship Id="rId1" Type="http://schemas.openxmlformats.org/officeDocument/2006/relationships/vmlDrawing" Target="../drawings/vmlDrawing39.v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image" Target="../media/image9.emf"/><Relationship Id="rId10" Type="http://schemas.openxmlformats.org/officeDocument/2006/relationships/tags" Target="../tags/tag402.xml"/><Relationship Id="rId19" Type="http://schemas.openxmlformats.org/officeDocument/2006/relationships/slide" Target="slide11.xml"/><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Layout" Target="../slideLayouts/slideLayout3.xml"/><Relationship Id="rId18" Type="http://schemas.openxmlformats.org/officeDocument/2006/relationships/slide" Target="slide11.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8.xml"/><Relationship Id="rId2" Type="http://schemas.openxmlformats.org/officeDocument/2006/relationships/tags" Target="../tags/tag325.xml"/><Relationship Id="rId16" Type="http://schemas.openxmlformats.org/officeDocument/2006/relationships/slide" Target="slide5.xml"/><Relationship Id="rId20" Type="http://schemas.openxmlformats.org/officeDocument/2006/relationships/slide" Target="slide1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image" Target="../media/image9.emf"/><Relationship Id="rId10" Type="http://schemas.openxmlformats.org/officeDocument/2006/relationships/tags" Target="../tags/tag333.xml"/><Relationship Id="rId19" Type="http://schemas.openxmlformats.org/officeDocument/2006/relationships/slide" Target="slide1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image" Target="../media/image4.emf"/><Relationship Id="rId2" Type="http://schemas.openxmlformats.org/officeDocument/2006/relationships/tags" Target="../tags/tag336.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39.xml"/><Relationship Id="rId7" Type="http://schemas.openxmlformats.org/officeDocument/2006/relationships/image" Target="../media/image4.emf"/><Relationship Id="rId2" Type="http://schemas.openxmlformats.org/officeDocument/2006/relationships/tags" Target="../tags/tag338.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slideLayout" Target="../slideLayouts/slideLayout3.xml"/><Relationship Id="rId18" Type="http://schemas.openxmlformats.org/officeDocument/2006/relationships/slide" Target="slide11.xml"/><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tags" Target="../tags/tag350.xml"/><Relationship Id="rId17" Type="http://schemas.openxmlformats.org/officeDocument/2006/relationships/slide" Target="slide8.xml"/><Relationship Id="rId2" Type="http://schemas.openxmlformats.org/officeDocument/2006/relationships/tags" Target="../tags/tag340.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0.vml"/><Relationship Id="rId6" Type="http://schemas.openxmlformats.org/officeDocument/2006/relationships/tags" Target="../tags/tag344.xml"/><Relationship Id="rId11" Type="http://schemas.openxmlformats.org/officeDocument/2006/relationships/tags" Target="../tags/tag349.xml"/><Relationship Id="rId5" Type="http://schemas.openxmlformats.org/officeDocument/2006/relationships/tags" Target="../tags/tag343.xml"/><Relationship Id="rId15" Type="http://schemas.openxmlformats.org/officeDocument/2006/relationships/image" Target="../media/image9.emf"/><Relationship Id="rId10" Type="http://schemas.openxmlformats.org/officeDocument/2006/relationships/tags" Target="../tags/tag348.xml"/><Relationship Id="rId19" Type="http://schemas.openxmlformats.org/officeDocument/2006/relationships/slide" Target="slide13.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54.xml"/><Relationship Id="rId7" Type="http://schemas.openxmlformats.org/officeDocument/2006/relationships/image" Target="../media/image10.png"/><Relationship Id="rId2" Type="http://schemas.openxmlformats.org/officeDocument/2006/relationships/tags" Target="../tags/tag353.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slideLayout" Target="../slideLayouts/slideLayout3.xml"/><Relationship Id="rId18" Type="http://schemas.openxmlformats.org/officeDocument/2006/relationships/slide" Target="slide11.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17" Type="http://schemas.openxmlformats.org/officeDocument/2006/relationships/slide" Target="slide5.xml"/><Relationship Id="rId2" Type="http://schemas.openxmlformats.org/officeDocument/2006/relationships/tags" Target="../tags/tag355.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3.v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5" Type="http://schemas.openxmlformats.org/officeDocument/2006/relationships/image" Target="../media/image9.emf"/><Relationship Id="rId10" Type="http://schemas.openxmlformats.org/officeDocument/2006/relationships/tags" Target="../tags/tag363.xml"/><Relationship Id="rId19" Type="http://schemas.openxmlformats.org/officeDocument/2006/relationships/slide" Target="slide13.xml"/><Relationship Id="rId4" Type="http://schemas.openxmlformats.org/officeDocument/2006/relationships/tags" Target="../tags/tag357.xml"/><Relationship Id="rId9" Type="http://schemas.openxmlformats.org/officeDocument/2006/relationships/tags" Target="../tags/tag362.xml"/><Relationship Id="rId14"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114802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3"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a:xfrm>
            <a:off x="551941" y="2049805"/>
            <a:ext cx="6554711" cy="1921708"/>
          </a:xfrm>
        </p:spPr>
        <p:txBody>
          <a:bodyPr/>
          <a:lstStyle/>
          <a:p>
            <a:r>
              <a:rPr lang="en-US" b="0" dirty="0"/>
              <a:t>AD DS domain controllers</a:t>
            </a:r>
            <a:endParaRPr lang="en-US"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A80783D-3461-42D3-9F90-96E8BBB748E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A80783D-3461-42D3-9F90-96E8BBB748E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75A1D6-E3FF-453D-B3E7-09C1139B75D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2CE67B3-268C-46D2-95E8-D8F3E6F313E9}"/>
              </a:ext>
            </a:extLst>
          </p:cNvPr>
          <p:cNvSpPr>
            <a:spLocks noGrp="1"/>
          </p:cNvSpPr>
          <p:nvPr>
            <p:ph type="title"/>
          </p:nvPr>
        </p:nvSpPr>
        <p:spPr/>
        <p:txBody>
          <a:bodyPr/>
          <a:lstStyle/>
          <a:p>
            <a:r>
              <a:rPr lang="en-US" b="0" dirty="0"/>
              <a:t>Overview of domain controller SRV records</a:t>
            </a:r>
            <a:endParaRPr lang="en-US" dirty="0"/>
          </a:p>
        </p:txBody>
      </p:sp>
      <p:sp>
        <p:nvSpPr>
          <p:cNvPr id="3" name="Text Placeholder 2">
            <a:extLst>
              <a:ext uri="{FF2B5EF4-FFF2-40B4-BE49-F238E27FC236}">
                <a16:creationId xmlns:a16="http://schemas.microsoft.com/office/drawing/2014/main" id="{18BD40F7-5650-42F7-8B39-BBF37798970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4D7CA89B-240E-45DB-B643-643815A68581}"/>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02BEC5D5-B208-44E0-AFE3-5895B5F39057}"/>
              </a:ext>
            </a:extLst>
          </p:cNvPr>
          <p:cNvSpPr/>
          <p:nvPr/>
        </p:nvSpPr>
        <p:spPr>
          <a:xfrm>
            <a:off x="417095" y="1241887"/>
            <a:ext cx="11223217" cy="3139321"/>
          </a:xfrm>
          <a:prstGeom prst="rect">
            <a:avLst/>
          </a:prstGeom>
        </p:spPr>
        <p:txBody>
          <a:bodyPr wrap="square">
            <a:spAutoFit/>
          </a:bodyPr>
          <a:lstStyle/>
          <a:p>
            <a:r>
              <a:rPr lang="en-US" dirty="0"/>
              <a:t>Administrators can define sites in AD DS. When you define sites, you should consider which parts of the</a:t>
            </a:r>
          </a:p>
          <a:p>
            <a:r>
              <a:rPr lang="en-US" dirty="0"/>
              <a:t>network have good connectivity and bandwidth. For example, if a branch office connects to the main</a:t>
            </a:r>
          </a:p>
          <a:p>
            <a:r>
              <a:rPr lang="en-US" dirty="0"/>
              <a:t>datacenter through an unreliable wide area network (WAN) link, you should define the branch office and</a:t>
            </a:r>
          </a:p>
          <a:p>
            <a:r>
              <a:rPr lang="en-US" dirty="0"/>
              <a:t>the datacenter as separate sites.</a:t>
            </a:r>
          </a:p>
          <a:p>
            <a:endParaRPr lang="en-US" dirty="0">
              <a:highlight>
                <a:srgbClr val="FFFF00"/>
              </a:highlight>
            </a:endParaRPr>
          </a:p>
          <a:p>
            <a:r>
              <a:rPr lang="en-US" dirty="0"/>
              <a:t>The Net Logon service that runs on each domain controller registers the SRV records in DNS. If the SRV</a:t>
            </a:r>
          </a:p>
          <a:p>
            <a:r>
              <a:rPr lang="en-US" dirty="0"/>
              <a:t>records are not entered in DNS correctly, you can trigger the domain controller to reregister those records</a:t>
            </a:r>
          </a:p>
          <a:p>
            <a:r>
              <a:rPr lang="en-US" dirty="0"/>
              <a:t>by restarting the Net Logon service on that domain controller. Note that this process reregisters only the</a:t>
            </a:r>
          </a:p>
          <a:p>
            <a:r>
              <a:rPr lang="en-US" dirty="0"/>
              <a:t>SRV records. </a:t>
            </a:r>
          </a:p>
          <a:p>
            <a:r>
              <a:rPr lang="en-US" dirty="0"/>
              <a:t>If you want to reregister the host (A) record information in DNS, you must run </a:t>
            </a:r>
            <a:r>
              <a:rPr lang="en-US" b="1" dirty="0"/>
              <a:t>ipconfig</a:t>
            </a:r>
          </a:p>
          <a:p>
            <a:r>
              <a:rPr lang="en-US" b="1" dirty="0"/>
              <a:t>/</a:t>
            </a:r>
            <a:r>
              <a:rPr lang="en-US" b="1" dirty="0" err="1"/>
              <a:t>registerdns</a:t>
            </a:r>
            <a:r>
              <a:rPr lang="en-US" b="1" dirty="0"/>
              <a:t> </a:t>
            </a:r>
            <a:r>
              <a:rPr lang="en-US" dirty="0"/>
              <a:t>from a command prompt, just as you would for any other computer.</a:t>
            </a:r>
            <a:endParaRPr lang="en-US" dirty="0">
              <a:highlight>
                <a:srgbClr val="FFFF00"/>
              </a:highlight>
            </a:endParaRPr>
          </a:p>
        </p:txBody>
      </p:sp>
    </p:spTree>
    <p:extLst>
      <p:ext uri="{BB962C8B-B14F-4D97-AF65-F5344CB8AC3E}">
        <p14:creationId xmlns:p14="http://schemas.microsoft.com/office/powerpoint/2010/main" val="287963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093742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8"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6" action="ppaction://hlinksldjump"/>
            <a:extLst>
              <a:ext uri="{FF2B5EF4-FFF2-40B4-BE49-F238E27FC236}">
                <a16:creationId xmlns:a16="http://schemas.microsoft.com/office/drawing/2014/main" id="{42921FD2-EF9E-4FCE-8812-1095D470C5F0}"/>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domain controller?</a:t>
            </a:r>
            <a:endParaRPr lang="en-US" dirty="0"/>
          </a:p>
        </p:txBody>
      </p:sp>
      <p:sp>
        <p:nvSpPr>
          <p:cNvPr id="13" name="Text Placeholder 2">
            <a:hlinkClick r:id="rId17" action="ppaction://hlinksldjump"/>
            <a:extLst>
              <a:ext uri="{FF2B5EF4-FFF2-40B4-BE49-F238E27FC236}">
                <a16:creationId xmlns:a16="http://schemas.microsoft.com/office/drawing/2014/main" id="{F69BF317-47BC-46D0-AC17-8471B02F5594}"/>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global catalog?</a:t>
            </a:r>
            <a:endParaRPr lang="en-US" dirty="0"/>
          </a:p>
        </p:txBody>
      </p:sp>
      <p:sp>
        <p:nvSpPr>
          <p:cNvPr id="10" name="Text Placeholder 2">
            <a:hlinkClick r:id="rId18" action="ppaction://hlinksldjump"/>
            <a:extLst>
              <a:ext uri="{FF2B5EF4-FFF2-40B4-BE49-F238E27FC236}">
                <a16:creationId xmlns:a16="http://schemas.microsoft.com/office/drawing/2014/main" id="{295B5E91-6B5C-416D-8771-842986A6204E}"/>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domain controller SRV records</a:t>
            </a:r>
            <a:endParaRPr lang="en-US" dirty="0"/>
          </a:p>
        </p:txBody>
      </p:sp>
      <p:sp>
        <p:nvSpPr>
          <p:cNvPr id="14" name="Text Placeholder 2">
            <a:extLst>
              <a:ext uri="{FF2B5EF4-FFF2-40B4-BE49-F238E27FC236}">
                <a16:creationId xmlns:a16="http://schemas.microsoft.com/office/drawing/2014/main" id="{CC19D0CF-95F3-432E-A49E-7E9CDE3BB1D9}"/>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AD DS sign-in process</a:t>
            </a:r>
            <a:endParaRPr lang="en-US" b="1" dirty="0">
              <a:solidFill>
                <a:schemeClr val="tx2"/>
              </a:solidFill>
            </a:endParaRPr>
          </a:p>
        </p:txBody>
      </p:sp>
      <p:sp>
        <p:nvSpPr>
          <p:cNvPr id="16" name="Text Placeholder 2">
            <a:hlinkClick r:id="rId19" action="ppaction://hlinksldjump"/>
            <a:extLst>
              <a:ext uri="{FF2B5EF4-FFF2-40B4-BE49-F238E27FC236}">
                <a16:creationId xmlns:a16="http://schemas.microsoft.com/office/drawing/2014/main" id="{BFB60093-2FA3-4E75-B938-D78498D486F8}"/>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are operations masters?</a:t>
            </a:r>
            <a:endParaRPr lang="en-US" dirty="0"/>
          </a:p>
        </p:txBody>
      </p:sp>
      <p:sp>
        <p:nvSpPr>
          <p:cNvPr id="19" name="Text Placeholder 2">
            <a:hlinkClick r:id="rId20" action="ppaction://hlinksldjump"/>
            <a:extLst>
              <a:ext uri="{FF2B5EF4-FFF2-40B4-BE49-F238E27FC236}">
                <a16:creationId xmlns:a16="http://schemas.microsoft.com/office/drawing/2014/main" id="{A07E4522-F6AE-41F1-BCEC-D7BDAC9B29CD}"/>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Transferring and seizing roles</a:t>
            </a:r>
            <a:endParaRPr lang="en-US" dirty="0"/>
          </a:p>
        </p:txBody>
      </p:sp>
    </p:spTree>
    <p:extLst>
      <p:ext uri="{BB962C8B-B14F-4D97-AF65-F5344CB8AC3E}">
        <p14:creationId xmlns:p14="http://schemas.microsoft.com/office/powerpoint/2010/main" val="405294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33429D5-7A13-47A3-B71F-5A1964FF1297}"/>
              </a:ext>
            </a:extLst>
          </p:cNvPr>
          <p:cNvGraphicFramePr>
            <a:graphicFrameLocks noChangeAspect="1"/>
          </p:cNvGraphicFramePr>
          <p:nvPr>
            <p:custDataLst>
              <p:tags r:id="rId2"/>
            </p:custDataLst>
            <p:extLst>
              <p:ext uri="{D42A27DB-BD31-4B8C-83A1-F6EECF244321}">
                <p14:modId xmlns:p14="http://schemas.microsoft.com/office/powerpoint/2010/main" val="2372087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63C1EFF-D441-4054-8455-CA5E2A8440D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0EFAF62-ED5C-4231-A9B6-080C8AE3A757}"/>
              </a:ext>
            </a:extLst>
          </p:cNvPr>
          <p:cNvSpPr>
            <a:spLocks noGrp="1"/>
          </p:cNvSpPr>
          <p:nvPr>
            <p:ph type="title"/>
          </p:nvPr>
        </p:nvSpPr>
        <p:spPr/>
        <p:txBody>
          <a:bodyPr/>
          <a:lstStyle/>
          <a:p>
            <a:r>
              <a:rPr lang="en-US" b="0" dirty="0"/>
              <a:t>AD DS sign-in process</a:t>
            </a:r>
            <a:endParaRPr lang="en-US" dirty="0"/>
          </a:p>
        </p:txBody>
      </p:sp>
      <p:sp>
        <p:nvSpPr>
          <p:cNvPr id="3" name="Text Placeholder 2">
            <a:extLst>
              <a:ext uri="{FF2B5EF4-FFF2-40B4-BE49-F238E27FC236}">
                <a16:creationId xmlns:a16="http://schemas.microsoft.com/office/drawing/2014/main" id="{3D020EF3-DD34-4A9F-9FEE-F7C7F8B98D6F}"/>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6ECA2A89-769C-4523-A9B7-6AD6AA0AD7EB}"/>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1BE8A03C-24EF-4E06-8C50-5F534B998CA1}"/>
              </a:ext>
            </a:extLst>
          </p:cNvPr>
          <p:cNvSpPr/>
          <p:nvPr/>
        </p:nvSpPr>
        <p:spPr>
          <a:xfrm>
            <a:off x="554736" y="1182002"/>
            <a:ext cx="11082528" cy="5355312"/>
          </a:xfrm>
          <a:prstGeom prst="rect">
            <a:avLst/>
          </a:prstGeom>
        </p:spPr>
        <p:txBody>
          <a:bodyPr wrap="square">
            <a:spAutoFit/>
          </a:bodyPr>
          <a:lstStyle/>
          <a:p>
            <a:r>
              <a:rPr lang="en-US" dirty="0">
                <a:latin typeface="SegoePro"/>
              </a:rPr>
              <a:t>When a user attempts to sign in to a computer, the computer first searches for a domain controller to</a:t>
            </a:r>
          </a:p>
          <a:p>
            <a:r>
              <a:rPr lang="en-US" dirty="0">
                <a:latin typeface="SegoePro"/>
              </a:rPr>
              <a:t>authenticate the user by using DNS lookup. The computer then sends the user’s name and password to the domain controller for authentication.</a:t>
            </a:r>
          </a:p>
          <a:p>
            <a:r>
              <a:rPr lang="en-US" dirty="0"/>
              <a:t>If the sign-in succeeds, the LSA builds an access token for the user that contains the security IDs (SIDs) for the user and any groups in which the user is a member.</a:t>
            </a:r>
          </a:p>
          <a:p>
            <a:endParaRPr lang="en-US" dirty="0"/>
          </a:p>
          <a:p>
            <a:r>
              <a:rPr lang="en-US" dirty="0"/>
              <a:t>The sign-in process: </a:t>
            </a:r>
          </a:p>
          <a:p>
            <a:pPr marL="285750" indent="-285750">
              <a:buFont typeface="Arial" panose="020B0604020202020204" pitchFamily="34" charset="0"/>
              <a:buChar char="•"/>
            </a:pPr>
            <a:r>
              <a:rPr lang="en-US" dirty="0"/>
              <a:t>If the user account name and password match the information stored in the AD DS database, the user becomes an authenticated user and the domain controller issues the user a TGT. At this point, the user does not have access to any resources on the network.</a:t>
            </a:r>
          </a:p>
          <a:p>
            <a:pPr marL="285750" indent="-285750">
              <a:buFont typeface="Arial" panose="020B0604020202020204" pitchFamily="34" charset="0"/>
              <a:buChar char="•"/>
            </a:pPr>
            <a:r>
              <a:rPr lang="en-US" dirty="0"/>
              <a:t>A secondary process in the background submits the TGT to the domain controller and requests access to the local computer. The domain controller issues a service ticket to the user, who then can interact with the local computer. At this point in the process, the user has authenticated to AD DS and signed in to the local computer.</a:t>
            </a:r>
          </a:p>
          <a:p>
            <a:pPr marL="285750" indent="-285750">
              <a:buFont typeface="Arial" panose="020B0604020202020204" pitchFamily="34" charset="0"/>
              <a:buChar char="•"/>
            </a:pPr>
            <a:endParaRPr lang="en-US" dirty="0"/>
          </a:p>
          <a:p>
            <a:r>
              <a:rPr lang="en-US" dirty="0"/>
              <a:t>When a user subsequently attempts to connect to another computer on the network, the secondary process runs again, and the TGT is submitted to the nearest domain controller. When the domain controller returns a service ticket, the user can access the computer on the network, which generates a logon event at that computer.</a:t>
            </a:r>
          </a:p>
        </p:txBody>
      </p:sp>
    </p:spTree>
    <p:extLst>
      <p:ext uri="{BB962C8B-B14F-4D97-AF65-F5344CB8AC3E}">
        <p14:creationId xmlns:p14="http://schemas.microsoft.com/office/powerpoint/2010/main" val="108891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862932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2"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6" action="ppaction://hlinksldjump"/>
            <a:extLst>
              <a:ext uri="{FF2B5EF4-FFF2-40B4-BE49-F238E27FC236}">
                <a16:creationId xmlns:a16="http://schemas.microsoft.com/office/drawing/2014/main" id="{42921FD2-EF9E-4FCE-8812-1095D470C5F0}"/>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domain controller?</a:t>
            </a:r>
            <a:endParaRPr lang="en-US" dirty="0"/>
          </a:p>
        </p:txBody>
      </p:sp>
      <p:sp>
        <p:nvSpPr>
          <p:cNvPr id="13" name="Text Placeholder 2">
            <a:hlinkClick r:id="rId17" action="ppaction://hlinksldjump"/>
            <a:extLst>
              <a:ext uri="{FF2B5EF4-FFF2-40B4-BE49-F238E27FC236}">
                <a16:creationId xmlns:a16="http://schemas.microsoft.com/office/drawing/2014/main" id="{F69BF317-47BC-46D0-AC17-8471B02F5594}"/>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global catalog?</a:t>
            </a:r>
            <a:endParaRPr lang="en-US" dirty="0"/>
          </a:p>
        </p:txBody>
      </p:sp>
      <p:sp>
        <p:nvSpPr>
          <p:cNvPr id="10" name="Text Placeholder 2">
            <a:hlinkClick r:id="rId18" action="ppaction://hlinksldjump"/>
            <a:extLst>
              <a:ext uri="{FF2B5EF4-FFF2-40B4-BE49-F238E27FC236}">
                <a16:creationId xmlns:a16="http://schemas.microsoft.com/office/drawing/2014/main" id="{295B5E91-6B5C-416D-8771-842986A6204E}"/>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domain controller SRV records</a:t>
            </a:r>
            <a:endParaRPr lang="en-US" dirty="0"/>
          </a:p>
        </p:txBody>
      </p:sp>
      <p:sp>
        <p:nvSpPr>
          <p:cNvPr id="14" name="Text Placeholder 2">
            <a:hlinkClick r:id="rId19" action="ppaction://hlinksldjump"/>
            <a:extLst>
              <a:ext uri="{FF2B5EF4-FFF2-40B4-BE49-F238E27FC236}">
                <a16:creationId xmlns:a16="http://schemas.microsoft.com/office/drawing/2014/main" id="{CC19D0CF-95F3-432E-A49E-7E9CDE3BB1D9}"/>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sign-in process</a:t>
            </a:r>
            <a:endParaRPr lang="en-US" dirty="0"/>
          </a:p>
        </p:txBody>
      </p:sp>
      <p:sp>
        <p:nvSpPr>
          <p:cNvPr id="15" name="Text Placeholder 2">
            <a:extLst>
              <a:ext uri="{FF2B5EF4-FFF2-40B4-BE49-F238E27FC236}">
                <a16:creationId xmlns:a16="http://schemas.microsoft.com/office/drawing/2014/main" id="{A2E3D274-2716-4AB7-8AD5-7124376726F2}"/>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What are operations masters?</a:t>
            </a:r>
            <a:endParaRPr lang="en-US" b="1" dirty="0">
              <a:solidFill>
                <a:schemeClr val="tx2"/>
              </a:solidFill>
            </a:endParaRPr>
          </a:p>
        </p:txBody>
      </p:sp>
      <p:sp>
        <p:nvSpPr>
          <p:cNvPr id="17" name="Text Placeholder 2">
            <a:hlinkClick r:id="rId20" action="ppaction://hlinksldjump"/>
            <a:extLst>
              <a:ext uri="{FF2B5EF4-FFF2-40B4-BE49-F238E27FC236}">
                <a16:creationId xmlns:a16="http://schemas.microsoft.com/office/drawing/2014/main" id="{794EBE57-A63B-42ED-B842-C91F27A8F657}"/>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Transferring and seizing roles</a:t>
            </a:r>
            <a:endParaRPr lang="en-US" dirty="0"/>
          </a:p>
        </p:txBody>
      </p:sp>
    </p:spTree>
    <p:extLst>
      <p:ext uri="{BB962C8B-B14F-4D97-AF65-F5344CB8AC3E}">
        <p14:creationId xmlns:p14="http://schemas.microsoft.com/office/powerpoint/2010/main" val="188797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A345-9A58-4B5D-85C0-5B92C6F2549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C6E3E4B-2D32-4F0C-940D-E51BB6C0FDBB}"/>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08768E0C-E4C4-49BE-9740-FD1D816968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092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034554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5"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6" action="ppaction://hlinksldjump"/>
            <a:extLst>
              <a:ext uri="{FF2B5EF4-FFF2-40B4-BE49-F238E27FC236}">
                <a16:creationId xmlns:a16="http://schemas.microsoft.com/office/drawing/2014/main" id="{42921FD2-EF9E-4FCE-8812-1095D470C5F0}"/>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domain controller?</a:t>
            </a:r>
            <a:endParaRPr lang="en-US" dirty="0"/>
          </a:p>
        </p:txBody>
      </p:sp>
      <p:sp>
        <p:nvSpPr>
          <p:cNvPr id="13" name="Text Placeholder 2">
            <a:hlinkClick r:id="rId17" action="ppaction://hlinksldjump"/>
            <a:extLst>
              <a:ext uri="{FF2B5EF4-FFF2-40B4-BE49-F238E27FC236}">
                <a16:creationId xmlns:a16="http://schemas.microsoft.com/office/drawing/2014/main" id="{F69BF317-47BC-46D0-AC17-8471B02F5594}"/>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global catalog?</a:t>
            </a:r>
            <a:endParaRPr lang="en-US" dirty="0"/>
          </a:p>
        </p:txBody>
      </p:sp>
      <p:sp>
        <p:nvSpPr>
          <p:cNvPr id="10" name="Text Placeholder 2">
            <a:hlinkClick r:id="rId18" action="ppaction://hlinksldjump"/>
            <a:extLst>
              <a:ext uri="{FF2B5EF4-FFF2-40B4-BE49-F238E27FC236}">
                <a16:creationId xmlns:a16="http://schemas.microsoft.com/office/drawing/2014/main" id="{295B5E91-6B5C-416D-8771-842986A6204E}"/>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domain controller SRV records</a:t>
            </a:r>
            <a:endParaRPr lang="en-US" dirty="0"/>
          </a:p>
        </p:txBody>
      </p:sp>
      <p:sp>
        <p:nvSpPr>
          <p:cNvPr id="14" name="Text Placeholder 2">
            <a:hlinkClick r:id="rId19" action="ppaction://hlinksldjump"/>
            <a:extLst>
              <a:ext uri="{FF2B5EF4-FFF2-40B4-BE49-F238E27FC236}">
                <a16:creationId xmlns:a16="http://schemas.microsoft.com/office/drawing/2014/main" id="{CC19D0CF-95F3-432E-A49E-7E9CDE3BB1D9}"/>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sign-in process</a:t>
            </a:r>
            <a:endParaRPr lang="en-US" dirty="0"/>
          </a:p>
        </p:txBody>
      </p:sp>
      <p:sp>
        <p:nvSpPr>
          <p:cNvPr id="15" name="Text Placeholder 2">
            <a:hlinkClick r:id="rId20" action="ppaction://hlinksldjump"/>
            <a:extLst>
              <a:ext uri="{FF2B5EF4-FFF2-40B4-BE49-F238E27FC236}">
                <a16:creationId xmlns:a16="http://schemas.microsoft.com/office/drawing/2014/main" id="{A2E3D274-2716-4AB7-8AD5-7124376726F2}"/>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are operations masters?</a:t>
            </a:r>
            <a:endParaRPr lang="en-US" dirty="0"/>
          </a:p>
        </p:txBody>
      </p:sp>
      <p:sp>
        <p:nvSpPr>
          <p:cNvPr id="17" name="Text Placeholder 2">
            <a:extLst>
              <a:ext uri="{FF2B5EF4-FFF2-40B4-BE49-F238E27FC236}">
                <a16:creationId xmlns:a16="http://schemas.microsoft.com/office/drawing/2014/main" id="{B1E871CD-494A-46C4-8798-A198C93F025A}"/>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Transferring and seizing roles</a:t>
            </a:r>
            <a:endParaRPr lang="en-US" b="1" dirty="0">
              <a:solidFill>
                <a:schemeClr val="tx2"/>
              </a:solidFill>
            </a:endParaRPr>
          </a:p>
        </p:txBody>
      </p:sp>
    </p:spTree>
    <p:extLst>
      <p:ext uri="{BB962C8B-B14F-4D97-AF65-F5344CB8AC3E}">
        <p14:creationId xmlns:p14="http://schemas.microsoft.com/office/powerpoint/2010/main" val="88922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E32A01D-B85C-4B7B-BDA6-1BD6417516B1}"/>
              </a:ext>
            </a:extLst>
          </p:cNvPr>
          <p:cNvGraphicFramePr>
            <a:graphicFrameLocks noChangeAspect="1"/>
          </p:cNvGraphicFramePr>
          <p:nvPr>
            <p:custDataLst>
              <p:tags r:id="rId2"/>
            </p:custDataLst>
            <p:extLst>
              <p:ext uri="{D42A27DB-BD31-4B8C-83A1-F6EECF244321}">
                <p14:modId xmlns:p14="http://schemas.microsoft.com/office/powerpoint/2010/main" val="20158280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98C3F03-0439-4A57-9BCF-C8F2173BFB5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A73F618-1F7D-469D-B05B-202B8652A5D4}"/>
              </a:ext>
            </a:extLst>
          </p:cNvPr>
          <p:cNvSpPr>
            <a:spLocks noGrp="1"/>
          </p:cNvSpPr>
          <p:nvPr>
            <p:ph type="title"/>
          </p:nvPr>
        </p:nvSpPr>
        <p:spPr/>
        <p:txBody>
          <a:bodyPr/>
          <a:lstStyle/>
          <a:p>
            <a:r>
              <a:rPr lang="en-US" b="0" dirty="0"/>
              <a:t>Transferring and seizing roles</a:t>
            </a:r>
            <a:endParaRPr lang="en-US" dirty="0"/>
          </a:p>
        </p:txBody>
      </p:sp>
      <p:sp>
        <p:nvSpPr>
          <p:cNvPr id="3" name="Text Placeholder 2">
            <a:extLst>
              <a:ext uri="{FF2B5EF4-FFF2-40B4-BE49-F238E27FC236}">
                <a16:creationId xmlns:a16="http://schemas.microsoft.com/office/drawing/2014/main" id="{8FBB81D0-0ED8-4902-84A8-FF153951C80B}"/>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100FFA15-D65F-430F-83CD-D1B7C74ECA35}"/>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BB381264-A649-4A18-8D2B-0CE1D81510BA}"/>
              </a:ext>
            </a:extLst>
          </p:cNvPr>
          <p:cNvSpPr/>
          <p:nvPr/>
        </p:nvSpPr>
        <p:spPr>
          <a:xfrm>
            <a:off x="513347" y="1305342"/>
            <a:ext cx="11123915" cy="2031325"/>
          </a:xfrm>
          <a:prstGeom prst="rect">
            <a:avLst/>
          </a:prstGeom>
        </p:spPr>
        <p:txBody>
          <a:bodyPr wrap="square">
            <a:spAutoFit/>
          </a:bodyPr>
          <a:lstStyle/>
          <a:p>
            <a:r>
              <a:rPr lang="en-US" dirty="0">
                <a:latin typeface="SegoePro"/>
              </a:rPr>
              <a:t>In an AD DS environment where you distribute FSMO roles among domain controllers, you might need to move a role from one domain controller to another. When you plan this role move—for example, to decommission servers or balance workloads—the move is known as </a:t>
            </a:r>
            <a:r>
              <a:rPr lang="en-US" i="1" dirty="0">
                <a:latin typeface="SegoePro,Italic"/>
              </a:rPr>
              <a:t>transferring </a:t>
            </a:r>
            <a:r>
              <a:rPr lang="en-US" dirty="0">
                <a:latin typeface="SegoePro"/>
              </a:rPr>
              <a:t>the role. If you do not plan the move—for example, in the case of a hardware or system failure—the move is known as </a:t>
            </a:r>
            <a:r>
              <a:rPr lang="en-US" i="1" dirty="0">
                <a:latin typeface="SegoePro,Italic"/>
              </a:rPr>
              <a:t>seizing </a:t>
            </a:r>
            <a:r>
              <a:rPr lang="en-US" dirty="0">
                <a:latin typeface="SegoePro"/>
              </a:rPr>
              <a:t>the role.</a:t>
            </a:r>
          </a:p>
          <a:p>
            <a:r>
              <a:rPr lang="en-US" dirty="0">
                <a:latin typeface="SegoePro"/>
              </a:rPr>
              <a:t>When you transfer a role, the latest data from the domain controller in that role replicates to the target server. You should seize a role only as a last resort. When you seize a role, the original domain controller is not available, so the available data might be incomplete or out of date.</a:t>
            </a:r>
            <a:endParaRPr lang="en-US" dirty="0"/>
          </a:p>
        </p:txBody>
      </p:sp>
    </p:spTree>
    <p:extLst>
      <p:ext uri="{BB962C8B-B14F-4D97-AF65-F5344CB8AC3E}">
        <p14:creationId xmlns:p14="http://schemas.microsoft.com/office/powerpoint/2010/main" val="47287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A0D7CE2-91A4-457E-8038-3215F89042FC}"/>
              </a:ext>
            </a:extLst>
          </p:cNvPr>
          <p:cNvGraphicFramePr>
            <a:graphicFrameLocks noChangeAspect="1"/>
          </p:cNvGraphicFramePr>
          <p:nvPr>
            <p:custDataLst>
              <p:tags r:id="rId2"/>
            </p:custDataLst>
            <p:extLst>
              <p:ext uri="{D42A27DB-BD31-4B8C-83A1-F6EECF244321}">
                <p14:modId xmlns:p14="http://schemas.microsoft.com/office/powerpoint/2010/main" val="929275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EA99CD5-E9BB-44DB-98F8-E4C33FCC568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3A8877B-60C2-409C-8CF8-7933B7496433}"/>
              </a:ext>
            </a:extLst>
          </p:cNvPr>
          <p:cNvSpPr>
            <a:spLocks noGrp="1"/>
          </p:cNvSpPr>
          <p:nvPr>
            <p:ph type="title"/>
          </p:nvPr>
        </p:nvSpPr>
        <p:spPr/>
        <p:txBody>
          <a:bodyPr/>
          <a:lstStyle/>
          <a:p>
            <a:r>
              <a:rPr lang="en-US" b="0" dirty="0"/>
              <a:t>Transferring and seizing roles</a:t>
            </a:r>
            <a:endParaRPr lang="en-US" dirty="0"/>
          </a:p>
        </p:txBody>
      </p:sp>
      <p:sp>
        <p:nvSpPr>
          <p:cNvPr id="3" name="Text Placeholder 2">
            <a:extLst>
              <a:ext uri="{FF2B5EF4-FFF2-40B4-BE49-F238E27FC236}">
                <a16:creationId xmlns:a16="http://schemas.microsoft.com/office/drawing/2014/main" id="{BC0B1890-ACA0-4E0B-84C8-5B2EAA772920}"/>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5684994-6189-4D48-9EE8-D281A3CFF505}"/>
              </a:ext>
            </a:extLst>
          </p:cNvPr>
          <p:cNvSpPr>
            <a:spLocks noGrp="1"/>
          </p:cNvSpPr>
          <p:nvPr>
            <p:ph type="subTitle" idx="1"/>
          </p:nvPr>
        </p:nvSpPr>
        <p:spPr/>
        <p:txBody>
          <a:bodyPr/>
          <a:lstStyle/>
          <a:p>
            <a:r>
              <a:rPr lang="en-US" b="1" dirty="0"/>
              <a:t>Transferring FSMO roles</a:t>
            </a:r>
            <a:endParaRPr lang="en-US" dirty="0"/>
          </a:p>
        </p:txBody>
      </p:sp>
      <p:graphicFrame>
        <p:nvGraphicFramePr>
          <p:cNvPr id="6" name="Table 6">
            <a:extLst>
              <a:ext uri="{FF2B5EF4-FFF2-40B4-BE49-F238E27FC236}">
                <a16:creationId xmlns:a16="http://schemas.microsoft.com/office/drawing/2014/main" id="{64ACE747-A667-4950-95E5-52364E3CD809}"/>
              </a:ext>
            </a:extLst>
          </p:cNvPr>
          <p:cNvGraphicFramePr>
            <a:graphicFrameLocks noGrp="1"/>
          </p:cNvGraphicFramePr>
          <p:nvPr>
            <p:extLst>
              <p:ext uri="{D42A27DB-BD31-4B8C-83A1-F6EECF244321}">
                <p14:modId xmlns:p14="http://schemas.microsoft.com/office/powerpoint/2010/main" val="4255157992"/>
              </p:ext>
            </p:extLst>
          </p:nvPr>
        </p:nvGraphicFramePr>
        <p:xfrm>
          <a:off x="1413683" y="1868036"/>
          <a:ext cx="9364634" cy="2225040"/>
        </p:xfrm>
        <a:graphic>
          <a:graphicData uri="http://schemas.openxmlformats.org/drawingml/2006/table">
            <a:tbl>
              <a:tblPr firstRow="1" bandRow="1">
                <a:tableStyleId>{5C22544A-7EE6-4342-B048-85BDC9FD1C3A}</a:tableStyleId>
              </a:tblPr>
              <a:tblGrid>
                <a:gridCol w="4682317">
                  <a:extLst>
                    <a:ext uri="{9D8B030D-6E8A-4147-A177-3AD203B41FA5}">
                      <a16:colId xmlns:a16="http://schemas.microsoft.com/office/drawing/2014/main" val="1644907372"/>
                    </a:ext>
                  </a:extLst>
                </a:gridCol>
                <a:gridCol w="4682317">
                  <a:extLst>
                    <a:ext uri="{9D8B030D-6E8A-4147-A177-3AD203B41FA5}">
                      <a16:colId xmlns:a16="http://schemas.microsoft.com/office/drawing/2014/main" val="905041822"/>
                    </a:ext>
                  </a:extLst>
                </a:gridCol>
              </a:tblGrid>
              <a:tr h="370840">
                <a:tc>
                  <a:txBody>
                    <a:bodyPr/>
                    <a:lstStyle/>
                    <a:p>
                      <a:r>
                        <a:rPr lang="en-US" dirty="0"/>
                        <a:t>Role</a:t>
                      </a:r>
                    </a:p>
                  </a:txBody>
                  <a:tcPr/>
                </a:tc>
                <a:tc>
                  <a:txBody>
                    <a:bodyPr/>
                    <a:lstStyle/>
                    <a:p>
                      <a:r>
                        <a:rPr lang="en-US" dirty="0"/>
                        <a:t>Snap-in</a:t>
                      </a:r>
                    </a:p>
                  </a:txBody>
                  <a:tcPr/>
                </a:tc>
                <a:extLst>
                  <a:ext uri="{0D108BD9-81ED-4DB2-BD59-A6C34878D82A}">
                    <a16:rowId xmlns:a16="http://schemas.microsoft.com/office/drawing/2014/main" val="2718987460"/>
                  </a:ext>
                </a:extLst>
              </a:tr>
              <a:tr h="370840">
                <a:tc>
                  <a:txBody>
                    <a:bodyPr/>
                    <a:lstStyle/>
                    <a:p>
                      <a:r>
                        <a:rPr lang="en-US" sz="1800" b="0" i="0" u="none" strike="noStrike" kern="1200" baseline="0" dirty="0">
                          <a:solidFill>
                            <a:schemeClr val="dk1"/>
                          </a:solidFill>
                          <a:latin typeface="+mn-lt"/>
                          <a:ea typeface="+mn-ea"/>
                          <a:cs typeface="+mn-cs"/>
                        </a:rPr>
                        <a:t>Schema master</a:t>
                      </a:r>
                      <a:endParaRPr lang="en-US" dirty="0"/>
                    </a:p>
                  </a:txBody>
                  <a:tcPr/>
                </a:tc>
                <a:tc>
                  <a:txBody>
                    <a:bodyPr/>
                    <a:lstStyle/>
                    <a:p>
                      <a:r>
                        <a:rPr lang="en-US" sz="1800" b="0" i="0" u="none" strike="noStrike" kern="1200" baseline="0" dirty="0">
                          <a:solidFill>
                            <a:schemeClr val="dk1"/>
                          </a:solidFill>
                          <a:latin typeface="+mn-lt"/>
                          <a:ea typeface="+mn-ea"/>
                          <a:cs typeface="+mn-cs"/>
                        </a:rPr>
                        <a:t>Active Directory Schema</a:t>
                      </a:r>
                      <a:endParaRPr lang="en-US" dirty="0"/>
                    </a:p>
                  </a:txBody>
                  <a:tcPr/>
                </a:tc>
                <a:extLst>
                  <a:ext uri="{0D108BD9-81ED-4DB2-BD59-A6C34878D82A}">
                    <a16:rowId xmlns:a16="http://schemas.microsoft.com/office/drawing/2014/main" val="714551594"/>
                  </a:ext>
                </a:extLst>
              </a:tr>
              <a:tr h="370840">
                <a:tc>
                  <a:txBody>
                    <a:bodyPr/>
                    <a:lstStyle/>
                    <a:p>
                      <a:r>
                        <a:rPr lang="en-US" sz="1800" b="0" i="0" u="none" strike="noStrike" kern="1200" baseline="0" dirty="0">
                          <a:solidFill>
                            <a:schemeClr val="dk1"/>
                          </a:solidFill>
                          <a:latin typeface="+mn-lt"/>
                          <a:ea typeface="+mn-ea"/>
                          <a:cs typeface="+mn-cs"/>
                        </a:rPr>
                        <a:t>Domain naming master</a:t>
                      </a:r>
                      <a:endParaRPr lang="en-US" dirty="0"/>
                    </a:p>
                  </a:txBody>
                  <a:tcPr/>
                </a:tc>
                <a:tc>
                  <a:txBody>
                    <a:bodyPr/>
                    <a:lstStyle/>
                    <a:p>
                      <a:r>
                        <a:rPr lang="en-US" sz="1800" b="0" i="0" u="none" strike="noStrike" kern="1200" baseline="0" dirty="0">
                          <a:solidFill>
                            <a:schemeClr val="dk1"/>
                          </a:solidFill>
                          <a:latin typeface="+mn-lt"/>
                          <a:ea typeface="+mn-ea"/>
                          <a:cs typeface="+mn-cs"/>
                        </a:rPr>
                        <a:t>Active Directory Domains and Trusts</a:t>
                      </a:r>
                      <a:endParaRPr lang="en-US" dirty="0"/>
                    </a:p>
                  </a:txBody>
                  <a:tcPr/>
                </a:tc>
                <a:extLst>
                  <a:ext uri="{0D108BD9-81ED-4DB2-BD59-A6C34878D82A}">
                    <a16:rowId xmlns:a16="http://schemas.microsoft.com/office/drawing/2014/main" val="458903852"/>
                  </a:ext>
                </a:extLst>
              </a:tr>
              <a:tr h="370840">
                <a:tc>
                  <a:txBody>
                    <a:bodyPr/>
                    <a:lstStyle/>
                    <a:p>
                      <a:r>
                        <a:rPr lang="en-US" sz="1800" b="0" i="0" u="none" strike="noStrike" kern="1200" baseline="0" dirty="0">
                          <a:solidFill>
                            <a:schemeClr val="dk1"/>
                          </a:solidFill>
                          <a:latin typeface="+mn-lt"/>
                          <a:ea typeface="+mn-ea"/>
                          <a:cs typeface="+mn-cs"/>
                        </a:rPr>
                        <a:t>Infrastructure master</a:t>
                      </a:r>
                      <a:endParaRPr lang="en-US" dirty="0"/>
                    </a:p>
                  </a:txBody>
                  <a:tcPr/>
                </a:tc>
                <a:tc>
                  <a:txBody>
                    <a:bodyPr/>
                    <a:lstStyle/>
                    <a:p>
                      <a:r>
                        <a:rPr lang="en-US" sz="1800" b="0" i="0" u="none" strike="noStrike" kern="1200" baseline="0" dirty="0">
                          <a:solidFill>
                            <a:schemeClr val="dk1"/>
                          </a:solidFill>
                          <a:latin typeface="+mn-lt"/>
                          <a:ea typeface="+mn-ea"/>
                          <a:cs typeface="+mn-cs"/>
                        </a:rPr>
                        <a:t>Active Directory Users and Computers</a:t>
                      </a:r>
                      <a:endParaRPr lang="en-US" dirty="0"/>
                    </a:p>
                  </a:txBody>
                  <a:tcPr/>
                </a:tc>
                <a:extLst>
                  <a:ext uri="{0D108BD9-81ED-4DB2-BD59-A6C34878D82A}">
                    <a16:rowId xmlns:a16="http://schemas.microsoft.com/office/drawing/2014/main" val="2076174505"/>
                  </a:ext>
                </a:extLst>
              </a:tr>
              <a:tr h="370840">
                <a:tc>
                  <a:txBody>
                    <a:bodyPr/>
                    <a:lstStyle/>
                    <a:p>
                      <a:r>
                        <a:rPr lang="en-US" sz="1800" b="0" i="0" u="none" strike="noStrike" kern="1200" baseline="0" dirty="0">
                          <a:solidFill>
                            <a:schemeClr val="dk1"/>
                          </a:solidFill>
                          <a:latin typeface="+mn-lt"/>
                          <a:ea typeface="+mn-ea"/>
                          <a:cs typeface="+mn-cs"/>
                        </a:rPr>
                        <a:t>RID master</a:t>
                      </a:r>
                      <a:endParaRPr lang="en-US" dirty="0"/>
                    </a:p>
                  </a:txBody>
                  <a:tcPr/>
                </a:tc>
                <a:tc>
                  <a:txBody>
                    <a:bodyPr/>
                    <a:lstStyle/>
                    <a:p>
                      <a:r>
                        <a:rPr lang="en-US" sz="1800" b="0" i="0" u="none" strike="noStrike" kern="1200" baseline="0" dirty="0">
                          <a:solidFill>
                            <a:schemeClr val="dk1"/>
                          </a:solidFill>
                          <a:latin typeface="+mn-lt"/>
                          <a:ea typeface="+mn-ea"/>
                          <a:cs typeface="+mn-cs"/>
                        </a:rPr>
                        <a:t>Active Directory Users and Computers</a:t>
                      </a:r>
                      <a:endParaRPr lang="en-US" dirty="0"/>
                    </a:p>
                  </a:txBody>
                  <a:tcPr/>
                </a:tc>
                <a:extLst>
                  <a:ext uri="{0D108BD9-81ED-4DB2-BD59-A6C34878D82A}">
                    <a16:rowId xmlns:a16="http://schemas.microsoft.com/office/drawing/2014/main" val="226410265"/>
                  </a:ext>
                </a:extLst>
              </a:tr>
              <a:tr h="370840">
                <a:tc>
                  <a:txBody>
                    <a:bodyPr/>
                    <a:lstStyle/>
                    <a:p>
                      <a:r>
                        <a:rPr lang="en-US" sz="1800" b="0" i="0" u="none" strike="noStrike" kern="1200" baseline="0" dirty="0">
                          <a:solidFill>
                            <a:schemeClr val="dk1"/>
                          </a:solidFill>
                          <a:latin typeface="+mn-lt"/>
                          <a:ea typeface="+mn-ea"/>
                          <a:cs typeface="+mn-cs"/>
                        </a:rPr>
                        <a:t>PDC emulator</a:t>
                      </a:r>
                      <a:endParaRPr lang="en-US" dirty="0"/>
                    </a:p>
                  </a:txBody>
                  <a:tcPr/>
                </a:tc>
                <a:tc>
                  <a:txBody>
                    <a:bodyPr/>
                    <a:lstStyle/>
                    <a:p>
                      <a:r>
                        <a:rPr lang="en-US" sz="1800" b="0" i="0" u="none" strike="noStrike" kern="1200" baseline="0" dirty="0">
                          <a:solidFill>
                            <a:schemeClr val="dk1"/>
                          </a:solidFill>
                          <a:latin typeface="+mn-lt"/>
                          <a:ea typeface="+mn-ea"/>
                          <a:cs typeface="+mn-cs"/>
                        </a:rPr>
                        <a:t>Active Directory Users and Computers</a:t>
                      </a:r>
                      <a:endParaRPr lang="en-US" dirty="0"/>
                    </a:p>
                  </a:txBody>
                  <a:tcPr/>
                </a:tc>
                <a:extLst>
                  <a:ext uri="{0D108BD9-81ED-4DB2-BD59-A6C34878D82A}">
                    <a16:rowId xmlns:a16="http://schemas.microsoft.com/office/drawing/2014/main" val="879606026"/>
                  </a:ext>
                </a:extLst>
              </a:tr>
            </a:tbl>
          </a:graphicData>
        </a:graphic>
      </p:graphicFrame>
    </p:spTree>
    <p:extLst>
      <p:ext uri="{BB962C8B-B14F-4D97-AF65-F5344CB8AC3E}">
        <p14:creationId xmlns:p14="http://schemas.microsoft.com/office/powerpoint/2010/main" val="31267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810BBD9-BB07-49AD-97F8-11020799568F}"/>
              </a:ext>
            </a:extLst>
          </p:cNvPr>
          <p:cNvGraphicFramePr>
            <a:graphicFrameLocks noChangeAspect="1"/>
          </p:cNvGraphicFramePr>
          <p:nvPr>
            <p:custDataLst>
              <p:tags r:id="rId2"/>
            </p:custDataLst>
            <p:extLst>
              <p:ext uri="{D42A27DB-BD31-4B8C-83A1-F6EECF244321}">
                <p14:modId xmlns:p14="http://schemas.microsoft.com/office/powerpoint/2010/main" val="1144695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ABC3213-BDC7-490B-80D1-AC130B2466A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DD7C436-7E42-491D-A624-0F4A15AE0E3F}"/>
              </a:ext>
            </a:extLst>
          </p:cNvPr>
          <p:cNvSpPr>
            <a:spLocks noGrp="1"/>
          </p:cNvSpPr>
          <p:nvPr>
            <p:ph type="title"/>
          </p:nvPr>
        </p:nvSpPr>
        <p:spPr/>
        <p:txBody>
          <a:bodyPr/>
          <a:lstStyle/>
          <a:p>
            <a:r>
              <a:rPr lang="en-US" b="0" dirty="0"/>
              <a:t>Transferring and seizing roles</a:t>
            </a:r>
            <a:endParaRPr lang="en-US" dirty="0"/>
          </a:p>
        </p:txBody>
      </p:sp>
      <p:sp>
        <p:nvSpPr>
          <p:cNvPr id="3" name="Text Placeholder 2">
            <a:extLst>
              <a:ext uri="{FF2B5EF4-FFF2-40B4-BE49-F238E27FC236}">
                <a16:creationId xmlns:a16="http://schemas.microsoft.com/office/drawing/2014/main" id="{110886FA-0709-41DE-8650-DE304A0D287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4F88C634-27EE-47B2-9356-F3C0E1C36218}"/>
              </a:ext>
            </a:extLst>
          </p:cNvPr>
          <p:cNvSpPr>
            <a:spLocks noGrp="1"/>
          </p:cNvSpPr>
          <p:nvPr>
            <p:ph type="subTitle" idx="1"/>
          </p:nvPr>
        </p:nvSpPr>
        <p:spPr/>
        <p:txBody>
          <a:bodyPr/>
          <a:lstStyle/>
          <a:p>
            <a:r>
              <a:rPr lang="en-US" b="1" dirty="0"/>
              <a:t>Seizing FSMO roles</a:t>
            </a:r>
            <a:endParaRPr lang="en-US" dirty="0"/>
          </a:p>
        </p:txBody>
      </p:sp>
      <p:sp>
        <p:nvSpPr>
          <p:cNvPr id="6" name="Rectangle 5">
            <a:extLst>
              <a:ext uri="{FF2B5EF4-FFF2-40B4-BE49-F238E27FC236}">
                <a16:creationId xmlns:a16="http://schemas.microsoft.com/office/drawing/2014/main" id="{719386B9-902E-4EBA-9FC5-0AF7AA72E96D}"/>
              </a:ext>
            </a:extLst>
          </p:cNvPr>
          <p:cNvSpPr/>
          <p:nvPr/>
        </p:nvSpPr>
        <p:spPr>
          <a:xfrm>
            <a:off x="554736" y="1437456"/>
            <a:ext cx="11085576" cy="2308324"/>
          </a:xfrm>
          <a:prstGeom prst="rect">
            <a:avLst/>
          </a:prstGeom>
        </p:spPr>
        <p:txBody>
          <a:bodyPr wrap="square">
            <a:spAutoFit/>
          </a:bodyPr>
          <a:lstStyle/>
          <a:p>
            <a:r>
              <a:rPr lang="en-US" dirty="0">
                <a:latin typeface="SegoePro"/>
              </a:rPr>
              <a:t>you must use the ntdsutil.exe command-line tool or Windows PowerShell to seize roles.</a:t>
            </a:r>
          </a:p>
          <a:p>
            <a:endParaRPr lang="en-US" dirty="0">
              <a:latin typeface="SegoePro"/>
            </a:endParaRPr>
          </a:p>
          <a:p>
            <a:r>
              <a:rPr lang="en-US" b="1" dirty="0"/>
              <a:t>Move-</a:t>
            </a:r>
            <a:r>
              <a:rPr lang="en-US" b="1" dirty="0" err="1"/>
              <a:t>ADDirectoryServerOperationsMasterRole</a:t>
            </a:r>
            <a:r>
              <a:rPr lang="en-US" b="1" dirty="0"/>
              <a:t> -Identity “&lt;</a:t>
            </a:r>
            <a:r>
              <a:rPr lang="en-US" b="1" dirty="0" err="1"/>
              <a:t>targetDC</a:t>
            </a:r>
            <a:r>
              <a:rPr lang="en-US" b="1" dirty="0"/>
              <a:t>&gt;” -</a:t>
            </a:r>
            <a:r>
              <a:rPr lang="en-US" b="1" dirty="0" err="1"/>
              <a:t>OperationsMasterRole</a:t>
            </a:r>
            <a:endParaRPr lang="en-US" b="1" dirty="0"/>
          </a:p>
          <a:p>
            <a:r>
              <a:rPr lang="en-US" b="1" dirty="0"/>
              <a:t>&lt;</a:t>
            </a:r>
            <a:r>
              <a:rPr lang="en-US" b="1" dirty="0" err="1"/>
              <a:t>rolenamelist</a:t>
            </a:r>
            <a:r>
              <a:rPr lang="en-US" b="1" dirty="0"/>
              <a:t>&gt; -Force</a:t>
            </a:r>
          </a:p>
          <a:p>
            <a:endParaRPr lang="en-US" dirty="0"/>
          </a:p>
          <a:p>
            <a:r>
              <a:rPr lang="en-US" dirty="0"/>
              <a:t>View which domain controller owns which FSMO role.</a:t>
            </a:r>
          </a:p>
          <a:p>
            <a:r>
              <a:rPr lang="en-US" b="1" dirty="0"/>
              <a:t>Get-</a:t>
            </a:r>
            <a:r>
              <a:rPr lang="en-US" b="1" dirty="0" err="1"/>
              <a:t>ADForest</a:t>
            </a:r>
            <a:r>
              <a:rPr lang="en-US" b="1" dirty="0"/>
              <a:t> DomainName | FT </a:t>
            </a:r>
            <a:r>
              <a:rPr lang="en-US" b="1" dirty="0" err="1"/>
              <a:t>SchemaMaster,DomainNamingMaster</a:t>
            </a:r>
            <a:endParaRPr lang="en-US" b="1" dirty="0"/>
          </a:p>
          <a:p>
            <a:r>
              <a:rPr lang="en-US" b="1" dirty="0"/>
              <a:t>Get-</a:t>
            </a:r>
            <a:r>
              <a:rPr lang="en-US" b="1" dirty="0" err="1"/>
              <a:t>ADDomain</a:t>
            </a:r>
            <a:r>
              <a:rPr lang="en-US" b="1" dirty="0"/>
              <a:t> DomainName | FT </a:t>
            </a:r>
            <a:r>
              <a:rPr lang="en-US" b="1" dirty="0" err="1"/>
              <a:t>PDCEmulator,RIDMaster,InfrastructureMaster</a:t>
            </a:r>
            <a:endParaRPr lang="en-US" b="1" dirty="0"/>
          </a:p>
        </p:txBody>
      </p:sp>
    </p:spTree>
    <p:extLst>
      <p:ext uri="{BB962C8B-B14F-4D97-AF65-F5344CB8AC3E}">
        <p14:creationId xmlns:p14="http://schemas.microsoft.com/office/powerpoint/2010/main" val="394223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686712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6"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What is a domain controller?</a:t>
            </a:r>
          </a:p>
        </p:txBody>
      </p:sp>
      <p:sp>
        <p:nvSpPr>
          <p:cNvPr id="9" name="Text Placeholder 2">
            <a:hlinkClick r:id="rId16"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is a global catalog?</a:t>
            </a:r>
          </a:p>
        </p:txBody>
      </p:sp>
      <p:sp>
        <p:nvSpPr>
          <p:cNvPr id="10" name="Text Placeholder 2">
            <a:hlinkClick r:id="rId17" action="ppaction://hlinksldjump"/>
            <a:extLst>
              <a:ext uri="{FF2B5EF4-FFF2-40B4-BE49-F238E27FC236}">
                <a16:creationId xmlns:a16="http://schemas.microsoft.com/office/drawing/2014/main" id="{4A401A2C-7507-41BA-962B-3183F26B2776}"/>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Overview of domain controller SRV records</a:t>
            </a:r>
          </a:p>
        </p:txBody>
      </p:sp>
      <p:sp>
        <p:nvSpPr>
          <p:cNvPr id="11" name="Text Placeholder 2">
            <a:hlinkClick r:id="rId18" action="ppaction://hlinksldjump"/>
            <a:extLst>
              <a:ext uri="{FF2B5EF4-FFF2-40B4-BE49-F238E27FC236}">
                <a16:creationId xmlns:a16="http://schemas.microsoft.com/office/drawing/2014/main" id="{8009CE31-E2BE-4FDF-8C9C-13D6540C5FC1}"/>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AD DS sign-in process</a:t>
            </a:r>
          </a:p>
        </p:txBody>
      </p:sp>
      <p:sp>
        <p:nvSpPr>
          <p:cNvPr id="12" name="Text Placeholder 2">
            <a:hlinkClick r:id="rId19" action="ppaction://hlinksldjump"/>
            <a:extLst>
              <a:ext uri="{FF2B5EF4-FFF2-40B4-BE49-F238E27FC236}">
                <a16:creationId xmlns:a16="http://schemas.microsoft.com/office/drawing/2014/main" id="{5AD6D304-9FC6-4C5F-9986-9256E3103922}"/>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are operations masters?</a:t>
            </a:r>
          </a:p>
        </p:txBody>
      </p:sp>
      <p:sp>
        <p:nvSpPr>
          <p:cNvPr id="13" name="Text Placeholder 2">
            <a:hlinkClick r:id="rId20" action="ppaction://hlinksldjump"/>
            <a:extLst>
              <a:ext uri="{FF2B5EF4-FFF2-40B4-BE49-F238E27FC236}">
                <a16:creationId xmlns:a16="http://schemas.microsoft.com/office/drawing/2014/main" id="{6A09A435-427B-4148-A13B-0455AFC433B1}"/>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Transferring and seizing roles</a:t>
            </a:r>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9B83A9B-507C-4871-9A95-DFEE1E61D5C2}"/>
              </a:ext>
            </a:extLst>
          </p:cNvPr>
          <p:cNvGraphicFramePr>
            <a:graphicFrameLocks noChangeAspect="1"/>
          </p:cNvGraphicFramePr>
          <p:nvPr>
            <p:custDataLst>
              <p:tags r:id="rId2"/>
            </p:custDataLst>
            <p:extLst>
              <p:ext uri="{D42A27DB-BD31-4B8C-83A1-F6EECF244321}">
                <p14:modId xmlns:p14="http://schemas.microsoft.com/office/powerpoint/2010/main" val="2185563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09"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2D1B0F-D0FD-480D-A753-7968FF161FD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9E5953D-772E-4B27-AF94-B3A2014B8B11}"/>
              </a:ext>
            </a:extLst>
          </p:cNvPr>
          <p:cNvSpPr>
            <a:spLocks noGrp="1"/>
          </p:cNvSpPr>
          <p:nvPr>
            <p:ph type="title"/>
          </p:nvPr>
        </p:nvSpPr>
        <p:spPr/>
        <p:txBody>
          <a:bodyPr/>
          <a:lstStyle/>
          <a:p>
            <a:r>
              <a:rPr lang="en-US" b="0" dirty="0"/>
              <a:t>What is a domain controller?</a:t>
            </a:r>
            <a:endParaRPr lang="en-US" dirty="0"/>
          </a:p>
        </p:txBody>
      </p:sp>
      <p:sp>
        <p:nvSpPr>
          <p:cNvPr id="3" name="Text Placeholder 2">
            <a:extLst>
              <a:ext uri="{FF2B5EF4-FFF2-40B4-BE49-F238E27FC236}">
                <a16:creationId xmlns:a16="http://schemas.microsoft.com/office/drawing/2014/main" id="{882E26D1-6E0C-4C8B-9770-6F4F50EC5482}"/>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F1DB382-068B-4BAC-87B9-DF122B3A67FE}"/>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238D4530-4556-4B11-937E-11C31960CF47}"/>
              </a:ext>
            </a:extLst>
          </p:cNvPr>
          <p:cNvSpPr/>
          <p:nvPr/>
        </p:nvSpPr>
        <p:spPr>
          <a:xfrm>
            <a:off x="417095" y="1420739"/>
            <a:ext cx="11220169" cy="3970318"/>
          </a:xfrm>
          <a:prstGeom prst="rect">
            <a:avLst/>
          </a:prstGeom>
        </p:spPr>
        <p:txBody>
          <a:bodyPr wrap="square">
            <a:spAutoFit/>
          </a:bodyPr>
          <a:lstStyle/>
          <a:p>
            <a:r>
              <a:rPr lang="en-US" i="1" dirty="0">
                <a:latin typeface="SegoePro,Italic"/>
              </a:rPr>
              <a:t>A domain controller </a:t>
            </a:r>
            <a:r>
              <a:rPr lang="en-US" dirty="0">
                <a:latin typeface="SegoePro"/>
              </a:rPr>
              <a:t>is a server that stores:</a:t>
            </a:r>
          </a:p>
          <a:p>
            <a:pPr marL="285750" indent="-285750">
              <a:buFont typeface="Arial" panose="020B0604020202020204" pitchFamily="34" charset="0"/>
              <a:buChar char="•"/>
            </a:pPr>
            <a:r>
              <a:rPr lang="en-US" dirty="0">
                <a:latin typeface="SegoePro"/>
              </a:rPr>
              <a:t>A copy of the AD DS directory database (</a:t>
            </a:r>
            <a:r>
              <a:rPr lang="en-US" b="1" dirty="0" err="1">
                <a:latin typeface="SegoePro,Bold"/>
              </a:rPr>
              <a:t>Ntds.dit</a:t>
            </a:r>
            <a:r>
              <a:rPr lang="en-US" dirty="0">
                <a:latin typeface="SegoePro"/>
              </a:rPr>
              <a:t>) </a:t>
            </a:r>
          </a:p>
          <a:p>
            <a:pPr marL="285750" indent="-285750">
              <a:buFont typeface="Arial" panose="020B0604020202020204" pitchFamily="34" charset="0"/>
              <a:buChar char="•"/>
            </a:pPr>
            <a:r>
              <a:rPr lang="en-US" dirty="0">
                <a:latin typeface="SegoePro"/>
              </a:rPr>
              <a:t>A copy of the </a:t>
            </a:r>
            <a:r>
              <a:rPr lang="en-US" b="1" dirty="0">
                <a:latin typeface="SegoePro,Bold"/>
              </a:rPr>
              <a:t>SYSVOL </a:t>
            </a:r>
            <a:r>
              <a:rPr lang="en-US" dirty="0">
                <a:latin typeface="SegoePro"/>
              </a:rPr>
              <a:t>folder. </a:t>
            </a:r>
          </a:p>
          <a:p>
            <a:r>
              <a:rPr lang="en-US" dirty="0">
                <a:latin typeface="SegoePro"/>
              </a:rPr>
              <a:t>All domain controllers except RODCs store a read/write copy of both </a:t>
            </a:r>
            <a:r>
              <a:rPr lang="en-US" b="1" dirty="0" err="1">
                <a:latin typeface="SegoePro,Bold"/>
              </a:rPr>
              <a:t>Ntds.dit</a:t>
            </a:r>
            <a:r>
              <a:rPr lang="en-US" b="1" dirty="0">
                <a:latin typeface="SegoePro,Bold"/>
              </a:rPr>
              <a:t> </a:t>
            </a:r>
            <a:r>
              <a:rPr lang="en-US" dirty="0">
                <a:latin typeface="SegoePro"/>
              </a:rPr>
              <a:t>and the </a:t>
            </a:r>
            <a:r>
              <a:rPr lang="en-US" b="1" dirty="0">
                <a:latin typeface="SegoePro,Bold"/>
              </a:rPr>
              <a:t>SYSVOL </a:t>
            </a:r>
            <a:r>
              <a:rPr lang="en-US" dirty="0">
                <a:latin typeface="SegoePro"/>
              </a:rPr>
              <a:t>folder. </a:t>
            </a:r>
            <a:r>
              <a:rPr lang="en-US" b="1" dirty="0" err="1">
                <a:latin typeface="SegoePro,Bold"/>
              </a:rPr>
              <a:t>Ntds.dit</a:t>
            </a:r>
            <a:r>
              <a:rPr lang="en-US" b="1" dirty="0">
                <a:latin typeface="SegoePro,Bold"/>
              </a:rPr>
              <a:t> </a:t>
            </a:r>
            <a:r>
              <a:rPr lang="en-US" dirty="0">
                <a:latin typeface="SegoePro"/>
              </a:rPr>
              <a:t>is the database itself, and the </a:t>
            </a:r>
            <a:r>
              <a:rPr lang="en-US" b="1" dirty="0">
                <a:latin typeface="SegoePro,Bold"/>
              </a:rPr>
              <a:t>SYSVOL </a:t>
            </a:r>
            <a:r>
              <a:rPr lang="en-US" dirty="0">
                <a:latin typeface="SegoePro"/>
              </a:rPr>
              <a:t>folder contains all the template settings and files for GPOs.</a:t>
            </a:r>
          </a:p>
          <a:p>
            <a:endParaRPr lang="en-US" dirty="0">
              <a:latin typeface="SegoePro"/>
            </a:endParaRPr>
          </a:p>
          <a:p>
            <a:r>
              <a:rPr lang="en-US" dirty="0"/>
              <a:t>Domain controllers use a </a:t>
            </a:r>
            <a:r>
              <a:rPr lang="en-US" dirty="0" err="1"/>
              <a:t>multimaster</a:t>
            </a:r>
            <a:r>
              <a:rPr lang="en-US" dirty="0"/>
              <a:t> replication process to copy data from one domain controller to another. This means that for most operations, data can be modified on any domain controller, except for an RODC. The AD DS replication service then synchronizes the changes to the AD DS database with all the other domain controllers in the domain.</a:t>
            </a:r>
          </a:p>
          <a:p>
            <a:r>
              <a:rPr lang="en-US" dirty="0"/>
              <a:t>Domain controllers host several other services related to AD DS:</a:t>
            </a:r>
          </a:p>
          <a:p>
            <a:pPr marL="285750" indent="-285750">
              <a:buFont typeface="Arial" panose="020B0604020202020204" pitchFamily="34" charset="0"/>
              <a:buChar char="•"/>
            </a:pPr>
            <a:r>
              <a:rPr lang="en-US" dirty="0"/>
              <a:t>The Kerberos authentication service, which user and computer accounts use for sign-in authentication</a:t>
            </a:r>
          </a:p>
          <a:p>
            <a:pPr marL="285750" indent="-285750">
              <a:buFont typeface="Arial" panose="020B0604020202020204" pitchFamily="34" charset="0"/>
              <a:buChar char="•"/>
            </a:pPr>
            <a:r>
              <a:rPr lang="en-US" dirty="0"/>
              <a:t>The Key Distribution Center (KDC), which issues the ticket-granting ticket (TGT) to an account that signs in to the AD DS domain.</a:t>
            </a:r>
          </a:p>
        </p:txBody>
      </p:sp>
    </p:spTree>
    <p:extLst>
      <p:ext uri="{BB962C8B-B14F-4D97-AF65-F5344CB8AC3E}">
        <p14:creationId xmlns:p14="http://schemas.microsoft.com/office/powerpoint/2010/main" val="254410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9B83A9B-507C-4871-9A95-DFEE1E61D5C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7"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39B83A9B-507C-4871-9A95-DFEE1E61D5C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2D1B0F-D0FD-480D-A753-7968FF161FD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9E5953D-772E-4B27-AF94-B3A2014B8B11}"/>
              </a:ext>
            </a:extLst>
          </p:cNvPr>
          <p:cNvSpPr>
            <a:spLocks noGrp="1"/>
          </p:cNvSpPr>
          <p:nvPr>
            <p:ph type="title"/>
          </p:nvPr>
        </p:nvSpPr>
        <p:spPr/>
        <p:txBody>
          <a:bodyPr/>
          <a:lstStyle/>
          <a:p>
            <a:r>
              <a:rPr lang="en-US" b="0" dirty="0"/>
              <a:t>What is a domain controller?</a:t>
            </a:r>
            <a:endParaRPr lang="en-US" dirty="0"/>
          </a:p>
        </p:txBody>
      </p:sp>
      <p:sp>
        <p:nvSpPr>
          <p:cNvPr id="3" name="Text Placeholder 2">
            <a:extLst>
              <a:ext uri="{FF2B5EF4-FFF2-40B4-BE49-F238E27FC236}">
                <a16:creationId xmlns:a16="http://schemas.microsoft.com/office/drawing/2014/main" id="{882E26D1-6E0C-4C8B-9770-6F4F50EC5482}"/>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F1DB382-068B-4BAC-87B9-DF122B3A67FE}"/>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238D4530-4556-4B11-937E-11C31960CF47}"/>
              </a:ext>
            </a:extLst>
          </p:cNvPr>
          <p:cNvSpPr/>
          <p:nvPr/>
        </p:nvSpPr>
        <p:spPr>
          <a:xfrm>
            <a:off x="417095" y="1420739"/>
            <a:ext cx="11220169" cy="3416320"/>
          </a:xfrm>
          <a:prstGeom prst="rect">
            <a:avLst/>
          </a:prstGeom>
        </p:spPr>
        <p:txBody>
          <a:bodyPr wrap="square">
            <a:spAutoFit/>
          </a:bodyPr>
          <a:lstStyle/>
          <a:p>
            <a:r>
              <a:rPr lang="en-US" dirty="0"/>
              <a:t>Best practice:</a:t>
            </a:r>
          </a:p>
          <a:p>
            <a:pPr marL="285750" indent="-285750">
              <a:buFont typeface="Arial" panose="020B0604020202020204" pitchFamily="34" charset="0"/>
              <a:buChar char="•"/>
            </a:pPr>
            <a:r>
              <a:rPr lang="en-US" dirty="0"/>
              <a:t>An AD DS domain should have at least two domain controllers. This makes the AD DS database more available and spreads the authentication load during peak sign-in times.</a:t>
            </a:r>
          </a:p>
          <a:p>
            <a:pPr marL="285750" indent="-285750">
              <a:buFont typeface="Arial" panose="020B0604020202020204" pitchFamily="34" charset="0"/>
              <a:buChar char="•"/>
            </a:pPr>
            <a:endParaRPr lang="en-US" dirty="0"/>
          </a:p>
          <a:p>
            <a:r>
              <a:rPr lang="en-US" dirty="0"/>
              <a:t>When you deploy a domain controller in a branch office where physical security is less than optimal.</a:t>
            </a:r>
          </a:p>
          <a:p>
            <a:pPr marL="285750" indent="-285750">
              <a:buFont typeface="Arial" panose="020B0604020202020204" pitchFamily="34" charset="0"/>
              <a:buChar char="•"/>
            </a:pPr>
            <a:r>
              <a:rPr lang="en-US" b="1" dirty="0"/>
              <a:t>Deploy an RODC</a:t>
            </a:r>
            <a:r>
              <a:rPr lang="en-US" dirty="0"/>
              <a:t>. The RODC contains a read-only copy of the AD DS database, and by default, it does not cache any user passwords. You can configure the RODC to cache the passwords for users in the branch office. If an RODC is compromised, the potential loss of information is much lower than with a full read/write domain controller.</a:t>
            </a:r>
          </a:p>
          <a:p>
            <a:pPr marL="285750" indent="-285750">
              <a:buFont typeface="Arial" panose="020B0604020202020204" pitchFamily="34" charset="0"/>
              <a:buChar char="•"/>
            </a:pPr>
            <a:r>
              <a:rPr lang="en-US" b="1" dirty="0"/>
              <a:t>Use BitLocker </a:t>
            </a:r>
            <a:r>
              <a:rPr lang="en-US" dirty="0"/>
              <a:t>Drive Encryption to encrypt the domain controller’s hard drive. If someone steals the hard drive, BitLocker will help to ensure that a malicious hacker has difficulty getting any useful information from it.</a:t>
            </a:r>
          </a:p>
        </p:txBody>
      </p:sp>
    </p:spTree>
    <p:extLst>
      <p:ext uri="{BB962C8B-B14F-4D97-AF65-F5344CB8AC3E}">
        <p14:creationId xmlns:p14="http://schemas.microsoft.com/office/powerpoint/2010/main" val="313301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2661729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4"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6" action="ppaction://hlinksldjump"/>
            <a:extLst>
              <a:ext uri="{FF2B5EF4-FFF2-40B4-BE49-F238E27FC236}">
                <a16:creationId xmlns:a16="http://schemas.microsoft.com/office/drawing/2014/main" id="{42921FD2-EF9E-4FCE-8812-1095D470C5F0}"/>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domain controller?</a:t>
            </a:r>
            <a:endParaRPr lang="en-US" dirty="0"/>
          </a:p>
        </p:txBody>
      </p:sp>
      <p:sp>
        <p:nvSpPr>
          <p:cNvPr id="13" name="Text Placeholder 2">
            <a:extLst>
              <a:ext uri="{FF2B5EF4-FFF2-40B4-BE49-F238E27FC236}">
                <a16:creationId xmlns:a16="http://schemas.microsoft.com/office/drawing/2014/main" id="{F69BF317-47BC-46D0-AC17-8471B02F5594}"/>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What is a global catalog?</a:t>
            </a:r>
            <a:endParaRPr lang="en-US" b="1" dirty="0">
              <a:solidFill>
                <a:schemeClr val="tx2"/>
              </a:solidFill>
            </a:endParaRPr>
          </a:p>
        </p:txBody>
      </p:sp>
      <p:sp>
        <p:nvSpPr>
          <p:cNvPr id="15" name="Text Placeholder 2">
            <a:hlinkClick r:id="rId17" action="ppaction://hlinksldjump"/>
            <a:extLst>
              <a:ext uri="{FF2B5EF4-FFF2-40B4-BE49-F238E27FC236}">
                <a16:creationId xmlns:a16="http://schemas.microsoft.com/office/drawing/2014/main" id="{EA873786-8F01-487C-8BAC-450DA122A762}"/>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Overview of domain controller SRV records</a:t>
            </a:r>
          </a:p>
        </p:txBody>
      </p:sp>
      <p:sp>
        <p:nvSpPr>
          <p:cNvPr id="17" name="Text Placeholder 2">
            <a:hlinkClick r:id="rId18" action="ppaction://hlinksldjump"/>
            <a:extLst>
              <a:ext uri="{FF2B5EF4-FFF2-40B4-BE49-F238E27FC236}">
                <a16:creationId xmlns:a16="http://schemas.microsoft.com/office/drawing/2014/main" id="{D8DC5438-09B4-4F7D-8BFA-5BA6DB3670E6}"/>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sign-in process</a:t>
            </a:r>
            <a:endParaRPr lang="en-US" dirty="0"/>
          </a:p>
        </p:txBody>
      </p:sp>
      <p:sp>
        <p:nvSpPr>
          <p:cNvPr id="20" name="Text Placeholder 2">
            <a:hlinkClick r:id="rId19" action="ppaction://hlinksldjump"/>
            <a:extLst>
              <a:ext uri="{FF2B5EF4-FFF2-40B4-BE49-F238E27FC236}">
                <a16:creationId xmlns:a16="http://schemas.microsoft.com/office/drawing/2014/main" id="{5A0DAD06-CB73-4860-B1AF-FF81EA4D8D59}"/>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are operations masters?</a:t>
            </a:r>
            <a:endParaRPr lang="en-US" dirty="0"/>
          </a:p>
        </p:txBody>
      </p:sp>
      <p:sp>
        <p:nvSpPr>
          <p:cNvPr id="22" name="Text Placeholder 2">
            <a:hlinkClick r:id="rId20" action="ppaction://hlinksldjump"/>
            <a:extLst>
              <a:ext uri="{FF2B5EF4-FFF2-40B4-BE49-F238E27FC236}">
                <a16:creationId xmlns:a16="http://schemas.microsoft.com/office/drawing/2014/main" id="{DCC18DD3-8BA0-4B30-97FE-61298FBDDB17}"/>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Transferring and seizing roles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5F8C5AE-7D22-420D-8B60-2AF13052BA3D}"/>
              </a:ext>
            </a:extLst>
          </p:cNvPr>
          <p:cNvGraphicFramePr>
            <a:graphicFrameLocks noChangeAspect="1"/>
          </p:cNvGraphicFramePr>
          <p:nvPr>
            <p:custDataLst>
              <p:tags r:id="rId2"/>
            </p:custDataLst>
            <p:extLst>
              <p:ext uri="{D42A27DB-BD31-4B8C-83A1-F6EECF244321}">
                <p14:modId xmlns:p14="http://schemas.microsoft.com/office/powerpoint/2010/main" val="31613611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7F400CA-3CCC-4EC1-BD33-81ED3DCA6CB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1BED423-34D2-438B-803E-9B46EAD86412}"/>
              </a:ext>
            </a:extLst>
          </p:cNvPr>
          <p:cNvSpPr>
            <a:spLocks noGrp="1"/>
          </p:cNvSpPr>
          <p:nvPr>
            <p:ph type="title"/>
          </p:nvPr>
        </p:nvSpPr>
        <p:spPr/>
        <p:txBody>
          <a:bodyPr/>
          <a:lstStyle/>
          <a:p>
            <a:r>
              <a:rPr lang="en-US" dirty="0"/>
              <a:t>Global Catalog</a:t>
            </a:r>
          </a:p>
        </p:txBody>
      </p:sp>
      <p:sp>
        <p:nvSpPr>
          <p:cNvPr id="3" name="Text Placeholder 2">
            <a:extLst>
              <a:ext uri="{FF2B5EF4-FFF2-40B4-BE49-F238E27FC236}">
                <a16:creationId xmlns:a16="http://schemas.microsoft.com/office/drawing/2014/main" id="{5576A5E2-19BF-437C-920E-4E72B5FD3722}"/>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CBD7B1B6-5568-411F-80CC-0ABD14E4BFB3}"/>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531A8BFF-693A-4FA9-A47B-26D8320363B3}"/>
              </a:ext>
            </a:extLst>
          </p:cNvPr>
          <p:cNvSpPr/>
          <p:nvPr/>
        </p:nvSpPr>
        <p:spPr>
          <a:xfrm>
            <a:off x="433136" y="1374884"/>
            <a:ext cx="11207175" cy="4524315"/>
          </a:xfrm>
          <a:prstGeom prst="rect">
            <a:avLst/>
          </a:prstGeom>
        </p:spPr>
        <p:txBody>
          <a:bodyPr wrap="square">
            <a:spAutoFit/>
          </a:bodyPr>
          <a:lstStyle/>
          <a:p>
            <a:r>
              <a:rPr lang="en-US" dirty="0">
                <a:latin typeface="SegoePro"/>
              </a:rPr>
              <a:t>A </a:t>
            </a:r>
            <a:r>
              <a:rPr lang="en-US" i="1" dirty="0">
                <a:latin typeface="SegoePro,Italic"/>
              </a:rPr>
              <a:t>global catalog </a:t>
            </a:r>
            <a:r>
              <a:rPr lang="en-US" dirty="0">
                <a:latin typeface="SegoePro"/>
              </a:rPr>
              <a:t>is a partial, read-only, searchable copy of all the objects in the forest. It speeds up searches for objects that might be stored on domain controllers in a different domain in the forest.</a:t>
            </a:r>
          </a:p>
          <a:p>
            <a:endParaRPr lang="en-US" dirty="0">
              <a:latin typeface="SegoePro"/>
            </a:endParaRPr>
          </a:p>
          <a:p>
            <a:r>
              <a:rPr lang="en-US" dirty="0"/>
              <a:t>Within a single domain, the AD DS database on each domain controller contains all the information about every object in that domain. However, </a:t>
            </a:r>
            <a:r>
              <a:rPr lang="en-US" b="1" dirty="0"/>
              <a:t>only a subset of this information replicates on the global catalog servers in other domains in the forest</a:t>
            </a:r>
            <a:r>
              <a:rPr lang="en-US" dirty="0"/>
              <a:t>. Within a domain, a query for an object is directed to one of the domain controllers in that domain, but that query does not include results about objects in other domains in the forest. </a:t>
            </a:r>
            <a:r>
              <a:rPr lang="en-US" b="1" dirty="0"/>
              <a:t>For a query to include results from other domains in the forest, you must query a domain controller that is a global catalog server. </a:t>
            </a:r>
          </a:p>
          <a:p>
            <a:r>
              <a:rPr lang="en-US" dirty="0"/>
              <a:t>By default, </a:t>
            </a:r>
            <a:r>
              <a:rPr lang="en-US" b="1" dirty="0"/>
              <a:t>the first domain controller in the forest root domain is the only hosted global catalog server</a:t>
            </a:r>
            <a:r>
              <a:rPr lang="en-US" dirty="0"/>
              <a:t>. To enhance searching across domains in a forest, you should configure additional domain controllers to each store a copy of the global catalog.</a:t>
            </a:r>
          </a:p>
          <a:p>
            <a:endParaRPr lang="en-US" dirty="0"/>
          </a:p>
          <a:p>
            <a:r>
              <a:rPr lang="en-US" dirty="0"/>
              <a:t>The global catalog does not contain all the attributes for each object. Instead, the global catalog maintains</a:t>
            </a:r>
          </a:p>
          <a:p>
            <a:r>
              <a:rPr lang="en-US" dirty="0"/>
              <a:t>the subset of attributes that are most likely to be useful in cross-domain searches. These attributes include</a:t>
            </a:r>
          </a:p>
          <a:p>
            <a:r>
              <a:rPr lang="en-US" b="1" dirty="0" err="1"/>
              <a:t>givenName</a:t>
            </a:r>
            <a:r>
              <a:rPr lang="en-US" dirty="0"/>
              <a:t>, </a:t>
            </a:r>
            <a:r>
              <a:rPr lang="en-US" b="1" dirty="0" err="1"/>
              <a:t>displayName</a:t>
            </a:r>
            <a:r>
              <a:rPr lang="en-US" dirty="0"/>
              <a:t>, and </a:t>
            </a:r>
            <a:r>
              <a:rPr lang="en-US" b="1" dirty="0"/>
              <a:t>mail</a:t>
            </a:r>
            <a:r>
              <a:rPr lang="en-US" dirty="0"/>
              <a:t>.</a:t>
            </a:r>
          </a:p>
        </p:txBody>
      </p:sp>
    </p:spTree>
    <p:extLst>
      <p:ext uri="{BB962C8B-B14F-4D97-AF65-F5344CB8AC3E}">
        <p14:creationId xmlns:p14="http://schemas.microsoft.com/office/powerpoint/2010/main" val="219240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5F8C5AE-7D22-420D-8B60-2AF13052BA3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05F8C5AE-7D22-420D-8B60-2AF13052BA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7F400CA-3CCC-4EC1-BD33-81ED3DCA6CB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1BED423-34D2-438B-803E-9B46EAD86412}"/>
              </a:ext>
            </a:extLst>
          </p:cNvPr>
          <p:cNvSpPr>
            <a:spLocks noGrp="1"/>
          </p:cNvSpPr>
          <p:nvPr>
            <p:ph type="title"/>
          </p:nvPr>
        </p:nvSpPr>
        <p:spPr/>
        <p:txBody>
          <a:bodyPr/>
          <a:lstStyle/>
          <a:p>
            <a:r>
              <a:rPr lang="en-US" dirty="0"/>
              <a:t>Global Catalog</a:t>
            </a:r>
          </a:p>
        </p:txBody>
      </p:sp>
      <p:sp>
        <p:nvSpPr>
          <p:cNvPr id="3" name="Text Placeholder 2">
            <a:extLst>
              <a:ext uri="{FF2B5EF4-FFF2-40B4-BE49-F238E27FC236}">
                <a16:creationId xmlns:a16="http://schemas.microsoft.com/office/drawing/2014/main" id="{5576A5E2-19BF-437C-920E-4E72B5FD3722}"/>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CBD7B1B6-5568-411F-80CC-0ABD14E4BFB3}"/>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531A8BFF-693A-4FA9-A47B-26D8320363B3}"/>
              </a:ext>
            </a:extLst>
          </p:cNvPr>
          <p:cNvSpPr/>
          <p:nvPr/>
        </p:nvSpPr>
        <p:spPr>
          <a:xfrm>
            <a:off x="433136" y="1374884"/>
            <a:ext cx="11207175" cy="2862322"/>
          </a:xfrm>
          <a:prstGeom prst="rect">
            <a:avLst/>
          </a:prstGeom>
        </p:spPr>
        <p:txBody>
          <a:bodyPr wrap="square">
            <a:spAutoFit/>
          </a:bodyPr>
          <a:lstStyle/>
          <a:p>
            <a:r>
              <a:rPr lang="en-US" dirty="0"/>
              <a:t>When users sign in to their Active Directory accounts, the domain controller that performs the authentication must contact a global catalog to check for universal group memberships before authenticating the users.</a:t>
            </a:r>
          </a:p>
          <a:p>
            <a:endParaRPr lang="en-US" dirty="0"/>
          </a:p>
          <a:p>
            <a:r>
              <a:rPr lang="en-US" dirty="0"/>
              <a:t>In a single domain, you should configure all the domain controllers to hold a copy of the global catalog.</a:t>
            </a:r>
          </a:p>
          <a:p>
            <a:r>
              <a:rPr lang="en-US" dirty="0"/>
              <a:t>In a multiple-domain environment</a:t>
            </a:r>
            <a:r>
              <a:rPr lang="en-US" b="1" dirty="0"/>
              <a:t>, the infrastructure master should not be a global catalog </a:t>
            </a:r>
            <a:r>
              <a:rPr lang="en-US" dirty="0"/>
              <a:t>server unless all the domain controllers in the domain are also global catalog servers. When you have multiple sites, you </a:t>
            </a:r>
            <a:r>
              <a:rPr lang="en-US" b="1" dirty="0"/>
              <a:t>should also make at least one domain controller at each site a global catalog server</a:t>
            </a:r>
            <a:r>
              <a:rPr lang="en-US" dirty="0"/>
              <a:t>, so that you are not dependent on other sites when you require global catalog queries. Deciding which domain controllers to configure to hold a copy of the global catalog depends on replication traffic and network bandwidth. </a:t>
            </a:r>
            <a:r>
              <a:rPr lang="en-US" b="1" dirty="0"/>
              <a:t>Many organizations opt to make every domain controller a global catalog server.</a:t>
            </a:r>
          </a:p>
        </p:txBody>
      </p:sp>
      <p:pic>
        <p:nvPicPr>
          <p:cNvPr id="8" name="Picture 7">
            <a:extLst>
              <a:ext uri="{FF2B5EF4-FFF2-40B4-BE49-F238E27FC236}">
                <a16:creationId xmlns:a16="http://schemas.microsoft.com/office/drawing/2014/main" id="{26674043-7588-4B6B-A722-72FFB83105A0}"/>
              </a:ext>
            </a:extLst>
          </p:cNvPr>
          <p:cNvPicPr>
            <a:picLocks noChangeAspect="1"/>
          </p:cNvPicPr>
          <p:nvPr/>
        </p:nvPicPr>
        <p:blipFill>
          <a:blip r:embed="rId7"/>
          <a:stretch>
            <a:fillRect/>
          </a:stretch>
        </p:blipFill>
        <p:spPr>
          <a:xfrm>
            <a:off x="3666834" y="4442235"/>
            <a:ext cx="4772025" cy="3219450"/>
          </a:xfrm>
          <a:prstGeom prst="rect">
            <a:avLst/>
          </a:prstGeom>
        </p:spPr>
      </p:pic>
    </p:spTree>
    <p:extLst>
      <p:ext uri="{BB962C8B-B14F-4D97-AF65-F5344CB8AC3E}">
        <p14:creationId xmlns:p14="http://schemas.microsoft.com/office/powerpoint/2010/main" val="201693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399013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4"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6" action="ppaction://hlinksldjump"/>
            <a:extLst>
              <a:ext uri="{FF2B5EF4-FFF2-40B4-BE49-F238E27FC236}">
                <a16:creationId xmlns:a16="http://schemas.microsoft.com/office/drawing/2014/main" id="{42921FD2-EF9E-4FCE-8812-1095D470C5F0}"/>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domain controller?</a:t>
            </a:r>
            <a:endParaRPr lang="en-US" dirty="0"/>
          </a:p>
        </p:txBody>
      </p:sp>
      <p:sp>
        <p:nvSpPr>
          <p:cNvPr id="13" name="Text Placeholder 2">
            <a:hlinkClick r:id="rId17" action="ppaction://hlinksldjump"/>
            <a:extLst>
              <a:ext uri="{FF2B5EF4-FFF2-40B4-BE49-F238E27FC236}">
                <a16:creationId xmlns:a16="http://schemas.microsoft.com/office/drawing/2014/main" id="{F69BF317-47BC-46D0-AC17-8471B02F5594}"/>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is a global catalog?</a:t>
            </a:r>
            <a:endParaRPr lang="en-US" dirty="0"/>
          </a:p>
        </p:txBody>
      </p:sp>
      <p:sp>
        <p:nvSpPr>
          <p:cNvPr id="10" name="Text Placeholder 2">
            <a:extLst>
              <a:ext uri="{FF2B5EF4-FFF2-40B4-BE49-F238E27FC236}">
                <a16:creationId xmlns:a16="http://schemas.microsoft.com/office/drawing/2014/main" id="{295B5E91-6B5C-416D-8771-842986A6204E}"/>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Overview of domain controller SRV records</a:t>
            </a:r>
            <a:endParaRPr lang="en-US" b="1" dirty="0">
              <a:solidFill>
                <a:schemeClr val="tx2"/>
              </a:solidFill>
            </a:endParaRPr>
          </a:p>
        </p:txBody>
      </p:sp>
      <p:sp>
        <p:nvSpPr>
          <p:cNvPr id="14" name="Text Placeholder 2">
            <a:hlinkClick r:id="rId18" action="ppaction://hlinksldjump"/>
            <a:extLst>
              <a:ext uri="{FF2B5EF4-FFF2-40B4-BE49-F238E27FC236}">
                <a16:creationId xmlns:a16="http://schemas.microsoft.com/office/drawing/2014/main" id="{10E6ACB1-37D9-4545-8900-291D5235E17A}"/>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sign-in process</a:t>
            </a:r>
            <a:endParaRPr lang="en-US" dirty="0"/>
          </a:p>
        </p:txBody>
      </p:sp>
      <p:sp>
        <p:nvSpPr>
          <p:cNvPr id="16" name="Text Placeholder 2">
            <a:hlinkClick r:id="rId19" action="ppaction://hlinksldjump"/>
            <a:extLst>
              <a:ext uri="{FF2B5EF4-FFF2-40B4-BE49-F238E27FC236}">
                <a16:creationId xmlns:a16="http://schemas.microsoft.com/office/drawing/2014/main" id="{19FFE089-E59E-4BAF-B0EB-351C7F31FDF6}"/>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What are operations masters?</a:t>
            </a:r>
            <a:endParaRPr lang="en-US" dirty="0"/>
          </a:p>
        </p:txBody>
      </p:sp>
      <p:sp>
        <p:nvSpPr>
          <p:cNvPr id="19" name="Text Placeholder 2">
            <a:hlinkClick r:id="rId20" action="ppaction://hlinksldjump"/>
            <a:extLst>
              <a:ext uri="{FF2B5EF4-FFF2-40B4-BE49-F238E27FC236}">
                <a16:creationId xmlns:a16="http://schemas.microsoft.com/office/drawing/2014/main" id="{A35CE22A-EEA3-47F7-AD69-09615A8FD5A2}"/>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Transferring and seizing roles</a:t>
            </a:r>
            <a:endParaRPr lang="en-US" dirty="0"/>
          </a:p>
        </p:txBody>
      </p:sp>
    </p:spTree>
    <p:extLst>
      <p:ext uri="{BB962C8B-B14F-4D97-AF65-F5344CB8AC3E}">
        <p14:creationId xmlns:p14="http://schemas.microsoft.com/office/powerpoint/2010/main" val="238372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A80783D-3461-42D3-9F90-96E8BBB748EB}"/>
              </a:ext>
            </a:extLst>
          </p:cNvPr>
          <p:cNvGraphicFramePr>
            <a:graphicFrameLocks noChangeAspect="1"/>
          </p:cNvGraphicFramePr>
          <p:nvPr>
            <p:custDataLst>
              <p:tags r:id="rId2"/>
            </p:custDataLst>
            <p:extLst>
              <p:ext uri="{D42A27DB-BD31-4B8C-83A1-F6EECF244321}">
                <p14:modId xmlns:p14="http://schemas.microsoft.com/office/powerpoint/2010/main" val="2392579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75A1D6-E3FF-453D-B3E7-09C1139B75D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2CE67B3-268C-46D2-95E8-D8F3E6F313E9}"/>
              </a:ext>
            </a:extLst>
          </p:cNvPr>
          <p:cNvSpPr>
            <a:spLocks noGrp="1"/>
          </p:cNvSpPr>
          <p:nvPr>
            <p:ph type="title"/>
          </p:nvPr>
        </p:nvSpPr>
        <p:spPr/>
        <p:txBody>
          <a:bodyPr/>
          <a:lstStyle/>
          <a:p>
            <a:r>
              <a:rPr lang="en-US" b="0" dirty="0"/>
              <a:t>Overview of domain controller SRV records</a:t>
            </a:r>
            <a:endParaRPr lang="en-US" dirty="0"/>
          </a:p>
        </p:txBody>
      </p:sp>
      <p:sp>
        <p:nvSpPr>
          <p:cNvPr id="3" name="Text Placeholder 2">
            <a:extLst>
              <a:ext uri="{FF2B5EF4-FFF2-40B4-BE49-F238E27FC236}">
                <a16:creationId xmlns:a16="http://schemas.microsoft.com/office/drawing/2014/main" id="{18BD40F7-5650-42F7-8B39-BBF37798970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4D7CA89B-240E-45DB-B643-643815A68581}"/>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02BEC5D5-B208-44E0-AFE3-5895B5F39057}"/>
              </a:ext>
            </a:extLst>
          </p:cNvPr>
          <p:cNvSpPr/>
          <p:nvPr/>
        </p:nvSpPr>
        <p:spPr>
          <a:xfrm>
            <a:off x="417095" y="1241887"/>
            <a:ext cx="11223217" cy="4247317"/>
          </a:xfrm>
          <a:prstGeom prst="rect">
            <a:avLst/>
          </a:prstGeom>
        </p:spPr>
        <p:txBody>
          <a:bodyPr wrap="square">
            <a:spAutoFit/>
          </a:bodyPr>
          <a:lstStyle/>
          <a:p>
            <a:r>
              <a:rPr lang="en-US" dirty="0">
                <a:latin typeface="SegoePro"/>
              </a:rPr>
              <a:t>When users sign in to AD DS, their computers look in DNS for SRV records to locate the nearest domain controller. SRV records specify information about available services. Each domain controller dynamically registers its addresses in DNS at startup by registering an updated SRV record in DNS. Clients can locate a suitable domain controller to service their sign-in requests </a:t>
            </a:r>
            <a:r>
              <a:rPr lang="en-US" dirty="0"/>
              <a:t>by using DNS lookups which use these SRV records.</a:t>
            </a:r>
          </a:p>
          <a:p>
            <a:pPr algn="ctr"/>
            <a:r>
              <a:rPr lang="en-US" dirty="0">
                <a:highlight>
                  <a:srgbClr val="FFFF00"/>
                </a:highlight>
              </a:rPr>
              <a:t>_Service._</a:t>
            </a:r>
            <a:r>
              <a:rPr lang="en-US" dirty="0" err="1">
                <a:highlight>
                  <a:srgbClr val="FFFF00"/>
                </a:highlight>
              </a:rPr>
              <a:t>Protocol.DomainName</a:t>
            </a:r>
            <a:endParaRPr lang="en-US" dirty="0">
              <a:highlight>
                <a:srgbClr val="FFFF00"/>
              </a:highlight>
            </a:endParaRPr>
          </a:p>
          <a:p>
            <a:pPr algn="ctr"/>
            <a:endParaRPr lang="en-US" dirty="0">
              <a:highlight>
                <a:srgbClr val="FFFF00"/>
              </a:highlight>
            </a:endParaRPr>
          </a:p>
          <a:p>
            <a:r>
              <a:rPr lang="en-US" dirty="0"/>
              <a:t>A client uses sites when it needs to contact a domain controller. It starts by looking up SRV records in DNS.</a:t>
            </a:r>
          </a:p>
          <a:p>
            <a:r>
              <a:rPr lang="en-US" dirty="0"/>
              <a:t>The response to the DNS query includes:</a:t>
            </a:r>
          </a:p>
          <a:p>
            <a:r>
              <a:rPr lang="en-US" dirty="0"/>
              <a:t> A list of the domain controllers in the same site as the client.</a:t>
            </a:r>
          </a:p>
          <a:p>
            <a:r>
              <a:rPr lang="en-US" dirty="0"/>
              <a:t> A list of the domain controllers from the next closest site that does not include an RODC, if no domain</a:t>
            </a:r>
          </a:p>
          <a:p>
            <a:r>
              <a:rPr lang="en-US" dirty="0"/>
              <a:t>controllers were available in the same site and the </a:t>
            </a:r>
            <a:r>
              <a:rPr lang="en-US" b="1" dirty="0"/>
              <a:t>Try Next Closest Site Group Policy </a:t>
            </a:r>
            <a:r>
              <a:rPr lang="en-US" dirty="0"/>
              <a:t>setting is enabled.</a:t>
            </a:r>
          </a:p>
          <a:p>
            <a:r>
              <a:rPr lang="en-US" dirty="0"/>
              <a:t> A random list of available domain controllers in the domain, if there is no domain controller in the next</a:t>
            </a:r>
          </a:p>
          <a:p>
            <a:r>
              <a:rPr lang="en-US" dirty="0"/>
              <a:t>closest site.</a:t>
            </a:r>
            <a:endParaRPr lang="en-US" dirty="0">
              <a:highlight>
                <a:srgbClr val="FFFF00"/>
              </a:highlight>
            </a:endParaRPr>
          </a:p>
          <a:p>
            <a:endParaRPr lang="en-US" dirty="0">
              <a:highlight>
                <a:srgbClr val="FFFF00"/>
              </a:highlight>
            </a:endParaRPr>
          </a:p>
        </p:txBody>
      </p:sp>
    </p:spTree>
    <p:extLst>
      <p:ext uri="{BB962C8B-B14F-4D97-AF65-F5344CB8AC3E}">
        <p14:creationId xmlns:p14="http://schemas.microsoft.com/office/powerpoint/2010/main" val="2775604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C0sChEM2nRQIoOoLQMXFL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WMFSuo.PV4QEyLCfmrYMb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v.tO3JM4.MJHW6CSdy7Pv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QzvYW2m8kdLd10hu813l1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ZM24_4DGwsASoordwH0aY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ZM24_4DGwsASoordwH0aY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j.tghg7XCMYPJOgwuANH3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_Kw39l2Hw88MS64Uv7kuK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o7v5PNP1AgQwCVcZFQqfL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gGAqVC1vkfuDlvvRS7MSc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EB9G7zgR7lRb7FnrAJdt3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DlTkN0hm9YEGue_Uy_hc4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JK6R.DjgPiJaAV4B4R9nA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K6R.DjgPiJaAV4B4R9nA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j.tghg7XCMYPJOgwuANH3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_Kw39l2Hw88MS64Uv7kuK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1CAjtT2P5xV0.o5_aq.j3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xp3PLHOXQJMldryy82FEc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prQ0Z3su1JfBuUaTH3VhP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LhIU8XdcYz7qbYMq56OXG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A3ovqxsgrgoiC47xhYVyz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A3ovqxsgrgoiC47xhYVyzQ"/>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j.tghg7XCMYPJOgwuANH3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_Kw39l2Hw88MS64Uv7kuK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1CAjtT2P5xV0.o5_aq.j3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ccIaMJBxKW3VwSadpEGLu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Y4X7PtAU2CLGc1WErkPoPw"/>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SpdI7LzjruJa.S8rmtWo5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fl4ctIxvBl0CCiWb7ttSk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j.tghg7XCMYPJOgwuANH3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_Kw39l2Hw88MS64Uv7kuKQ"/>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1CAjtT2P5xV0.o5_aq.j3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ccIaMJBxKW3VwSadpEGLu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Jd4hQCzCk24QBaFZMYuZI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IBfX8elm7YWE4X2maDE2H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j.tghg7XCMYPJOgwuANH3A"/>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_Kw39l2Hw88MS64Uv7kuK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1CAjtT2P5xV0.o5_aq.j3g"/>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ccIaMJBxKW3VwSadpEGLuQ"/>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Jd4hQCzCk24QBaFZMYuZI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tAHrGYvskJBPvQHmiMjGL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SuJNxSg8aqKDBJp3M1RIM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c60tXgHqqZG3mP2GWEmD8g"/>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WgcIvkzxUVAjc20rxDsXZQ"/>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1988</TotalTime>
  <Words>1922</Words>
  <Application>Microsoft Office PowerPoint</Application>
  <PresentationFormat>Widescreen</PresentationFormat>
  <Paragraphs>140</Paragraphs>
  <Slides>18</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8" baseType="lpstr">
      <vt:lpstr>SegoePro</vt:lpstr>
      <vt:lpstr>SegoePro,Bold</vt:lpstr>
      <vt:lpstr>SegoePro,Italic</vt:lpstr>
      <vt:lpstr>Arial</vt:lpstr>
      <vt:lpstr>Georgia</vt:lpstr>
      <vt:lpstr>Segoe UI</vt:lpstr>
      <vt:lpstr>Wingdings</vt:lpstr>
      <vt:lpstr>White</vt:lpstr>
      <vt:lpstr>Contrast</vt:lpstr>
      <vt:lpstr>think-cell Slide</vt:lpstr>
      <vt:lpstr>AD DS domain controllers</vt:lpstr>
      <vt:lpstr>Agenda</vt:lpstr>
      <vt:lpstr>What is a domain controller?</vt:lpstr>
      <vt:lpstr>What is a domain controller?</vt:lpstr>
      <vt:lpstr>Agenda</vt:lpstr>
      <vt:lpstr>Global Catalog</vt:lpstr>
      <vt:lpstr>Global Catalog</vt:lpstr>
      <vt:lpstr>Agenda</vt:lpstr>
      <vt:lpstr>Overview of domain controller SRV records</vt:lpstr>
      <vt:lpstr>Overview of domain controller SRV records</vt:lpstr>
      <vt:lpstr>Agenda</vt:lpstr>
      <vt:lpstr>AD DS sign-in process</vt:lpstr>
      <vt:lpstr>Agenda</vt:lpstr>
      <vt:lpstr>PowerPoint Presentation</vt:lpstr>
      <vt:lpstr>Agenda</vt:lpstr>
      <vt:lpstr>Transferring and seizing roles</vt:lpstr>
      <vt:lpstr>Transferring and seizing roles</vt:lpstr>
      <vt:lpstr>Transferring and seizing roles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DS domain controllers</dc:title>
  <dc:subject/>
  <dc:creator>Lam Nguyen</dc:creator>
  <cp:keywords/>
  <dc:description/>
  <cp:lastModifiedBy>Lam Nguyen</cp:lastModifiedBy>
  <cp:revision>30</cp:revision>
  <cp:lastPrinted>2018-10-30T20:37:12Z</cp:lastPrinted>
  <dcterms:created xsi:type="dcterms:W3CDTF">2021-02-17T14:46:03Z</dcterms:created>
  <dcterms:modified xsi:type="dcterms:W3CDTF">2021-02-21T15:27:02Z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