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1.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4"/>
  </p:notesMasterIdLst>
  <p:handoutMasterIdLst>
    <p:handoutMasterId r:id="rId15"/>
  </p:handoutMasterIdLst>
  <p:sldIdLst>
    <p:sldId id="256" r:id="rId3"/>
    <p:sldId id="3701" r:id="rId4"/>
    <p:sldId id="3702" r:id="rId5"/>
    <p:sldId id="3829" r:id="rId6"/>
    <p:sldId id="3824" r:id="rId7"/>
    <p:sldId id="3831" r:id="rId8"/>
    <p:sldId id="3825" r:id="rId9"/>
    <p:sldId id="3830" r:id="rId10"/>
    <p:sldId id="3826" r:id="rId11"/>
    <p:sldId id="3827" r:id="rId12"/>
    <p:sldId id="3828" r:id="rId13"/>
  </p:sldIdLst>
  <p:sldSz cx="12192000" cy="6858000"/>
  <p:notesSz cx="7102475" cy="93884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614" autoAdjust="0"/>
  </p:normalViewPr>
  <p:slideViewPr>
    <p:cSldViewPr snapToGrid="0" snapToObjects="1">
      <p:cViewPr varScale="1">
        <p:scale>
          <a:sx n="60" d="100"/>
          <a:sy n="60" d="100"/>
        </p:scale>
        <p:origin x="72" y="54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21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21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1DF34805-1F01-4BDA-A8CA-FCEA2B4BC8D0}" type="datetime3">
              <a:rPr lang="en-US" smtClean="0"/>
              <a:pPr/>
              <a:t>21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6</a:t>
            </a:fld>
            <a:endParaRPr lang="en-US"/>
          </a:p>
        </p:txBody>
      </p:sp>
    </p:spTree>
    <p:extLst>
      <p:ext uri="{BB962C8B-B14F-4D97-AF65-F5344CB8AC3E}">
        <p14:creationId xmlns:p14="http://schemas.microsoft.com/office/powerpoint/2010/main" val="149245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Arial" panose="020B0604020202020204" pitchFamily="34" charset="0"/>
              </a:rPr>
              <a:t>The importance of these special identities is that you can use them to provide access to resources based on the type of authentication or connection, rather than the user account. For example, you could create a folder on a system that allows users to view its contents when they sign in locally to the system but that does not allow the same users to view the contents from a mapped drive over the network. You could achieve this by assigning permissions to the Interactive special identity.</a:t>
            </a:r>
          </a:p>
          <a:p>
            <a:r>
              <a:rPr lang="en-US" sz="1100" b="0" i="0" u="none" strike="noStrike" kern="1200" baseline="0" dirty="0">
                <a:solidFill>
                  <a:schemeClr val="tx1"/>
                </a:solidFill>
                <a:latin typeface="+mn-lt"/>
                <a:ea typeface="+mn-ea"/>
                <a:cs typeface="Arial" panose="020B0604020202020204" pitchFamily="34" charset="0"/>
              </a:rPr>
              <a:t>A common scenario for the Creator Owner group is when you set NTFS permissions on a root folder to allow users to create subfolders, such as home directories. The Creator Owner group grants users full control permission on those home directories because the user created the subfolder.</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21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11</a:t>
            </a:fld>
            <a:endParaRPr lang="en-US"/>
          </a:p>
        </p:txBody>
      </p:sp>
    </p:spTree>
    <p:extLst>
      <p:ext uri="{BB962C8B-B14F-4D97-AF65-F5344CB8AC3E}">
        <p14:creationId xmlns:p14="http://schemas.microsoft.com/office/powerpoint/2010/main" val="20187868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slideLayout" Target="../slideLayouts/slideLayout3.xml"/><Relationship Id="rId18" Type="http://schemas.openxmlformats.org/officeDocument/2006/relationships/slide" Target="slide5.xml"/><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slide" Target="slide3.xml"/><Relationship Id="rId2" Type="http://schemas.openxmlformats.org/officeDocument/2006/relationships/tags" Target="../tags/tag384.xml"/><Relationship Id="rId16" Type="http://schemas.openxmlformats.org/officeDocument/2006/relationships/slide" Target="slide2.xml"/><Relationship Id="rId20" Type="http://schemas.openxmlformats.org/officeDocument/2006/relationships/slide" Target="slide9.xml"/><Relationship Id="rId1" Type="http://schemas.openxmlformats.org/officeDocument/2006/relationships/vmlDrawing" Target="../drawings/vmlDrawing34.v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image" Target="../media/image9.emf"/><Relationship Id="rId10" Type="http://schemas.openxmlformats.org/officeDocument/2006/relationships/tags" Target="../tags/tag392.xml"/><Relationship Id="rId19" Type="http://schemas.openxmlformats.org/officeDocument/2006/relationships/slide" Target="slide7.xml"/><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5.xml"/><Relationship Id="rId2" Type="http://schemas.openxmlformats.org/officeDocument/2006/relationships/tags" Target="../tags/tag325.xml"/><Relationship Id="rId16" Type="http://schemas.openxmlformats.org/officeDocument/2006/relationships/slide" Target="slide3.xml"/><Relationship Id="rId20" Type="http://schemas.openxmlformats.org/officeDocument/2006/relationships/slide" Target="slide10.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image" Target="../media/image9.emf"/><Relationship Id="rId10" Type="http://schemas.openxmlformats.org/officeDocument/2006/relationships/tags" Target="../tags/tag333.xml"/><Relationship Id="rId19" Type="http://schemas.openxmlformats.org/officeDocument/2006/relationships/slide" Target="slide9.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tags" Target="../tags/tag346.xml"/><Relationship Id="rId17" Type="http://schemas.openxmlformats.org/officeDocument/2006/relationships/slide" Target="slide5.xml"/><Relationship Id="rId2" Type="http://schemas.openxmlformats.org/officeDocument/2006/relationships/tags" Target="../tags/tag336.xml"/><Relationship Id="rId16" Type="http://schemas.openxmlformats.org/officeDocument/2006/relationships/slide" Target="slide2.xml"/><Relationship Id="rId20" Type="http://schemas.openxmlformats.org/officeDocument/2006/relationships/slide" Target="slide10.xml"/><Relationship Id="rId1" Type="http://schemas.openxmlformats.org/officeDocument/2006/relationships/vmlDrawing" Target="../drawings/vmlDrawing28.vml"/><Relationship Id="rId6" Type="http://schemas.openxmlformats.org/officeDocument/2006/relationships/tags" Target="../tags/tag340.xml"/><Relationship Id="rId11" Type="http://schemas.openxmlformats.org/officeDocument/2006/relationships/tags" Target="../tags/tag345.xml"/><Relationship Id="rId5" Type="http://schemas.openxmlformats.org/officeDocument/2006/relationships/tags" Target="../tags/tag339.xml"/><Relationship Id="rId15" Type="http://schemas.openxmlformats.org/officeDocument/2006/relationships/image" Target="../media/image9.emf"/><Relationship Id="rId10" Type="http://schemas.openxmlformats.org/officeDocument/2006/relationships/tags" Target="../tags/tag344.xml"/><Relationship Id="rId19" Type="http://schemas.openxmlformats.org/officeDocument/2006/relationships/slide" Target="slide9.xml"/><Relationship Id="rId4" Type="http://schemas.openxmlformats.org/officeDocument/2006/relationships/tags" Target="../tags/tag338.xml"/><Relationship Id="rId9" Type="http://schemas.openxmlformats.org/officeDocument/2006/relationships/tags" Target="../tags/tag343.xml"/><Relationship Id="rId14"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55.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50.xml"/><Relationship Id="rId7" Type="http://schemas.openxmlformats.org/officeDocument/2006/relationships/tags" Target="../tags/tag354.xml"/><Relationship Id="rId12" Type="http://schemas.openxmlformats.org/officeDocument/2006/relationships/tags" Target="../tags/tag359.xml"/><Relationship Id="rId17" Type="http://schemas.openxmlformats.org/officeDocument/2006/relationships/slide" Target="slide3.xml"/><Relationship Id="rId2" Type="http://schemas.openxmlformats.org/officeDocument/2006/relationships/tags" Target="../tags/tag349.xml"/><Relationship Id="rId16" Type="http://schemas.openxmlformats.org/officeDocument/2006/relationships/slide" Target="slide2.xml"/><Relationship Id="rId20" Type="http://schemas.openxmlformats.org/officeDocument/2006/relationships/slide" Target="slide10.xml"/><Relationship Id="rId1" Type="http://schemas.openxmlformats.org/officeDocument/2006/relationships/vmlDrawing" Target="../drawings/vmlDrawing30.vml"/><Relationship Id="rId6" Type="http://schemas.openxmlformats.org/officeDocument/2006/relationships/tags" Target="../tags/tag353.xml"/><Relationship Id="rId11" Type="http://schemas.openxmlformats.org/officeDocument/2006/relationships/tags" Target="../tags/tag358.xml"/><Relationship Id="rId5" Type="http://schemas.openxmlformats.org/officeDocument/2006/relationships/tags" Target="../tags/tag352.xml"/><Relationship Id="rId15" Type="http://schemas.openxmlformats.org/officeDocument/2006/relationships/image" Target="../media/image9.emf"/><Relationship Id="rId10" Type="http://schemas.openxmlformats.org/officeDocument/2006/relationships/tags" Target="../tags/tag357.xml"/><Relationship Id="rId19" Type="http://schemas.openxmlformats.org/officeDocument/2006/relationships/slide" Target="slide9.xml"/><Relationship Id="rId4" Type="http://schemas.openxmlformats.org/officeDocument/2006/relationships/tags" Target="../tags/tag351.xml"/><Relationship Id="rId9" Type="http://schemas.openxmlformats.org/officeDocument/2006/relationships/tags" Target="../tags/tag356.xml"/><Relationship Id="rId1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tags" Target="../tags/tag366.xml"/><Relationship Id="rId13" Type="http://schemas.openxmlformats.org/officeDocument/2006/relationships/slideLayout" Target="../slideLayouts/slideLayout3.xml"/><Relationship Id="rId18" Type="http://schemas.openxmlformats.org/officeDocument/2006/relationships/slide" Target="slide5.xml"/><Relationship Id="rId3" Type="http://schemas.openxmlformats.org/officeDocument/2006/relationships/tags" Target="../tags/tag361.xml"/><Relationship Id="rId7" Type="http://schemas.openxmlformats.org/officeDocument/2006/relationships/tags" Target="../tags/tag365.xml"/><Relationship Id="rId12" Type="http://schemas.openxmlformats.org/officeDocument/2006/relationships/tags" Target="../tags/tag370.xml"/><Relationship Id="rId17" Type="http://schemas.openxmlformats.org/officeDocument/2006/relationships/slide" Target="slide3.xml"/><Relationship Id="rId2" Type="http://schemas.openxmlformats.org/officeDocument/2006/relationships/tags" Target="../tags/tag360.xml"/><Relationship Id="rId16" Type="http://schemas.openxmlformats.org/officeDocument/2006/relationships/slide" Target="slide2.xml"/><Relationship Id="rId20" Type="http://schemas.openxmlformats.org/officeDocument/2006/relationships/slide" Target="slide10.xml"/><Relationship Id="rId1" Type="http://schemas.openxmlformats.org/officeDocument/2006/relationships/vmlDrawing" Target="../drawings/vmlDrawing31.vml"/><Relationship Id="rId6" Type="http://schemas.openxmlformats.org/officeDocument/2006/relationships/tags" Target="../tags/tag364.xml"/><Relationship Id="rId11" Type="http://schemas.openxmlformats.org/officeDocument/2006/relationships/tags" Target="../tags/tag369.xml"/><Relationship Id="rId5" Type="http://schemas.openxmlformats.org/officeDocument/2006/relationships/tags" Target="../tags/tag363.xml"/><Relationship Id="rId15" Type="http://schemas.openxmlformats.org/officeDocument/2006/relationships/image" Target="../media/image9.emf"/><Relationship Id="rId10" Type="http://schemas.openxmlformats.org/officeDocument/2006/relationships/tags" Target="../tags/tag368.xml"/><Relationship Id="rId19" Type="http://schemas.openxmlformats.org/officeDocument/2006/relationships/slide" Target="slide9.xml"/><Relationship Id="rId4" Type="http://schemas.openxmlformats.org/officeDocument/2006/relationships/tags" Target="../tags/tag362.xml"/><Relationship Id="rId9" Type="http://schemas.openxmlformats.org/officeDocument/2006/relationships/tags" Target="../tags/tag367.xml"/><Relationship Id="rId1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79.xml"/><Relationship Id="rId13" Type="http://schemas.openxmlformats.org/officeDocument/2006/relationships/slideLayout" Target="../slideLayouts/slideLayout3.xml"/><Relationship Id="rId18" Type="http://schemas.openxmlformats.org/officeDocument/2006/relationships/slide" Target="slide5.xml"/><Relationship Id="rId3" Type="http://schemas.openxmlformats.org/officeDocument/2006/relationships/tags" Target="../tags/tag374.xml"/><Relationship Id="rId7" Type="http://schemas.openxmlformats.org/officeDocument/2006/relationships/tags" Target="../tags/tag378.xml"/><Relationship Id="rId12" Type="http://schemas.openxmlformats.org/officeDocument/2006/relationships/tags" Target="../tags/tag383.xml"/><Relationship Id="rId17" Type="http://schemas.openxmlformats.org/officeDocument/2006/relationships/slide" Target="slide3.xml"/><Relationship Id="rId2" Type="http://schemas.openxmlformats.org/officeDocument/2006/relationships/tags" Target="../tags/tag373.xml"/><Relationship Id="rId16" Type="http://schemas.openxmlformats.org/officeDocument/2006/relationships/slide" Target="slide2.xml"/><Relationship Id="rId20" Type="http://schemas.openxmlformats.org/officeDocument/2006/relationships/slide" Target="slide10.xml"/><Relationship Id="rId1" Type="http://schemas.openxmlformats.org/officeDocument/2006/relationships/vmlDrawing" Target="../drawings/vmlDrawing33.vml"/><Relationship Id="rId6" Type="http://schemas.openxmlformats.org/officeDocument/2006/relationships/tags" Target="../tags/tag377.xml"/><Relationship Id="rId11" Type="http://schemas.openxmlformats.org/officeDocument/2006/relationships/tags" Target="../tags/tag382.xml"/><Relationship Id="rId5" Type="http://schemas.openxmlformats.org/officeDocument/2006/relationships/tags" Target="../tags/tag376.xml"/><Relationship Id="rId15" Type="http://schemas.openxmlformats.org/officeDocument/2006/relationships/image" Target="../media/image9.emf"/><Relationship Id="rId10" Type="http://schemas.openxmlformats.org/officeDocument/2006/relationships/tags" Target="../tags/tag381.xml"/><Relationship Id="rId19" Type="http://schemas.openxmlformats.org/officeDocument/2006/relationships/slide" Target="slide7.xml"/><Relationship Id="rId4" Type="http://schemas.openxmlformats.org/officeDocument/2006/relationships/tags" Target="../tags/tag375.xml"/><Relationship Id="rId9" Type="http://schemas.openxmlformats.org/officeDocument/2006/relationships/tags" Target="../tags/tag380.xml"/><Relationship Id="rId14"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9340999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a:xfrm>
            <a:off x="551941" y="2049805"/>
            <a:ext cx="7822037" cy="1921708"/>
          </a:xfrm>
        </p:spPr>
        <p:txBody>
          <a:bodyPr/>
          <a:lstStyle/>
          <a:p>
            <a:r>
              <a:rPr lang="en-US" dirty="0"/>
              <a:t>Managing groups in AD DS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429355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9"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071BDA76-524D-49B8-8853-57EB81905FB9}"/>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Group types</a:t>
            </a:r>
            <a:endParaRPr lang="en-US" dirty="0"/>
          </a:p>
        </p:txBody>
      </p:sp>
      <p:sp>
        <p:nvSpPr>
          <p:cNvPr id="13" name="Text Placeholder 2">
            <a:hlinkClick r:id="rId17" action="ppaction://hlinksldjump"/>
            <a:extLst>
              <a:ext uri="{FF2B5EF4-FFF2-40B4-BE49-F238E27FC236}">
                <a16:creationId xmlns:a16="http://schemas.microsoft.com/office/drawing/2014/main" id="{3A71EC1B-DDE4-4403-9397-6300B8576AB0}"/>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Group scopes</a:t>
            </a:r>
            <a:endParaRPr lang="en-US" dirty="0"/>
          </a:p>
        </p:txBody>
      </p:sp>
      <p:sp>
        <p:nvSpPr>
          <p:cNvPr id="15" name="Text Placeholder 2">
            <a:hlinkClick r:id="rId18" action="ppaction://hlinksldjump"/>
            <a:extLst>
              <a:ext uri="{FF2B5EF4-FFF2-40B4-BE49-F238E27FC236}">
                <a16:creationId xmlns:a16="http://schemas.microsoft.com/office/drawing/2014/main" id="{E58B4C98-FD1B-49AF-B9F1-BC598AB2DA4D}"/>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a:t>
            </a:r>
            <a:r>
              <a:rPr lang="en-US" altLang="en-US"/>
              <a:t>group management</a:t>
            </a:r>
            <a:endParaRPr lang="en-US" dirty="0"/>
          </a:p>
        </p:txBody>
      </p:sp>
      <p:sp>
        <p:nvSpPr>
          <p:cNvPr id="22" name="Text Placeholder 2">
            <a:hlinkClick r:id="rId19" action="ppaction://hlinksldjump"/>
            <a:extLst>
              <a:ext uri="{FF2B5EF4-FFF2-40B4-BE49-F238E27FC236}">
                <a16:creationId xmlns:a16="http://schemas.microsoft.com/office/drawing/2014/main" id="{0433DC32-C17D-4B23-AE95-6AF830093C17}"/>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a:t>
            </a:r>
            <a:r>
              <a:rPr lang="en-US"/>
              <a:t>group </a:t>
            </a:r>
            <a:r>
              <a:rPr lang="en-US" dirty="0"/>
              <a:t>membership by using Group </a:t>
            </a:r>
            <a:r>
              <a:rPr lang="en-US" dirty="0" err="1"/>
              <a:t>Policy</a:t>
            </a:r>
            <a:r>
              <a:rPr lang="en-US" altLang="en-US" dirty="0" err="1"/>
              <a:t>roup</a:t>
            </a:r>
            <a:r>
              <a:rPr lang="en-US" altLang="en-US" dirty="0"/>
              <a:t> Policy</a:t>
            </a:r>
            <a:endParaRPr lang="en-US" dirty="0"/>
          </a:p>
        </p:txBody>
      </p:sp>
      <p:sp>
        <p:nvSpPr>
          <p:cNvPr id="16" name="Text Placeholder 2">
            <a:hlinkClick r:id="rId20" action="ppaction://hlinksldjump"/>
            <a:extLst>
              <a:ext uri="{FF2B5EF4-FFF2-40B4-BE49-F238E27FC236}">
                <a16:creationId xmlns:a16="http://schemas.microsoft.com/office/drawing/2014/main" id="{5191807A-37A7-4B17-9077-EA46492E101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Default groups</a:t>
            </a:r>
            <a:endParaRPr lang="en-US" dirty="0"/>
          </a:p>
        </p:txBody>
      </p:sp>
      <p:sp>
        <p:nvSpPr>
          <p:cNvPr id="19" name="Text Placeholder 2">
            <a:extLst>
              <a:ext uri="{FF2B5EF4-FFF2-40B4-BE49-F238E27FC236}">
                <a16:creationId xmlns:a16="http://schemas.microsoft.com/office/drawing/2014/main" id="{ABD0DF8D-7359-42F8-9D46-4EBA2A582220}"/>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Special identities</a:t>
            </a:r>
            <a:endParaRPr lang="en-US" b="1" dirty="0">
              <a:solidFill>
                <a:schemeClr val="tx2"/>
              </a:solidFill>
            </a:endParaRPr>
          </a:p>
        </p:txBody>
      </p:sp>
    </p:spTree>
    <p:extLst>
      <p:ext uri="{BB962C8B-B14F-4D97-AF65-F5344CB8AC3E}">
        <p14:creationId xmlns:p14="http://schemas.microsoft.com/office/powerpoint/2010/main" val="347773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7AB1-BDAD-42D5-BC79-9E40673C727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ACA8B1-7C1D-4F33-B9D9-4F28CA1D8318}"/>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DAE6B56-7E9B-4AD4-A9BE-DED9EF37E913}"/>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A3413C92-BEE1-4D00-B1FE-D0D9133C3071}"/>
              </a:ext>
            </a:extLst>
          </p:cNvPr>
          <p:cNvSpPr/>
          <p:nvPr/>
        </p:nvSpPr>
        <p:spPr>
          <a:xfrm>
            <a:off x="554736" y="1180860"/>
            <a:ext cx="11085576" cy="5909310"/>
          </a:xfrm>
          <a:prstGeom prst="rect">
            <a:avLst/>
          </a:prstGeom>
        </p:spPr>
        <p:txBody>
          <a:bodyPr wrap="square">
            <a:spAutoFit/>
          </a:bodyPr>
          <a:lstStyle/>
          <a:p>
            <a:r>
              <a:rPr lang="en-US" dirty="0">
                <a:latin typeface="SegoePro"/>
              </a:rPr>
              <a:t>Windows and AD DS also support special identities, which are groups in which the operating system controls membership.</a:t>
            </a:r>
          </a:p>
          <a:p>
            <a:r>
              <a:rPr lang="en-US" dirty="0">
                <a:latin typeface="SegoePro"/>
              </a:rPr>
              <a:t>Can: </a:t>
            </a:r>
            <a:r>
              <a:rPr lang="en-US" dirty="0"/>
              <a:t>use these groups to assign rights and permissions.</a:t>
            </a:r>
          </a:p>
          <a:p>
            <a:r>
              <a:rPr lang="en-US" dirty="0"/>
              <a:t>Cannot: view the groups in any list (in Active Directory Users and Computers, for example), view or modify the membership of these special identities, and or add them to other groups.</a:t>
            </a:r>
          </a:p>
          <a:p>
            <a:endParaRPr lang="en-US" dirty="0"/>
          </a:p>
          <a:p>
            <a:pPr marL="285750" indent="-285750">
              <a:buFont typeface="Arial" panose="020B0604020202020204" pitchFamily="34" charset="0"/>
              <a:buChar char="•"/>
            </a:pPr>
            <a:r>
              <a:rPr lang="en-US" b="1" dirty="0"/>
              <a:t>Anonymous Logon. </a:t>
            </a:r>
            <a:r>
              <a:rPr lang="en-US" dirty="0"/>
              <a:t>This identity represents connections to a computer and its resources that do not require a user name and password. </a:t>
            </a:r>
          </a:p>
          <a:p>
            <a:pPr marL="285750" indent="-285750">
              <a:buFont typeface="Arial" panose="020B0604020202020204" pitchFamily="34" charset="0"/>
              <a:buChar char="•"/>
            </a:pPr>
            <a:r>
              <a:rPr lang="en-US" b="1" dirty="0"/>
              <a:t>Authenticated Users</a:t>
            </a:r>
            <a:r>
              <a:rPr lang="en-US" dirty="0"/>
              <a:t>. This identity represents authenticated identities. This group does not include the Guest account, even if it has a password.</a:t>
            </a:r>
          </a:p>
          <a:p>
            <a:pPr marL="285750" indent="-285750">
              <a:buFont typeface="Arial" panose="020B0604020202020204" pitchFamily="34" charset="0"/>
              <a:buChar char="•"/>
            </a:pPr>
            <a:r>
              <a:rPr lang="en-US" b="1" dirty="0"/>
              <a:t>Everyone</a:t>
            </a:r>
            <a:r>
              <a:rPr lang="en-US" dirty="0"/>
              <a:t>. This identity includes Authenticated Users and the Guest account.</a:t>
            </a:r>
          </a:p>
          <a:p>
            <a:pPr marL="285750" indent="-285750">
              <a:buFont typeface="Arial" panose="020B0604020202020204" pitchFamily="34" charset="0"/>
              <a:buChar char="•"/>
            </a:pPr>
            <a:r>
              <a:rPr lang="en-US" b="1" dirty="0"/>
              <a:t>Interactive</a:t>
            </a:r>
            <a:r>
              <a:rPr lang="en-US" dirty="0"/>
              <a:t>. This identity represents users who access a resource while signed in locally to the computer that is hosting the resource, as opposed to accessing the resource over the network. When a user accesses any resource on a computer on which the user has signed in locally, the user is added automatically to the Interactive group for that resource. The Interactive identity also includes users who sign in through a Remote Desktop Connection (RDC).</a:t>
            </a:r>
          </a:p>
          <a:p>
            <a:pPr marL="285750" indent="-285750">
              <a:buFont typeface="Arial" panose="020B0604020202020204" pitchFamily="34" charset="0"/>
              <a:buChar char="•"/>
            </a:pPr>
            <a:r>
              <a:rPr lang="en-US" b="1" dirty="0"/>
              <a:t>Network</a:t>
            </a:r>
            <a:r>
              <a:rPr lang="en-US" dirty="0"/>
              <a:t>. This identity represents users who access a resource over the network, as opposed to users who sign in locally at the computer that is hosting the resource. When a user accesses any resource over the network, the user is added automatically to the Network group for that resource.</a:t>
            </a:r>
          </a:p>
          <a:p>
            <a:pPr marL="285750" indent="-285750">
              <a:buFont typeface="Arial" panose="020B0604020202020204" pitchFamily="34" charset="0"/>
              <a:buChar char="•"/>
            </a:pPr>
            <a:r>
              <a:rPr lang="en-US" b="1" dirty="0"/>
              <a:t>Creator Owner</a:t>
            </a:r>
            <a:r>
              <a:rPr lang="en-US" dirty="0"/>
              <a:t>. This identity represents the security principal that created an object. The Creator Owner automatically has full control permission on the object by virtue of being the entity that created the object.</a:t>
            </a:r>
          </a:p>
        </p:txBody>
      </p:sp>
    </p:spTree>
    <p:extLst>
      <p:ext uri="{BB962C8B-B14F-4D97-AF65-F5344CB8AC3E}">
        <p14:creationId xmlns:p14="http://schemas.microsoft.com/office/powerpoint/2010/main" val="123173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573523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0"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Group types</a:t>
            </a:r>
          </a:p>
        </p:txBody>
      </p:sp>
      <p:sp>
        <p:nvSpPr>
          <p:cNvPr id="9" name="Text Placeholder 2">
            <a:hlinkClick r:id="rId16"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Group scopes</a:t>
            </a:r>
            <a:endParaRPr lang="en-US" dirty="0"/>
          </a:p>
        </p:txBody>
      </p:sp>
      <p:sp>
        <p:nvSpPr>
          <p:cNvPr id="10" name="Text Placeholder 2">
            <a:hlinkClick r:id="rId17" action="ppaction://hlinksldjump"/>
            <a:extLst>
              <a:ext uri="{FF2B5EF4-FFF2-40B4-BE49-F238E27FC236}">
                <a16:creationId xmlns:a16="http://schemas.microsoft.com/office/drawing/2014/main" id="{EA67C23B-4401-4157-B15B-9C3A49B80223}"/>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group management</a:t>
            </a:r>
            <a:endParaRPr lang="en-US" dirty="0"/>
          </a:p>
        </p:txBody>
      </p:sp>
      <p:sp>
        <p:nvSpPr>
          <p:cNvPr id="16" name="Text Placeholder 2">
            <a:hlinkClick r:id="rId18" action="ppaction://hlinksldjump"/>
            <a:extLst>
              <a:ext uri="{FF2B5EF4-FFF2-40B4-BE49-F238E27FC236}">
                <a16:creationId xmlns:a16="http://schemas.microsoft.com/office/drawing/2014/main" id="{C7AC6F23-0BAA-4C70-BC50-399509AD88BF}"/>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a:t>
            </a:r>
            <a:r>
              <a:rPr lang="en-US"/>
              <a:t>group </a:t>
            </a:r>
            <a:r>
              <a:rPr lang="en-US" dirty="0"/>
              <a:t>membership by using Group </a:t>
            </a:r>
            <a:r>
              <a:rPr lang="en-US" dirty="0" err="1"/>
              <a:t>Policy</a:t>
            </a:r>
            <a:r>
              <a:rPr lang="en-US" altLang="en-US" dirty="0" err="1"/>
              <a:t>roup</a:t>
            </a:r>
            <a:r>
              <a:rPr lang="en-US" altLang="en-US" dirty="0"/>
              <a:t> Policy</a:t>
            </a:r>
            <a:endParaRPr lang="en-US" dirty="0"/>
          </a:p>
        </p:txBody>
      </p:sp>
      <p:sp>
        <p:nvSpPr>
          <p:cNvPr id="12" name="Text Placeholder 2">
            <a:hlinkClick r:id="rId19" action="ppaction://hlinksldjump"/>
            <a:extLst>
              <a:ext uri="{FF2B5EF4-FFF2-40B4-BE49-F238E27FC236}">
                <a16:creationId xmlns:a16="http://schemas.microsoft.com/office/drawing/2014/main" id="{371FAB8B-4D24-4C45-A9ED-D01FDCEB0F20}"/>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Default groups</a:t>
            </a:r>
            <a:endParaRPr lang="en-US" dirty="0"/>
          </a:p>
        </p:txBody>
      </p:sp>
      <p:sp>
        <p:nvSpPr>
          <p:cNvPr id="13" name="Text Placeholder 2">
            <a:hlinkClick r:id="rId20" action="ppaction://hlinksldjump"/>
            <a:extLst>
              <a:ext uri="{FF2B5EF4-FFF2-40B4-BE49-F238E27FC236}">
                <a16:creationId xmlns:a16="http://schemas.microsoft.com/office/drawing/2014/main" id="{35E6697E-E934-4CEA-AA9F-625A1E42ECA8}"/>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Special identities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203104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8"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071BDA76-524D-49B8-8853-57EB81905FB9}"/>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Group types</a:t>
            </a:r>
            <a:endParaRPr lang="en-US" dirty="0"/>
          </a:p>
        </p:txBody>
      </p:sp>
      <p:sp>
        <p:nvSpPr>
          <p:cNvPr id="13" name="Text Placeholder 2">
            <a:extLst>
              <a:ext uri="{FF2B5EF4-FFF2-40B4-BE49-F238E27FC236}">
                <a16:creationId xmlns:a16="http://schemas.microsoft.com/office/drawing/2014/main" id="{3A71EC1B-DDE4-4403-9397-6300B8576AB0}"/>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Group scopes</a:t>
            </a:r>
            <a:endParaRPr lang="en-US" b="1" dirty="0">
              <a:solidFill>
                <a:schemeClr val="tx2"/>
              </a:solidFill>
            </a:endParaRPr>
          </a:p>
        </p:txBody>
      </p:sp>
      <p:sp>
        <p:nvSpPr>
          <p:cNvPr id="19" name="Text Placeholder 2">
            <a:hlinkClick r:id="rId17" action="ppaction://hlinksldjump"/>
            <a:extLst>
              <a:ext uri="{FF2B5EF4-FFF2-40B4-BE49-F238E27FC236}">
                <a16:creationId xmlns:a16="http://schemas.microsoft.com/office/drawing/2014/main" id="{4BF80C9D-6BE9-41E9-9B2E-980BCC7A6E6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a:t>
            </a:r>
            <a:r>
              <a:rPr lang="en-US" altLang="en-US"/>
              <a:t>group management</a:t>
            </a:r>
            <a:endParaRPr lang="en-US" dirty="0"/>
          </a:p>
        </p:txBody>
      </p:sp>
      <p:sp>
        <p:nvSpPr>
          <p:cNvPr id="30" name="Text Placeholder 2">
            <a:hlinkClick r:id="rId18" action="ppaction://hlinksldjump"/>
            <a:extLst>
              <a:ext uri="{FF2B5EF4-FFF2-40B4-BE49-F238E27FC236}">
                <a16:creationId xmlns:a16="http://schemas.microsoft.com/office/drawing/2014/main" id="{2F5216A5-650A-48D2-BE98-9A459A7A7CF5}"/>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a:t>
            </a:r>
            <a:r>
              <a:rPr lang="en-US"/>
              <a:t>group </a:t>
            </a:r>
            <a:r>
              <a:rPr lang="en-US" dirty="0"/>
              <a:t>membership by using Group </a:t>
            </a:r>
            <a:r>
              <a:rPr lang="en-US" dirty="0" err="1"/>
              <a:t>Policy</a:t>
            </a:r>
            <a:r>
              <a:rPr lang="en-US" altLang="en-US" dirty="0" err="1"/>
              <a:t>roup</a:t>
            </a:r>
            <a:r>
              <a:rPr lang="en-US" altLang="en-US" dirty="0"/>
              <a:t> Policy</a:t>
            </a:r>
            <a:endParaRPr lang="en-US" dirty="0"/>
          </a:p>
        </p:txBody>
      </p:sp>
      <p:sp>
        <p:nvSpPr>
          <p:cNvPr id="24" name="Text Placeholder 2">
            <a:hlinkClick r:id="rId19" action="ppaction://hlinksldjump"/>
            <a:extLst>
              <a:ext uri="{FF2B5EF4-FFF2-40B4-BE49-F238E27FC236}">
                <a16:creationId xmlns:a16="http://schemas.microsoft.com/office/drawing/2014/main" id="{DC1D33D4-1BE8-4024-88EB-47F56D786AB6}"/>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Default groups</a:t>
            </a:r>
            <a:endParaRPr lang="en-US" dirty="0"/>
          </a:p>
        </p:txBody>
      </p:sp>
      <p:sp>
        <p:nvSpPr>
          <p:cNvPr id="27" name="Text Placeholder 2">
            <a:hlinkClick r:id="rId20" action="ppaction://hlinksldjump"/>
            <a:extLst>
              <a:ext uri="{FF2B5EF4-FFF2-40B4-BE49-F238E27FC236}">
                <a16:creationId xmlns:a16="http://schemas.microsoft.com/office/drawing/2014/main" id="{0BE8B455-DF5C-47C2-A57D-ED65B2151CBF}"/>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Special identities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A6EC1F2-5708-4CD9-8B16-3EB3771E2CFF}"/>
              </a:ext>
            </a:extLst>
          </p:cNvPr>
          <p:cNvGraphicFramePr>
            <a:graphicFrameLocks noChangeAspect="1"/>
          </p:cNvGraphicFramePr>
          <p:nvPr>
            <p:custDataLst>
              <p:tags r:id="rId2"/>
            </p:custDataLst>
            <p:extLst>
              <p:ext uri="{D42A27DB-BD31-4B8C-83A1-F6EECF244321}">
                <p14:modId xmlns:p14="http://schemas.microsoft.com/office/powerpoint/2010/main" val="2069152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88BB88A-D351-4F53-8DA7-37BED38064F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071B770-620D-4BAD-8BD3-BAE408D404C1}"/>
              </a:ext>
            </a:extLst>
          </p:cNvPr>
          <p:cNvSpPr>
            <a:spLocks noGrp="1"/>
          </p:cNvSpPr>
          <p:nvPr>
            <p:ph type="title"/>
          </p:nvPr>
        </p:nvSpPr>
        <p:spPr/>
        <p:txBody>
          <a:bodyPr/>
          <a:lstStyle/>
          <a:p>
            <a:r>
              <a:rPr lang="en-US" dirty="0"/>
              <a:t>Group scopes</a:t>
            </a:r>
          </a:p>
        </p:txBody>
      </p:sp>
      <p:sp>
        <p:nvSpPr>
          <p:cNvPr id="3" name="Text Placeholder 2">
            <a:extLst>
              <a:ext uri="{FF2B5EF4-FFF2-40B4-BE49-F238E27FC236}">
                <a16:creationId xmlns:a16="http://schemas.microsoft.com/office/drawing/2014/main" id="{4F9CBB3C-43FE-42C3-AD49-F1347A37FFE8}"/>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D2A9E12-6B6E-45FA-B351-5B4672EED2BD}"/>
              </a:ext>
            </a:extLst>
          </p:cNvPr>
          <p:cNvSpPr>
            <a:spLocks noGrp="1"/>
          </p:cNvSpPr>
          <p:nvPr>
            <p:ph type="subTitle" idx="1"/>
          </p:nvPr>
        </p:nvSpPr>
        <p:spPr/>
        <p:txBody>
          <a:bodyPr/>
          <a:lstStyle/>
          <a:p>
            <a:endParaRPr lang="en-US"/>
          </a:p>
        </p:txBody>
      </p:sp>
      <p:sp>
        <p:nvSpPr>
          <p:cNvPr id="9" name="Rectangle 8">
            <a:extLst>
              <a:ext uri="{FF2B5EF4-FFF2-40B4-BE49-F238E27FC236}">
                <a16:creationId xmlns:a16="http://schemas.microsoft.com/office/drawing/2014/main" id="{524DAAAE-407B-4C08-8D32-267E41E26568}"/>
              </a:ext>
            </a:extLst>
          </p:cNvPr>
          <p:cNvSpPr/>
          <p:nvPr/>
        </p:nvSpPr>
        <p:spPr>
          <a:xfrm>
            <a:off x="554737" y="1318004"/>
            <a:ext cx="11085576" cy="5632311"/>
          </a:xfrm>
          <a:prstGeom prst="rect">
            <a:avLst/>
          </a:prstGeom>
        </p:spPr>
        <p:txBody>
          <a:bodyPr wrap="square">
            <a:spAutoFit/>
          </a:bodyPr>
          <a:lstStyle/>
          <a:p>
            <a:r>
              <a:rPr lang="en-US" dirty="0">
                <a:latin typeface="SegoePro"/>
              </a:rPr>
              <a:t>Local groups.</a:t>
            </a:r>
          </a:p>
          <a:p>
            <a:pPr marL="285750" indent="-285750">
              <a:buFont typeface="Arial" panose="020B0604020202020204" pitchFamily="34" charset="0"/>
              <a:buChar char="•"/>
            </a:pPr>
            <a:r>
              <a:rPr lang="en-US" dirty="0">
                <a:latin typeface="SegoePro"/>
              </a:rPr>
              <a:t>Purpose: </a:t>
            </a:r>
            <a:r>
              <a:rPr lang="en-US" dirty="0"/>
              <a:t>standalone servers or workstations, on domain-member servers that are not domain controllers, or on domain-member workstations.</a:t>
            </a:r>
            <a:endParaRPr lang="en-US" dirty="0">
              <a:latin typeface="SegoePro"/>
            </a:endParaRPr>
          </a:p>
          <a:p>
            <a:pPr marL="285750" indent="-285750">
              <a:buFont typeface="Arial" panose="020B0604020202020204" pitchFamily="34" charset="0"/>
              <a:buChar char="•"/>
            </a:pPr>
            <a:r>
              <a:rPr lang="en-US" dirty="0">
                <a:latin typeface="SegoePro"/>
              </a:rPr>
              <a:t>Can contain users, computers, global groups, domain local groups and universal groups for the same domain, and domains in the same forest and other trusted domain computer only.</a:t>
            </a:r>
          </a:p>
          <a:p>
            <a:pPr marL="285750" indent="-285750">
              <a:buFont typeface="Arial" panose="020B0604020202020204" pitchFamily="34" charset="0"/>
              <a:buChar char="•"/>
            </a:pPr>
            <a:r>
              <a:rPr lang="en-US" dirty="0">
                <a:latin typeface="SegoePro"/>
              </a:rPr>
              <a:t>Can be given permissions to </a:t>
            </a:r>
            <a:r>
              <a:rPr lang="en-US" b="1" dirty="0">
                <a:latin typeface="SegoePro"/>
              </a:rPr>
              <a:t>resources on the local computer </a:t>
            </a:r>
            <a:r>
              <a:rPr lang="en-US" dirty="0">
                <a:latin typeface="SegoePro"/>
              </a:rPr>
              <a:t>only.</a:t>
            </a:r>
          </a:p>
          <a:p>
            <a:endParaRPr lang="en-US" dirty="0">
              <a:latin typeface="SegoePro"/>
            </a:endParaRPr>
          </a:p>
          <a:p>
            <a:r>
              <a:rPr lang="en-US" dirty="0">
                <a:latin typeface="SegoePro"/>
              </a:rPr>
              <a:t>Domain-local groups</a:t>
            </a:r>
          </a:p>
          <a:p>
            <a:pPr marL="285750" indent="-285750">
              <a:buFont typeface="Arial" panose="020B0604020202020204" pitchFamily="34" charset="0"/>
              <a:buChar char="•"/>
            </a:pPr>
            <a:r>
              <a:rPr lang="en-US" dirty="0">
                <a:latin typeface="SegoePro"/>
              </a:rPr>
              <a:t>Can contain users, computers, global groups, domain local groups and universal groups for the same domain, and domains in the same forest and other trusted domain computer only.</a:t>
            </a:r>
          </a:p>
          <a:p>
            <a:pPr marL="285750" indent="-285750">
              <a:buFont typeface="Arial" panose="020B0604020202020204" pitchFamily="34" charset="0"/>
              <a:buChar char="•"/>
            </a:pPr>
            <a:r>
              <a:rPr lang="en-US" dirty="0"/>
              <a:t>Can be given permissions to resource anywhere in the domain.</a:t>
            </a:r>
          </a:p>
          <a:p>
            <a:pPr marL="285750" indent="-285750">
              <a:buFont typeface="Arial" panose="020B0604020202020204" pitchFamily="34" charset="0"/>
              <a:buChar char="•"/>
            </a:pPr>
            <a:endParaRPr lang="en-US" dirty="0"/>
          </a:p>
          <a:p>
            <a:r>
              <a:rPr lang="en-US" dirty="0"/>
              <a:t>Global groups</a:t>
            </a:r>
          </a:p>
          <a:p>
            <a:pPr marL="285750" indent="-285750">
              <a:buFont typeface="Arial" panose="020B0604020202020204" pitchFamily="34" charset="0"/>
              <a:buChar char="•"/>
            </a:pPr>
            <a:r>
              <a:rPr lang="en-US" dirty="0"/>
              <a:t>Can contain users, computers, global groups from the local domain.</a:t>
            </a:r>
          </a:p>
          <a:p>
            <a:pPr marL="285750" indent="-285750">
              <a:buFont typeface="Arial" panose="020B0604020202020204" pitchFamily="34" charset="0"/>
              <a:buChar char="•"/>
            </a:pPr>
            <a:r>
              <a:rPr lang="en-US" dirty="0"/>
              <a:t>Can be given permissions to any resource in the forest.</a:t>
            </a:r>
          </a:p>
          <a:p>
            <a:pPr marL="285750" indent="-285750">
              <a:buFont typeface="Arial" panose="020B0604020202020204" pitchFamily="34" charset="0"/>
              <a:buChar char="•"/>
            </a:pPr>
            <a:endParaRPr lang="en-US" dirty="0"/>
          </a:p>
          <a:p>
            <a:r>
              <a:rPr lang="en-US" dirty="0"/>
              <a:t>Universal groups</a:t>
            </a:r>
          </a:p>
          <a:p>
            <a:pPr marL="285750" indent="-285750">
              <a:buFont typeface="Arial" panose="020B0604020202020204" pitchFamily="34" charset="0"/>
              <a:buChar char="•"/>
            </a:pPr>
            <a:r>
              <a:rPr lang="en-US" dirty="0"/>
              <a:t>Contain users, computer, global groups and other universal groups from the same domain or domains in the same forest. </a:t>
            </a:r>
          </a:p>
          <a:p>
            <a:pPr marL="285750" indent="-285750">
              <a:buFont typeface="Arial" panose="020B0604020202020204" pitchFamily="34" charset="0"/>
              <a:buChar char="•"/>
            </a:pPr>
            <a:r>
              <a:rPr lang="en-US" dirty="0"/>
              <a:t>Can be given permissions to any resource in the forest.</a:t>
            </a:r>
          </a:p>
        </p:txBody>
      </p:sp>
    </p:spTree>
    <p:extLst>
      <p:ext uri="{BB962C8B-B14F-4D97-AF65-F5344CB8AC3E}">
        <p14:creationId xmlns:p14="http://schemas.microsoft.com/office/powerpoint/2010/main" val="140991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529285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8"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071BDA76-524D-49B8-8853-57EB81905FB9}"/>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Group types</a:t>
            </a:r>
            <a:endParaRPr lang="en-US" dirty="0"/>
          </a:p>
        </p:txBody>
      </p:sp>
      <p:sp>
        <p:nvSpPr>
          <p:cNvPr id="13" name="Text Placeholder 2">
            <a:hlinkClick r:id="rId17" action="ppaction://hlinksldjump"/>
            <a:extLst>
              <a:ext uri="{FF2B5EF4-FFF2-40B4-BE49-F238E27FC236}">
                <a16:creationId xmlns:a16="http://schemas.microsoft.com/office/drawing/2014/main" id="{3A71EC1B-DDE4-4403-9397-6300B8576AB0}"/>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Group scopes</a:t>
            </a:r>
            <a:endParaRPr lang="en-US" dirty="0"/>
          </a:p>
        </p:txBody>
      </p:sp>
      <p:sp>
        <p:nvSpPr>
          <p:cNvPr id="15" name="Text Placeholder 2">
            <a:extLst>
              <a:ext uri="{FF2B5EF4-FFF2-40B4-BE49-F238E27FC236}">
                <a16:creationId xmlns:a16="http://schemas.microsoft.com/office/drawing/2014/main" id="{E58B4C98-FD1B-49AF-B9F1-BC598AB2DA4D}"/>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Implementing </a:t>
            </a:r>
            <a:r>
              <a:rPr lang="en-US" altLang="en-US" b="1">
                <a:solidFill>
                  <a:schemeClr val="tx2"/>
                </a:solidFill>
              </a:rPr>
              <a:t>group management</a:t>
            </a:r>
            <a:endParaRPr lang="en-US" b="1" dirty="0">
              <a:solidFill>
                <a:schemeClr val="tx2"/>
              </a:solidFill>
            </a:endParaRPr>
          </a:p>
        </p:txBody>
      </p:sp>
      <p:sp>
        <p:nvSpPr>
          <p:cNvPr id="27" name="Text Placeholder 2">
            <a:hlinkClick r:id="rId18" action="ppaction://hlinksldjump"/>
            <a:extLst>
              <a:ext uri="{FF2B5EF4-FFF2-40B4-BE49-F238E27FC236}">
                <a16:creationId xmlns:a16="http://schemas.microsoft.com/office/drawing/2014/main" id="{FF97EB73-6786-4169-83FA-B512B8BFF7F0}"/>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a:t>
            </a:r>
            <a:r>
              <a:rPr lang="en-US"/>
              <a:t>group </a:t>
            </a:r>
            <a:r>
              <a:rPr lang="en-US" dirty="0"/>
              <a:t>membership by using Group </a:t>
            </a:r>
            <a:r>
              <a:rPr lang="en-US" dirty="0" err="1"/>
              <a:t>Policy</a:t>
            </a:r>
            <a:r>
              <a:rPr lang="en-US" altLang="en-US" dirty="0" err="1"/>
              <a:t>roup</a:t>
            </a:r>
            <a:r>
              <a:rPr lang="en-US" altLang="en-US" dirty="0"/>
              <a:t> Policy</a:t>
            </a:r>
            <a:endParaRPr lang="en-US" dirty="0"/>
          </a:p>
        </p:txBody>
      </p:sp>
      <p:sp>
        <p:nvSpPr>
          <p:cNvPr id="21" name="Text Placeholder 2">
            <a:hlinkClick r:id="rId19" action="ppaction://hlinksldjump"/>
            <a:extLst>
              <a:ext uri="{FF2B5EF4-FFF2-40B4-BE49-F238E27FC236}">
                <a16:creationId xmlns:a16="http://schemas.microsoft.com/office/drawing/2014/main" id="{4AD823E3-5D01-474D-B219-BDF30C2498D8}"/>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Default groups</a:t>
            </a:r>
            <a:endParaRPr lang="en-US" dirty="0"/>
          </a:p>
        </p:txBody>
      </p:sp>
      <p:sp>
        <p:nvSpPr>
          <p:cNvPr id="24" name="Text Placeholder 2">
            <a:hlinkClick r:id="rId20" action="ppaction://hlinksldjump"/>
            <a:extLst>
              <a:ext uri="{FF2B5EF4-FFF2-40B4-BE49-F238E27FC236}">
                <a16:creationId xmlns:a16="http://schemas.microsoft.com/office/drawing/2014/main" id="{EA05C09C-6309-49B9-B3B3-5A531714BB70}"/>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Special identities</a:t>
            </a:r>
            <a:endParaRPr lang="en-US" dirty="0"/>
          </a:p>
        </p:txBody>
      </p:sp>
    </p:spTree>
    <p:extLst>
      <p:ext uri="{BB962C8B-B14F-4D97-AF65-F5344CB8AC3E}">
        <p14:creationId xmlns:p14="http://schemas.microsoft.com/office/powerpoint/2010/main" val="374674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CDF9-7F81-4D38-83C5-5F650973729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385CBA4-AD1E-45F6-9A92-D0081839D35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A584209A-C2BB-4974-AFCB-B4BE038B229B}"/>
              </a:ext>
            </a:extLst>
          </p:cNvPr>
          <p:cNvSpPr>
            <a:spLocks noGrp="1"/>
          </p:cNvSpPr>
          <p:nvPr>
            <p:ph type="subTitle" idx="1"/>
          </p:nvPr>
        </p:nvSpPr>
        <p:spPr/>
        <p:txBody>
          <a:bodyPr/>
          <a:lstStyle/>
          <a:p>
            <a:endParaRPr lang="en-US"/>
          </a:p>
        </p:txBody>
      </p:sp>
      <p:sp>
        <p:nvSpPr>
          <p:cNvPr id="5" name="Content Placeholder 2">
            <a:extLst>
              <a:ext uri="{FF2B5EF4-FFF2-40B4-BE49-F238E27FC236}">
                <a16:creationId xmlns:a16="http://schemas.microsoft.com/office/drawing/2014/main" id="{AB1C3D70-C504-4FA3-9BAC-E3A414B8C1A2}"/>
              </a:ext>
            </a:extLst>
          </p:cNvPr>
          <p:cNvSpPr txBox="1">
            <a:spLocks/>
          </p:cNvSpPr>
          <p:nvPr/>
        </p:nvSpPr>
        <p:spPr>
          <a:xfrm>
            <a:off x="458788" y="118086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Distribution groups</a:t>
            </a:r>
          </a:p>
          <a:p>
            <a:pPr lvl="1"/>
            <a:r>
              <a:rPr lang="en-US" b="0" kern="0" dirty="0">
                <a:solidFill>
                  <a:srgbClr val="000000"/>
                </a:solidFill>
              </a:rPr>
              <a:t>Used only with email applications</a:t>
            </a:r>
          </a:p>
          <a:p>
            <a:pPr lvl="1"/>
            <a:r>
              <a:rPr lang="en-US" b="0" kern="0" dirty="0">
                <a:solidFill>
                  <a:srgbClr val="000000"/>
                </a:solidFill>
              </a:rPr>
              <a:t>Not security enabled (no SID)                               </a:t>
            </a:r>
          </a:p>
          <a:p>
            <a:pPr lvl="1"/>
            <a:r>
              <a:rPr lang="en-US" b="0" kern="0" dirty="0">
                <a:solidFill>
                  <a:srgbClr val="000000"/>
                </a:solidFill>
              </a:rPr>
              <a:t>Cannot be given permissions</a:t>
            </a:r>
            <a:endParaRPr lang="en-US" sz="1400" b="0" kern="0" dirty="0">
              <a:solidFill>
                <a:srgbClr val="000000"/>
              </a:solidFill>
            </a:endParaRPr>
          </a:p>
          <a:p>
            <a:pPr lvl="0"/>
            <a:endParaRPr lang="en-US" sz="1600" b="0" kern="0" dirty="0">
              <a:solidFill>
                <a:srgbClr val="000000"/>
              </a:solidFill>
            </a:endParaRPr>
          </a:p>
          <a:p>
            <a:pPr lvl="0"/>
            <a:r>
              <a:rPr lang="en-US" b="0" kern="0" dirty="0">
                <a:solidFill>
                  <a:srgbClr val="000000"/>
                </a:solidFill>
              </a:rPr>
              <a:t>Security groups</a:t>
            </a:r>
          </a:p>
          <a:p>
            <a:pPr lvl="1"/>
            <a:r>
              <a:rPr lang="en-US" b="0" kern="0" dirty="0">
                <a:solidFill>
                  <a:srgbClr val="000000"/>
                </a:solidFill>
              </a:rPr>
              <a:t>Security principal with a SID</a:t>
            </a:r>
          </a:p>
          <a:p>
            <a:pPr lvl="1"/>
            <a:r>
              <a:rPr lang="en-US" b="0" kern="0" dirty="0">
                <a:solidFill>
                  <a:srgbClr val="000000"/>
                </a:solidFill>
              </a:rPr>
              <a:t>Can be given permissions</a:t>
            </a:r>
          </a:p>
          <a:p>
            <a:pPr lvl="1"/>
            <a:r>
              <a:rPr lang="en-US" b="0" kern="0" dirty="0">
                <a:solidFill>
                  <a:srgbClr val="000000"/>
                </a:solidFill>
              </a:rPr>
              <a:t>Can also be email-enabled</a:t>
            </a:r>
            <a:endParaRPr lang="en-US" sz="1400" b="0" kern="0" dirty="0">
              <a:solidFill>
                <a:srgbClr val="000000"/>
              </a:solidFill>
            </a:endParaRPr>
          </a:p>
          <a:p>
            <a:pPr marL="0" lvl="1" indent="0">
              <a:buNone/>
            </a:pPr>
            <a:endParaRPr lang="en-CA" sz="1400" b="0" kern="0" dirty="0">
              <a:solidFill>
                <a:srgbClr val="000000"/>
              </a:solidFill>
            </a:endParaRPr>
          </a:p>
          <a:p>
            <a:pPr marL="0" lvl="1" indent="0">
              <a:buNone/>
            </a:pPr>
            <a:r>
              <a:rPr lang="en-CA" b="0" kern="0" dirty="0">
                <a:solidFill>
                  <a:srgbClr val="000000"/>
                </a:solidFill>
              </a:rPr>
              <a:t>You can convert security groups to distribution groups and distribution groups to security groups</a:t>
            </a:r>
            <a:endParaRPr lang="en-US" b="0" kern="0" dirty="0">
              <a:solidFill>
                <a:srgbClr val="000000"/>
              </a:solidFill>
            </a:endParaRPr>
          </a:p>
        </p:txBody>
      </p:sp>
      <p:pic>
        <p:nvPicPr>
          <p:cNvPr id="15" name="Picture 14" descr="C:\Users\Sally\Desktop\ID Resources\MSTP\SRTech_Reference\Graphics for IDs\Microsoft Illustrations\Users_group_2.png">
            <a:extLst>
              <a:ext uri="{FF2B5EF4-FFF2-40B4-BE49-F238E27FC236}">
                <a16:creationId xmlns:a16="http://schemas.microsoft.com/office/drawing/2014/main" id="{A48DDE32-EFB0-4FE5-8FF9-F6097FE50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610" y="3752297"/>
            <a:ext cx="1627187" cy="175577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descr="Illustration depicts two groups, the group at the top of the slide is a distribution group that is email enabled and the group below is a security group that has permissions assigned.&#10;&#10;">
            <a:extLst>
              <a:ext uri="{FF2B5EF4-FFF2-40B4-BE49-F238E27FC236}">
                <a16:creationId xmlns:a16="http://schemas.microsoft.com/office/drawing/2014/main" id="{84470752-B4B7-42B9-BC8C-920E8C76B38B}"/>
              </a:ext>
            </a:extLst>
          </p:cNvPr>
          <p:cNvGrpSpPr/>
          <p:nvPr/>
        </p:nvGrpSpPr>
        <p:grpSpPr>
          <a:xfrm>
            <a:off x="8433948" y="1746001"/>
            <a:ext cx="2432372" cy="3931139"/>
            <a:chOff x="5851169" y="1128477"/>
            <a:chExt cx="2432372" cy="3931139"/>
          </a:xfrm>
        </p:grpSpPr>
        <p:pic>
          <p:nvPicPr>
            <p:cNvPr id="17" name="Picture 2" descr="C:\Users\Sally\Desktop\ID Resources\MSTP\SRTech_Reference\Graphics for IDs\Microsoft Illustrations\Users_group_1.png">
              <a:extLst>
                <a:ext uri="{FF2B5EF4-FFF2-40B4-BE49-F238E27FC236}">
                  <a16:creationId xmlns:a16="http://schemas.microsoft.com/office/drawing/2014/main" id="{5145AB0C-E81F-42B7-9869-7607E1ED6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169" y="1128477"/>
              <a:ext cx="1560513" cy="1682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Sally\Desktop\ID Resources\MSTP\SRTech_Reference\Graphics for IDs\Microsoft Illustrations\email_3.png">
              <a:extLst>
                <a:ext uri="{FF2B5EF4-FFF2-40B4-BE49-F238E27FC236}">
                  <a16:creationId xmlns:a16="http://schemas.microsoft.com/office/drawing/2014/main" id="{BEB5523D-D0DA-4CF0-94E5-C2B3AC390B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1682" y="1969852"/>
              <a:ext cx="549275" cy="3778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Sally\Desktop\ID Resources\MSTP\SRTech_Reference\Graphics for IDs\Microsoft Illustrations\Lok.emf">
              <a:extLst>
                <a:ext uri="{FF2B5EF4-FFF2-40B4-BE49-F238E27FC236}">
                  <a16:creationId xmlns:a16="http://schemas.microsoft.com/office/drawing/2014/main" id="{D917615E-F4FD-4D2A-83CB-731965BA12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628" y="2965703"/>
              <a:ext cx="2093913" cy="2093913"/>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6" descr="C:\Users\Sally\Desktop\ID Resources\MSTP\SRTech_Reference\Graphics for IDs\Microsoft Illustrations\Key_orange.png">
            <a:extLst>
              <a:ext uri="{FF2B5EF4-FFF2-40B4-BE49-F238E27FC236}">
                <a16:creationId xmlns:a16="http://schemas.microsoft.com/office/drawing/2014/main" id="{D2104F50-ADDC-43D4-AACE-FA316A27D4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9808564" y="4401584"/>
            <a:ext cx="1013144"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50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32016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2"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071BDA76-524D-49B8-8853-57EB81905FB9}"/>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Group types</a:t>
            </a:r>
            <a:endParaRPr lang="en-US" dirty="0"/>
          </a:p>
        </p:txBody>
      </p:sp>
      <p:sp>
        <p:nvSpPr>
          <p:cNvPr id="13" name="Text Placeholder 2">
            <a:hlinkClick r:id="rId17" action="ppaction://hlinksldjump"/>
            <a:extLst>
              <a:ext uri="{FF2B5EF4-FFF2-40B4-BE49-F238E27FC236}">
                <a16:creationId xmlns:a16="http://schemas.microsoft.com/office/drawing/2014/main" id="{3A71EC1B-DDE4-4403-9397-6300B8576AB0}"/>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Group scopes</a:t>
            </a:r>
            <a:endParaRPr lang="en-US" dirty="0"/>
          </a:p>
        </p:txBody>
      </p:sp>
      <p:sp>
        <p:nvSpPr>
          <p:cNvPr id="15" name="Text Placeholder 2">
            <a:hlinkClick r:id="rId18" action="ppaction://hlinksldjump"/>
            <a:extLst>
              <a:ext uri="{FF2B5EF4-FFF2-40B4-BE49-F238E27FC236}">
                <a16:creationId xmlns:a16="http://schemas.microsoft.com/office/drawing/2014/main" id="{E58B4C98-FD1B-49AF-B9F1-BC598AB2DA4D}"/>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a:t>
            </a:r>
            <a:r>
              <a:rPr lang="en-US" altLang="en-US"/>
              <a:t>group management</a:t>
            </a:r>
            <a:endParaRPr lang="en-US" dirty="0"/>
          </a:p>
        </p:txBody>
      </p:sp>
      <p:sp>
        <p:nvSpPr>
          <p:cNvPr id="14" name="Text Placeholder 2">
            <a:extLst>
              <a:ext uri="{FF2B5EF4-FFF2-40B4-BE49-F238E27FC236}">
                <a16:creationId xmlns:a16="http://schemas.microsoft.com/office/drawing/2014/main" id="{F83CE8D9-EBC0-486B-B2B4-AEAE1E87AC03}"/>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Managing </a:t>
            </a:r>
            <a:r>
              <a:rPr lang="en-US" b="1" dirty="0">
                <a:solidFill>
                  <a:schemeClr val="tx2"/>
                </a:solidFill>
              </a:rPr>
              <a:t>group membership by using Group </a:t>
            </a:r>
            <a:r>
              <a:rPr lang="en-US" b="1" dirty="0" err="1">
                <a:solidFill>
                  <a:schemeClr val="tx2"/>
                </a:solidFill>
              </a:rPr>
              <a:t>Policy</a:t>
            </a:r>
            <a:r>
              <a:rPr lang="en-US" altLang="en-US" b="1" dirty="0" err="1">
                <a:solidFill>
                  <a:schemeClr val="tx2"/>
                </a:solidFill>
              </a:rPr>
              <a:t>roup</a:t>
            </a:r>
            <a:r>
              <a:rPr lang="en-US" altLang="en-US" b="1" dirty="0">
                <a:solidFill>
                  <a:schemeClr val="tx2"/>
                </a:solidFill>
              </a:rPr>
              <a:t> Policy</a:t>
            </a:r>
            <a:endParaRPr lang="en-US" b="1" dirty="0">
              <a:solidFill>
                <a:schemeClr val="tx2"/>
              </a:solidFill>
            </a:endParaRPr>
          </a:p>
        </p:txBody>
      </p:sp>
      <p:sp>
        <p:nvSpPr>
          <p:cNvPr id="17" name="Text Placeholder 2">
            <a:hlinkClick r:id="rId19" action="ppaction://hlinksldjump"/>
            <a:extLst>
              <a:ext uri="{FF2B5EF4-FFF2-40B4-BE49-F238E27FC236}">
                <a16:creationId xmlns:a16="http://schemas.microsoft.com/office/drawing/2014/main" id="{F36F3A65-2C01-47EF-A14B-9A01A5E8EFC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Default groups</a:t>
            </a:r>
            <a:endParaRPr lang="en-US" dirty="0"/>
          </a:p>
        </p:txBody>
      </p:sp>
      <p:sp>
        <p:nvSpPr>
          <p:cNvPr id="21" name="Text Placeholder 2">
            <a:hlinkClick r:id="rId20" action="ppaction://hlinksldjump"/>
            <a:extLst>
              <a:ext uri="{FF2B5EF4-FFF2-40B4-BE49-F238E27FC236}">
                <a16:creationId xmlns:a16="http://schemas.microsoft.com/office/drawing/2014/main" id="{A55DD3D3-437E-4114-8697-3A7D45B6702D}"/>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Special identities</a:t>
            </a:r>
            <a:endParaRPr lang="en-US" dirty="0"/>
          </a:p>
        </p:txBody>
      </p:sp>
    </p:spTree>
    <p:extLst>
      <p:ext uri="{BB962C8B-B14F-4D97-AF65-F5344CB8AC3E}">
        <p14:creationId xmlns:p14="http://schemas.microsoft.com/office/powerpoint/2010/main" val="305138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84185A6-DDFD-45F1-894F-A4F29AC3A7F0}"/>
              </a:ext>
            </a:extLst>
          </p:cNvPr>
          <p:cNvGraphicFramePr>
            <a:graphicFrameLocks noChangeAspect="1"/>
          </p:cNvGraphicFramePr>
          <p:nvPr>
            <p:custDataLst>
              <p:tags r:id="rId2"/>
            </p:custDataLst>
            <p:extLst>
              <p:ext uri="{D42A27DB-BD31-4B8C-83A1-F6EECF244321}">
                <p14:modId xmlns:p14="http://schemas.microsoft.com/office/powerpoint/2010/main" val="587007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6190243-EA44-486D-B69E-FA98D32F31A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B435454-990E-472B-8F20-AAD8FFE34EEE}"/>
              </a:ext>
            </a:extLst>
          </p:cNvPr>
          <p:cNvSpPr>
            <a:spLocks noGrp="1"/>
          </p:cNvSpPr>
          <p:nvPr>
            <p:ph type="title"/>
          </p:nvPr>
        </p:nvSpPr>
        <p:spPr/>
        <p:txBody>
          <a:bodyPr/>
          <a:lstStyle/>
          <a:p>
            <a:r>
              <a:rPr lang="en-US" b="0" dirty="0"/>
              <a:t>Managing group membership by using Group Policy</a:t>
            </a:r>
            <a:endParaRPr lang="en-US" dirty="0"/>
          </a:p>
        </p:txBody>
      </p:sp>
      <p:sp>
        <p:nvSpPr>
          <p:cNvPr id="3" name="Text Placeholder 2">
            <a:extLst>
              <a:ext uri="{FF2B5EF4-FFF2-40B4-BE49-F238E27FC236}">
                <a16:creationId xmlns:a16="http://schemas.microsoft.com/office/drawing/2014/main" id="{0434B13E-6F53-43DB-9826-603D1C475D3F}"/>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9AF051F-474F-4BCE-B61F-9431CA6C0AD1}"/>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7139FC6C-E637-41CE-94AD-1E6FD6DD49A4}"/>
              </a:ext>
            </a:extLst>
          </p:cNvPr>
          <p:cNvSpPr/>
          <p:nvPr/>
        </p:nvSpPr>
        <p:spPr>
          <a:xfrm>
            <a:off x="554736" y="1228532"/>
            <a:ext cx="11085576" cy="3970318"/>
          </a:xfrm>
          <a:prstGeom prst="rect">
            <a:avLst/>
          </a:prstGeom>
        </p:spPr>
        <p:txBody>
          <a:bodyPr wrap="square">
            <a:spAutoFit/>
          </a:bodyPr>
          <a:lstStyle/>
          <a:p>
            <a:r>
              <a:rPr lang="en-US" dirty="0">
                <a:latin typeface="SegoePro"/>
              </a:rPr>
              <a:t>Group Policy provides a setting called </a:t>
            </a:r>
            <a:r>
              <a:rPr lang="en-US" b="1" dirty="0">
                <a:latin typeface="SegoePro,Bold"/>
              </a:rPr>
              <a:t>Restricted Groups </a:t>
            </a:r>
            <a:r>
              <a:rPr lang="en-US" dirty="0">
                <a:latin typeface="SegoePro"/>
              </a:rPr>
              <a:t>that enables you to control the membership of</a:t>
            </a:r>
          </a:p>
          <a:p>
            <a:r>
              <a:rPr lang="en-US" dirty="0">
                <a:latin typeface="SegoePro"/>
              </a:rPr>
              <a:t>local groups on domain-joined computers. </a:t>
            </a:r>
            <a:r>
              <a:rPr lang="en-US" dirty="0"/>
              <a:t>it will also remove any user (or group) from the targeted</a:t>
            </a:r>
          </a:p>
          <a:p>
            <a:r>
              <a:rPr lang="en-US" dirty="0"/>
              <a:t>group if they are not on the list of users or groups that the setting assigns.</a:t>
            </a:r>
            <a:endParaRPr lang="en-US" dirty="0">
              <a:latin typeface="SegoePro"/>
            </a:endParaRPr>
          </a:p>
          <a:p>
            <a:endParaRPr lang="en-US" dirty="0">
              <a:latin typeface="SegoePro"/>
            </a:endParaRPr>
          </a:p>
          <a:p>
            <a:r>
              <a:rPr lang="en-US" dirty="0"/>
              <a:t>Configuring a GPO and assigning that GPO to the OU holding those computer accounts:</a:t>
            </a:r>
          </a:p>
          <a:p>
            <a:pPr marL="285750" indent="-285750">
              <a:buFont typeface="Arial" panose="020B0604020202020204" pitchFamily="34" charset="0"/>
              <a:buChar char="•"/>
            </a:pPr>
            <a:r>
              <a:rPr lang="en-US" b="1" dirty="0"/>
              <a:t>Computer Configuration &gt; Security settings &gt; Windows Settings &gt; Restricted Groups</a:t>
            </a:r>
          </a:p>
          <a:p>
            <a:pPr marL="285750" indent="-285750">
              <a:buFont typeface="Arial" panose="020B0604020202020204" pitchFamily="34" charset="0"/>
              <a:buChar char="•"/>
            </a:pPr>
            <a:endParaRPr lang="en-US" dirty="0"/>
          </a:p>
          <a:p>
            <a:r>
              <a:rPr lang="en-US" dirty="0"/>
              <a:t>To configure membership in AD DS groups, you must assign the GPO to the OU that</a:t>
            </a:r>
          </a:p>
          <a:p>
            <a:r>
              <a:rPr lang="en-US" dirty="0"/>
              <a:t>holds the Domain Controllers computer accounts.</a:t>
            </a:r>
          </a:p>
          <a:p>
            <a:endParaRPr lang="en-US" dirty="0"/>
          </a:p>
          <a:p>
            <a:r>
              <a:rPr lang="en-US" dirty="0"/>
              <a:t>If the group policy object that you used to configure the restricted group membership is unlinked from the</a:t>
            </a:r>
          </a:p>
          <a:p>
            <a:r>
              <a:rPr lang="en-US" dirty="0"/>
              <a:t>container holding the computer accounts, or if you delete the restricted group entry from the GPO, then</a:t>
            </a:r>
          </a:p>
          <a:p>
            <a:r>
              <a:rPr lang="en-US" dirty="0"/>
              <a:t>the group memberships that it assigned are not removed. You must modify those group memberships</a:t>
            </a:r>
          </a:p>
          <a:p>
            <a:r>
              <a:rPr lang="en-US" dirty="0"/>
              <a:t>manually</a:t>
            </a:r>
          </a:p>
        </p:txBody>
      </p:sp>
    </p:spTree>
    <p:extLst>
      <p:ext uri="{BB962C8B-B14F-4D97-AF65-F5344CB8AC3E}">
        <p14:creationId xmlns:p14="http://schemas.microsoft.com/office/powerpoint/2010/main" val="26004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827021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6"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071BDA76-524D-49B8-8853-57EB81905FB9}"/>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Group types</a:t>
            </a:r>
            <a:endParaRPr lang="en-US" dirty="0"/>
          </a:p>
        </p:txBody>
      </p:sp>
      <p:sp>
        <p:nvSpPr>
          <p:cNvPr id="13" name="Text Placeholder 2">
            <a:hlinkClick r:id="rId17" action="ppaction://hlinksldjump"/>
            <a:extLst>
              <a:ext uri="{FF2B5EF4-FFF2-40B4-BE49-F238E27FC236}">
                <a16:creationId xmlns:a16="http://schemas.microsoft.com/office/drawing/2014/main" id="{3A71EC1B-DDE4-4403-9397-6300B8576AB0}"/>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Group scopes</a:t>
            </a:r>
            <a:endParaRPr lang="en-US" dirty="0"/>
          </a:p>
        </p:txBody>
      </p:sp>
      <p:sp>
        <p:nvSpPr>
          <p:cNvPr id="15" name="Text Placeholder 2">
            <a:hlinkClick r:id="rId18" action="ppaction://hlinksldjump"/>
            <a:extLst>
              <a:ext uri="{FF2B5EF4-FFF2-40B4-BE49-F238E27FC236}">
                <a16:creationId xmlns:a16="http://schemas.microsoft.com/office/drawing/2014/main" id="{E58B4C98-FD1B-49AF-B9F1-BC598AB2DA4D}"/>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a:t>
            </a:r>
            <a:r>
              <a:rPr lang="en-US" altLang="en-US"/>
              <a:t>group management</a:t>
            </a:r>
            <a:endParaRPr lang="en-US" dirty="0"/>
          </a:p>
        </p:txBody>
      </p:sp>
      <p:sp>
        <p:nvSpPr>
          <p:cNvPr id="23" name="Text Placeholder 2">
            <a:hlinkClick r:id="rId19" action="ppaction://hlinksldjump"/>
            <a:extLst>
              <a:ext uri="{FF2B5EF4-FFF2-40B4-BE49-F238E27FC236}">
                <a16:creationId xmlns:a16="http://schemas.microsoft.com/office/drawing/2014/main" id="{DFC8A2A5-650B-4DE9-9A45-3B0294ECB766}"/>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a:t>
            </a:r>
            <a:r>
              <a:rPr lang="en-US"/>
              <a:t>group </a:t>
            </a:r>
            <a:r>
              <a:rPr lang="en-US" dirty="0"/>
              <a:t>membership by using Group </a:t>
            </a:r>
            <a:r>
              <a:rPr lang="en-US" dirty="0" err="1"/>
              <a:t>Policy</a:t>
            </a:r>
            <a:r>
              <a:rPr lang="en-US" altLang="en-US" dirty="0" err="1"/>
              <a:t>roup</a:t>
            </a:r>
            <a:r>
              <a:rPr lang="en-US" altLang="en-US" dirty="0"/>
              <a:t> Policy</a:t>
            </a:r>
            <a:endParaRPr lang="en-US" dirty="0"/>
          </a:p>
        </p:txBody>
      </p:sp>
      <p:sp>
        <p:nvSpPr>
          <p:cNvPr id="16" name="Text Placeholder 2">
            <a:extLst>
              <a:ext uri="{FF2B5EF4-FFF2-40B4-BE49-F238E27FC236}">
                <a16:creationId xmlns:a16="http://schemas.microsoft.com/office/drawing/2014/main" id="{5191807A-37A7-4B17-9077-EA46492E1017}"/>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Default groups</a:t>
            </a:r>
            <a:endParaRPr lang="en-US" b="1" dirty="0">
              <a:solidFill>
                <a:schemeClr val="tx2"/>
              </a:solidFill>
            </a:endParaRPr>
          </a:p>
        </p:txBody>
      </p:sp>
      <p:sp>
        <p:nvSpPr>
          <p:cNvPr id="20" name="Text Placeholder 2">
            <a:hlinkClick r:id="rId20" action="ppaction://hlinksldjump"/>
            <a:extLst>
              <a:ext uri="{FF2B5EF4-FFF2-40B4-BE49-F238E27FC236}">
                <a16:creationId xmlns:a16="http://schemas.microsoft.com/office/drawing/2014/main" id="{76BFB20B-5D38-4FAA-8AF3-EC4A0A41F750}"/>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Special identities</a:t>
            </a:r>
            <a:endParaRPr lang="en-US" dirty="0"/>
          </a:p>
        </p:txBody>
      </p:sp>
    </p:spTree>
    <p:extLst>
      <p:ext uri="{BB962C8B-B14F-4D97-AF65-F5344CB8AC3E}">
        <p14:creationId xmlns:p14="http://schemas.microsoft.com/office/powerpoint/2010/main" val="32475579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RCRrvBEz9tLWJSevNavYs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KuRvPBaFErx639Ilhank6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g43.EWhBleH21fwCBhYzf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AgNEfdIKCBwtSpNiUfen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jlw9OM7z6uCi83RtWLgIk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QnOeARitnGtzGFLi5nApR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PlK.xVbFjydy2IjPnN0xLw"/>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nllTpkH2aNMgCgPa.e9oh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5wv4nYjK7E8c_lU3DRzDc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x.Z04TANN2mC8_KOAhmSW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m4Zr_hWTBIcpTSkQMF27p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lw9OM7z6uCi83RtWLgIk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QnOeARitnGtzGFLi5nApR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bq0ZccnbUZi6WuaD5PwFc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Q4PWSBzqQzOGCnf9mSsib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Sv6v2veAhz_pokSPIwcw.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O_k53Sg07IRewREzSykNxg"/>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jlw9OM7z6uCi83RtWLgIk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QnOeARitnGtzGFLi5nApR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bq0ZccnbUZi6WuaD5PwFc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ybhCtSHYjc8DrvxdlZ8NN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oxQVJc8mddaiFXCoZIEQe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J5eprg1qWZYLv83BZ4z0l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f6eZqdgsJYwKnwy23FhQz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jlw9OM7z6uCi83RtWLgIk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QnOeARitnGtzGFLi5nApRw"/>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bq0ZccnbUZi6WuaD5PwFc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TI5wPaT6CrlyKlHuND9x1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zEnQ4vQ7V.UrRavbbVUS_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3Vc3rsFydbTCl0fkk2LcEQ"/>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jlw9OM7z6uCi83RtWLgIkQ"/>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QnOeARitnGtzGFLi5nApR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bq0ZccnbUZi6WuaD5PwFcw"/>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yAGYZ2G7q3i73d_UB0W05Q"/>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zEnQ4vQ7V.UrRavbbVUS_g"/>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EgA7.PtnKkoYUz84pe6hbA"/>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254</TotalTime>
  <Words>957</Words>
  <Application>Microsoft Office PowerPoint</Application>
  <PresentationFormat>Widescreen</PresentationFormat>
  <Paragraphs>102</Paragraphs>
  <Slides>11</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SegoePro</vt:lpstr>
      <vt:lpstr>SegoePro,Bold</vt:lpstr>
      <vt:lpstr>Arial</vt:lpstr>
      <vt:lpstr>Georgia</vt:lpstr>
      <vt:lpstr>Segoe UI</vt:lpstr>
      <vt:lpstr>Wingdings</vt:lpstr>
      <vt:lpstr>White</vt:lpstr>
      <vt:lpstr>Contrast</vt:lpstr>
      <vt:lpstr>think-cell Slide</vt:lpstr>
      <vt:lpstr>Managing groups in AD DS</vt:lpstr>
      <vt:lpstr>Agenda</vt:lpstr>
      <vt:lpstr>Agenda</vt:lpstr>
      <vt:lpstr>Group scopes</vt:lpstr>
      <vt:lpstr>Agenda</vt:lpstr>
      <vt:lpstr>PowerPoint Presentation</vt:lpstr>
      <vt:lpstr>Agenda</vt:lpstr>
      <vt:lpstr>Managing group membership by using Group Policy</vt:lpstr>
      <vt:lpstr>Agenda</vt:lpstr>
      <vt:lpstr>Agenda</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groups in AD DS</dc:title>
  <dc:subject/>
  <dc:creator>Lam Nguyen</dc:creator>
  <cp:keywords/>
  <dc:description/>
  <cp:lastModifiedBy>Lam Nguyen</cp:lastModifiedBy>
  <cp:revision>19</cp:revision>
  <cp:lastPrinted>2018-10-30T20:37:12Z</cp:lastPrinted>
  <dcterms:created xsi:type="dcterms:W3CDTF">2021-02-21T03:25:04Z</dcterms:created>
  <dcterms:modified xsi:type="dcterms:W3CDTF">2021-02-21T07:39:58Z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