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68" r:id="rId5"/>
    <p:sldId id="265" r:id="rId6"/>
    <p:sldId id="266" r:id="rId7"/>
    <p:sldId id="259" r:id="rId8"/>
    <p:sldId id="260" r:id="rId9"/>
    <p:sldId id="267" r:id="rId10"/>
    <p:sldId id="261" r:id="rId11"/>
    <p:sldId id="262" r:id="rId12"/>
    <p:sldId id="269" r:id="rId13"/>
    <p:sldId id="263" r:id="rId14"/>
    <p:sldId id="270" r:id="rId15"/>
    <p:sldId id="271" r:id="rId16"/>
    <p:sldId id="264" r:id="rId1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E44A2-0714-4601-9EFD-DFEDCDCA03BF}" v="290" dt="2021-05-12T15:27:40.301"/>
    <p1510:client id="{12449871-1097-D446-71DC-F63D3A284D7A}" v="150" dt="2021-05-12T16:32:06.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4660"/>
  </p:normalViewPr>
  <p:slideViewPr>
    <p:cSldViewPr snapToGrid="0">
      <p:cViewPr varScale="1">
        <p:scale>
          <a:sx n="57" d="100"/>
          <a:sy n="57" d="100"/>
        </p:scale>
        <p:origin x="78" y="1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m. Nguyen Thanh - CMCGlobal DU12" userId="S::ntlam3@cmc.com.vn::c4774842-7813-41bb-9a2e-53b6b58180d6" providerId="AD" clId="Web-{12449871-1097-D446-71DC-F63D3A284D7A}"/>
    <pc:docChg chg="addSld modSld">
      <pc:chgData name="Lam. Nguyen Thanh - CMCGlobal DU12" userId="S::ntlam3@cmc.com.vn::c4774842-7813-41bb-9a2e-53b6b58180d6" providerId="AD" clId="Web-{12449871-1097-D446-71DC-F63D3A284D7A}" dt="2021-05-12T16:32:35.058" v="83"/>
      <pc:docMkLst>
        <pc:docMk/>
      </pc:docMkLst>
      <pc:sldChg chg="modSp">
        <pc:chgData name="Lam. Nguyen Thanh - CMCGlobal DU12" userId="S::ntlam3@cmc.com.vn::c4774842-7813-41bb-9a2e-53b6b58180d6" providerId="AD" clId="Web-{12449871-1097-D446-71DC-F63D3A284D7A}" dt="2021-05-12T16:26:12.204" v="25" actId="20577"/>
        <pc:sldMkLst>
          <pc:docMk/>
          <pc:sldMk cId="50870022" sldId="257"/>
        </pc:sldMkLst>
        <pc:spChg chg="mod">
          <ac:chgData name="Lam. Nguyen Thanh - CMCGlobal DU12" userId="S::ntlam3@cmc.com.vn::c4774842-7813-41bb-9a2e-53b6b58180d6" providerId="AD" clId="Web-{12449871-1097-D446-71DC-F63D3A284D7A}" dt="2021-05-12T16:26:12.204" v="25" actId="20577"/>
          <ac:spMkLst>
            <pc:docMk/>
            <pc:sldMk cId="50870022" sldId="257"/>
            <ac:spMk id="3" creationId="{680C6E76-0A99-4A3F-85B9-248F87B87AA4}"/>
          </ac:spMkLst>
        </pc:spChg>
      </pc:sldChg>
      <pc:sldChg chg="modSp">
        <pc:chgData name="Lam. Nguyen Thanh - CMCGlobal DU12" userId="S::ntlam3@cmc.com.vn::c4774842-7813-41bb-9a2e-53b6b58180d6" providerId="AD" clId="Web-{12449871-1097-D446-71DC-F63D3A284D7A}" dt="2021-05-12T16:31:09.822" v="67" actId="20577"/>
        <pc:sldMkLst>
          <pc:docMk/>
          <pc:sldMk cId="3953233467" sldId="260"/>
        </pc:sldMkLst>
        <pc:spChg chg="mod">
          <ac:chgData name="Lam. Nguyen Thanh - CMCGlobal DU12" userId="S::ntlam3@cmc.com.vn::c4774842-7813-41bb-9a2e-53b6b58180d6" providerId="AD" clId="Web-{12449871-1097-D446-71DC-F63D3A284D7A}" dt="2021-05-12T16:31:09.822" v="67" actId="20577"/>
          <ac:spMkLst>
            <pc:docMk/>
            <pc:sldMk cId="3953233467" sldId="260"/>
            <ac:spMk id="3" creationId="{45F1D7CE-1200-4214-BCE3-1B258DC3D6AF}"/>
          </ac:spMkLst>
        </pc:spChg>
      </pc:sldChg>
      <pc:sldChg chg="modSp add replId">
        <pc:chgData name="Lam. Nguyen Thanh - CMCGlobal DU12" userId="S::ntlam3@cmc.com.vn::c4774842-7813-41bb-9a2e-53b6b58180d6" providerId="AD" clId="Web-{12449871-1097-D446-71DC-F63D3A284D7A}" dt="2021-05-12T16:29:29.289" v="50" actId="20577"/>
        <pc:sldMkLst>
          <pc:docMk/>
          <pc:sldMk cId="3130647883" sldId="265"/>
        </pc:sldMkLst>
        <pc:spChg chg="mod">
          <ac:chgData name="Lam. Nguyen Thanh - CMCGlobal DU12" userId="S::ntlam3@cmc.com.vn::c4774842-7813-41bb-9a2e-53b6b58180d6" providerId="AD" clId="Web-{12449871-1097-D446-71DC-F63D3A284D7A}" dt="2021-05-12T16:29:29.289" v="50" actId="20577"/>
          <ac:spMkLst>
            <pc:docMk/>
            <pc:sldMk cId="3130647883" sldId="265"/>
            <ac:spMk id="3" creationId="{384CF14C-45F0-43D3-AC50-BF8FC13EF4C5}"/>
          </ac:spMkLst>
        </pc:spChg>
      </pc:sldChg>
      <pc:sldChg chg="modSp add replId">
        <pc:chgData name="Lam. Nguyen Thanh - CMCGlobal DU12" userId="S::ntlam3@cmc.com.vn::c4774842-7813-41bb-9a2e-53b6b58180d6" providerId="AD" clId="Web-{12449871-1097-D446-71DC-F63D3A284D7A}" dt="2021-05-12T16:30:20.024" v="56" actId="20577"/>
        <pc:sldMkLst>
          <pc:docMk/>
          <pc:sldMk cId="1006218282" sldId="266"/>
        </pc:sldMkLst>
        <pc:spChg chg="mod">
          <ac:chgData name="Lam. Nguyen Thanh - CMCGlobal DU12" userId="S::ntlam3@cmc.com.vn::c4774842-7813-41bb-9a2e-53b6b58180d6" providerId="AD" clId="Web-{12449871-1097-D446-71DC-F63D3A284D7A}" dt="2021-05-12T16:30:20.024" v="56" actId="20577"/>
          <ac:spMkLst>
            <pc:docMk/>
            <pc:sldMk cId="1006218282" sldId="266"/>
            <ac:spMk id="3" creationId="{384CF14C-45F0-43D3-AC50-BF8FC13EF4C5}"/>
          </ac:spMkLst>
        </pc:spChg>
      </pc:sldChg>
      <pc:sldChg chg="modSp add replId modNotes">
        <pc:chgData name="Lam. Nguyen Thanh - CMCGlobal DU12" userId="S::ntlam3@cmc.com.vn::c4774842-7813-41bb-9a2e-53b6b58180d6" providerId="AD" clId="Web-{12449871-1097-D446-71DC-F63D3A284D7A}" dt="2021-05-12T16:32:35.058" v="83"/>
        <pc:sldMkLst>
          <pc:docMk/>
          <pc:sldMk cId="4172978111" sldId="267"/>
        </pc:sldMkLst>
        <pc:spChg chg="mod">
          <ac:chgData name="Lam. Nguyen Thanh - CMCGlobal DU12" userId="S::ntlam3@cmc.com.vn::c4774842-7813-41bb-9a2e-53b6b58180d6" providerId="AD" clId="Web-{12449871-1097-D446-71DC-F63D3A284D7A}" dt="2021-05-12T16:32:06.932" v="79" actId="20577"/>
          <ac:spMkLst>
            <pc:docMk/>
            <pc:sldMk cId="4172978111" sldId="267"/>
            <ac:spMk id="3" creationId="{45F1D7CE-1200-4214-BCE3-1B258DC3D6AF}"/>
          </ac:spMkLst>
        </pc:spChg>
      </pc:sldChg>
    </pc:docChg>
  </pc:docChgLst>
  <pc:docChgLst>
    <pc:chgData name="Lam. Nguyen Thanh - CMCGlobal DU12" userId="S::ntlam3@cmc.com.vn::c4774842-7813-41bb-9a2e-53b6b58180d6" providerId="AD" clId="Web-{106E44A2-0714-4601-9EFD-DFEDCDCA03BF}"/>
    <pc:docChg chg="addSld modSld">
      <pc:chgData name="Lam. Nguyen Thanh - CMCGlobal DU12" userId="S::ntlam3@cmc.com.vn::c4774842-7813-41bb-9a2e-53b6b58180d6" providerId="AD" clId="Web-{106E44A2-0714-4601-9EFD-DFEDCDCA03BF}" dt="2021-05-12T15:27:39.973" v="137" actId="20577"/>
      <pc:docMkLst>
        <pc:docMk/>
      </pc:docMkLst>
      <pc:sldChg chg="modSp">
        <pc:chgData name="Lam. Nguyen Thanh - CMCGlobal DU12" userId="S::ntlam3@cmc.com.vn::c4774842-7813-41bb-9a2e-53b6b58180d6" providerId="AD" clId="Web-{106E44A2-0714-4601-9EFD-DFEDCDCA03BF}" dt="2021-05-12T15:24:43.250" v="10" actId="20577"/>
        <pc:sldMkLst>
          <pc:docMk/>
          <pc:sldMk cId="109857222" sldId="256"/>
        </pc:sldMkLst>
        <pc:spChg chg="mod">
          <ac:chgData name="Lam. Nguyen Thanh - CMCGlobal DU12" userId="S::ntlam3@cmc.com.vn::c4774842-7813-41bb-9a2e-53b6b58180d6" providerId="AD" clId="Web-{106E44A2-0714-4601-9EFD-DFEDCDCA03BF}" dt="2021-05-12T15:24:43.250" v="10" actId="20577"/>
          <ac:spMkLst>
            <pc:docMk/>
            <pc:sldMk cId="109857222" sldId="256"/>
            <ac:spMk id="2" creationId="{00000000-0000-0000-0000-000000000000}"/>
          </ac:spMkLst>
        </pc:spChg>
      </pc:sldChg>
      <pc:sldChg chg="modSp new">
        <pc:chgData name="Lam. Nguyen Thanh - CMCGlobal DU12" userId="S::ntlam3@cmc.com.vn::c4774842-7813-41bb-9a2e-53b6b58180d6" providerId="AD" clId="Web-{106E44A2-0714-4601-9EFD-DFEDCDCA03BF}" dt="2021-05-12T15:25:08.641" v="26" actId="20577"/>
        <pc:sldMkLst>
          <pc:docMk/>
          <pc:sldMk cId="50870022" sldId="257"/>
        </pc:sldMkLst>
        <pc:spChg chg="mod">
          <ac:chgData name="Lam. Nguyen Thanh - CMCGlobal DU12" userId="S::ntlam3@cmc.com.vn::c4774842-7813-41bb-9a2e-53b6b58180d6" providerId="AD" clId="Web-{106E44A2-0714-4601-9EFD-DFEDCDCA03BF}" dt="2021-05-12T15:25:08.641" v="26" actId="20577"/>
          <ac:spMkLst>
            <pc:docMk/>
            <pc:sldMk cId="50870022" sldId="257"/>
            <ac:spMk id="2" creationId="{189EC94A-52FA-48E3-828F-0F4ED1B44AC5}"/>
          </ac:spMkLst>
        </pc:spChg>
      </pc:sldChg>
      <pc:sldChg chg="modSp new">
        <pc:chgData name="Lam. Nguyen Thanh - CMCGlobal DU12" userId="S::ntlam3@cmc.com.vn::c4774842-7813-41bb-9a2e-53b6b58180d6" providerId="AD" clId="Web-{106E44A2-0714-4601-9EFD-DFEDCDCA03BF}" dt="2021-05-12T15:25:53.080" v="50" actId="20577"/>
        <pc:sldMkLst>
          <pc:docMk/>
          <pc:sldMk cId="3647957832" sldId="258"/>
        </pc:sldMkLst>
        <pc:spChg chg="mod">
          <ac:chgData name="Lam. Nguyen Thanh - CMCGlobal DU12" userId="S::ntlam3@cmc.com.vn::c4774842-7813-41bb-9a2e-53b6b58180d6" providerId="AD" clId="Web-{106E44A2-0714-4601-9EFD-DFEDCDCA03BF}" dt="2021-05-12T15:25:53.080" v="50" actId="20577"/>
          <ac:spMkLst>
            <pc:docMk/>
            <pc:sldMk cId="3647957832" sldId="258"/>
            <ac:spMk id="2" creationId="{7BF69C01-D590-41C8-9E81-2975B5FAEA63}"/>
          </ac:spMkLst>
        </pc:spChg>
      </pc:sldChg>
      <pc:sldChg chg="modSp new">
        <pc:chgData name="Lam. Nguyen Thanh - CMCGlobal DU12" userId="S::ntlam3@cmc.com.vn::c4774842-7813-41bb-9a2e-53b6b58180d6" providerId="AD" clId="Web-{106E44A2-0714-4601-9EFD-DFEDCDCA03BF}" dt="2021-05-12T15:26:11.940" v="69" actId="20577"/>
        <pc:sldMkLst>
          <pc:docMk/>
          <pc:sldMk cId="2759027208" sldId="259"/>
        </pc:sldMkLst>
        <pc:spChg chg="mod">
          <ac:chgData name="Lam. Nguyen Thanh - CMCGlobal DU12" userId="S::ntlam3@cmc.com.vn::c4774842-7813-41bb-9a2e-53b6b58180d6" providerId="AD" clId="Web-{106E44A2-0714-4601-9EFD-DFEDCDCA03BF}" dt="2021-05-12T15:26:11.940" v="69" actId="20577"/>
          <ac:spMkLst>
            <pc:docMk/>
            <pc:sldMk cId="2759027208" sldId="259"/>
            <ac:spMk id="2" creationId="{A914238E-A40F-40DF-8E5D-9BDC466F3FB9}"/>
          </ac:spMkLst>
        </pc:spChg>
      </pc:sldChg>
      <pc:sldChg chg="modSp new">
        <pc:chgData name="Lam. Nguyen Thanh - CMCGlobal DU12" userId="S::ntlam3@cmc.com.vn::c4774842-7813-41bb-9a2e-53b6b58180d6" providerId="AD" clId="Web-{106E44A2-0714-4601-9EFD-DFEDCDCA03BF}" dt="2021-05-12T15:26:31.815" v="77" actId="20577"/>
        <pc:sldMkLst>
          <pc:docMk/>
          <pc:sldMk cId="3953233467" sldId="260"/>
        </pc:sldMkLst>
        <pc:spChg chg="mod">
          <ac:chgData name="Lam. Nguyen Thanh - CMCGlobal DU12" userId="S::ntlam3@cmc.com.vn::c4774842-7813-41bb-9a2e-53b6b58180d6" providerId="AD" clId="Web-{106E44A2-0714-4601-9EFD-DFEDCDCA03BF}" dt="2021-05-12T15:26:31.815" v="77" actId="20577"/>
          <ac:spMkLst>
            <pc:docMk/>
            <pc:sldMk cId="3953233467" sldId="260"/>
            <ac:spMk id="2" creationId="{4F93D110-AFC8-45FE-8D2B-3E8933587121}"/>
          </ac:spMkLst>
        </pc:spChg>
      </pc:sldChg>
      <pc:sldChg chg="modSp new">
        <pc:chgData name="Lam. Nguyen Thanh - CMCGlobal DU12" userId="S::ntlam3@cmc.com.vn::c4774842-7813-41bb-9a2e-53b6b58180d6" providerId="AD" clId="Web-{106E44A2-0714-4601-9EFD-DFEDCDCA03BF}" dt="2021-05-12T15:26:47.972" v="92" actId="20577"/>
        <pc:sldMkLst>
          <pc:docMk/>
          <pc:sldMk cId="201976217" sldId="261"/>
        </pc:sldMkLst>
        <pc:spChg chg="mod">
          <ac:chgData name="Lam. Nguyen Thanh - CMCGlobal DU12" userId="S::ntlam3@cmc.com.vn::c4774842-7813-41bb-9a2e-53b6b58180d6" providerId="AD" clId="Web-{106E44A2-0714-4601-9EFD-DFEDCDCA03BF}" dt="2021-05-12T15:26:47.972" v="92" actId="20577"/>
          <ac:spMkLst>
            <pc:docMk/>
            <pc:sldMk cId="201976217" sldId="261"/>
            <ac:spMk id="2" creationId="{BF066B20-C80A-486E-BA3D-94741EC7BD24}"/>
          </ac:spMkLst>
        </pc:spChg>
      </pc:sldChg>
      <pc:sldChg chg="modSp new">
        <pc:chgData name="Lam. Nguyen Thanh - CMCGlobal DU12" userId="S::ntlam3@cmc.com.vn::c4774842-7813-41bb-9a2e-53b6b58180d6" providerId="AD" clId="Web-{106E44A2-0714-4601-9EFD-DFEDCDCA03BF}" dt="2021-05-12T15:26:56.566" v="103" actId="20577"/>
        <pc:sldMkLst>
          <pc:docMk/>
          <pc:sldMk cId="3305133944" sldId="262"/>
        </pc:sldMkLst>
        <pc:spChg chg="mod">
          <ac:chgData name="Lam. Nguyen Thanh - CMCGlobal DU12" userId="S::ntlam3@cmc.com.vn::c4774842-7813-41bb-9a2e-53b6b58180d6" providerId="AD" clId="Web-{106E44A2-0714-4601-9EFD-DFEDCDCA03BF}" dt="2021-05-12T15:26:56.566" v="103" actId="20577"/>
          <ac:spMkLst>
            <pc:docMk/>
            <pc:sldMk cId="3305133944" sldId="262"/>
            <ac:spMk id="2" creationId="{5D3458F6-9F6D-436D-BAF5-259D29EBD7D5}"/>
          </ac:spMkLst>
        </pc:spChg>
      </pc:sldChg>
      <pc:sldChg chg="modSp new">
        <pc:chgData name="Lam. Nguyen Thanh - CMCGlobal DU12" userId="S::ntlam3@cmc.com.vn::c4774842-7813-41bb-9a2e-53b6b58180d6" providerId="AD" clId="Web-{106E44A2-0714-4601-9EFD-DFEDCDCA03BF}" dt="2021-05-12T15:27:21.410" v="106" actId="20577"/>
        <pc:sldMkLst>
          <pc:docMk/>
          <pc:sldMk cId="2974889667" sldId="263"/>
        </pc:sldMkLst>
        <pc:spChg chg="mod">
          <ac:chgData name="Lam. Nguyen Thanh - CMCGlobal DU12" userId="S::ntlam3@cmc.com.vn::c4774842-7813-41bb-9a2e-53b6b58180d6" providerId="AD" clId="Web-{106E44A2-0714-4601-9EFD-DFEDCDCA03BF}" dt="2021-05-12T15:27:21.410" v="106" actId="20577"/>
          <ac:spMkLst>
            <pc:docMk/>
            <pc:sldMk cId="2974889667" sldId="263"/>
            <ac:spMk id="2" creationId="{D7977AF6-CA1B-49D9-B9C3-FED48F894EB7}"/>
          </ac:spMkLst>
        </pc:spChg>
      </pc:sldChg>
      <pc:sldChg chg="modSp new">
        <pc:chgData name="Lam. Nguyen Thanh - CMCGlobal DU12" userId="S::ntlam3@cmc.com.vn::c4774842-7813-41bb-9a2e-53b6b58180d6" providerId="AD" clId="Web-{106E44A2-0714-4601-9EFD-DFEDCDCA03BF}" dt="2021-05-12T15:27:39.973" v="137" actId="20577"/>
        <pc:sldMkLst>
          <pc:docMk/>
          <pc:sldMk cId="3050434754" sldId="264"/>
        </pc:sldMkLst>
        <pc:spChg chg="mod">
          <ac:chgData name="Lam. Nguyen Thanh - CMCGlobal DU12" userId="S::ntlam3@cmc.com.vn::c4774842-7813-41bb-9a2e-53b6b58180d6" providerId="AD" clId="Web-{106E44A2-0714-4601-9EFD-DFEDCDCA03BF}" dt="2021-05-12T15:27:39.973" v="137" actId="20577"/>
          <ac:spMkLst>
            <pc:docMk/>
            <pc:sldMk cId="3050434754" sldId="264"/>
            <ac:spMk id="2" creationId="{EDF5C4E6-DD6F-45AC-966B-A26A89189BE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F2C3FD-C72C-49B2-9A7B-3A045A34AFC4}" type="datetimeFigureOut">
              <a:rPr lang="en-GB"/>
              <a:t>13/05/2021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F3599-2FB1-4D71-AFFD-3616DDD50FD4}" type="slidenum">
              <a:rPr lang="en-GB"/>
              <a:t>‹#›</a:t>
            </a:fld>
            <a:endParaRPr lang="en-GB"/>
          </a:p>
        </p:txBody>
      </p:sp>
    </p:spTree>
    <p:extLst>
      <p:ext uri="{BB962C8B-B14F-4D97-AF65-F5344CB8AC3E}">
        <p14:creationId xmlns:p14="http://schemas.microsoft.com/office/powerpoint/2010/main" val="4185006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possible to create a GPO and link it to the domain or an OU when it is created, by right-clicking the container, and then clicking Create a GPO in the domain and link it here.</a:t>
            </a:r>
          </a:p>
        </p:txBody>
      </p:sp>
      <p:sp>
        <p:nvSpPr>
          <p:cNvPr id="4" name="Slide Number Placeholder 3"/>
          <p:cNvSpPr>
            <a:spLocks noGrp="1"/>
          </p:cNvSpPr>
          <p:nvPr>
            <p:ph type="sldNum" sz="quarter" idx="5"/>
          </p:nvPr>
        </p:nvSpPr>
        <p:spPr/>
        <p:txBody>
          <a:bodyPr/>
          <a:lstStyle/>
          <a:p>
            <a:fld id="{786F3599-2FB1-4D71-AFFD-3616DDD50FD4}" type="slidenum">
              <a:rPr lang="en-GB"/>
              <a:t>9</a:t>
            </a:fld>
            <a:endParaRPr lang="en-GB"/>
          </a:p>
        </p:txBody>
      </p:sp>
    </p:spTree>
    <p:extLst>
      <p:ext uri="{BB962C8B-B14F-4D97-AF65-F5344CB8AC3E}">
        <p14:creationId xmlns:p14="http://schemas.microsoft.com/office/powerpoint/2010/main" val="552846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13/05/2021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13/05/2021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13/05/2021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13/05/2021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13/05/2021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13/05/2021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cs typeface="Calibri Light"/>
              </a:rPr>
              <a:t>Introducing Group Policy</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6B20-C80A-486E-BA3D-94741EC7BD24}"/>
              </a:ext>
            </a:extLst>
          </p:cNvPr>
          <p:cNvSpPr>
            <a:spLocks noGrp="1"/>
          </p:cNvSpPr>
          <p:nvPr>
            <p:ph type="title"/>
          </p:nvPr>
        </p:nvSpPr>
        <p:spPr/>
        <p:txBody>
          <a:bodyPr/>
          <a:lstStyle/>
          <a:p>
            <a:r>
              <a:rPr lang="en-GB" dirty="0">
                <a:cs typeface="Calibri Light"/>
              </a:rPr>
              <a:t>Overview of GPO scope</a:t>
            </a:r>
            <a:endParaRPr lang="en-GB" dirty="0"/>
          </a:p>
        </p:txBody>
      </p:sp>
      <p:sp>
        <p:nvSpPr>
          <p:cNvPr id="3" name="Content Placeholder 2">
            <a:extLst>
              <a:ext uri="{FF2B5EF4-FFF2-40B4-BE49-F238E27FC236}">
                <a16:creationId xmlns:a16="http://schemas.microsoft.com/office/drawing/2014/main" id="{D3CA6F08-E661-4919-A673-D4F1A81725BF}"/>
              </a:ext>
            </a:extLst>
          </p:cNvPr>
          <p:cNvSpPr>
            <a:spLocks noGrp="1"/>
          </p:cNvSpPr>
          <p:nvPr>
            <p:ph idx="1"/>
          </p:nvPr>
        </p:nvSpPr>
        <p:spPr/>
        <p:txBody>
          <a:bodyPr>
            <a:normAutofit fontScale="77500" lnSpcReduction="20000"/>
          </a:bodyPr>
          <a:lstStyle/>
          <a:p>
            <a:pPr marL="0" indent="0">
              <a:buNone/>
            </a:pPr>
            <a:r>
              <a:rPr lang="en-US" dirty="0" smtClean="0"/>
              <a:t>The configuration </a:t>
            </a:r>
            <a:r>
              <a:rPr lang="en-US" dirty="0"/>
              <a:t>changes in a GPO do not </a:t>
            </a:r>
            <a:r>
              <a:rPr lang="en-US" dirty="0" smtClean="0"/>
              <a:t>affect computers </a:t>
            </a:r>
            <a:r>
              <a:rPr lang="en-US" dirty="0"/>
              <a:t>or users in your organization until </a:t>
            </a:r>
            <a:r>
              <a:rPr lang="en-US" dirty="0" smtClean="0"/>
              <a:t>you specify </a:t>
            </a:r>
            <a:r>
              <a:rPr lang="en-US" dirty="0"/>
              <a:t>the computers or users to which the </a:t>
            </a:r>
            <a:r>
              <a:rPr lang="en-US" dirty="0" smtClean="0"/>
              <a:t>GPO applies</a:t>
            </a:r>
            <a:r>
              <a:rPr lang="en-US" dirty="0"/>
              <a:t>. This is called </a:t>
            </a:r>
            <a:r>
              <a:rPr lang="en-US" i="1" dirty="0"/>
              <a:t>scoping </a:t>
            </a:r>
            <a:r>
              <a:rPr lang="en-US" dirty="0"/>
              <a:t>a GPO. The scope of </a:t>
            </a:r>
            <a:r>
              <a:rPr lang="en-US" dirty="0" smtClean="0"/>
              <a:t>a GPO </a:t>
            </a:r>
            <a:r>
              <a:rPr lang="en-US" dirty="0"/>
              <a:t>is the collection of users and computers </a:t>
            </a:r>
            <a:r>
              <a:rPr lang="en-US" dirty="0" smtClean="0"/>
              <a:t>that will </a:t>
            </a:r>
            <a:r>
              <a:rPr lang="en-US" dirty="0"/>
              <a:t>apply the settings in the GPO</a:t>
            </a:r>
            <a:r>
              <a:rPr lang="en-US" dirty="0" smtClean="0"/>
              <a:t>.</a:t>
            </a:r>
          </a:p>
          <a:p>
            <a:pPr marL="0" indent="0">
              <a:buNone/>
            </a:pPr>
            <a:r>
              <a:rPr lang="en-US" dirty="0"/>
              <a:t>S</a:t>
            </a:r>
            <a:r>
              <a:rPr lang="en-US" dirty="0" smtClean="0"/>
              <a:t>everal </a:t>
            </a:r>
            <a:r>
              <a:rPr lang="en-US" dirty="0"/>
              <a:t>methods to manage the </a:t>
            </a:r>
            <a:r>
              <a:rPr lang="en-US" dirty="0" smtClean="0"/>
              <a:t>scope of </a:t>
            </a:r>
            <a:r>
              <a:rPr lang="en-US" dirty="0"/>
              <a:t>GPOs. </a:t>
            </a:r>
            <a:endParaRPr lang="en-US" dirty="0" smtClean="0"/>
          </a:p>
          <a:p>
            <a:r>
              <a:rPr lang="en-US" dirty="0" smtClean="0"/>
              <a:t>The </a:t>
            </a:r>
            <a:r>
              <a:rPr lang="en-US" dirty="0"/>
              <a:t>first is the GPO link. You can </a:t>
            </a:r>
            <a:r>
              <a:rPr lang="en-US" dirty="0" smtClean="0"/>
              <a:t>link GPOs </a:t>
            </a:r>
            <a:r>
              <a:rPr lang="en-US" dirty="0"/>
              <a:t>to sites, domains, and OUs in AD DS. The site</a:t>
            </a:r>
            <a:r>
              <a:rPr lang="en-US" dirty="0" smtClean="0"/>
              <a:t>, domain</a:t>
            </a:r>
            <a:r>
              <a:rPr lang="en-US" dirty="0"/>
              <a:t>, or OU then becomes the maximum </a:t>
            </a:r>
            <a:r>
              <a:rPr lang="en-US" dirty="0" smtClean="0"/>
              <a:t>scope of </a:t>
            </a:r>
            <a:r>
              <a:rPr lang="en-US" dirty="0"/>
              <a:t>the GPO. All computers and users within the site, domain, or OU, including those in child OUs, </a:t>
            </a:r>
            <a:r>
              <a:rPr lang="en-US" dirty="0" smtClean="0"/>
              <a:t>are affected </a:t>
            </a:r>
            <a:r>
              <a:rPr lang="en-US" dirty="0"/>
              <a:t>by the configurations that the policy settings in the GPO specify</a:t>
            </a:r>
            <a:r>
              <a:rPr lang="en-US" dirty="0" smtClean="0"/>
              <a:t>.</a:t>
            </a:r>
          </a:p>
          <a:p>
            <a:r>
              <a:rPr lang="en-US" dirty="0"/>
              <a:t>You can further narrow the scope of the GPO with one of two types of filters. </a:t>
            </a:r>
            <a:endParaRPr lang="en-US" dirty="0" smtClean="0"/>
          </a:p>
          <a:p>
            <a:pPr lvl="1"/>
            <a:r>
              <a:rPr lang="en-US" dirty="0" smtClean="0"/>
              <a:t>With </a:t>
            </a:r>
            <a:r>
              <a:rPr lang="en-US" b="1" dirty="0"/>
              <a:t>security filters</a:t>
            </a:r>
            <a:r>
              <a:rPr lang="en-US" dirty="0"/>
              <a:t>, you </a:t>
            </a:r>
            <a:r>
              <a:rPr lang="en-US" dirty="0" smtClean="0"/>
              <a:t>can use </a:t>
            </a:r>
            <a:r>
              <a:rPr lang="en-US" dirty="0"/>
              <a:t>permissions to specify to which users, computers, or members of security groups the GPO does or </a:t>
            </a:r>
            <a:r>
              <a:rPr lang="en-US" dirty="0" smtClean="0"/>
              <a:t>does not </a:t>
            </a:r>
            <a:r>
              <a:rPr lang="en-US" dirty="0"/>
              <a:t>apply. </a:t>
            </a:r>
            <a:endParaRPr lang="en-US" dirty="0" smtClean="0"/>
          </a:p>
          <a:p>
            <a:pPr lvl="1"/>
            <a:r>
              <a:rPr lang="en-US" b="1" dirty="0" smtClean="0"/>
              <a:t>Windows </a:t>
            </a:r>
            <a:r>
              <a:rPr lang="en-US" b="1" dirty="0"/>
              <a:t>Management Instrumentation (WMI) filters </a:t>
            </a:r>
            <a:r>
              <a:rPr lang="en-US" dirty="0"/>
              <a:t>specify a scope by using the </a:t>
            </a:r>
            <a:r>
              <a:rPr lang="en-US" dirty="0" smtClean="0"/>
              <a:t>characteristics of </a:t>
            </a:r>
            <a:r>
              <a:rPr lang="en-US" dirty="0"/>
              <a:t>a system, such as operating system version or free disk space. Use security filters and WMI filters </a:t>
            </a:r>
            <a:r>
              <a:rPr lang="en-US" dirty="0" smtClean="0"/>
              <a:t>to narrow </a:t>
            </a:r>
            <a:r>
              <a:rPr lang="en-US" dirty="0"/>
              <a:t>or specify the scope within the initial scope created by the GPO link.</a:t>
            </a:r>
            <a:endParaRPr lang="en-GB" dirty="0"/>
          </a:p>
        </p:txBody>
      </p:sp>
    </p:spTree>
    <p:extLst>
      <p:ext uri="{BB962C8B-B14F-4D97-AF65-F5344CB8AC3E}">
        <p14:creationId xmlns:p14="http://schemas.microsoft.com/office/powerpoint/2010/main" val="201976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58F6-9F6D-436D-BAF5-259D29EBD7D5}"/>
              </a:ext>
            </a:extLst>
          </p:cNvPr>
          <p:cNvSpPr>
            <a:spLocks noGrp="1"/>
          </p:cNvSpPr>
          <p:nvPr>
            <p:ph type="title"/>
          </p:nvPr>
        </p:nvSpPr>
        <p:spPr/>
        <p:txBody>
          <a:bodyPr/>
          <a:lstStyle/>
          <a:p>
            <a:r>
              <a:rPr lang="en-GB" dirty="0">
                <a:cs typeface="Calibri Light"/>
              </a:rPr>
              <a:t>Overview of GPO inheritance</a:t>
            </a:r>
            <a:endParaRPr lang="en-GB" dirty="0"/>
          </a:p>
        </p:txBody>
      </p:sp>
      <p:sp>
        <p:nvSpPr>
          <p:cNvPr id="3" name="Content Placeholder 2">
            <a:extLst>
              <a:ext uri="{FF2B5EF4-FFF2-40B4-BE49-F238E27FC236}">
                <a16:creationId xmlns:a16="http://schemas.microsoft.com/office/drawing/2014/main" id="{18C94515-120A-4810-AF38-E2A4AD26078C}"/>
              </a:ext>
            </a:extLst>
          </p:cNvPr>
          <p:cNvSpPr>
            <a:spLocks noGrp="1"/>
          </p:cNvSpPr>
          <p:nvPr>
            <p:ph idx="1"/>
          </p:nvPr>
        </p:nvSpPr>
        <p:spPr/>
        <p:txBody>
          <a:bodyPr>
            <a:normAutofit fontScale="92500" lnSpcReduction="10000"/>
          </a:bodyPr>
          <a:lstStyle/>
          <a:p>
            <a:pPr marL="0" indent="0">
              <a:buNone/>
            </a:pPr>
            <a:r>
              <a:rPr lang="en-US" dirty="0"/>
              <a:t>You can create and link GPOs to a site, domain, </a:t>
            </a:r>
            <a:r>
              <a:rPr lang="en-US" dirty="0" smtClean="0"/>
              <a:t>or OU</a:t>
            </a:r>
            <a:r>
              <a:rPr lang="en-US" dirty="0"/>
              <a:t>. When you </a:t>
            </a:r>
            <a:r>
              <a:rPr lang="en-US" dirty="0" smtClean="0"/>
              <a:t>apply </a:t>
            </a:r>
            <a:r>
              <a:rPr lang="en-US" dirty="0"/>
              <a:t>multiple GPOs to the </a:t>
            </a:r>
            <a:r>
              <a:rPr lang="en-US" dirty="0" smtClean="0"/>
              <a:t>same container</a:t>
            </a:r>
            <a:r>
              <a:rPr lang="en-US" dirty="0"/>
              <a:t>, this aggregates the settings in the GPOs</a:t>
            </a:r>
            <a:r>
              <a:rPr lang="en-US" dirty="0" smtClean="0"/>
              <a:t>. For </a:t>
            </a:r>
            <a:r>
              <a:rPr lang="en-US" dirty="0"/>
              <a:t>most policy settings, the GPO with the </a:t>
            </a:r>
            <a:r>
              <a:rPr lang="en-US" dirty="0" smtClean="0"/>
              <a:t>highest precedence </a:t>
            </a:r>
            <a:r>
              <a:rPr lang="en-US" dirty="0"/>
              <a:t>and that contains the specific </a:t>
            </a:r>
            <a:r>
              <a:rPr lang="en-US" dirty="0" smtClean="0"/>
              <a:t>setting determines </a:t>
            </a:r>
            <a:r>
              <a:rPr lang="en-US" dirty="0"/>
              <a:t>the setting’s final value. For a </a:t>
            </a:r>
            <a:r>
              <a:rPr lang="en-US" dirty="0" smtClean="0"/>
              <a:t>few settings</a:t>
            </a:r>
            <a:r>
              <a:rPr lang="en-US" dirty="0"/>
              <a:t>, the final value is the combination </a:t>
            </a:r>
            <a:r>
              <a:rPr lang="en-US" dirty="0" smtClean="0"/>
              <a:t>of values </a:t>
            </a:r>
            <a:r>
              <a:rPr lang="en-US" dirty="0"/>
              <a:t>across GPOs</a:t>
            </a:r>
            <a:r>
              <a:rPr lang="en-US" dirty="0" smtClean="0"/>
              <a:t>.</a:t>
            </a:r>
          </a:p>
          <a:p>
            <a:pPr marL="0" indent="0">
              <a:buNone/>
            </a:pPr>
            <a:r>
              <a:rPr lang="en-US" dirty="0"/>
              <a:t>GPOs are processed on a client computer in the following order:</a:t>
            </a:r>
          </a:p>
          <a:p>
            <a:r>
              <a:rPr lang="en-US" dirty="0"/>
              <a:t>1. Local GPOs</a:t>
            </a:r>
          </a:p>
          <a:p>
            <a:r>
              <a:rPr lang="en-US" dirty="0"/>
              <a:t>2. Site-level GPOs</a:t>
            </a:r>
          </a:p>
          <a:p>
            <a:r>
              <a:rPr lang="en-US" dirty="0"/>
              <a:t>3. Domain-level GPOs</a:t>
            </a:r>
          </a:p>
          <a:p>
            <a:r>
              <a:rPr lang="en-US" dirty="0"/>
              <a:t>4. OU GPOs, including any nested OUs, starting with the OU farthest from the user or computer object</a:t>
            </a:r>
            <a:endParaRPr lang="en-GB" dirty="0"/>
          </a:p>
        </p:txBody>
      </p:sp>
    </p:spTree>
    <p:extLst>
      <p:ext uri="{BB962C8B-B14F-4D97-AF65-F5344CB8AC3E}">
        <p14:creationId xmlns:p14="http://schemas.microsoft.com/office/powerpoint/2010/main" val="3305133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58F6-9F6D-436D-BAF5-259D29EBD7D5}"/>
              </a:ext>
            </a:extLst>
          </p:cNvPr>
          <p:cNvSpPr>
            <a:spLocks noGrp="1"/>
          </p:cNvSpPr>
          <p:nvPr>
            <p:ph type="title"/>
          </p:nvPr>
        </p:nvSpPr>
        <p:spPr/>
        <p:txBody>
          <a:bodyPr/>
          <a:lstStyle/>
          <a:p>
            <a:r>
              <a:rPr lang="en-GB" dirty="0">
                <a:cs typeface="Calibri Light"/>
              </a:rPr>
              <a:t>Overview of GPO inheritance</a:t>
            </a:r>
            <a:endParaRPr lang="en-GB" dirty="0"/>
          </a:p>
        </p:txBody>
      </p:sp>
      <p:sp>
        <p:nvSpPr>
          <p:cNvPr id="3" name="Content Placeholder 2">
            <a:extLst>
              <a:ext uri="{FF2B5EF4-FFF2-40B4-BE49-F238E27FC236}">
                <a16:creationId xmlns:a16="http://schemas.microsoft.com/office/drawing/2014/main" id="{18C94515-120A-4810-AF38-E2A4AD26078C}"/>
              </a:ext>
            </a:extLst>
          </p:cNvPr>
          <p:cNvSpPr>
            <a:spLocks noGrp="1"/>
          </p:cNvSpPr>
          <p:nvPr>
            <p:ph idx="1"/>
          </p:nvPr>
        </p:nvSpPr>
        <p:spPr>
          <a:xfrm>
            <a:off x="838200" y="1473200"/>
            <a:ext cx="10515600" cy="4703763"/>
          </a:xfrm>
        </p:spPr>
        <p:txBody>
          <a:bodyPr>
            <a:normAutofit fontScale="62500" lnSpcReduction="20000"/>
          </a:bodyPr>
          <a:lstStyle/>
          <a:p>
            <a:pPr marL="0" indent="0">
              <a:buNone/>
            </a:pPr>
            <a:r>
              <a:rPr lang="en-US" dirty="0"/>
              <a:t>GPOs that apply to higher-level containers pass through to all </a:t>
            </a:r>
            <a:r>
              <a:rPr lang="en-US" dirty="0" err="1"/>
              <a:t>subcontainers</a:t>
            </a:r>
            <a:r>
              <a:rPr lang="en-US" dirty="0"/>
              <a:t> in that part of the </a:t>
            </a:r>
            <a:r>
              <a:rPr lang="en-US" dirty="0" smtClean="0"/>
              <a:t>Active Directory </a:t>
            </a:r>
            <a:r>
              <a:rPr lang="en-US" dirty="0"/>
              <a:t>tree. For example, a policy setting that you apply through a </a:t>
            </a:r>
            <a:r>
              <a:rPr lang="en-US" dirty="0" smtClean="0"/>
              <a:t>GPO </a:t>
            </a:r>
            <a:r>
              <a:rPr lang="en-US" dirty="0"/>
              <a:t>linked to an OU also applies </a:t>
            </a:r>
            <a:r>
              <a:rPr lang="en-US" dirty="0" smtClean="0"/>
              <a:t>to any </a:t>
            </a:r>
            <a:r>
              <a:rPr lang="en-US" dirty="0"/>
              <a:t>child OUs below it. The local GPO is processed first, and the OU to which the computer or user </a:t>
            </a:r>
            <a:r>
              <a:rPr lang="en-US" dirty="0" smtClean="0"/>
              <a:t>belongs is </a:t>
            </a:r>
            <a:r>
              <a:rPr lang="en-US" dirty="0"/>
              <a:t>processed last. The last GPO processed is the effective setting</a:t>
            </a:r>
            <a:r>
              <a:rPr lang="en-US" dirty="0" smtClean="0"/>
              <a:t>.</a:t>
            </a:r>
          </a:p>
          <a:p>
            <a:endParaRPr lang="en-US" dirty="0"/>
          </a:p>
          <a:p>
            <a:pPr marL="0" indent="0">
              <a:buNone/>
            </a:pPr>
            <a:r>
              <a:rPr lang="en-US" dirty="0"/>
              <a:t>Several Group Policy options can alter this default inheritance behavior. These options include:</a:t>
            </a:r>
          </a:p>
          <a:p>
            <a:r>
              <a:rPr lang="en-US" b="1" dirty="0" smtClean="0"/>
              <a:t>Link </a:t>
            </a:r>
            <a:r>
              <a:rPr lang="en-US" b="1" dirty="0"/>
              <a:t>Order</a:t>
            </a:r>
            <a:r>
              <a:rPr lang="en-US" dirty="0"/>
              <a:t>. Use this option to set the precedence order for GPOs linked to a given container. The </a:t>
            </a:r>
            <a:r>
              <a:rPr lang="en-US" dirty="0" smtClean="0"/>
              <a:t>GPO link </a:t>
            </a:r>
            <a:r>
              <a:rPr lang="en-US" dirty="0"/>
              <a:t>with a link order of one has the highest precedence on that container. If you change the link order</a:t>
            </a:r>
            <a:r>
              <a:rPr lang="en-US" dirty="0" smtClean="0"/>
              <a:t>, it </a:t>
            </a:r>
            <a:r>
              <a:rPr lang="en-US" dirty="0"/>
              <a:t>does not have an effect unless GPOs that link to the same location have conflicting settings</a:t>
            </a:r>
            <a:r>
              <a:rPr lang="en-US" dirty="0" smtClean="0"/>
              <a:t>. </a:t>
            </a:r>
            <a:endParaRPr lang="en-US" dirty="0"/>
          </a:p>
          <a:p>
            <a:r>
              <a:rPr lang="en-US" b="1" dirty="0" smtClean="0"/>
              <a:t>Enforced</a:t>
            </a:r>
            <a:r>
              <a:rPr lang="en-US" dirty="0"/>
              <a:t>. With this option you can specify that a GPO takes precedence over any GPOs that link </a:t>
            </a:r>
            <a:r>
              <a:rPr lang="en-US" dirty="0" smtClean="0"/>
              <a:t>to child </a:t>
            </a:r>
            <a:r>
              <a:rPr lang="en-US" dirty="0"/>
              <a:t>containers. Additionally, a GPO that the Windows operating system enforces at the domain </a:t>
            </a:r>
            <a:r>
              <a:rPr lang="en-US" dirty="0" smtClean="0"/>
              <a:t>level overrides </a:t>
            </a:r>
            <a:r>
              <a:rPr lang="en-US" dirty="0"/>
              <a:t>a GPO that it enforces at an OU level. You typically enforce a GPO to ensure that </a:t>
            </a:r>
            <a:r>
              <a:rPr lang="en-US" dirty="0" smtClean="0"/>
              <a:t>computers use </a:t>
            </a:r>
            <a:r>
              <a:rPr lang="en-US" dirty="0"/>
              <a:t>company-wide settings and that departmental administrators do not override these settings </a:t>
            </a:r>
            <a:r>
              <a:rPr lang="en-US" dirty="0" smtClean="0"/>
              <a:t>by creating </a:t>
            </a:r>
            <a:r>
              <a:rPr lang="en-US" dirty="0"/>
              <a:t>other GPOs.</a:t>
            </a:r>
          </a:p>
          <a:p>
            <a:r>
              <a:rPr lang="en-US" b="1" dirty="0" smtClean="0"/>
              <a:t>Block </a:t>
            </a:r>
            <a:r>
              <a:rPr lang="en-US" b="1" dirty="0"/>
              <a:t>Inheritance</a:t>
            </a:r>
            <a:r>
              <a:rPr lang="en-US" dirty="0"/>
              <a:t>. With this option you can prevent an OU or domain from inheriting GPOs from </a:t>
            </a:r>
            <a:r>
              <a:rPr lang="en-US" dirty="0" smtClean="0"/>
              <a:t>any parent </a:t>
            </a:r>
            <a:r>
              <a:rPr lang="en-US" dirty="0"/>
              <a:t>containers. Enforced GPO links will always be inherited. Typically, you block inheritance </a:t>
            </a:r>
            <a:r>
              <a:rPr lang="en-US" dirty="0" smtClean="0"/>
              <a:t>to enable </a:t>
            </a:r>
            <a:r>
              <a:rPr lang="en-US" dirty="0"/>
              <a:t>a department to manage Group Policy settings separately from the rest of the organization.</a:t>
            </a:r>
          </a:p>
          <a:p>
            <a:r>
              <a:rPr lang="en-US" b="1" dirty="0" smtClean="0"/>
              <a:t>Link </a:t>
            </a:r>
            <a:r>
              <a:rPr lang="en-US" b="1" dirty="0"/>
              <a:t>Enabled</a:t>
            </a:r>
            <a:r>
              <a:rPr lang="en-US" dirty="0"/>
              <a:t>. The ability to specify whether a Windows operating system processes a specific GPO </a:t>
            </a:r>
            <a:r>
              <a:rPr lang="en-US" dirty="0" smtClean="0"/>
              <a:t>link for </a:t>
            </a:r>
            <a:r>
              <a:rPr lang="en-US" dirty="0"/>
              <a:t>the container to which it links. When you do not enable a link, the Windows operating system </a:t>
            </a:r>
            <a:r>
              <a:rPr lang="en-US" dirty="0" smtClean="0"/>
              <a:t>does not </a:t>
            </a:r>
            <a:r>
              <a:rPr lang="en-US" dirty="0"/>
              <a:t>process the GPO. Typically, this is done during troubleshooting when you want to disable </a:t>
            </a:r>
            <a:r>
              <a:rPr lang="en-US" dirty="0" smtClean="0"/>
              <a:t>the processing </a:t>
            </a:r>
            <a:r>
              <a:rPr lang="en-US" dirty="0"/>
              <a:t>of a GPO to eliminate it as a source of configuration errors.</a:t>
            </a:r>
            <a:endParaRPr lang="en-GB" dirty="0"/>
          </a:p>
        </p:txBody>
      </p:sp>
    </p:spTree>
    <p:extLst>
      <p:ext uri="{BB962C8B-B14F-4D97-AF65-F5344CB8AC3E}">
        <p14:creationId xmlns:p14="http://schemas.microsoft.com/office/powerpoint/2010/main" val="2758142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7AF6-CA1B-49D9-B9C3-FED48F894EB7}"/>
              </a:ext>
            </a:extLst>
          </p:cNvPr>
          <p:cNvSpPr>
            <a:spLocks noGrp="1"/>
          </p:cNvSpPr>
          <p:nvPr>
            <p:ph type="title"/>
          </p:nvPr>
        </p:nvSpPr>
        <p:spPr/>
        <p:txBody>
          <a:bodyPr/>
          <a:lstStyle/>
          <a:p>
            <a:r>
              <a:rPr lang="en-GB" dirty="0">
                <a:ea typeface="+mj-lt"/>
                <a:cs typeface="+mj-lt"/>
              </a:rPr>
              <a:t>The Group Policy Client service and client-side extensions</a:t>
            </a:r>
            <a:endParaRPr lang="en-US" dirty="0"/>
          </a:p>
        </p:txBody>
      </p:sp>
      <p:sp>
        <p:nvSpPr>
          <p:cNvPr id="3" name="Content Placeholder 2">
            <a:extLst>
              <a:ext uri="{FF2B5EF4-FFF2-40B4-BE49-F238E27FC236}">
                <a16:creationId xmlns:a16="http://schemas.microsoft.com/office/drawing/2014/main" id="{9689C7D1-6426-43EF-8D41-A53C80CC5736}"/>
              </a:ext>
            </a:extLst>
          </p:cNvPr>
          <p:cNvSpPr>
            <a:spLocks noGrp="1"/>
          </p:cNvSpPr>
          <p:nvPr>
            <p:ph idx="1"/>
          </p:nvPr>
        </p:nvSpPr>
        <p:spPr/>
        <p:txBody>
          <a:bodyPr>
            <a:normAutofit fontScale="77500" lnSpcReduction="20000"/>
          </a:bodyPr>
          <a:lstStyle/>
          <a:p>
            <a:pPr marL="0" indent="0">
              <a:buNone/>
            </a:pPr>
            <a:r>
              <a:rPr lang="en-US" dirty="0"/>
              <a:t>It is important to understand how group </a:t>
            </a:r>
            <a:r>
              <a:rPr lang="en-US" dirty="0" smtClean="0"/>
              <a:t>policies apply </a:t>
            </a:r>
            <a:r>
              <a:rPr lang="en-US" dirty="0"/>
              <a:t>on client </a:t>
            </a:r>
            <a:r>
              <a:rPr lang="en-US" dirty="0" smtClean="0"/>
              <a:t> computers</a:t>
            </a:r>
            <a:r>
              <a:rPr lang="en-US" dirty="0"/>
              <a:t>. The steps below </a:t>
            </a:r>
            <a:r>
              <a:rPr lang="en-US" dirty="0" smtClean="0"/>
              <a:t>explain the </a:t>
            </a:r>
            <a:r>
              <a:rPr lang="en-US" dirty="0"/>
              <a:t>process</a:t>
            </a:r>
            <a:r>
              <a:rPr lang="en-US" dirty="0" smtClean="0"/>
              <a:t>:</a:t>
            </a:r>
          </a:p>
          <a:p>
            <a:r>
              <a:rPr lang="en-US" dirty="0"/>
              <a:t>When a Group Policy refresh begins, a </a:t>
            </a:r>
            <a:r>
              <a:rPr lang="en-US" dirty="0" smtClean="0"/>
              <a:t>service that </a:t>
            </a:r>
            <a:r>
              <a:rPr lang="en-US" dirty="0"/>
              <a:t>is running on all </a:t>
            </a:r>
            <a:r>
              <a:rPr lang="en-US" dirty="0" smtClean="0"/>
              <a:t>Windows-based computers</a:t>
            </a:r>
            <a:r>
              <a:rPr lang="en-US" dirty="0"/>
              <a:t>, known as the Group Policy </a:t>
            </a:r>
            <a:r>
              <a:rPr lang="en-US" dirty="0" smtClean="0"/>
              <a:t>Client service </a:t>
            </a:r>
            <a:r>
              <a:rPr lang="en-US" dirty="0"/>
              <a:t>in Windows Vista and later </a:t>
            </a:r>
            <a:r>
              <a:rPr lang="en-US" dirty="0" smtClean="0"/>
              <a:t>and Windows </a:t>
            </a:r>
            <a:r>
              <a:rPr lang="en-US" dirty="0"/>
              <a:t>2008 and later </a:t>
            </a:r>
            <a:r>
              <a:rPr lang="en-US" b="1" dirty="0"/>
              <a:t>determines </a:t>
            </a:r>
            <a:r>
              <a:rPr lang="en-US" b="1" dirty="0" smtClean="0"/>
              <a:t>which GPOs </a:t>
            </a:r>
            <a:r>
              <a:rPr lang="en-US" b="1" dirty="0"/>
              <a:t>apply </a:t>
            </a:r>
            <a:r>
              <a:rPr lang="en-US" dirty="0"/>
              <a:t>to the computer or </a:t>
            </a:r>
            <a:r>
              <a:rPr lang="en-US" dirty="0" smtClean="0"/>
              <a:t>user.</a:t>
            </a:r>
            <a:endParaRPr lang="en-US" dirty="0"/>
          </a:p>
          <a:p>
            <a:r>
              <a:rPr lang="en-US" dirty="0" smtClean="0"/>
              <a:t>The </a:t>
            </a:r>
            <a:r>
              <a:rPr lang="en-US" dirty="0"/>
              <a:t>Group Policy Client </a:t>
            </a:r>
            <a:r>
              <a:rPr lang="en-US" b="1" dirty="0"/>
              <a:t>service downloads any GPOs that are not cached already</a:t>
            </a:r>
            <a:r>
              <a:rPr lang="en-US" dirty="0" smtClean="0"/>
              <a:t>.</a:t>
            </a:r>
          </a:p>
          <a:p>
            <a:r>
              <a:rPr lang="en-US" dirty="0"/>
              <a:t>Group Policy client-side extensions </a:t>
            </a:r>
            <a:r>
              <a:rPr lang="en-US" b="1" dirty="0"/>
              <a:t>interpret the settings in a GPO and make appropriate changes </a:t>
            </a:r>
            <a:r>
              <a:rPr lang="en-US" b="1" dirty="0" smtClean="0"/>
              <a:t>to the </a:t>
            </a:r>
            <a:r>
              <a:rPr lang="en-US" b="1" dirty="0"/>
              <a:t>local computer or to the currently signed-in user</a:t>
            </a:r>
            <a:r>
              <a:rPr lang="en-US" dirty="0"/>
              <a:t>. There are client-side extensions for each </a:t>
            </a:r>
            <a:r>
              <a:rPr lang="en-US" dirty="0" smtClean="0"/>
              <a:t>major category </a:t>
            </a:r>
            <a:r>
              <a:rPr lang="en-US" dirty="0"/>
              <a:t>of policy setting. For example, there is a security client-side extension that applies </a:t>
            </a:r>
            <a:r>
              <a:rPr lang="en-US" dirty="0" smtClean="0"/>
              <a:t>security changes</a:t>
            </a:r>
            <a:r>
              <a:rPr lang="en-US" dirty="0"/>
              <a:t>, a client-side extension that executes startup and logon scripts, a CSE that installs software</a:t>
            </a:r>
            <a:r>
              <a:rPr lang="en-US" dirty="0" smtClean="0"/>
              <a:t>, and </a:t>
            </a:r>
            <a:r>
              <a:rPr lang="en-US" dirty="0"/>
              <a:t>a client-side extension that makes changes to registry keys and values. Each Windows </a:t>
            </a:r>
            <a:r>
              <a:rPr lang="en-US" dirty="0" smtClean="0"/>
              <a:t>operating system </a:t>
            </a:r>
            <a:r>
              <a:rPr lang="en-US" dirty="0"/>
              <a:t>version has added client-side extensions to extend the functional reach of Group Policy, </a:t>
            </a:r>
            <a:r>
              <a:rPr lang="en-US" dirty="0" smtClean="0"/>
              <a:t>and there </a:t>
            </a:r>
            <a:r>
              <a:rPr lang="en-US" dirty="0"/>
              <a:t>are several dozen client-side extensions in Windows operating systems.</a:t>
            </a:r>
            <a:endParaRPr lang="en-GB" dirty="0"/>
          </a:p>
        </p:txBody>
      </p:sp>
    </p:spTree>
    <p:extLst>
      <p:ext uri="{BB962C8B-B14F-4D97-AF65-F5344CB8AC3E}">
        <p14:creationId xmlns:p14="http://schemas.microsoft.com/office/powerpoint/2010/main" val="2974889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7AF6-CA1B-49D9-B9C3-FED48F894EB7}"/>
              </a:ext>
            </a:extLst>
          </p:cNvPr>
          <p:cNvSpPr>
            <a:spLocks noGrp="1"/>
          </p:cNvSpPr>
          <p:nvPr>
            <p:ph type="title"/>
          </p:nvPr>
        </p:nvSpPr>
        <p:spPr/>
        <p:txBody>
          <a:bodyPr/>
          <a:lstStyle/>
          <a:p>
            <a:r>
              <a:rPr lang="en-GB" dirty="0">
                <a:ea typeface="+mj-lt"/>
                <a:cs typeface="+mj-lt"/>
              </a:rPr>
              <a:t>The Group Policy Client service and client-side extensions</a:t>
            </a:r>
            <a:endParaRPr lang="en-US" dirty="0"/>
          </a:p>
        </p:txBody>
      </p:sp>
      <p:sp>
        <p:nvSpPr>
          <p:cNvPr id="3" name="Content Placeholder 2">
            <a:extLst>
              <a:ext uri="{FF2B5EF4-FFF2-40B4-BE49-F238E27FC236}">
                <a16:creationId xmlns:a16="http://schemas.microsoft.com/office/drawing/2014/main" id="{9689C7D1-6426-43EF-8D41-A53C80CC5736}"/>
              </a:ext>
            </a:extLst>
          </p:cNvPr>
          <p:cNvSpPr>
            <a:spLocks noGrp="1"/>
          </p:cNvSpPr>
          <p:nvPr>
            <p:ph idx="1"/>
          </p:nvPr>
        </p:nvSpPr>
        <p:spPr/>
        <p:txBody>
          <a:bodyPr>
            <a:normAutofit/>
          </a:bodyPr>
          <a:lstStyle/>
          <a:p>
            <a:r>
              <a:rPr lang="en-US" dirty="0"/>
              <a:t>One of the more important concepts to remember about Group Policy is that it is client driven. The </a:t>
            </a:r>
            <a:r>
              <a:rPr lang="en-US" dirty="0" smtClean="0"/>
              <a:t>Group Policy </a:t>
            </a:r>
            <a:r>
              <a:rPr lang="en-US" dirty="0"/>
              <a:t>Client service pulls GPOs from the domain, triggering the client-side extensions to apply </a:t>
            </a:r>
            <a:r>
              <a:rPr lang="en-US" dirty="0" smtClean="0"/>
              <a:t>settings locally</a:t>
            </a:r>
            <a:r>
              <a:rPr lang="en-US" dirty="0"/>
              <a:t>. Group Policy is not a push technology.</a:t>
            </a:r>
          </a:p>
          <a:p>
            <a:r>
              <a:rPr lang="en-US" dirty="0"/>
              <a:t>You can see the installed client-side extensions on a computer by locating the </a:t>
            </a:r>
            <a:r>
              <a:rPr lang="en-US" b="1" dirty="0" smtClean="0"/>
              <a:t>HKLM\Software\Microsoft \</a:t>
            </a:r>
            <a:r>
              <a:rPr lang="en-US" b="1" dirty="0"/>
              <a:t>Windows NT\</a:t>
            </a:r>
            <a:r>
              <a:rPr lang="en-US" b="1" dirty="0" err="1"/>
              <a:t>CurrentVersion</a:t>
            </a:r>
            <a:r>
              <a:rPr lang="en-US" b="1" dirty="0"/>
              <a:t>\</a:t>
            </a:r>
            <a:r>
              <a:rPr lang="en-US" b="1" dirty="0" err="1"/>
              <a:t>Winlogon</a:t>
            </a:r>
            <a:r>
              <a:rPr lang="en-US" b="1" dirty="0"/>
              <a:t>\</a:t>
            </a:r>
            <a:r>
              <a:rPr lang="en-US" b="1" dirty="0" err="1"/>
              <a:t>GPExtensions</a:t>
            </a:r>
            <a:r>
              <a:rPr lang="en-US" b="1" dirty="0"/>
              <a:t> </a:t>
            </a:r>
            <a:r>
              <a:rPr lang="en-US" dirty="0"/>
              <a:t>key in the registry</a:t>
            </a:r>
            <a:endParaRPr lang="en-GB" dirty="0"/>
          </a:p>
        </p:txBody>
      </p:sp>
    </p:spTree>
    <p:extLst>
      <p:ext uri="{BB962C8B-B14F-4D97-AF65-F5344CB8AC3E}">
        <p14:creationId xmlns:p14="http://schemas.microsoft.com/office/powerpoint/2010/main" val="1203305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7AF6-CA1B-49D9-B9C3-FED48F894EB7}"/>
              </a:ext>
            </a:extLst>
          </p:cNvPr>
          <p:cNvSpPr>
            <a:spLocks noGrp="1"/>
          </p:cNvSpPr>
          <p:nvPr>
            <p:ph type="title"/>
          </p:nvPr>
        </p:nvSpPr>
        <p:spPr/>
        <p:txBody>
          <a:bodyPr/>
          <a:lstStyle/>
          <a:p>
            <a:r>
              <a:rPr lang="en-GB" dirty="0">
                <a:ea typeface="+mj-lt"/>
                <a:cs typeface="+mj-lt"/>
              </a:rPr>
              <a:t>The Group Policy Client service and client-side extensions</a:t>
            </a:r>
            <a:endParaRPr lang="en-US" dirty="0"/>
          </a:p>
        </p:txBody>
      </p:sp>
      <p:sp>
        <p:nvSpPr>
          <p:cNvPr id="3" name="Content Placeholder 2">
            <a:extLst>
              <a:ext uri="{FF2B5EF4-FFF2-40B4-BE49-F238E27FC236}">
                <a16:creationId xmlns:a16="http://schemas.microsoft.com/office/drawing/2014/main" id="{9689C7D1-6426-43EF-8D41-A53C80CC5736}"/>
              </a:ext>
            </a:extLst>
          </p:cNvPr>
          <p:cNvSpPr>
            <a:spLocks noGrp="1"/>
          </p:cNvSpPr>
          <p:nvPr>
            <p:ph idx="1"/>
          </p:nvPr>
        </p:nvSpPr>
        <p:spPr/>
        <p:txBody>
          <a:bodyPr>
            <a:normAutofit/>
          </a:bodyPr>
          <a:lstStyle/>
          <a:p>
            <a:pPr marL="0" indent="0">
              <a:buNone/>
            </a:pPr>
            <a:r>
              <a:rPr lang="en-US" b="1" dirty="0"/>
              <a:t>Group Policy refresh</a:t>
            </a:r>
          </a:p>
          <a:p>
            <a:r>
              <a:rPr lang="en-US" dirty="0"/>
              <a:t>Policy settings in the </a:t>
            </a:r>
            <a:r>
              <a:rPr lang="en-US" b="1" dirty="0"/>
              <a:t>Computer Configuration </a:t>
            </a:r>
            <a:r>
              <a:rPr lang="en-US" dirty="0"/>
              <a:t>node apply at system startup and then every </a:t>
            </a:r>
            <a:r>
              <a:rPr lang="en-US" dirty="0" smtClean="0"/>
              <a:t>90–120 minutes </a:t>
            </a:r>
            <a:r>
              <a:rPr lang="en-US" dirty="0"/>
              <a:t>thereafter. </a:t>
            </a:r>
            <a:endParaRPr lang="en-US" dirty="0" smtClean="0"/>
          </a:p>
          <a:p>
            <a:r>
              <a:rPr lang="en-US" dirty="0" smtClean="0"/>
              <a:t>Policy </a:t>
            </a:r>
            <a:r>
              <a:rPr lang="en-US" dirty="0"/>
              <a:t>settings in the </a:t>
            </a:r>
            <a:r>
              <a:rPr lang="en-US" b="1" dirty="0"/>
              <a:t>User Configuration </a:t>
            </a:r>
            <a:r>
              <a:rPr lang="en-US" dirty="0"/>
              <a:t>node apply at sign in and then every </a:t>
            </a:r>
            <a:r>
              <a:rPr lang="en-US" dirty="0" smtClean="0"/>
              <a:t>90–120 minutes </a:t>
            </a:r>
            <a:r>
              <a:rPr lang="en-US" dirty="0"/>
              <a:t>thereafter. The application of policies is called </a:t>
            </a:r>
            <a:r>
              <a:rPr lang="en-US" i="1" dirty="0"/>
              <a:t>Group Policy refresh</a:t>
            </a:r>
            <a:r>
              <a:rPr lang="en-US" dirty="0" smtClean="0"/>
              <a:t>.</a:t>
            </a:r>
          </a:p>
          <a:p>
            <a:endParaRPr lang="en-US" dirty="0"/>
          </a:p>
          <a:p>
            <a:pPr marL="0" indent="0">
              <a:buNone/>
            </a:pPr>
            <a:r>
              <a:rPr lang="en-US" dirty="0"/>
              <a:t>You also can force a policy refresh by using the </a:t>
            </a:r>
            <a:r>
              <a:rPr lang="en-US" b="1" dirty="0" err="1"/>
              <a:t>gpupdate</a:t>
            </a:r>
            <a:r>
              <a:rPr lang="en-US" b="1" dirty="0"/>
              <a:t> </a:t>
            </a:r>
            <a:r>
              <a:rPr lang="en-US" dirty="0"/>
              <a:t>command.</a:t>
            </a:r>
            <a:endParaRPr lang="en-GB" dirty="0"/>
          </a:p>
        </p:txBody>
      </p:sp>
    </p:spTree>
    <p:extLst>
      <p:ext uri="{BB962C8B-B14F-4D97-AF65-F5344CB8AC3E}">
        <p14:creationId xmlns:p14="http://schemas.microsoft.com/office/powerpoint/2010/main" val="1125119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5C4E6-DD6F-45AC-966B-A26A89189BE0}"/>
              </a:ext>
            </a:extLst>
          </p:cNvPr>
          <p:cNvSpPr>
            <a:spLocks noGrp="1"/>
          </p:cNvSpPr>
          <p:nvPr>
            <p:ph type="title"/>
          </p:nvPr>
        </p:nvSpPr>
        <p:spPr/>
        <p:txBody>
          <a:bodyPr/>
          <a:lstStyle/>
          <a:p>
            <a:r>
              <a:rPr lang="en-GB" dirty="0">
                <a:cs typeface="Calibri Light"/>
              </a:rPr>
              <a:t>New features in Group Policy in Windows Server 2016</a:t>
            </a:r>
            <a:endParaRPr lang="en-GB" dirty="0"/>
          </a:p>
        </p:txBody>
      </p:sp>
      <p:sp>
        <p:nvSpPr>
          <p:cNvPr id="3" name="Content Placeholder 2">
            <a:extLst>
              <a:ext uri="{FF2B5EF4-FFF2-40B4-BE49-F238E27FC236}">
                <a16:creationId xmlns:a16="http://schemas.microsoft.com/office/drawing/2014/main" id="{6567D230-23A2-4146-BD52-00641C0A4A1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050434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C94A-52FA-48E3-828F-0F4ED1B44AC5}"/>
              </a:ext>
            </a:extLst>
          </p:cNvPr>
          <p:cNvSpPr>
            <a:spLocks noGrp="1"/>
          </p:cNvSpPr>
          <p:nvPr>
            <p:ph type="title"/>
          </p:nvPr>
        </p:nvSpPr>
        <p:spPr/>
        <p:txBody>
          <a:bodyPr/>
          <a:lstStyle/>
          <a:p>
            <a:r>
              <a:rPr lang="en-GB" dirty="0">
                <a:cs typeface="Calibri Light"/>
              </a:rPr>
              <a:t>What is the configuration management?</a:t>
            </a:r>
            <a:endParaRPr lang="en-GB" dirty="0"/>
          </a:p>
        </p:txBody>
      </p:sp>
      <p:sp>
        <p:nvSpPr>
          <p:cNvPr id="3" name="Content Placeholder 2">
            <a:extLst>
              <a:ext uri="{FF2B5EF4-FFF2-40B4-BE49-F238E27FC236}">
                <a16:creationId xmlns:a16="http://schemas.microsoft.com/office/drawing/2014/main" id="{680C6E76-0A99-4A3F-85B9-248F87B87AA4}"/>
              </a:ext>
            </a:extLst>
          </p:cNvPr>
          <p:cNvSpPr>
            <a:spLocks noGrp="1"/>
          </p:cNvSpPr>
          <p:nvPr>
            <p:ph idx="1"/>
          </p:nvPr>
        </p:nvSpPr>
        <p:spPr/>
        <p:txBody>
          <a:bodyPr vert="horz" lIns="91440" tIns="45720" rIns="91440" bIns="45720" rtlCol="0" anchor="t">
            <a:normAutofit fontScale="85000" lnSpcReduction="20000"/>
          </a:bodyPr>
          <a:lstStyle/>
          <a:p>
            <a:pPr>
              <a:buNone/>
            </a:pPr>
            <a:r>
              <a:rPr lang="en-GB" dirty="0">
                <a:ea typeface="+mn-lt"/>
                <a:cs typeface="+mn-lt"/>
              </a:rPr>
              <a:t>Configuration management is a centralized approach to applying one or more changes to more than one user or computer. The key elements of configuration management are:</a:t>
            </a:r>
            <a:endParaRPr lang="en-GB" dirty="0">
              <a:cs typeface="Calibri"/>
            </a:endParaRPr>
          </a:p>
          <a:p>
            <a:r>
              <a:rPr lang="en-GB" b="1" dirty="0">
                <a:ea typeface="+mn-lt"/>
                <a:cs typeface="+mn-lt"/>
              </a:rPr>
              <a:t>Setting</a:t>
            </a:r>
            <a:r>
              <a:rPr lang="en-GB" dirty="0">
                <a:ea typeface="+mn-lt"/>
                <a:cs typeface="+mn-lt"/>
              </a:rPr>
              <a:t>. A setting also is known as a centralized definition of a change. The setting brings a user or computer to a desired configuration state.</a:t>
            </a:r>
            <a:endParaRPr lang="en-GB">
              <a:cs typeface="Calibri" panose="020F0502020204030204"/>
            </a:endParaRPr>
          </a:p>
          <a:p>
            <a:r>
              <a:rPr lang="en-GB" b="1" dirty="0">
                <a:ea typeface="+mn-lt"/>
                <a:cs typeface="+mn-lt"/>
              </a:rPr>
              <a:t>Scope</a:t>
            </a:r>
            <a:r>
              <a:rPr lang="en-GB" dirty="0">
                <a:ea typeface="+mn-lt"/>
                <a:cs typeface="+mn-lt"/>
              </a:rPr>
              <a:t>. The scope of a change is the number of computers or users that the setting affects.</a:t>
            </a:r>
            <a:endParaRPr lang="en-GB" dirty="0">
              <a:cs typeface="Calibri" panose="020F0502020204030204"/>
            </a:endParaRPr>
          </a:p>
          <a:p>
            <a:r>
              <a:rPr lang="en-GB" b="1" dirty="0">
                <a:ea typeface="+mn-lt"/>
                <a:cs typeface="+mn-lt"/>
              </a:rPr>
              <a:t>Application</a:t>
            </a:r>
            <a:r>
              <a:rPr lang="en-GB" dirty="0">
                <a:ea typeface="+mn-lt"/>
                <a:cs typeface="+mn-lt"/>
              </a:rPr>
              <a:t>. The application is a mechanism or process that ensures that the setting applies to users and computers within the scope.</a:t>
            </a:r>
            <a:endParaRPr lang="en-GB" dirty="0">
              <a:cs typeface="Calibri"/>
            </a:endParaRPr>
          </a:p>
          <a:p>
            <a:pPr>
              <a:buNone/>
            </a:pPr>
            <a:r>
              <a:rPr lang="en-GB" dirty="0">
                <a:ea typeface="+mn-lt"/>
                <a:cs typeface="+mn-lt"/>
              </a:rPr>
              <a:t>Group Policy is a framework in Windows operating systems with components that reside in Active Directory Domain Services (AD DS), on domain controllers, and on each Windows server and client. With these components, you can manage configuration in an AD DS domain.</a:t>
            </a:r>
            <a:endParaRPr lang="en-GB" dirty="0">
              <a:cs typeface="Calibri"/>
            </a:endParaRPr>
          </a:p>
        </p:txBody>
      </p:sp>
    </p:spTree>
    <p:extLst>
      <p:ext uri="{BB962C8B-B14F-4D97-AF65-F5344CB8AC3E}">
        <p14:creationId xmlns:p14="http://schemas.microsoft.com/office/powerpoint/2010/main" val="50870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69C01-D590-41C8-9E81-2975B5FAEA63}"/>
              </a:ext>
            </a:extLst>
          </p:cNvPr>
          <p:cNvSpPr>
            <a:spLocks noGrp="1"/>
          </p:cNvSpPr>
          <p:nvPr>
            <p:ph type="title"/>
          </p:nvPr>
        </p:nvSpPr>
        <p:spPr/>
        <p:txBody>
          <a:bodyPr/>
          <a:lstStyle/>
          <a:p>
            <a:r>
              <a:rPr lang="en-GB" dirty="0">
                <a:cs typeface="Calibri Light"/>
              </a:rPr>
              <a:t>Overview of Group Policy tools and consoles</a:t>
            </a:r>
            <a:endParaRPr lang="en-GB" dirty="0"/>
          </a:p>
        </p:txBody>
      </p:sp>
      <p:sp>
        <p:nvSpPr>
          <p:cNvPr id="3" name="Content Placeholder 2">
            <a:extLst>
              <a:ext uri="{FF2B5EF4-FFF2-40B4-BE49-F238E27FC236}">
                <a16:creationId xmlns:a16="http://schemas.microsoft.com/office/drawing/2014/main" id="{384CF14C-45F0-43D3-AC50-BF8FC13EF4C5}"/>
              </a:ext>
            </a:extLst>
          </p:cNvPr>
          <p:cNvSpPr>
            <a:spLocks noGrp="1"/>
          </p:cNvSpPr>
          <p:nvPr>
            <p:ph idx="1"/>
          </p:nvPr>
        </p:nvSpPr>
        <p:spPr>
          <a:xfrm>
            <a:off x="838200" y="1690688"/>
            <a:ext cx="10515600" cy="4486275"/>
          </a:xfrm>
        </p:spPr>
        <p:txBody>
          <a:bodyPr>
            <a:normAutofit fontScale="70000" lnSpcReduction="20000"/>
          </a:bodyPr>
          <a:lstStyle/>
          <a:p>
            <a:pPr marL="0" indent="0">
              <a:buNone/>
            </a:pPr>
            <a:r>
              <a:rPr lang="en-US" dirty="0"/>
              <a:t>The most basic component of Group Policy is </a:t>
            </a:r>
            <a:r>
              <a:rPr lang="en-US" dirty="0" smtClean="0"/>
              <a:t>an individual </a:t>
            </a:r>
            <a:r>
              <a:rPr lang="en-US" dirty="0"/>
              <a:t>policy setting. An individual </a:t>
            </a:r>
            <a:r>
              <a:rPr lang="en-US" dirty="0" smtClean="0"/>
              <a:t>policy setting </a:t>
            </a:r>
            <a:r>
              <a:rPr lang="en-US" dirty="0"/>
              <a:t>also is known as a policy. The policy </a:t>
            </a:r>
            <a:r>
              <a:rPr lang="en-US" dirty="0" smtClean="0"/>
              <a:t>defines a </a:t>
            </a:r>
            <a:r>
              <a:rPr lang="en-US" dirty="0"/>
              <a:t>specific configuration change that you can apply</a:t>
            </a:r>
            <a:r>
              <a:rPr lang="en-US" dirty="0" smtClean="0"/>
              <a:t>, such </a:t>
            </a:r>
            <a:r>
              <a:rPr lang="en-US" dirty="0"/>
              <a:t>as a policy setting that prevents a user </a:t>
            </a:r>
            <a:r>
              <a:rPr lang="en-US" dirty="0" smtClean="0"/>
              <a:t>from accessing </a:t>
            </a:r>
            <a:r>
              <a:rPr lang="en-US" dirty="0"/>
              <a:t>registry editing tools. If you define </a:t>
            </a:r>
            <a:r>
              <a:rPr lang="en-US" dirty="0" smtClean="0"/>
              <a:t>that policy </a:t>
            </a:r>
            <a:r>
              <a:rPr lang="en-US" dirty="0"/>
              <a:t>setting, and then apply it to the user, </a:t>
            </a:r>
            <a:r>
              <a:rPr lang="en-US" dirty="0" smtClean="0"/>
              <a:t>the user </a:t>
            </a:r>
            <a:r>
              <a:rPr lang="en-US" dirty="0"/>
              <a:t>will be unable to run tools such as </a:t>
            </a:r>
            <a:r>
              <a:rPr lang="en-US" dirty="0" smtClean="0"/>
              <a:t>REGEDIT (</a:t>
            </a:r>
            <a:r>
              <a:rPr lang="en-US" dirty="0"/>
              <a:t>regedit.exe</a:t>
            </a:r>
            <a:r>
              <a:rPr lang="en-US" dirty="0" smtClean="0"/>
              <a:t>).</a:t>
            </a:r>
          </a:p>
          <a:p>
            <a:pPr marL="0" indent="0">
              <a:buNone/>
            </a:pPr>
            <a:r>
              <a:rPr lang="en-US" dirty="0"/>
              <a:t>In the </a:t>
            </a:r>
            <a:r>
              <a:rPr lang="en-US" b="1" dirty="0"/>
              <a:t>Group Policy Management Editor </a:t>
            </a:r>
            <a:r>
              <a:rPr lang="en-US" dirty="0"/>
              <a:t>window, you can define a policy setting by double-clicking it.</a:t>
            </a:r>
          </a:p>
          <a:p>
            <a:r>
              <a:rPr lang="en-US" dirty="0"/>
              <a:t>The policy setting </a:t>
            </a:r>
            <a:r>
              <a:rPr lang="en-US" b="1" dirty="0"/>
              <a:t>Properties </a:t>
            </a:r>
            <a:r>
              <a:rPr lang="en-US" dirty="0"/>
              <a:t>dialog box appears. Policy settings in the area called </a:t>
            </a:r>
            <a:r>
              <a:rPr lang="en-US" b="1" dirty="0"/>
              <a:t>Administrative</a:t>
            </a:r>
          </a:p>
          <a:p>
            <a:r>
              <a:rPr lang="en-US" b="1" dirty="0"/>
              <a:t>Templates </a:t>
            </a:r>
            <a:r>
              <a:rPr lang="en-US" dirty="0"/>
              <a:t>can have three states: </a:t>
            </a:r>
            <a:r>
              <a:rPr lang="en-US" b="1" dirty="0"/>
              <a:t>Not Configured</a:t>
            </a:r>
            <a:r>
              <a:rPr lang="en-US" dirty="0"/>
              <a:t>, </a:t>
            </a:r>
            <a:r>
              <a:rPr lang="en-US" b="1" dirty="0"/>
              <a:t>Enabled</a:t>
            </a:r>
            <a:r>
              <a:rPr lang="en-US" dirty="0"/>
              <a:t>, and </a:t>
            </a:r>
            <a:r>
              <a:rPr lang="en-US" b="1" dirty="0"/>
              <a:t>Disabled</a:t>
            </a:r>
            <a:r>
              <a:rPr lang="en-US" dirty="0"/>
              <a:t>.</a:t>
            </a:r>
          </a:p>
          <a:p>
            <a:r>
              <a:rPr lang="en-US" dirty="0"/>
              <a:t>In a new GPO, every policy setting defaults to </a:t>
            </a:r>
            <a:r>
              <a:rPr lang="en-US" b="1" dirty="0"/>
              <a:t>Not Configured</a:t>
            </a:r>
            <a:r>
              <a:rPr lang="en-US" dirty="0"/>
              <a:t>. This means that the GPO does not </a:t>
            </a:r>
            <a:r>
              <a:rPr lang="en-US" dirty="0" smtClean="0"/>
              <a:t>modify the </a:t>
            </a:r>
            <a:r>
              <a:rPr lang="en-US" dirty="0"/>
              <a:t>existing configuration of that particular setting for a user or computer. If you enable or disable a </a:t>
            </a:r>
            <a:r>
              <a:rPr lang="en-US" dirty="0" smtClean="0"/>
              <a:t>policy setting</a:t>
            </a:r>
            <a:r>
              <a:rPr lang="en-US" dirty="0"/>
              <a:t>, a change is made to the configuration of users and computers to which the GPO is applied. </a:t>
            </a:r>
            <a:r>
              <a:rPr lang="en-US" dirty="0" smtClean="0"/>
              <a:t>When you </a:t>
            </a:r>
            <a:r>
              <a:rPr lang="en-US" dirty="0"/>
              <a:t>return an </a:t>
            </a:r>
            <a:r>
              <a:rPr lang="en-US" b="1" dirty="0"/>
              <a:t>Administrative Template </a:t>
            </a:r>
            <a:r>
              <a:rPr lang="en-US" dirty="0"/>
              <a:t>setting to its </a:t>
            </a:r>
            <a:r>
              <a:rPr lang="en-US" b="1" dirty="0"/>
              <a:t>Not Configured </a:t>
            </a:r>
            <a:r>
              <a:rPr lang="en-US" dirty="0"/>
              <a:t>value, you return it to its </a:t>
            </a:r>
            <a:r>
              <a:rPr lang="en-US" dirty="0" smtClean="0"/>
              <a:t>default value</a:t>
            </a:r>
            <a:r>
              <a:rPr lang="en-US" dirty="0"/>
              <a:t>. Some settings remain configured on the computer even if you remove the setting from the GPO.</a:t>
            </a:r>
            <a:endParaRPr lang="en-GB" dirty="0"/>
          </a:p>
        </p:txBody>
      </p:sp>
    </p:spTree>
    <p:extLst>
      <p:ext uri="{BB962C8B-B14F-4D97-AF65-F5344CB8AC3E}">
        <p14:creationId xmlns:p14="http://schemas.microsoft.com/office/powerpoint/2010/main" val="3647957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69C01-D590-41C8-9E81-2975B5FAEA63}"/>
              </a:ext>
            </a:extLst>
          </p:cNvPr>
          <p:cNvSpPr>
            <a:spLocks noGrp="1"/>
          </p:cNvSpPr>
          <p:nvPr>
            <p:ph type="title"/>
          </p:nvPr>
        </p:nvSpPr>
        <p:spPr/>
        <p:txBody>
          <a:bodyPr/>
          <a:lstStyle/>
          <a:p>
            <a:r>
              <a:rPr lang="en-GB" dirty="0">
                <a:cs typeface="Calibri Light"/>
              </a:rPr>
              <a:t>Overview of Group Policy tools and consoles</a:t>
            </a:r>
            <a:endParaRPr lang="en-GB"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067050" y="1690688"/>
            <a:ext cx="6362700" cy="4286250"/>
          </a:xfrm>
          <a:prstGeom prst="rect">
            <a:avLst/>
          </a:prstGeom>
        </p:spPr>
      </p:pic>
    </p:spTree>
    <p:extLst>
      <p:ext uri="{BB962C8B-B14F-4D97-AF65-F5344CB8AC3E}">
        <p14:creationId xmlns:p14="http://schemas.microsoft.com/office/powerpoint/2010/main" val="314276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69C01-D590-41C8-9E81-2975B5FAEA63}"/>
              </a:ext>
            </a:extLst>
          </p:cNvPr>
          <p:cNvSpPr>
            <a:spLocks noGrp="1"/>
          </p:cNvSpPr>
          <p:nvPr>
            <p:ph type="title"/>
          </p:nvPr>
        </p:nvSpPr>
        <p:spPr/>
        <p:txBody>
          <a:bodyPr/>
          <a:lstStyle/>
          <a:p>
            <a:r>
              <a:rPr lang="en-GB" dirty="0">
                <a:cs typeface="Calibri Light"/>
              </a:rPr>
              <a:t>Overview of Group Policy tools and consoles</a:t>
            </a:r>
            <a:endParaRPr lang="en-GB" dirty="0"/>
          </a:p>
        </p:txBody>
      </p:sp>
      <p:sp>
        <p:nvSpPr>
          <p:cNvPr id="3" name="Content Placeholder 2">
            <a:extLst>
              <a:ext uri="{FF2B5EF4-FFF2-40B4-BE49-F238E27FC236}">
                <a16:creationId xmlns:a16="http://schemas.microsoft.com/office/drawing/2014/main" id="{384CF14C-45F0-43D3-AC50-BF8FC13EF4C5}"/>
              </a:ext>
            </a:extLst>
          </p:cNvPr>
          <p:cNvSpPr>
            <a:spLocks noGrp="1"/>
          </p:cNvSpPr>
          <p:nvPr>
            <p:ph idx="1"/>
          </p:nvPr>
        </p:nvSpPr>
        <p:spPr/>
        <p:txBody>
          <a:bodyPr vert="horz" lIns="91440" tIns="45720" rIns="91440" bIns="45720" rtlCol="0" anchor="t">
            <a:normAutofit/>
          </a:bodyPr>
          <a:lstStyle/>
          <a:p>
            <a:r>
              <a:rPr lang="en-GB" dirty="0">
                <a:ea typeface="+mn-lt"/>
                <a:cs typeface="+mn-lt"/>
              </a:rPr>
              <a:t>Computer Configuration and User Configuration</a:t>
            </a:r>
            <a:br>
              <a:rPr lang="en-GB" dirty="0">
                <a:ea typeface="+mn-lt"/>
                <a:cs typeface="+mn-lt"/>
              </a:rPr>
            </a:br>
            <a:r>
              <a:rPr lang="en-GB" sz="2400" dirty="0">
                <a:ea typeface="+mn-lt"/>
                <a:cs typeface="+mn-lt"/>
              </a:rPr>
              <a:t>There are two major divisions of policy settings: computer settings, which the Computer Configuration node contains, and user settings, which the User Configuration node contains:</a:t>
            </a:r>
          </a:p>
          <a:p>
            <a:pPr lvl="1"/>
            <a:r>
              <a:rPr lang="en-GB" dirty="0">
                <a:ea typeface="+mn-lt"/>
                <a:cs typeface="+mn-lt"/>
              </a:rPr>
              <a:t>The Computer Configuration node contains the settings that are applied to computers, regardless of who logs on to them. Computer settings apply when the operating system starts, during background refreshes, and every 90–120 minutes thereafter.</a:t>
            </a:r>
          </a:p>
          <a:p>
            <a:pPr lvl="1"/>
            <a:r>
              <a:rPr lang="en-GB" dirty="0">
                <a:ea typeface="+mn-lt"/>
                <a:cs typeface="+mn-lt"/>
              </a:rPr>
              <a:t>The User Configuration node contains settings that apply when a particular user signs in to the computer, during background refreshes, and every 90–120 minutes thereafter.</a:t>
            </a:r>
          </a:p>
        </p:txBody>
      </p:sp>
    </p:spTree>
    <p:extLst>
      <p:ext uri="{BB962C8B-B14F-4D97-AF65-F5344CB8AC3E}">
        <p14:creationId xmlns:p14="http://schemas.microsoft.com/office/powerpoint/2010/main" val="3130647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69C01-D590-41C8-9E81-2975B5FAEA63}"/>
              </a:ext>
            </a:extLst>
          </p:cNvPr>
          <p:cNvSpPr>
            <a:spLocks noGrp="1"/>
          </p:cNvSpPr>
          <p:nvPr>
            <p:ph type="title"/>
          </p:nvPr>
        </p:nvSpPr>
        <p:spPr/>
        <p:txBody>
          <a:bodyPr/>
          <a:lstStyle/>
          <a:p>
            <a:r>
              <a:rPr lang="en-GB" dirty="0">
                <a:cs typeface="Calibri Light"/>
              </a:rPr>
              <a:t>Overview of Group Policy tools and consoles</a:t>
            </a:r>
            <a:endParaRPr lang="en-GB" dirty="0"/>
          </a:p>
        </p:txBody>
      </p:sp>
      <p:sp>
        <p:nvSpPr>
          <p:cNvPr id="3" name="Content Placeholder 2">
            <a:extLst>
              <a:ext uri="{FF2B5EF4-FFF2-40B4-BE49-F238E27FC236}">
                <a16:creationId xmlns:a16="http://schemas.microsoft.com/office/drawing/2014/main" id="{384CF14C-45F0-43D3-AC50-BF8FC13EF4C5}"/>
              </a:ext>
            </a:extLst>
          </p:cNvPr>
          <p:cNvSpPr>
            <a:spLocks noGrp="1"/>
          </p:cNvSpPr>
          <p:nvPr>
            <p:ph idx="1"/>
          </p:nvPr>
        </p:nvSpPr>
        <p:spPr/>
        <p:txBody>
          <a:bodyPr vert="horz" lIns="91440" tIns="45720" rIns="91440" bIns="45720" rtlCol="0" anchor="t">
            <a:normAutofit/>
          </a:bodyPr>
          <a:lstStyle/>
          <a:p>
            <a:pPr>
              <a:buNone/>
            </a:pPr>
            <a:r>
              <a:rPr lang="en-GB" dirty="0">
                <a:ea typeface="+mn-lt"/>
                <a:cs typeface="+mn-lt"/>
              </a:rPr>
              <a:t>Within the Policies nodes, under the Computer Configuration node and the User Configuration node, are a hierarchy of folders that contain policy settings.</a:t>
            </a:r>
            <a:endParaRPr lang="en-GB" dirty="0">
              <a:cs typeface="Calibri"/>
            </a:endParaRPr>
          </a:p>
        </p:txBody>
      </p:sp>
    </p:spTree>
    <p:extLst>
      <p:ext uri="{BB962C8B-B14F-4D97-AF65-F5344CB8AC3E}">
        <p14:creationId xmlns:p14="http://schemas.microsoft.com/office/powerpoint/2010/main" val="100621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238E-A40F-40DF-8E5D-9BDC466F3FB9}"/>
              </a:ext>
            </a:extLst>
          </p:cNvPr>
          <p:cNvSpPr>
            <a:spLocks noGrp="1"/>
          </p:cNvSpPr>
          <p:nvPr>
            <p:ph type="title"/>
          </p:nvPr>
        </p:nvSpPr>
        <p:spPr/>
        <p:txBody>
          <a:bodyPr/>
          <a:lstStyle/>
          <a:p>
            <a:r>
              <a:rPr lang="en-GB" dirty="0">
                <a:cs typeface="Calibri Light"/>
              </a:rPr>
              <a:t>Benefits of using Group Policy</a:t>
            </a:r>
            <a:endParaRPr lang="en-GB" dirty="0"/>
          </a:p>
        </p:txBody>
      </p:sp>
      <p:sp>
        <p:nvSpPr>
          <p:cNvPr id="3" name="Content Placeholder 2">
            <a:extLst>
              <a:ext uri="{FF2B5EF4-FFF2-40B4-BE49-F238E27FC236}">
                <a16:creationId xmlns:a16="http://schemas.microsoft.com/office/drawing/2014/main" id="{72C04DF6-06AC-40C6-AE75-E07B98ACDD95}"/>
              </a:ext>
            </a:extLst>
          </p:cNvPr>
          <p:cNvSpPr>
            <a:spLocks noGrp="1"/>
          </p:cNvSpPr>
          <p:nvPr>
            <p:ph idx="1"/>
          </p:nvPr>
        </p:nvSpPr>
        <p:spPr/>
        <p:txBody>
          <a:bodyPr/>
          <a:lstStyle/>
          <a:p>
            <a:r>
              <a:rPr lang="en-US" dirty="0"/>
              <a:t>Group Policy is a powerful administrative tool. </a:t>
            </a:r>
            <a:r>
              <a:rPr lang="en-US" dirty="0" smtClean="0"/>
              <a:t>You can </a:t>
            </a:r>
            <a:r>
              <a:rPr lang="en-US" dirty="0"/>
              <a:t>use GPOs to push various settings to a </a:t>
            </a:r>
            <a:r>
              <a:rPr lang="en-US" dirty="0" smtClean="0"/>
              <a:t>large number </a:t>
            </a:r>
            <a:r>
              <a:rPr lang="en-US" dirty="0"/>
              <a:t>of users and computers</a:t>
            </a:r>
            <a:r>
              <a:rPr lang="en-US" dirty="0" smtClean="0"/>
              <a:t>.</a:t>
            </a:r>
          </a:p>
          <a:p>
            <a:r>
              <a:rPr lang="en-US" dirty="0"/>
              <a:t>Applying security </a:t>
            </a:r>
            <a:r>
              <a:rPr lang="en-US" dirty="0"/>
              <a:t>settings</a:t>
            </a:r>
          </a:p>
          <a:p>
            <a:r>
              <a:rPr lang="en-US" dirty="0"/>
              <a:t>Managing </a:t>
            </a:r>
            <a:r>
              <a:rPr lang="en-US" dirty="0"/>
              <a:t>desktop and application </a:t>
            </a:r>
            <a:r>
              <a:rPr lang="en-US" dirty="0"/>
              <a:t>settings</a:t>
            </a:r>
          </a:p>
          <a:p>
            <a:r>
              <a:rPr lang="en-US" dirty="0"/>
              <a:t>Deploying </a:t>
            </a:r>
            <a:r>
              <a:rPr lang="en-US" dirty="0"/>
              <a:t>software</a:t>
            </a:r>
          </a:p>
          <a:p>
            <a:r>
              <a:rPr lang="en-US" dirty="0"/>
              <a:t>Managing Folder </a:t>
            </a:r>
            <a:r>
              <a:rPr lang="en-US" dirty="0"/>
              <a:t>Redirection</a:t>
            </a:r>
          </a:p>
          <a:p>
            <a:r>
              <a:rPr lang="en-US" dirty="0"/>
              <a:t>Configuring network settings</a:t>
            </a:r>
            <a:endParaRPr lang="en-GB" dirty="0"/>
          </a:p>
        </p:txBody>
      </p:sp>
    </p:spTree>
    <p:extLst>
      <p:ext uri="{BB962C8B-B14F-4D97-AF65-F5344CB8AC3E}">
        <p14:creationId xmlns:p14="http://schemas.microsoft.com/office/powerpoint/2010/main" val="2759027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D110-AFC8-45FE-8D2B-3E8933587121}"/>
              </a:ext>
            </a:extLst>
          </p:cNvPr>
          <p:cNvSpPr>
            <a:spLocks noGrp="1"/>
          </p:cNvSpPr>
          <p:nvPr>
            <p:ph type="title"/>
          </p:nvPr>
        </p:nvSpPr>
        <p:spPr/>
        <p:txBody>
          <a:bodyPr/>
          <a:lstStyle/>
          <a:p>
            <a:r>
              <a:rPr lang="en-GB" dirty="0">
                <a:cs typeface="Calibri Light"/>
              </a:rPr>
              <a:t>Group Policy objects</a:t>
            </a:r>
            <a:endParaRPr lang="en-GB" dirty="0"/>
          </a:p>
        </p:txBody>
      </p:sp>
      <p:sp>
        <p:nvSpPr>
          <p:cNvPr id="3" name="Content Placeholder 2">
            <a:extLst>
              <a:ext uri="{FF2B5EF4-FFF2-40B4-BE49-F238E27FC236}">
                <a16:creationId xmlns:a16="http://schemas.microsoft.com/office/drawing/2014/main" id="{45F1D7CE-1200-4214-BCE3-1B258DC3D6AF}"/>
              </a:ext>
            </a:extLst>
          </p:cNvPr>
          <p:cNvSpPr>
            <a:spLocks noGrp="1"/>
          </p:cNvSpPr>
          <p:nvPr>
            <p:ph idx="1"/>
          </p:nvPr>
        </p:nvSpPr>
        <p:spPr/>
        <p:txBody>
          <a:bodyPr vert="horz" lIns="91440" tIns="45720" rIns="91440" bIns="45720" rtlCol="0" anchor="t">
            <a:normAutofit lnSpcReduction="10000"/>
          </a:bodyPr>
          <a:lstStyle/>
          <a:p>
            <a:pPr>
              <a:buNone/>
            </a:pPr>
            <a:r>
              <a:rPr lang="en-GB" dirty="0">
                <a:ea typeface="+mn-lt"/>
                <a:cs typeface="+mn-lt"/>
              </a:rPr>
              <a:t>You define policy settings within a GPO. A GPO is an object that contains one or more policy settings that apply to one or more configuration settings for a user or a computer.</a:t>
            </a:r>
          </a:p>
          <a:p>
            <a:pPr>
              <a:buNone/>
            </a:pPr>
            <a:endParaRPr lang="en-GB" dirty="0">
              <a:ea typeface="+mn-lt"/>
              <a:cs typeface="+mn-lt"/>
            </a:endParaRPr>
          </a:p>
          <a:p>
            <a:pPr>
              <a:buNone/>
            </a:pPr>
            <a:r>
              <a:rPr lang="en-GB" dirty="0">
                <a:ea typeface="+mn-lt"/>
                <a:cs typeface="+mn-lt"/>
              </a:rPr>
              <a:t>You manage GPOs by using the GPMC. The GPMC displays GPOs in a container named Group Policy Objects</a:t>
            </a:r>
            <a:r>
              <a:rPr lang="en-GB" dirty="0" smtClean="0">
                <a:ea typeface="+mn-lt"/>
                <a:cs typeface="+mn-lt"/>
              </a:rPr>
              <a:t>.</a:t>
            </a:r>
          </a:p>
          <a:p>
            <a:pPr>
              <a:buNone/>
            </a:pPr>
            <a:endParaRPr lang="en-GB" dirty="0">
              <a:ea typeface="+mn-lt"/>
              <a:cs typeface="+mn-lt"/>
            </a:endParaRPr>
          </a:p>
          <a:p>
            <a:pPr>
              <a:buNone/>
            </a:pPr>
            <a:r>
              <a:rPr lang="en-GB" dirty="0" smtClean="0">
                <a:ea typeface="+mn-lt"/>
                <a:cs typeface="+mn-lt"/>
              </a:rPr>
              <a:t>Can be edited with Group Policy Management Editor</a:t>
            </a:r>
          </a:p>
          <a:p>
            <a:pPr>
              <a:buNone/>
            </a:pPr>
            <a:endParaRPr lang="en-GB" dirty="0">
              <a:ea typeface="+mn-lt"/>
              <a:cs typeface="+mn-lt"/>
            </a:endParaRPr>
          </a:p>
          <a:p>
            <a:pPr>
              <a:buNone/>
            </a:pPr>
            <a:r>
              <a:rPr lang="en-GB" dirty="0" smtClean="0">
                <a:ea typeface="+mn-lt"/>
                <a:cs typeface="+mn-lt"/>
              </a:rPr>
              <a:t>Applied to a specific level in the AD DS hierarchy</a:t>
            </a:r>
            <a:endParaRPr lang="en-GB" dirty="0"/>
          </a:p>
        </p:txBody>
      </p:sp>
    </p:spTree>
    <p:extLst>
      <p:ext uri="{BB962C8B-B14F-4D97-AF65-F5344CB8AC3E}">
        <p14:creationId xmlns:p14="http://schemas.microsoft.com/office/powerpoint/2010/main" val="3953233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D110-AFC8-45FE-8D2B-3E8933587121}"/>
              </a:ext>
            </a:extLst>
          </p:cNvPr>
          <p:cNvSpPr>
            <a:spLocks noGrp="1"/>
          </p:cNvSpPr>
          <p:nvPr>
            <p:ph type="title"/>
          </p:nvPr>
        </p:nvSpPr>
        <p:spPr/>
        <p:txBody>
          <a:bodyPr/>
          <a:lstStyle/>
          <a:p>
            <a:r>
              <a:rPr lang="en-GB" dirty="0">
                <a:cs typeface="Calibri Light"/>
              </a:rPr>
              <a:t>Group Policy objects</a:t>
            </a:r>
            <a:endParaRPr lang="en-GB" dirty="0"/>
          </a:p>
        </p:txBody>
      </p:sp>
      <p:sp>
        <p:nvSpPr>
          <p:cNvPr id="3" name="Content Placeholder 2">
            <a:extLst>
              <a:ext uri="{FF2B5EF4-FFF2-40B4-BE49-F238E27FC236}">
                <a16:creationId xmlns:a16="http://schemas.microsoft.com/office/drawing/2014/main" id="{45F1D7CE-1200-4214-BCE3-1B258DC3D6AF}"/>
              </a:ext>
            </a:extLst>
          </p:cNvPr>
          <p:cNvSpPr>
            <a:spLocks noGrp="1"/>
          </p:cNvSpPr>
          <p:nvPr>
            <p:ph idx="1"/>
          </p:nvPr>
        </p:nvSpPr>
        <p:spPr/>
        <p:txBody>
          <a:bodyPr vert="horz" lIns="91440" tIns="45720" rIns="91440" bIns="45720" rtlCol="0" anchor="t">
            <a:normAutofit/>
          </a:bodyPr>
          <a:lstStyle/>
          <a:p>
            <a:r>
              <a:rPr lang="en-GB" dirty="0">
                <a:ea typeface="+mn-lt"/>
                <a:cs typeface="+mn-lt"/>
              </a:rPr>
              <a:t>To create a new GPO in a domain, right-click the Group Policy </a:t>
            </a:r>
            <a:r>
              <a:rPr lang="en-GB" dirty="0" smtClean="0">
                <a:ea typeface="+mn-lt"/>
                <a:cs typeface="+mn-lt"/>
              </a:rPr>
              <a:t>Objects</a:t>
            </a:r>
            <a:r>
              <a:rPr lang="en-GB" dirty="0"/>
              <a:t> </a:t>
            </a:r>
            <a:r>
              <a:rPr lang="en-GB" dirty="0" smtClean="0">
                <a:ea typeface="+mn-lt"/>
                <a:cs typeface="+mn-lt"/>
              </a:rPr>
              <a:t>container</a:t>
            </a:r>
            <a:r>
              <a:rPr lang="en-GB" dirty="0">
                <a:ea typeface="+mn-lt"/>
                <a:cs typeface="+mn-lt"/>
              </a:rPr>
              <a:t>, click New, and then specify a name for the GPO. </a:t>
            </a:r>
          </a:p>
          <a:p>
            <a:r>
              <a:rPr lang="en-GB" dirty="0">
                <a:ea typeface="+mn-lt"/>
                <a:cs typeface="+mn-lt"/>
              </a:rPr>
              <a:t>To modify the configuration settings in a GPO, right-click the GPO, and then click Edit. This opens the Group Policy Management Editor window. </a:t>
            </a:r>
          </a:p>
          <a:p>
            <a:pPr>
              <a:buNone/>
            </a:pPr>
            <a:endParaRPr lang="en-GB" dirty="0">
              <a:ea typeface="+mn-lt"/>
              <a:cs typeface="+mn-lt"/>
            </a:endParaRPr>
          </a:p>
          <a:p>
            <a:pPr>
              <a:buNone/>
            </a:pPr>
            <a:r>
              <a:rPr lang="en-GB" dirty="0">
                <a:ea typeface="+mn-lt"/>
                <a:cs typeface="+mn-lt"/>
              </a:rPr>
              <a:t>To create a GPO in Windows PowerShell, you run the following cmdlet:</a:t>
            </a:r>
            <a:endParaRPr lang="en-GB" dirty="0">
              <a:cs typeface="Calibri"/>
            </a:endParaRPr>
          </a:p>
          <a:p>
            <a:pPr>
              <a:buNone/>
            </a:pPr>
            <a:r>
              <a:rPr lang="en-GB" dirty="0">
                <a:ea typeface="+mn-lt"/>
                <a:cs typeface="+mn-lt"/>
              </a:rPr>
              <a:t>New-GPO -Name “Sales GPO” -comment "This is the sales GPO"</a:t>
            </a:r>
            <a:endParaRPr lang="en-GB" dirty="0"/>
          </a:p>
        </p:txBody>
      </p:sp>
    </p:spTree>
    <p:extLst>
      <p:ext uri="{BB962C8B-B14F-4D97-AF65-F5344CB8AC3E}">
        <p14:creationId xmlns:p14="http://schemas.microsoft.com/office/powerpoint/2010/main" val="41729781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TotalTime>
  <Words>1452</Words>
  <Application>Microsoft Office PowerPoint</Application>
  <PresentationFormat>Widescreen</PresentationFormat>
  <Paragraphs>80</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Introducing Group Policy</vt:lpstr>
      <vt:lpstr>What is the configuration management?</vt:lpstr>
      <vt:lpstr>Overview of Group Policy tools and consoles</vt:lpstr>
      <vt:lpstr>Overview of Group Policy tools and consoles</vt:lpstr>
      <vt:lpstr>Overview of Group Policy tools and consoles</vt:lpstr>
      <vt:lpstr>Overview of Group Policy tools and consoles</vt:lpstr>
      <vt:lpstr>Benefits of using Group Policy</vt:lpstr>
      <vt:lpstr>Group Policy objects</vt:lpstr>
      <vt:lpstr>Group Policy objects</vt:lpstr>
      <vt:lpstr>Overview of GPO scope</vt:lpstr>
      <vt:lpstr>Overview of GPO inheritance</vt:lpstr>
      <vt:lpstr>Overview of GPO inheritance</vt:lpstr>
      <vt:lpstr>The Group Policy Client service and client-side extensions</vt:lpstr>
      <vt:lpstr>The Group Policy Client service and client-side extensions</vt:lpstr>
      <vt:lpstr>The Group Policy Client service and client-side extensions</vt:lpstr>
      <vt:lpstr>New features in Group Policy in Windows Server 2016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Lam. Nguyen Thanh - CMCGlobal DU12</cp:lastModifiedBy>
  <cp:revision>55</cp:revision>
  <dcterms:created xsi:type="dcterms:W3CDTF">2021-05-12T15:14:26Z</dcterms:created>
  <dcterms:modified xsi:type="dcterms:W3CDTF">2021-05-13T02:42:56Z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