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1.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notesSlides/notesSlide2.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notesSlides/notesSlide3.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notesSlides/notesSlide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7"/>
  </p:notesMasterIdLst>
  <p:handoutMasterIdLst>
    <p:handoutMasterId r:id="rId28"/>
  </p:handoutMasterIdLst>
  <p:sldIdLst>
    <p:sldId id="256" r:id="rId3"/>
    <p:sldId id="3701" r:id="rId4"/>
    <p:sldId id="3829" r:id="rId5"/>
    <p:sldId id="3830" r:id="rId6"/>
    <p:sldId id="3831" r:id="rId7"/>
    <p:sldId id="3832" r:id="rId8"/>
    <p:sldId id="3833" r:id="rId9"/>
    <p:sldId id="3702" r:id="rId10"/>
    <p:sldId id="3834" r:id="rId11"/>
    <p:sldId id="3842" r:id="rId12"/>
    <p:sldId id="3824" r:id="rId13"/>
    <p:sldId id="3840" r:id="rId14"/>
    <p:sldId id="3841" r:id="rId15"/>
    <p:sldId id="3825" r:id="rId16"/>
    <p:sldId id="3838" r:id="rId17"/>
    <p:sldId id="3839" r:id="rId18"/>
    <p:sldId id="3826" r:id="rId19"/>
    <p:sldId id="3843" r:id="rId20"/>
    <p:sldId id="3827" r:id="rId21"/>
    <p:sldId id="3836" r:id="rId22"/>
    <p:sldId id="3837" r:id="rId23"/>
    <p:sldId id="3835" r:id="rId24"/>
    <p:sldId id="3828" r:id="rId25"/>
    <p:sldId id="3844" r:id="rId26"/>
  </p:sldIdLst>
  <p:sldSz cx="12192000" cy="6858000"/>
  <p:notesSz cx="7102475" cy="93884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21" autoAdjust="0"/>
  </p:normalViewPr>
  <p:slideViewPr>
    <p:cSldViewPr snapToGrid="0" snapToObjects="1">
      <p:cViewPr varScale="1">
        <p:scale>
          <a:sx n="60" d="100"/>
          <a:sy n="60" d="100"/>
        </p:scale>
        <p:origin x="96" y="112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26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26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Arial" panose="020B0604020202020204" pitchFamily="34" charset="0"/>
              </a:rPr>
              <a:t>If hosts that are located on the Internet do not need to resolve names in your domain, you can host a domain internally, without registering it. However, you must ensure that the domain name is unique from Internet domain names, or connectivity to Internet resources might be affected.</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26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246536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26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5</a:t>
            </a:fld>
            <a:endParaRPr lang="en-US"/>
          </a:p>
        </p:txBody>
      </p:sp>
    </p:spTree>
    <p:extLst>
      <p:ext uri="{BB962C8B-B14F-4D97-AF65-F5344CB8AC3E}">
        <p14:creationId xmlns:p14="http://schemas.microsoft.com/office/powerpoint/2010/main" val="13500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26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6</a:t>
            </a:fld>
            <a:endParaRPr lang="en-US"/>
          </a:p>
        </p:txBody>
      </p:sp>
    </p:spTree>
    <p:extLst>
      <p:ext uri="{BB962C8B-B14F-4D97-AF65-F5344CB8AC3E}">
        <p14:creationId xmlns:p14="http://schemas.microsoft.com/office/powerpoint/2010/main" val="18359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26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7</a:t>
            </a:fld>
            <a:endParaRPr lang="en-US"/>
          </a:p>
        </p:txBody>
      </p:sp>
    </p:spTree>
    <p:extLst>
      <p:ext uri="{BB962C8B-B14F-4D97-AF65-F5344CB8AC3E}">
        <p14:creationId xmlns:p14="http://schemas.microsoft.com/office/powerpoint/2010/main" val="34169572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0"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8"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6"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2"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0"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4"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2"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4"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8"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0"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8"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2"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4"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8"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369.xml"/><Relationship Id="rId13" Type="http://schemas.openxmlformats.org/officeDocument/2006/relationships/tags" Target="../tags/tag374.xml"/><Relationship Id="rId18" Type="http://schemas.openxmlformats.org/officeDocument/2006/relationships/slide" Target="slide8.xml"/><Relationship Id="rId3" Type="http://schemas.openxmlformats.org/officeDocument/2006/relationships/tags" Target="../tags/tag364.xml"/><Relationship Id="rId21" Type="http://schemas.openxmlformats.org/officeDocument/2006/relationships/slide" Target="slide19.xml"/><Relationship Id="rId7" Type="http://schemas.openxmlformats.org/officeDocument/2006/relationships/tags" Target="../tags/tag368.xml"/><Relationship Id="rId12" Type="http://schemas.openxmlformats.org/officeDocument/2006/relationships/tags" Target="../tags/tag373.xml"/><Relationship Id="rId17" Type="http://schemas.openxmlformats.org/officeDocument/2006/relationships/slide" Target="slide2.xml"/><Relationship Id="rId2" Type="http://schemas.openxmlformats.org/officeDocument/2006/relationships/tags" Target="../tags/tag363.xml"/><Relationship Id="rId16" Type="http://schemas.openxmlformats.org/officeDocument/2006/relationships/image" Target="../media/image9.emf"/><Relationship Id="rId20" Type="http://schemas.openxmlformats.org/officeDocument/2006/relationships/slide" Target="slide17.xml"/><Relationship Id="rId1" Type="http://schemas.openxmlformats.org/officeDocument/2006/relationships/vmlDrawing" Target="../drawings/vmlDrawing36.vml"/><Relationship Id="rId6" Type="http://schemas.openxmlformats.org/officeDocument/2006/relationships/tags" Target="../tags/tag367.xml"/><Relationship Id="rId11" Type="http://schemas.openxmlformats.org/officeDocument/2006/relationships/tags" Target="../tags/tag372.xml"/><Relationship Id="rId5" Type="http://schemas.openxmlformats.org/officeDocument/2006/relationships/tags" Target="../tags/tag366.xml"/><Relationship Id="rId15" Type="http://schemas.openxmlformats.org/officeDocument/2006/relationships/oleObject" Target="../embeddings/oleObject36.bin"/><Relationship Id="rId10" Type="http://schemas.openxmlformats.org/officeDocument/2006/relationships/tags" Target="../tags/tag371.xml"/><Relationship Id="rId19" Type="http://schemas.openxmlformats.org/officeDocument/2006/relationships/slide" Target="slide14.xml"/><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slideLayout" Target="../slideLayouts/slideLayout3.xml"/><Relationship Id="rId22" Type="http://schemas.openxmlformats.org/officeDocument/2006/relationships/slide" Target="slide23.xml"/></Relationships>
</file>

<file path=ppt/slides/_rels/slide12.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383.xml"/><Relationship Id="rId13" Type="http://schemas.openxmlformats.org/officeDocument/2006/relationships/tags" Target="../tags/tag388.xml"/><Relationship Id="rId18" Type="http://schemas.openxmlformats.org/officeDocument/2006/relationships/slide" Target="slide8.xml"/><Relationship Id="rId3" Type="http://schemas.openxmlformats.org/officeDocument/2006/relationships/tags" Target="../tags/tag378.xml"/><Relationship Id="rId21" Type="http://schemas.openxmlformats.org/officeDocument/2006/relationships/slide" Target="slide19.xml"/><Relationship Id="rId7" Type="http://schemas.openxmlformats.org/officeDocument/2006/relationships/tags" Target="../tags/tag382.xml"/><Relationship Id="rId12" Type="http://schemas.openxmlformats.org/officeDocument/2006/relationships/tags" Target="../tags/tag387.xml"/><Relationship Id="rId17" Type="http://schemas.openxmlformats.org/officeDocument/2006/relationships/slide" Target="slide2.xml"/><Relationship Id="rId2" Type="http://schemas.openxmlformats.org/officeDocument/2006/relationships/tags" Target="../tags/tag377.xml"/><Relationship Id="rId16" Type="http://schemas.openxmlformats.org/officeDocument/2006/relationships/image" Target="../media/image9.emf"/><Relationship Id="rId20" Type="http://schemas.openxmlformats.org/officeDocument/2006/relationships/slide" Target="slide17.xml"/><Relationship Id="rId1" Type="http://schemas.openxmlformats.org/officeDocument/2006/relationships/vmlDrawing" Target="../drawings/vmlDrawing38.vml"/><Relationship Id="rId6" Type="http://schemas.openxmlformats.org/officeDocument/2006/relationships/tags" Target="../tags/tag381.xml"/><Relationship Id="rId11" Type="http://schemas.openxmlformats.org/officeDocument/2006/relationships/tags" Target="../tags/tag386.xml"/><Relationship Id="rId5" Type="http://schemas.openxmlformats.org/officeDocument/2006/relationships/tags" Target="../tags/tag380.xml"/><Relationship Id="rId15" Type="http://schemas.openxmlformats.org/officeDocument/2006/relationships/oleObject" Target="../embeddings/oleObject38.bin"/><Relationship Id="rId10" Type="http://schemas.openxmlformats.org/officeDocument/2006/relationships/tags" Target="../tags/tag385.xml"/><Relationship Id="rId19" Type="http://schemas.openxmlformats.org/officeDocument/2006/relationships/slide" Target="slide11.xml"/><Relationship Id="rId4" Type="http://schemas.openxmlformats.org/officeDocument/2006/relationships/tags" Target="../tags/tag379.xml"/><Relationship Id="rId9" Type="http://schemas.openxmlformats.org/officeDocument/2006/relationships/tags" Target="../tags/tag384.xml"/><Relationship Id="rId14" Type="http://schemas.openxmlformats.org/officeDocument/2006/relationships/slideLayout" Target="../slideLayouts/slideLayout3.xml"/><Relationship Id="rId22" Type="http://schemas.openxmlformats.org/officeDocument/2006/relationships/slide" Target="slide23.xml"/></Relationships>
</file>

<file path=ppt/slides/_rels/slide15.xml.rels><?xml version="1.0" encoding="UTF-8" standalone="yes"?>
<Relationships xmlns="http://schemas.openxmlformats.org/package/2006/relationships"><Relationship Id="rId3" Type="http://schemas.openxmlformats.org/officeDocument/2006/relationships/tags" Target="../tags/tag390.xml"/><Relationship Id="rId7" Type="http://schemas.openxmlformats.org/officeDocument/2006/relationships/image" Target="../media/image10.png"/><Relationship Id="rId2" Type="http://schemas.openxmlformats.org/officeDocument/2006/relationships/tags" Target="../tags/tag389.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slide" Target="slide8.xml"/><Relationship Id="rId3" Type="http://schemas.openxmlformats.org/officeDocument/2006/relationships/tags" Target="../tags/tag394.xml"/><Relationship Id="rId21" Type="http://schemas.openxmlformats.org/officeDocument/2006/relationships/slide" Target="slide19.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slide" Target="slide2.xml"/><Relationship Id="rId2" Type="http://schemas.openxmlformats.org/officeDocument/2006/relationships/tags" Target="../tags/tag393.xml"/><Relationship Id="rId16" Type="http://schemas.openxmlformats.org/officeDocument/2006/relationships/image" Target="../media/image9.emf"/><Relationship Id="rId20" Type="http://schemas.openxmlformats.org/officeDocument/2006/relationships/slide" Target="slide14.xml"/><Relationship Id="rId1" Type="http://schemas.openxmlformats.org/officeDocument/2006/relationships/vmlDrawing" Target="../drawings/vmlDrawing41.v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oleObject" Target="../embeddings/oleObject41.bin"/><Relationship Id="rId10" Type="http://schemas.openxmlformats.org/officeDocument/2006/relationships/tags" Target="../tags/tag401.xml"/><Relationship Id="rId19" Type="http://schemas.openxmlformats.org/officeDocument/2006/relationships/slide" Target="slide11.xml"/><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slideLayout" Target="../slideLayouts/slideLayout3.xml"/><Relationship Id="rId22" Type="http://schemas.openxmlformats.org/officeDocument/2006/relationships/slide" Target="slide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411.xml"/><Relationship Id="rId13" Type="http://schemas.openxmlformats.org/officeDocument/2006/relationships/tags" Target="../tags/tag416.xml"/><Relationship Id="rId18" Type="http://schemas.openxmlformats.org/officeDocument/2006/relationships/slide" Target="slide8.xml"/><Relationship Id="rId3" Type="http://schemas.openxmlformats.org/officeDocument/2006/relationships/tags" Target="../tags/tag406.xml"/><Relationship Id="rId21" Type="http://schemas.openxmlformats.org/officeDocument/2006/relationships/slide" Target="slide17.xml"/><Relationship Id="rId7" Type="http://schemas.openxmlformats.org/officeDocument/2006/relationships/tags" Target="../tags/tag410.xml"/><Relationship Id="rId12" Type="http://schemas.openxmlformats.org/officeDocument/2006/relationships/tags" Target="../tags/tag415.xml"/><Relationship Id="rId17" Type="http://schemas.openxmlformats.org/officeDocument/2006/relationships/slide" Target="slide2.xml"/><Relationship Id="rId2" Type="http://schemas.openxmlformats.org/officeDocument/2006/relationships/tags" Target="../tags/tag405.xml"/><Relationship Id="rId16" Type="http://schemas.openxmlformats.org/officeDocument/2006/relationships/image" Target="../media/image9.emf"/><Relationship Id="rId20" Type="http://schemas.openxmlformats.org/officeDocument/2006/relationships/slide" Target="slide14.xml"/><Relationship Id="rId1" Type="http://schemas.openxmlformats.org/officeDocument/2006/relationships/vmlDrawing" Target="../drawings/vmlDrawing42.vml"/><Relationship Id="rId6" Type="http://schemas.openxmlformats.org/officeDocument/2006/relationships/tags" Target="../tags/tag409.xml"/><Relationship Id="rId11" Type="http://schemas.openxmlformats.org/officeDocument/2006/relationships/tags" Target="../tags/tag414.xml"/><Relationship Id="rId5" Type="http://schemas.openxmlformats.org/officeDocument/2006/relationships/tags" Target="../tags/tag408.xml"/><Relationship Id="rId15" Type="http://schemas.openxmlformats.org/officeDocument/2006/relationships/oleObject" Target="../embeddings/oleObject42.bin"/><Relationship Id="rId10" Type="http://schemas.openxmlformats.org/officeDocument/2006/relationships/tags" Target="../tags/tag413.xml"/><Relationship Id="rId19" Type="http://schemas.openxmlformats.org/officeDocument/2006/relationships/slide" Target="slide11.xml"/><Relationship Id="rId4" Type="http://schemas.openxmlformats.org/officeDocument/2006/relationships/tags" Target="../tags/tag407.xml"/><Relationship Id="rId9" Type="http://schemas.openxmlformats.org/officeDocument/2006/relationships/tags" Target="../tags/tag412.xml"/><Relationship Id="rId14" Type="http://schemas.openxmlformats.org/officeDocument/2006/relationships/slideLayout" Target="../slideLayouts/slideLayout3.xml"/><Relationship Id="rId22"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 Target="slide11.xml"/><Relationship Id="rId3" Type="http://schemas.openxmlformats.org/officeDocument/2006/relationships/tags" Target="../tags/tag326.xml"/><Relationship Id="rId21" Type="http://schemas.openxmlformats.org/officeDocument/2006/relationships/slide" Target="slide19.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8.xml"/><Relationship Id="rId2" Type="http://schemas.openxmlformats.org/officeDocument/2006/relationships/tags" Target="../tags/tag325.xml"/><Relationship Id="rId16" Type="http://schemas.openxmlformats.org/officeDocument/2006/relationships/image" Target="../media/image9.emf"/><Relationship Id="rId20" Type="http://schemas.openxmlformats.org/officeDocument/2006/relationships/slide" Target="slide17.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oleObject" Target="../embeddings/oleObject27.bin"/><Relationship Id="rId10" Type="http://schemas.openxmlformats.org/officeDocument/2006/relationships/tags" Target="../tags/tag333.xml"/><Relationship Id="rId19" Type="http://schemas.openxmlformats.org/officeDocument/2006/relationships/slide" Target="slide14.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Layout" Target="../slideLayouts/slideLayout3.xml"/><Relationship Id="rId22"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vmlDrawing" Target="../drawings/vmlDrawing45.vml"/><Relationship Id="rId6" Type="http://schemas.openxmlformats.org/officeDocument/2006/relationships/image" Target="../media/image4.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tags" Target="../tags/tag434.xml"/><Relationship Id="rId18" Type="http://schemas.openxmlformats.org/officeDocument/2006/relationships/slide" Target="slide8.xml"/><Relationship Id="rId3" Type="http://schemas.openxmlformats.org/officeDocument/2006/relationships/tags" Target="../tags/tag424.xml"/><Relationship Id="rId21" Type="http://schemas.openxmlformats.org/officeDocument/2006/relationships/slide" Target="slide17.xml"/><Relationship Id="rId7" Type="http://schemas.openxmlformats.org/officeDocument/2006/relationships/tags" Target="../tags/tag428.xml"/><Relationship Id="rId12" Type="http://schemas.openxmlformats.org/officeDocument/2006/relationships/tags" Target="../tags/tag433.xml"/><Relationship Id="rId17" Type="http://schemas.openxmlformats.org/officeDocument/2006/relationships/slide" Target="slide2.xml"/><Relationship Id="rId2" Type="http://schemas.openxmlformats.org/officeDocument/2006/relationships/tags" Target="../tags/tag423.xml"/><Relationship Id="rId16" Type="http://schemas.openxmlformats.org/officeDocument/2006/relationships/image" Target="../media/image9.emf"/><Relationship Id="rId20" Type="http://schemas.openxmlformats.org/officeDocument/2006/relationships/slide" Target="slide14.xml"/><Relationship Id="rId1" Type="http://schemas.openxmlformats.org/officeDocument/2006/relationships/vmlDrawing" Target="../drawings/vmlDrawing46.v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5" Type="http://schemas.openxmlformats.org/officeDocument/2006/relationships/oleObject" Target="../embeddings/oleObject46.bin"/><Relationship Id="rId10" Type="http://schemas.openxmlformats.org/officeDocument/2006/relationships/tags" Target="../tags/tag431.xml"/><Relationship Id="rId19" Type="http://schemas.openxmlformats.org/officeDocument/2006/relationships/slide" Target="slide11.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slideLayout" Target="../slideLayouts/slideLayout3.xml"/><Relationship Id="rId22" Type="http://schemas.openxmlformats.org/officeDocument/2006/relationships/slide" Target="slide19.xml"/></Relationships>
</file>

<file path=ppt/slides/_rels/slide24.xml.rels><?xml version="1.0" encoding="UTF-8" standalone="yes"?>
<Relationships xmlns="http://schemas.openxmlformats.org/package/2006/relationships"><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40.xml"/><Relationship Id="rId7" Type="http://schemas.openxmlformats.org/officeDocument/2006/relationships/image" Target="../media/image4.emf"/><Relationship Id="rId2" Type="http://schemas.openxmlformats.org/officeDocument/2006/relationships/tags" Target="../tags/tag339.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42.xml"/><Relationship Id="rId7" Type="http://schemas.openxmlformats.org/officeDocument/2006/relationships/image" Target="../media/image4.emf"/><Relationship Id="rId2" Type="http://schemas.openxmlformats.org/officeDocument/2006/relationships/tags" Target="../tags/tag341.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44.xml"/><Relationship Id="rId7" Type="http://schemas.openxmlformats.org/officeDocument/2006/relationships/image" Target="../media/image4.emf"/><Relationship Id="rId2" Type="http://schemas.openxmlformats.org/officeDocument/2006/relationships/tags" Target="../tags/tag343.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46.xml"/><Relationship Id="rId7" Type="http://schemas.openxmlformats.org/officeDocument/2006/relationships/image" Target="../media/image4.emf"/><Relationship Id="rId2" Type="http://schemas.openxmlformats.org/officeDocument/2006/relationships/tags" Target="../tags/tag345.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tags" Target="../tags/tag358.xml"/><Relationship Id="rId18" Type="http://schemas.openxmlformats.org/officeDocument/2006/relationships/slide" Target="slide11.xml"/><Relationship Id="rId3" Type="http://schemas.openxmlformats.org/officeDocument/2006/relationships/tags" Target="../tags/tag348.xml"/><Relationship Id="rId21" Type="http://schemas.openxmlformats.org/officeDocument/2006/relationships/slide" Target="slide19.xml"/><Relationship Id="rId7" Type="http://schemas.openxmlformats.org/officeDocument/2006/relationships/tags" Target="../tags/tag352.xml"/><Relationship Id="rId12" Type="http://schemas.openxmlformats.org/officeDocument/2006/relationships/tags" Target="../tags/tag357.xml"/><Relationship Id="rId17" Type="http://schemas.openxmlformats.org/officeDocument/2006/relationships/slide" Target="slide2.xml"/><Relationship Id="rId2" Type="http://schemas.openxmlformats.org/officeDocument/2006/relationships/tags" Target="../tags/tag347.xml"/><Relationship Id="rId16" Type="http://schemas.openxmlformats.org/officeDocument/2006/relationships/image" Target="../media/image9.emf"/><Relationship Id="rId20" Type="http://schemas.openxmlformats.org/officeDocument/2006/relationships/slide" Target="slide17.xml"/><Relationship Id="rId1" Type="http://schemas.openxmlformats.org/officeDocument/2006/relationships/vmlDrawing" Target="../drawings/vmlDrawing33.vml"/><Relationship Id="rId6" Type="http://schemas.openxmlformats.org/officeDocument/2006/relationships/tags" Target="../tags/tag351.xml"/><Relationship Id="rId11" Type="http://schemas.openxmlformats.org/officeDocument/2006/relationships/tags" Target="../tags/tag356.xml"/><Relationship Id="rId5" Type="http://schemas.openxmlformats.org/officeDocument/2006/relationships/tags" Target="../tags/tag350.xml"/><Relationship Id="rId15" Type="http://schemas.openxmlformats.org/officeDocument/2006/relationships/oleObject" Target="../embeddings/oleObject33.bin"/><Relationship Id="rId10" Type="http://schemas.openxmlformats.org/officeDocument/2006/relationships/tags" Target="../tags/tag355.xml"/><Relationship Id="rId19" Type="http://schemas.openxmlformats.org/officeDocument/2006/relationships/slide" Target="slide14.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slideLayout" Target="../slideLayouts/slideLayout3.xml"/><Relationship Id="rId22" Type="http://schemas.openxmlformats.org/officeDocument/2006/relationships/slide" Target="slide23.xml"/></Relationships>
</file>

<file path=ppt/slides/_rels/slide9.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3703697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4"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Implementing DNS Servers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7FF6413-27A6-4083-8FD7-D4F0A30DA74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0"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E7FF6413-27A6-4083-8FD7-D4F0A30DA7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4F732E5-35E0-4FD2-BCB4-2524A143CAF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5C07458-EA7C-401D-BEC8-D13C2DF4C0EC}"/>
              </a:ext>
            </a:extLst>
          </p:cNvPr>
          <p:cNvSpPr>
            <a:spLocks noGrp="1"/>
          </p:cNvSpPr>
          <p:nvPr>
            <p:ph type="title"/>
          </p:nvPr>
        </p:nvSpPr>
        <p:spPr/>
        <p:txBody>
          <a:bodyPr/>
          <a:lstStyle/>
          <a:p>
            <a:r>
              <a:rPr lang="en-US" dirty="0"/>
              <a:t>DNS name components</a:t>
            </a:r>
          </a:p>
        </p:txBody>
      </p:sp>
      <p:sp>
        <p:nvSpPr>
          <p:cNvPr id="3" name="Text Placeholder 2">
            <a:extLst>
              <a:ext uri="{FF2B5EF4-FFF2-40B4-BE49-F238E27FC236}">
                <a16:creationId xmlns:a16="http://schemas.microsoft.com/office/drawing/2014/main" id="{9801CF31-694F-48C8-A6C1-3DF527CA9300}"/>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9305E759-C670-430E-91E8-7971F4FFB572}"/>
              </a:ext>
            </a:extLst>
          </p:cNvPr>
          <p:cNvSpPr>
            <a:spLocks noGrp="1"/>
          </p:cNvSpPr>
          <p:nvPr>
            <p:ph type="subTitle" idx="1"/>
          </p:nvPr>
        </p:nvSpPr>
        <p:spPr/>
        <p:txBody>
          <a:bodyPr/>
          <a:lstStyle/>
          <a:p>
            <a:r>
              <a:rPr lang="en-US" b="1" dirty="0"/>
              <a:t>DNS naming structure</a:t>
            </a:r>
            <a:endParaRPr lang="en-US" dirty="0"/>
          </a:p>
        </p:txBody>
      </p:sp>
      <p:sp>
        <p:nvSpPr>
          <p:cNvPr id="7" name="Rectangle 6">
            <a:extLst>
              <a:ext uri="{FF2B5EF4-FFF2-40B4-BE49-F238E27FC236}">
                <a16:creationId xmlns:a16="http://schemas.microsoft.com/office/drawing/2014/main" id="{D47FA707-B5C7-41F1-B84C-481E49982948}"/>
              </a:ext>
            </a:extLst>
          </p:cNvPr>
          <p:cNvSpPr/>
          <p:nvPr/>
        </p:nvSpPr>
        <p:spPr>
          <a:xfrm>
            <a:off x="433137" y="1319788"/>
            <a:ext cx="11421979" cy="1754326"/>
          </a:xfrm>
          <a:prstGeom prst="rect">
            <a:avLst/>
          </a:prstGeom>
        </p:spPr>
        <p:txBody>
          <a:bodyPr wrap="square">
            <a:spAutoFit/>
          </a:bodyPr>
          <a:lstStyle/>
          <a:p>
            <a:r>
              <a:rPr lang="en-US" dirty="0"/>
              <a:t>Some of the main infrastructure components that are spanning a DNS infrastructure:</a:t>
            </a:r>
          </a:p>
          <a:p>
            <a:pPr marL="285750" indent="-285750">
              <a:buFont typeface="Arial" panose="020B0604020202020204" pitchFamily="34" charset="0"/>
              <a:buChar char="•"/>
            </a:pPr>
            <a:r>
              <a:rPr lang="en-US" dirty="0"/>
              <a:t>DNS server</a:t>
            </a:r>
          </a:p>
          <a:p>
            <a:pPr marL="285750" indent="-285750">
              <a:buFont typeface="Arial" panose="020B0604020202020204" pitchFamily="34" charset="0"/>
              <a:buChar char="•"/>
            </a:pPr>
            <a:r>
              <a:rPr lang="en-US" dirty="0"/>
              <a:t>DNS zones</a:t>
            </a:r>
          </a:p>
          <a:p>
            <a:pPr marL="285750" indent="-285750">
              <a:buFont typeface="Arial" panose="020B0604020202020204" pitchFamily="34" charset="0"/>
              <a:buChar char="•"/>
            </a:pPr>
            <a:r>
              <a:rPr lang="en-US" dirty="0"/>
              <a:t>DNS forwarders/delegations</a:t>
            </a:r>
          </a:p>
          <a:p>
            <a:pPr marL="285750" indent="-285750">
              <a:buFont typeface="Arial" panose="020B0604020202020204" pitchFamily="34" charset="0"/>
              <a:buChar char="•"/>
            </a:pPr>
            <a:r>
              <a:rPr lang="en-US" dirty="0"/>
              <a:t>DNS resolver</a:t>
            </a:r>
          </a:p>
          <a:p>
            <a:pPr marL="285750" indent="-285750">
              <a:buFont typeface="Arial" panose="020B0604020202020204" pitchFamily="34" charset="0"/>
              <a:buChar char="•"/>
            </a:pPr>
            <a:r>
              <a:rPr lang="en-US" dirty="0"/>
              <a:t>Resource records</a:t>
            </a:r>
          </a:p>
        </p:txBody>
      </p:sp>
    </p:spTree>
    <p:extLst>
      <p:ext uri="{BB962C8B-B14F-4D97-AF65-F5344CB8AC3E}">
        <p14:creationId xmlns:p14="http://schemas.microsoft.com/office/powerpoint/2010/main" val="49342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05282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7"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7" action="ppaction://hlinksldjump"/>
            <a:extLst>
              <a:ext uri="{FF2B5EF4-FFF2-40B4-BE49-F238E27FC236}">
                <a16:creationId xmlns:a16="http://schemas.microsoft.com/office/drawing/2014/main" id="{3257264F-C148-41F9-AB03-93569DAB2106}"/>
              </a:ext>
            </a:extLst>
          </p:cNvPr>
          <p:cNvSpPr>
            <a:spLocks noGrp="1"/>
          </p:cNvSpPr>
          <p:nvPr>
            <p:custDataLst>
              <p:tags r:id="rId7"/>
            </p:custDataLst>
          </p:nvPr>
        </p:nvSpPr>
        <p:spPr bwMode="gray">
          <a:xfrm>
            <a:off x="4978399"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How does DNS name </a:t>
            </a:r>
            <a:r>
              <a:rPr lang="en-US"/>
              <a:t>resolution work?</a:t>
            </a:r>
            <a:endParaRPr lang="en-US" dirty="0"/>
          </a:p>
        </p:txBody>
      </p:sp>
      <p:sp>
        <p:nvSpPr>
          <p:cNvPr id="15" name="Text Placeholder 2">
            <a:hlinkClick r:id="rId18" action="ppaction://hlinksldjump"/>
            <a:extLst>
              <a:ext uri="{FF2B5EF4-FFF2-40B4-BE49-F238E27FC236}">
                <a16:creationId xmlns:a16="http://schemas.microsoft.com/office/drawing/2014/main" id="{8B06B04C-1A57-4840-93E1-AD39CC153D2D}"/>
              </a:ext>
            </a:extLst>
          </p:cNvPr>
          <p:cNvSpPr>
            <a:spLocks noGrp="1"/>
          </p:cNvSpPr>
          <p:nvPr>
            <p:custDataLst>
              <p:tags r:id="rId8"/>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components</a:t>
            </a:r>
            <a:endParaRPr lang="en-US" dirty="0"/>
          </a:p>
        </p:txBody>
      </p:sp>
      <p:sp>
        <p:nvSpPr>
          <p:cNvPr id="11" name="Text Placeholder 2">
            <a:extLst>
              <a:ext uri="{FF2B5EF4-FFF2-40B4-BE49-F238E27FC236}">
                <a16:creationId xmlns:a16="http://schemas.microsoft.com/office/drawing/2014/main" id="{810681E8-090D-47FF-AEB4-4EB4EF05A24B}"/>
              </a:ext>
            </a:extLst>
          </p:cNvPr>
          <p:cNvSpPr>
            <a:spLocks noGrp="1"/>
          </p:cNvSpPr>
          <p:nvPr>
            <p:custDataLst>
              <p:tags r:id="rId9"/>
            </p:custDataLst>
          </p:nvPr>
        </p:nvSpPr>
        <p:spPr bwMode="gray">
          <a:xfrm>
            <a:off x="4978400"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DNS zones </a:t>
            </a:r>
            <a:r>
              <a:rPr lang="en-US" altLang="en-US" b="1">
                <a:solidFill>
                  <a:schemeClr val="tx2"/>
                </a:solidFill>
              </a:rPr>
              <a:t>and records</a:t>
            </a:r>
            <a:endParaRPr lang="en-US" b="1" dirty="0">
              <a:solidFill>
                <a:schemeClr val="tx2"/>
              </a:solidFill>
            </a:endParaRPr>
          </a:p>
        </p:txBody>
      </p:sp>
      <p:sp>
        <p:nvSpPr>
          <p:cNvPr id="16" name="Text Placeholder 2">
            <a:hlinkClick r:id="rId19" action="ppaction://hlinksldjump"/>
            <a:extLst>
              <a:ext uri="{FF2B5EF4-FFF2-40B4-BE49-F238E27FC236}">
                <a16:creationId xmlns:a16="http://schemas.microsoft.com/office/drawing/2014/main" id="{A24027A6-7F9F-4600-B8A5-3F1E4A9C2E47}"/>
              </a:ext>
            </a:extLst>
          </p:cNvPr>
          <p:cNvSpPr>
            <a:spLocks noGrp="1"/>
          </p:cNvSpPr>
          <p:nvPr>
            <p:custDataLst>
              <p:tags r:id="rId10"/>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DNS clients</a:t>
            </a:r>
            <a:endParaRPr lang="en-US" dirty="0"/>
          </a:p>
        </p:txBody>
      </p:sp>
      <p:sp>
        <p:nvSpPr>
          <p:cNvPr id="22" name="Text Placeholder 2">
            <a:hlinkClick r:id="rId20" action="ppaction://hlinksldjump"/>
            <a:extLst>
              <a:ext uri="{FF2B5EF4-FFF2-40B4-BE49-F238E27FC236}">
                <a16:creationId xmlns:a16="http://schemas.microsoft.com/office/drawing/2014/main" id="{CEE224C7-7DFE-4811-B1AE-37FF2A2E757F}"/>
              </a:ext>
            </a:extLst>
          </p:cNvPr>
          <p:cNvSpPr>
            <a:spLocks noGrp="1"/>
          </p:cNvSpPr>
          <p:nvPr>
            <p:custDataLst>
              <p:tags r:id="rId11"/>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Tools and techniques for troubleshooting </a:t>
            </a:r>
            <a:r>
              <a:rPr lang="en-US" altLang="en-US"/>
              <a:t>name resolution</a:t>
            </a:r>
            <a:endParaRPr lang="en-US" dirty="0"/>
          </a:p>
        </p:txBody>
      </p:sp>
      <p:sp>
        <p:nvSpPr>
          <p:cNvPr id="25" name="Text Placeholder 2">
            <a:hlinkClick r:id="rId21" action="ppaction://hlinksldjump"/>
            <a:extLst>
              <a:ext uri="{FF2B5EF4-FFF2-40B4-BE49-F238E27FC236}">
                <a16:creationId xmlns:a16="http://schemas.microsoft.com/office/drawing/2014/main" id="{DE038F7E-4AA9-4428-B420-7ED92EAD6466}"/>
              </a:ext>
            </a:extLst>
          </p:cNvPr>
          <p:cNvSpPr>
            <a:spLocks noGrp="1"/>
          </p:cNvSpPr>
          <p:nvPr>
            <p:custDataLst>
              <p:tags r:id="rId12"/>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DNS services</a:t>
            </a:r>
            <a:endParaRPr lang="en-US" dirty="0"/>
          </a:p>
        </p:txBody>
      </p:sp>
      <p:sp>
        <p:nvSpPr>
          <p:cNvPr id="27" name="Text Placeholder 2">
            <a:hlinkClick r:id="rId22" action="ppaction://hlinksldjump"/>
            <a:extLst>
              <a:ext uri="{FF2B5EF4-FFF2-40B4-BE49-F238E27FC236}">
                <a16:creationId xmlns:a16="http://schemas.microsoft.com/office/drawing/2014/main" id="{91F37DF0-E22B-4C54-8F97-F132E2153132}"/>
              </a:ext>
            </a:extLst>
          </p:cNvPr>
          <p:cNvSpPr>
            <a:spLocks noGrp="1"/>
          </p:cNvSpPr>
          <p:nvPr>
            <p:custDataLst>
              <p:tags r:id="rId13"/>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Testing DNS servers</a:t>
            </a:r>
            <a:endParaRPr lang="en-US" dirty="0"/>
          </a:p>
        </p:txBody>
      </p:sp>
    </p:spTree>
    <p:extLst>
      <p:ext uri="{BB962C8B-B14F-4D97-AF65-F5344CB8AC3E}">
        <p14:creationId xmlns:p14="http://schemas.microsoft.com/office/powerpoint/2010/main" val="298310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A4A1D5E-2232-4640-8A61-AD6FB5F40523}"/>
              </a:ext>
            </a:extLst>
          </p:cNvPr>
          <p:cNvGraphicFramePr>
            <a:graphicFrameLocks noChangeAspect="1"/>
          </p:cNvGraphicFramePr>
          <p:nvPr>
            <p:custDataLst>
              <p:tags r:id="rId2"/>
            </p:custDataLst>
            <p:extLst>
              <p:ext uri="{D42A27DB-BD31-4B8C-83A1-F6EECF244321}">
                <p14:modId xmlns:p14="http://schemas.microsoft.com/office/powerpoint/2010/main" val="35247828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3569219-29CC-48B9-99D1-1917CAB1D5F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72681C3-B598-4195-B316-E9CD735C9855}"/>
              </a:ext>
            </a:extLst>
          </p:cNvPr>
          <p:cNvSpPr>
            <a:spLocks noGrp="1"/>
          </p:cNvSpPr>
          <p:nvPr>
            <p:ph type="title"/>
          </p:nvPr>
        </p:nvSpPr>
        <p:spPr/>
        <p:txBody>
          <a:bodyPr/>
          <a:lstStyle/>
          <a:p>
            <a:r>
              <a:rPr lang="en-US" b="0" dirty="0"/>
              <a:t>What are DNS zones and records?</a:t>
            </a:r>
            <a:endParaRPr lang="en-US" dirty="0"/>
          </a:p>
        </p:txBody>
      </p:sp>
      <p:sp>
        <p:nvSpPr>
          <p:cNvPr id="3" name="Text Placeholder 2">
            <a:extLst>
              <a:ext uri="{FF2B5EF4-FFF2-40B4-BE49-F238E27FC236}">
                <a16:creationId xmlns:a16="http://schemas.microsoft.com/office/drawing/2014/main" id="{2F917A25-AD97-497C-9B8B-E395950980A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8C928B35-7170-4973-B3FB-9B81C95C5087}"/>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027B4004-0EF0-45FF-9ACF-A6FEF885C261}"/>
              </a:ext>
            </a:extLst>
          </p:cNvPr>
          <p:cNvSpPr/>
          <p:nvPr/>
        </p:nvSpPr>
        <p:spPr>
          <a:xfrm>
            <a:off x="554736" y="1166337"/>
            <a:ext cx="11085576" cy="1200329"/>
          </a:xfrm>
          <a:prstGeom prst="rect">
            <a:avLst/>
          </a:prstGeom>
        </p:spPr>
        <p:txBody>
          <a:bodyPr wrap="square">
            <a:spAutoFit/>
          </a:bodyPr>
          <a:lstStyle/>
          <a:p>
            <a:r>
              <a:rPr lang="en-US" dirty="0">
                <a:latin typeface="Segoe"/>
              </a:rPr>
              <a:t>A </a:t>
            </a:r>
            <a:r>
              <a:rPr lang="en-US" i="1" dirty="0">
                <a:latin typeface="Segoe,Italic"/>
              </a:rPr>
              <a:t>DNS zone </a:t>
            </a:r>
            <a:r>
              <a:rPr lang="en-US" dirty="0">
                <a:latin typeface="Segoe"/>
              </a:rPr>
              <a:t>is the specific portion of a DNS namespace (such as adatum.com) that contains DNS records. A DNS zone is hosted on a DNS server that is responsible for responding to queries for records in a specific domain.</a:t>
            </a:r>
          </a:p>
          <a:p>
            <a:r>
              <a:rPr lang="en-US" dirty="0"/>
              <a:t>You can store DNS zone content in a file or in the AD DS database</a:t>
            </a:r>
          </a:p>
        </p:txBody>
      </p:sp>
      <p:sp>
        <p:nvSpPr>
          <p:cNvPr id="6" name="Rectangle 5">
            <a:extLst>
              <a:ext uri="{FF2B5EF4-FFF2-40B4-BE49-F238E27FC236}">
                <a16:creationId xmlns:a16="http://schemas.microsoft.com/office/drawing/2014/main" id="{679E8DAD-F490-49A2-AD10-0CF2AE5F0961}"/>
              </a:ext>
            </a:extLst>
          </p:cNvPr>
          <p:cNvSpPr/>
          <p:nvPr/>
        </p:nvSpPr>
        <p:spPr>
          <a:xfrm>
            <a:off x="554736" y="2270414"/>
            <a:ext cx="5910232" cy="4278094"/>
          </a:xfrm>
          <a:prstGeom prst="rect">
            <a:avLst/>
          </a:prstGeom>
          <a:ln>
            <a:solidFill>
              <a:schemeClr val="tx1"/>
            </a:solidFill>
          </a:ln>
        </p:spPr>
        <p:txBody>
          <a:bodyPr wrap="square">
            <a:spAutoFit/>
          </a:bodyPr>
          <a:lstStyle/>
          <a:p>
            <a:r>
              <a:rPr lang="en-US" sz="2000" b="1" dirty="0">
                <a:latin typeface="Segoe,Bold"/>
              </a:rPr>
              <a:t>Forward lookup zones</a:t>
            </a:r>
          </a:p>
          <a:p>
            <a:r>
              <a:rPr lang="en-US" i="1" dirty="0">
                <a:latin typeface="Segoe,Italic"/>
              </a:rPr>
              <a:t>Forward lookup zones </a:t>
            </a:r>
            <a:r>
              <a:rPr lang="en-US" dirty="0">
                <a:latin typeface="Segoe"/>
              </a:rPr>
              <a:t>resolve host names to IP addresses and host common resource records, including:</a:t>
            </a:r>
          </a:p>
          <a:p>
            <a:r>
              <a:rPr lang="en-US" dirty="0">
                <a:latin typeface="Symbol" panose="05050102010706020507" pitchFamily="18" charset="2"/>
              </a:rPr>
              <a:t>• </a:t>
            </a:r>
            <a:r>
              <a:rPr lang="en-US" dirty="0">
                <a:latin typeface="Segoe"/>
              </a:rPr>
              <a:t>Host (A) records. Matches a name with an IP Address.</a:t>
            </a:r>
          </a:p>
          <a:p>
            <a:r>
              <a:rPr lang="en-US" dirty="0">
                <a:latin typeface="Symbol" panose="05050102010706020507" pitchFamily="18" charset="2"/>
              </a:rPr>
              <a:t>• </a:t>
            </a:r>
            <a:r>
              <a:rPr lang="en-US" dirty="0">
                <a:latin typeface="Segoe"/>
              </a:rPr>
              <a:t>Alias (CNAME) records. Matches an additional name with one or more FQDNs.</a:t>
            </a:r>
          </a:p>
          <a:p>
            <a:r>
              <a:rPr lang="en-US" dirty="0">
                <a:latin typeface="Symbol" panose="05050102010706020507" pitchFamily="18" charset="2"/>
              </a:rPr>
              <a:t>• </a:t>
            </a:r>
            <a:r>
              <a:rPr lang="en-US" dirty="0">
                <a:latin typeface="Segoe"/>
              </a:rPr>
              <a:t>Service (SRV) records. Stores information about a service in Lightweight Directory Access Protocol (LDAP) format.</a:t>
            </a:r>
          </a:p>
          <a:p>
            <a:r>
              <a:rPr lang="en-US" dirty="0">
                <a:latin typeface="Symbol" panose="05050102010706020507" pitchFamily="18" charset="2"/>
              </a:rPr>
              <a:t>• </a:t>
            </a:r>
            <a:r>
              <a:rPr lang="en-US" dirty="0">
                <a:latin typeface="Segoe"/>
              </a:rPr>
              <a:t>Mail exchanger (MX) records. Use to identify Simple Mail Transport Service (SMTP) servers.</a:t>
            </a:r>
          </a:p>
          <a:p>
            <a:r>
              <a:rPr lang="en-US" dirty="0">
                <a:latin typeface="Symbol" panose="05050102010706020507" pitchFamily="18" charset="2"/>
              </a:rPr>
              <a:t>• </a:t>
            </a:r>
            <a:r>
              <a:rPr lang="en-US" dirty="0">
                <a:latin typeface="Segoe"/>
              </a:rPr>
              <a:t>Start of authority (SOA) records. Use to identify the Primary DNS server for a zone.</a:t>
            </a:r>
          </a:p>
          <a:p>
            <a:r>
              <a:rPr lang="en-US" dirty="0">
                <a:latin typeface="Symbol" panose="05050102010706020507" pitchFamily="18" charset="2"/>
              </a:rPr>
              <a:t>• </a:t>
            </a:r>
            <a:r>
              <a:rPr lang="en-US" dirty="0">
                <a:latin typeface="Segoe"/>
              </a:rPr>
              <a:t>Name server (NS) records. Use to identify all DNS servers in a zone.</a:t>
            </a:r>
          </a:p>
        </p:txBody>
      </p:sp>
      <p:sp>
        <p:nvSpPr>
          <p:cNvPr id="7" name="Rectangle 6">
            <a:extLst>
              <a:ext uri="{FF2B5EF4-FFF2-40B4-BE49-F238E27FC236}">
                <a16:creationId xmlns:a16="http://schemas.microsoft.com/office/drawing/2014/main" id="{5E3A57F5-8EC8-4624-93A7-A167E3F1AB68}"/>
              </a:ext>
            </a:extLst>
          </p:cNvPr>
          <p:cNvSpPr/>
          <p:nvPr/>
        </p:nvSpPr>
        <p:spPr>
          <a:xfrm>
            <a:off x="6464968" y="2270414"/>
            <a:ext cx="5175344" cy="3170099"/>
          </a:xfrm>
          <a:prstGeom prst="rect">
            <a:avLst/>
          </a:prstGeom>
          <a:ln>
            <a:solidFill>
              <a:schemeClr val="tx1"/>
            </a:solidFill>
          </a:ln>
        </p:spPr>
        <p:txBody>
          <a:bodyPr wrap="square">
            <a:spAutoFit/>
          </a:bodyPr>
          <a:lstStyle/>
          <a:p>
            <a:r>
              <a:rPr lang="en-US" sz="2000" b="1" dirty="0">
                <a:latin typeface="Segoe,Bold"/>
              </a:rPr>
              <a:t>Reverse lookup zones</a:t>
            </a:r>
          </a:p>
          <a:p>
            <a:r>
              <a:rPr lang="en-US" i="1" dirty="0">
                <a:latin typeface="Segoe,Italic"/>
              </a:rPr>
              <a:t>Reverse lookup zones </a:t>
            </a:r>
            <a:r>
              <a:rPr lang="en-US" dirty="0">
                <a:latin typeface="Segoe"/>
              </a:rPr>
              <a:t>resolve IP addresses to domain names. A reverse lookup zone functions in the same manner as a forward lookup zone, but the IP address is part of the query and the host name is the returned information. </a:t>
            </a:r>
          </a:p>
          <a:p>
            <a:r>
              <a:rPr lang="en-US" dirty="0">
                <a:latin typeface="Segoe"/>
              </a:rPr>
              <a:t>Reverse lookup zones are not always configured, but you should configure them to reduce warning and error messages. Reverse lookup zones host SOA, NS, and pointer (PTR) resource records.</a:t>
            </a:r>
            <a:endParaRPr lang="en-US" dirty="0"/>
          </a:p>
        </p:txBody>
      </p:sp>
    </p:spTree>
    <p:extLst>
      <p:ext uri="{BB962C8B-B14F-4D97-AF65-F5344CB8AC3E}">
        <p14:creationId xmlns:p14="http://schemas.microsoft.com/office/powerpoint/2010/main" val="112936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BC6B-FA81-4C53-B719-4131104C297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8A1AA3E-9BD2-46DB-96CB-798F35554B8F}"/>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517A3A2-56AB-4CA2-882B-47D1C23D12E7}"/>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D472F688-FD5F-4259-8C8C-BB7998BCADD5}"/>
              </a:ext>
            </a:extLst>
          </p:cNvPr>
          <p:cNvSpPr/>
          <p:nvPr/>
        </p:nvSpPr>
        <p:spPr>
          <a:xfrm>
            <a:off x="554736" y="1180860"/>
            <a:ext cx="5541264" cy="4493538"/>
          </a:xfrm>
          <a:prstGeom prst="rect">
            <a:avLst/>
          </a:prstGeom>
        </p:spPr>
        <p:txBody>
          <a:bodyPr wrap="square">
            <a:spAutoFit/>
          </a:bodyPr>
          <a:lstStyle/>
          <a:p>
            <a:r>
              <a:rPr lang="en-US" sz="2000" b="1" dirty="0">
                <a:latin typeface="Segoe,Bold"/>
              </a:rPr>
              <a:t>Resource records</a:t>
            </a:r>
          </a:p>
          <a:p>
            <a:r>
              <a:rPr lang="en-US" sz="1400" dirty="0">
                <a:latin typeface="Segoe"/>
              </a:rPr>
              <a:t>Specify a resource type and the IP address to locate the resource. </a:t>
            </a:r>
          </a:p>
          <a:p>
            <a:pPr marL="285750" indent="-285750">
              <a:buFont typeface="Arial" panose="020B0604020202020204" pitchFamily="34" charset="0"/>
              <a:buChar char="•"/>
            </a:pPr>
            <a:r>
              <a:rPr lang="en-US" sz="1400" dirty="0">
                <a:latin typeface="Segoe"/>
              </a:rPr>
              <a:t>The most common resource record is a host (A) resource record. This is a simple record that resolves a host name to an IP address. The host can be a workstation, server, or another network device, such as a router.</a:t>
            </a:r>
          </a:p>
          <a:p>
            <a:pPr marL="285750" indent="-285750">
              <a:buFont typeface="Arial" panose="020B0604020202020204" pitchFamily="34" charset="0"/>
              <a:buChar char="•"/>
            </a:pPr>
            <a:r>
              <a:rPr lang="en-US" sz="1400" dirty="0">
                <a:latin typeface="Segoe"/>
              </a:rPr>
              <a:t>Resource records also help find resources for a particular domain. For instance, when a Microsoft Exchange Server needs to find the server that is responsible for delivering mail for another domain, it requests the mail exchanger (MX) resource record for that domain. This record points to the host (A) resource record of the host that is running the SMTP mail service.</a:t>
            </a:r>
          </a:p>
          <a:p>
            <a:pPr marL="285750" indent="-285750">
              <a:buFont typeface="Arial" panose="020B0604020202020204" pitchFamily="34" charset="0"/>
              <a:buChar char="•"/>
            </a:pPr>
            <a:r>
              <a:rPr lang="en-US" sz="1400" dirty="0">
                <a:latin typeface="Segoe"/>
              </a:rPr>
              <a:t>Resource records can also contain custom attributes. MX records, for instance, have a Preference attribute, which is useful if an organization has multiple mail servers. The MX record tells the sending server which mail server the receiving organization prefers. SRV records also contain information about the port the service is listening to, and the protocol that you should use to communicate with the service.</a:t>
            </a:r>
            <a:endParaRPr lang="en-US" sz="1400" dirty="0"/>
          </a:p>
        </p:txBody>
      </p:sp>
      <p:sp>
        <p:nvSpPr>
          <p:cNvPr id="9" name="Rectangle 8">
            <a:extLst>
              <a:ext uri="{FF2B5EF4-FFF2-40B4-BE49-F238E27FC236}">
                <a16:creationId xmlns:a16="http://schemas.microsoft.com/office/drawing/2014/main" id="{E9A3A7F5-8EC9-4783-AD3C-F923ED6BFA2E}"/>
              </a:ext>
            </a:extLst>
          </p:cNvPr>
          <p:cNvSpPr/>
          <p:nvPr/>
        </p:nvSpPr>
        <p:spPr>
          <a:xfrm>
            <a:off x="6096000" y="1180860"/>
            <a:ext cx="5544312" cy="2769989"/>
          </a:xfrm>
          <a:prstGeom prst="rect">
            <a:avLst/>
          </a:prstGeom>
        </p:spPr>
        <p:txBody>
          <a:bodyPr wrap="square">
            <a:spAutoFit/>
          </a:bodyPr>
          <a:lstStyle/>
          <a:p>
            <a:r>
              <a:rPr lang="en-US" sz="2000" b="1" dirty="0">
                <a:latin typeface="Segoe,Bold"/>
              </a:rPr>
              <a:t>PTR records</a:t>
            </a:r>
          </a:p>
          <a:p>
            <a:r>
              <a:rPr lang="en-US" sz="1400" dirty="0">
                <a:latin typeface="Segoe"/>
              </a:rPr>
              <a:t>When you create host records in the DNS Manager console, you also have the option to make a PTR record at the same time, if an appropriate reverse lookup zone exists. </a:t>
            </a:r>
          </a:p>
          <a:p>
            <a:r>
              <a:rPr lang="en-US" sz="1400" dirty="0">
                <a:latin typeface="Segoe"/>
              </a:rPr>
              <a:t>PTR records can be created automatically and added to a reverse lookup zone when a Host (A) record is created in a forward lookup zone. These PTR records are automatically deleted if the corresponding A resource record is deleted. You only need to manually create a PTR record once. Because it is not tied to an A resource record, it is not deleted if the A resource record is deleted. Client computers can create their PTR records when they dynamically update. </a:t>
            </a:r>
            <a:endParaRPr lang="en-US" sz="1400" dirty="0"/>
          </a:p>
        </p:txBody>
      </p:sp>
    </p:spTree>
    <p:extLst>
      <p:ext uri="{BB962C8B-B14F-4D97-AF65-F5344CB8AC3E}">
        <p14:creationId xmlns:p14="http://schemas.microsoft.com/office/powerpoint/2010/main" val="183594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974977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81"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7" action="ppaction://hlinksldjump"/>
            <a:extLst>
              <a:ext uri="{FF2B5EF4-FFF2-40B4-BE49-F238E27FC236}">
                <a16:creationId xmlns:a16="http://schemas.microsoft.com/office/drawing/2014/main" id="{3257264F-C148-41F9-AB03-93569DAB2106}"/>
              </a:ext>
            </a:extLst>
          </p:cNvPr>
          <p:cNvSpPr>
            <a:spLocks noGrp="1"/>
          </p:cNvSpPr>
          <p:nvPr>
            <p:custDataLst>
              <p:tags r:id="rId7"/>
            </p:custDataLst>
          </p:nvPr>
        </p:nvSpPr>
        <p:spPr bwMode="gray">
          <a:xfrm>
            <a:off x="4978399"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How does DNS name </a:t>
            </a:r>
            <a:r>
              <a:rPr lang="en-US"/>
              <a:t>resolution work?</a:t>
            </a:r>
            <a:endParaRPr lang="en-US" dirty="0"/>
          </a:p>
        </p:txBody>
      </p:sp>
      <p:sp>
        <p:nvSpPr>
          <p:cNvPr id="15" name="Text Placeholder 2">
            <a:hlinkClick r:id="rId18" action="ppaction://hlinksldjump"/>
            <a:extLst>
              <a:ext uri="{FF2B5EF4-FFF2-40B4-BE49-F238E27FC236}">
                <a16:creationId xmlns:a16="http://schemas.microsoft.com/office/drawing/2014/main" id="{8B06B04C-1A57-4840-93E1-AD39CC153D2D}"/>
              </a:ext>
            </a:extLst>
          </p:cNvPr>
          <p:cNvSpPr>
            <a:spLocks noGrp="1"/>
          </p:cNvSpPr>
          <p:nvPr>
            <p:custDataLst>
              <p:tags r:id="rId8"/>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components</a:t>
            </a:r>
            <a:endParaRPr lang="en-US" dirty="0"/>
          </a:p>
        </p:txBody>
      </p:sp>
      <p:sp>
        <p:nvSpPr>
          <p:cNvPr id="11" name="Text Placeholder 2">
            <a:hlinkClick r:id="rId19" action="ppaction://hlinksldjump"/>
            <a:extLst>
              <a:ext uri="{FF2B5EF4-FFF2-40B4-BE49-F238E27FC236}">
                <a16:creationId xmlns:a16="http://schemas.microsoft.com/office/drawing/2014/main" id="{810681E8-090D-47FF-AEB4-4EB4EF05A24B}"/>
              </a:ext>
            </a:extLst>
          </p:cNvPr>
          <p:cNvSpPr>
            <a:spLocks noGrp="1"/>
          </p:cNvSpPr>
          <p:nvPr>
            <p:custDataLst>
              <p:tags r:id="rId9"/>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zones </a:t>
            </a:r>
            <a:r>
              <a:rPr lang="en-US" altLang="en-US"/>
              <a:t>and records</a:t>
            </a:r>
            <a:endParaRPr lang="en-US" dirty="0"/>
          </a:p>
        </p:txBody>
      </p:sp>
      <p:sp>
        <p:nvSpPr>
          <p:cNvPr id="14" name="Text Placeholder 2">
            <a:extLst>
              <a:ext uri="{FF2B5EF4-FFF2-40B4-BE49-F238E27FC236}">
                <a16:creationId xmlns:a16="http://schemas.microsoft.com/office/drawing/2014/main" id="{9489D94E-FC95-4586-B849-5ED1C7B5FF9E}"/>
              </a:ext>
            </a:extLst>
          </p:cNvPr>
          <p:cNvSpPr>
            <a:spLocks noGrp="1"/>
          </p:cNvSpPr>
          <p:nvPr>
            <p:custDataLst>
              <p:tags r:id="rId10"/>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Configuring </a:t>
            </a:r>
            <a:r>
              <a:rPr lang="en-US" altLang="en-US" b="1">
                <a:solidFill>
                  <a:schemeClr val="tx2"/>
                </a:solidFill>
              </a:rPr>
              <a:t>DNS clients</a:t>
            </a:r>
            <a:endParaRPr lang="en-US" b="1" dirty="0">
              <a:solidFill>
                <a:schemeClr val="tx2"/>
              </a:solidFill>
            </a:endParaRPr>
          </a:p>
        </p:txBody>
      </p:sp>
      <p:sp>
        <p:nvSpPr>
          <p:cNvPr id="21" name="Text Placeholder 2">
            <a:hlinkClick r:id="rId20" action="ppaction://hlinksldjump"/>
            <a:extLst>
              <a:ext uri="{FF2B5EF4-FFF2-40B4-BE49-F238E27FC236}">
                <a16:creationId xmlns:a16="http://schemas.microsoft.com/office/drawing/2014/main" id="{12AA6BE7-BC63-4A90-BEF4-7103A26C2805}"/>
              </a:ext>
            </a:extLst>
          </p:cNvPr>
          <p:cNvSpPr>
            <a:spLocks noGrp="1"/>
          </p:cNvSpPr>
          <p:nvPr>
            <p:custDataLst>
              <p:tags r:id="rId11"/>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Tools and techniques for troubleshooting </a:t>
            </a:r>
            <a:r>
              <a:rPr lang="en-US" altLang="en-US"/>
              <a:t>name resolution</a:t>
            </a:r>
            <a:endParaRPr lang="en-US" dirty="0"/>
          </a:p>
        </p:txBody>
      </p:sp>
      <p:sp>
        <p:nvSpPr>
          <p:cNvPr id="24" name="Text Placeholder 2">
            <a:hlinkClick r:id="rId21" action="ppaction://hlinksldjump"/>
            <a:extLst>
              <a:ext uri="{FF2B5EF4-FFF2-40B4-BE49-F238E27FC236}">
                <a16:creationId xmlns:a16="http://schemas.microsoft.com/office/drawing/2014/main" id="{5490FBC2-34DC-4700-9BF1-4A279DAC97C4}"/>
              </a:ext>
            </a:extLst>
          </p:cNvPr>
          <p:cNvSpPr>
            <a:spLocks noGrp="1"/>
          </p:cNvSpPr>
          <p:nvPr>
            <p:custDataLst>
              <p:tags r:id="rId12"/>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DNS services</a:t>
            </a:r>
            <a:endParaRPr lang="en-US" dirty="0"/>
          </a:p>
        </p:txBody>
      </p:sp>
      <p:sp>
        <p:nvSpPr>
          <p:cNvPr id="26" name="Text Placeholder 2">
            <a:hlinkClick r:id="rId22" action="ppaction://hlinksldjump"/>
            <a:extLst>
              <a:ext uri="{FF2B5EF4-FFF2-40B4-BE49-F238E27FC236}">
                <a16:creationId xmlns:a16="http://schemas.microsoft.com/office/drawing/2014/main" id="{908CAFC9-4974-4561-9E83-70B71EFD2901}"/>
              </a:ext>
            </a:extLst>
          </p:cNvPr>
          <p:cNvSpPr>
            <a:spLocks noGrp="1"/>
          </p:cNvSpPr>
          <p:nvPr>
            <p:custDataLst>
              <p:tags r:id="rId13"/>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Testing DNS servers</a:t>
            </a:r>
            <a:endParaRPr lang="en-US" dirty="0"/>
          </a:p>
        </p:txBody>
      </p:sp>
    </p:spTree>
    <p:extLst>
      <p:ext uri="{BB962C8B-B14F-4D97-AF65-F5344CB8AC3E}">
        <p14:creationId xmlns:p14="http://schemas.microsoft.com/office/powerpoint/2010/main" val="222103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B240652-63DE-4A51-BC57-19A592D5834B}"/>
              </a:ext>
            </a:extLst>
          </p:cNvPr>
          <p:cNvGraphicFramePr>
            <a:graphicFrameLocks noChangeAspect="1"/>
          </p:cNvGraphicFramePr>
          <p:nvPr>
            <p:custDataLst>
              <p:tags r:id="rId2"/>
            </p:custDataLst>
            <p:extLst>
              <p:ext uri="{D42A27DB-BD31-4B8C-83A1-F6EECF244321}">
                <p14:modId xmlns:p14="http://schemas.microsoft.com/office/powerpoint/2010/main" val="4104631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9E91DE57-A6EB-42C4-BC47-AE228694CB3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AD17614-34F0-4B03-B9CA-432DB7EF9873}"/>
              </a:ext>
            </a:extLst>
          </p:cNvPr>
          <p:cNvSpPr>
            <a:spLocks noGrp="1"/>
          </p:cNvSpPr>
          <p:nvPr>
            <p:ph type="title"/>
          </p:nvPr>
        </p:nvSpPr>
        <p:spPr/>
        <p:txBody>
          <a:bodyPr/>
          <a:lstStyle/>
          <a:p>
            <a:r>
              <a:rPr lang="en-US" b="0" dirty="0"/>
              <a:t>Configuring DNS clients</a:t>
            </a:r>
            <a:endParaRPr lang="en-US" dirty="0"/>
          </a:p>
        </p:txBody>
      </p:sp>
      <p:sp>
        <p:nvSpPr>
          <p:cNvPr id="3" name="Text Placeholder 2">
            <a:extLst>
              <a:ext uri="{FF2B5EF4-FFF2-40B4-BE49-F238E27FC236}">
                <a16:creationId xmlns:a16="http://schemas.microsoft.com/office/drawing/2014/main" id="{0FC1CFD5-7FEF-4025-84C1-F317999041F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DB909FFA-8DB1-45FE-838B-B4941D272CEE}"/>
              </a:ext>
            </a:extLst>
          </p:cNvPr>
          <p:cNvSpPr>
            <a:spLocks noGrp="1"/>
          </p:cNvSpPr>
          <p:nvPr>
            <p:ph type="subTitle" idx="1"/>
          </p:nvPr>
        </p:nvSpPr>
        <p:spPr/>
        <p:txBody>
          <a:bodyPr/>
          <a:lstStyle/>
          <a:p>
            <a:r>
              <a:rPr lang="en-US" dirty="0"/>
              <a:t>DNS client settings</a:t>
            </a:r>
          </a:p>
        </p:txBody>
      </p:sp>
      <p:sp>
        <p:nvSpPr>
          <p:cNvPr id="5" name="Rectangle 4">
            <a:extLst>
              <a:ext uri="{FF2B5EF4-FFF2-40B4-BE49-F238E27FC236}">
                <a16:creationId xmlns:a16="http://schemas.microsoft.com/office/drawing/2014/main" id="{D8F525BD-6710-4310-B54D-3E4E5086A5AE}"/>
              </a:ext>
            </a:extLst>
          </p:cNvPr>
          <p:cNvSpPr/>
          <p:nvPr/>
        </p:nvSpPr>
        <p:spPr>
          <a:xfrm>
            <a:off x="5544312" y="1194267"/>
            <a:ext cx="6096000" cy="5355312"/>
          </a:xfrm>
          <a:prstGeom prst="rect">
            <a:avLst/>
          </a:prstGeom>
        </p:spPr>
        <p:txBody>
          <a:bodyPr>
            <a:spAutoFit/>
          </a:bodyPr>
          <a:lstStyle/>
          <a:p>
            <a:pPr marL="342900" indent="-342900">
              <a:buFont typeface="+mj-lt"/>
              <a:buAutoNum type="arabicPeriod"/>
            </a:pPr>
            <a:r>
              <a:rPr lang="en-US" dirty="0">
                <a:latin typeface="Segoe"/>
              </a:rPr>
              <a:t>In the appropriate TCP protocol stack </a:t>
            </a:r>
            <a:r>
              <a:rPr lang="en-US" b="1" dirty="0">
                <a:latin typeface="Segoe,Bold"/>
              </a:rPr>
              <a:t>Properties </a:t>
            </a:r>
            <a:r>
              <a:rPr lang="en-US" dirty="0">
                <a:latin typeface="Segoe"/>
              </a:rPr>
              <a:t>window, select </a:t>
            </a:r>
            <a:r>
              <a:rPr lang="en-US" b="1" dirty="0">
                <a:latin typeface="Segoe,Bold"/>
              </a:rPr>
              <a:t>Use the following DNS server addresses</a:t>
            </a:r>
            <a:r>
              <a:rPr lang="en-US" dirty="0">
                <a:latin typeface="Segoe"/>
              </a:rPr>
              <a:t>, and then in the </a:t>
            </a:r>
            <a:r>
              <a:rPr lang="en-US" b="1" dirty="0">
                <a:latin typeface="Segoe,Bold"/>
              </a:rPr>
              <a:t>Preferred DNS server </a:t>
            </a:r>
            <a:r>
              <a:rPr lang="en-US" dirty="0">
                <a:latin typeface="Segoe"/>
              </a:rPr>
              <a:t>and </a:t>
            </a:r>
            <a:r>
              <a:rPr lang="en-US" b="1" dirty="0">
                <a:latin typeface="Segoe,Bold"/>
              </a:rPr>
              <a:t>Alternate DNS server </a:t>
            </a:r>
            <a:r>
              <a:rPr lang="en-US" dirty="0">
                <a:latin typeface="Segoe"/>
              </a:rPr>
              <a:t>text boxes, type the IP address of the DNS servers.</a:t>
            </a:r>
          </a:p>
          <a:p>
            <a:pPr marL="342900" indent="-342900">
              <a:buFont typeface="+mj-lt"/>
              <a:buAutoNum type="arabicPeriod"/>
            </a:pPr>
            <a:r>
              <a:rPr lang="en-US" dirty="0">
                <a:latin typeface="Segoe"/>
              </a:rPr>
              <a:t>Optionally, you can add additional DNS server addresses and change the priority order for DNS servers by clicking </a:t>
            </a:r>
            <a:r>
              <a:rPr lang="en-US" b="1" dirty="0">
                <a:latin typeface="Segoe,Bold"/>
              </a:rPr>
              <a:t>Advanced</a:t>
            </a:r>
            <a:r>
              <a:rPr lang="en-US" dirty="0">
                <a:latin typeface="Segoe"/>
              </a:rPr>
              <a:t>, and then clicking the </a:t>
            </a:r>
            <a:r>
              <a:rPr lang="en-US" b="1" dirty="0">
                <a:latin typeface="Segoe,Bold"/>
              </a:rPr>
              <a:t>DNS </a:t>
            </a:r>
            <a:r>
              <a:rPr lang="en-US" dirty="0">
                <a:latin typeface="Segoe"/>
              </a:rPr>
              <a:t>tab in the </a:t>
            </a:r>
            <a:r>
              <a:rPr lang="en-US" b="1" dirty="0">
                <a:latin typeface="Segoe,Bold"/>
              </a:rPr>
              <a:t>Advanced TCP/IP Settings </a:t>
            </a:r>
            <a:r>
              <a:rPr lang="en-US" dirty="0">
                <a:latin typeface="Segoe"/>
              </a:rPr>
              <a:t>window. These advanced settings include several options or DNS suffix settings. </a:t>
            </a:r>
            <a:br>
              <a:rPr lang="en-US" dirty="0">
                <a:latin typeface="Segoe"/>
              </a:rPr>
            </a:br>
            <a:r>
              <a:rPr lang="en-US" b="1" dirty="0">
                <a:latin typeface="Segoe"/>
              </a:rPr>
              <a:t>The DNS suffix of a client specifies the domain namespace in which the client operates</a:t>
            </a:r>
            <a:r>
              <a:rPr lang="en-US" dirty="0">
                <a:latin typeface="Segoe"/>
              </a:rPr>
              <a:t>. You can also add additional DNS suffixes to enable the client to resolve single-label names for DNS names that exist in other DNS namespaces. Additionally, the advanced settings include the default behavior for the client to register its addresses in DNS, through the check box </a:t>
            </a:r>
            <a:r>
              <a:rPr lang="en-US" b="1" dirty="0">
                <a:latin typeface="Segoe,Bold"/>
              </a:rPr>
              <a:t>Register this connection’s addresses in DNS</a:t>
            </a:r>
            <a:r>
              <a:rPr lang="en-US" i="1" dirty="0">
                <a:latin typeface="Segoe,Italic"/>
              </a:rPr>
              <a:t>.</a:t>
            </a:r>
            <a:endParaRPr lang="en-US" dirty="0"/>
          </a:p>
        </p:txBody>
      </p:sp>
      <p:pic>
        <p:nvPicPr>
          <p:cNvPr id="6" name="Picture 5">
            <a:extLst>
              <a:ext uri="{FF2B5EF4-FFF2-40B4-BE49-F238E27FC236}">
                <a16:creationId xmlns:a16="http://schemas.microsoft.com/office/drawing/2014/main" id="{F9240C4C-2A30-4CD0-A70F-8391494AC3C9}"/>
              </a:ext>
            </a:extLst>
          </p:cNvPr>
          <p:cNvPicPr>
            <a:picLocks noChangeAspect="1"/>
          </p:cNvPicPr>
          <p:nvPr/>
        </p:nvPicPr>
        <p:blipFill>
          <a:blip r:embed="rId7"/>
          <a:stretch>
            <a:fillRect/>
          </a:stretch>
        </p:blipFill>
        <p:spPr>
          <a:xfrm>
            <a:off x="1302178" y="1322603"/>
            <a:ext cx="4210050" cy="5000625"/>
          </a:xfrm>
          <a:prstGeom prst="rect">
            <a:avLst/>
          </a:prstGeom>
        </p:spPr>
      </p:pic>
    </p:spTree>
    <p:extLst>
      <p:ext uri="{BB962C8B-B14F-4D97-AF65-F5344CB8AC3E}">
        <p14:creationId xmlns:p14="http://schemas.microsoft.com/office/powerpoint/2010/main" val="160530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29B9322-DDCF-4FE7-AF0C-9C55DB922D49}"/>
              </a:ext>
            </a:extLst>
          </p:cNvPr>
          <p:cNvGraphicFramePr>
            <a:graphicFrameLocks noChangeAspect="1"/>
          </p:cNvGraphicFramePr>
          <p:nvPr>
            <p:custDataLst>
              <p:tags r:id="rId2"/>
            </p:custDataLst>
            <p:extLst>
              <p:ext uri="{D42A27DB-BD31-4B8C-83A1-F6EECF244321}">
                <p14:modId xmlns:p14="http://schemas.microsoft.com/office/powerpoint/2010/main" val="232144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6774832-F7A8-4C82-9D4C-691FAD476F3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E097684-65DD-4114-9383-5A5291CDE022}"/>
              </a:ext>
            </a:extLst>
          </p:cNvPr>
          <p:cNvSpPr>
            <a:spLocks noGrp="1"/>
          </p:cNvSpPr>
          <p:nvPr>
            <p:ph type="title"/>
          </p:nvPr>
        </p:nvSpPr>
        <p:spPr/>
        <p:txBody>
          <a:bodyPr/>
          <a:lstStyle/>
          <a:p>
            <a:r>
              <a:rPr lang="en-US" b="0" dirty="0"/>
              <a:t>Configuring DNS clients</a:t>
            </a:r>
            <a:endParaRPr lang="en-US" dirty="0"/>
          </a:p>
        </p:txBody>
      </p:sp>
      <p:sp>
        <p:nvSpPr>
          <p:cNvPr id="3" name="Text Placeholder 2">
            <a:extLst>
              <a:ext uri="{FF2B5EF4-FFF2-40B4-BE49-F238E27FC236}">
                <a16:creationId xmlns:a16="http://schemas.microsoft.com/office/drawing/2014/main" id="{BFB728B0-A8E8-47B4-9D3D-89449D5A3C5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D312F188-629C-4651-BC8C-1C40D794143D}"/>
              </a:ext>
            </a:extLst>
          </p:cNvPr>
          <p:cNvSpPr>
            <a:spLocks noGrp="1"/>
          </p:cNvSpPr>
          <p:nvPr>
            <p:ph type="subTitle" idx="1"/>
          </p:nvPr>
        </p:nvSpPr>
        <p:spPr/>
        <p:txBody>
          <a:bodyPr/>
          <a:lstStyle/>
          <a:p>
            <a:r>
              <a:rPr lang="en-US" dirty="0"/>
              <a:t>DNS query order</a:t>
            </a:r>
          </a:p>
        </p:txBody>
      </p:sp>
      <p:sp>
        <p:nvSpPr>
          <p:cNvPr id="5" name="Rectangle 4">
            <a:extLst>
              <a:ext uri="{FF2B5EF4-FFF2-40B4-BE49-F238E27FC236}">
                <a16:creationId xmlns:a16="http://schemas.microsoft.com/office/drawing/2014/main" id="{57CDB4C2-C2DF-4E4E-B8A4-A04F5C4D1835}"/>
              </a:ext>
            </a:extLst>
          </p:cNvPr>
          <p:cNvSpPr/>
          <p:nvPr/>
        </p:nvSpPr>
        <p:spPr>
          <a:xfrm>
            <a:off x="551688" y="1202811"/>
            <a:ext cx="11082528" cy="3970318"/>
          </a:xfrm>
          <a:prstGeom prst="rect">
            <a:avLst/>
          </a:prstGeom>
        </p:spPr>
        <p:txBody>
          <a:bodyPr wrap="square">
            <a:spAutoFit/>
          </a:bodyPr>
          <a:lstStyle/>
          <a:p>
            <a:r>
              <a:rPr lang="en-US" dirty="0">
                <a:latin typeface="Segoe"/>
              </a:rPr>
              <a:t>1. The DNS Client service sends the name query to the first DNS server on the preferred adapter’s list of</a:t>
            </a:r>
          </a:p>
          <a:p>
            <a:r>
              <a:rPr lang="en-US" dirty="0">
                <a:latin typeface="Segoe"/>
              </a:rPr>
              <a:t>DNS servers and waits one second for a response.</a:t>
            </a:r>
          </a:p>
          <a:p>
            <a:r>
              <a:rPr lang="en-US" dirty="0">
                <a:latin typeface="Segoe"/>
              </a:rPr>
              <a:t>2. If the DNS Client service does not receive a response from the first DNS server within one second, it</a:t>
            </a:r>
          </a:p>
          <a:p>
            <a:r>
              <a:rPr lang="en-US" dirty="0">
                <a:latin typeface="Segoe"/>
              </a:rPr>
              <a:t>sends the name query to the first DNS servers on all adapters that are still under consideration and</a:t>
            </a:r>
          </a:p>
          <a:p>
            <a:r>
              <a:rPr lang="en-US" dirty="0">
                <a:latin typeface="Segoe"/>
              </a:rPr>
              <a:t>waits two seconds for a response.</a:t>
            </a:r>
          </a:p>
          <a:p>
            <a:r>
              <a:rPr lang="en-US" dirty="0">
                <a:latin typeface="Segoe"/>
              </a:rPr>
              <a:t>3. If the DNS Client service does not receive a response from any DNS server within two seconds, the</a:t>
            </a:r>
          </a:p>
          <a:p>
            <a:r>
              <a:rPr lang="en-US" dirty="0">
                <a:latin typeface="Segoe"/>
              </a:rPr>
              <a:t>DNS Client service sends the query to all DNS servers on all adapters that are still under consideration,</a:t>
            </a:r>
          </a:p>
          <a:p>
            <a:r>
              <a:rPr lang="en-US" dirty="0">
                <a:latin typeface="Segoe"/>
              </a:rPr>
              <a:t>and waits another two seconds for a response.</a:t>
            </a:r>
          </a:p>
          <a:p>
            <a:r>
              <a:rPr lang="en-US" dirty="0">
                <a:latin typeface="Segoe"/>
              </a:rPr>
              <a:t>4. If the DNS Client service still does not receive a response from any DNS server, it sends the name</a:t>
            </a:r>
          </a:p>
          <a:p>
            <a:r>
              <a:rPr lang="en-US" dirty="0">
                <a:latin typeface="Segoe"/>
              </a:rPr>
              <a:t>query to all DNS servers on all adapters that are still under consideration, and waits four seconds for a</a:t>
            </a:r>
          </a:p>
          <a:p>
            <a:r>
              <a:rPr lang="en-US" dirty="0">
                <a:latin typeface="Segoe"/>
              </a:rPr>
              <a:t>response.</a:t>
            </a:r>
          </a:p>
          <a:p>
            <a:r>
              <a:rPr lang="en-US" dirty="0">
                <a:latin typeface="Segoe"/>
              </a:rPr>
              <a:t>5. If it the DNS Client service does not receive a response from any DNS server, the DNS client sends the</a:t>
            </a:r>
          </a:p>
          <a:p>
            <a:r>
              <a:rPr lang="en-US" dirty="0">
                <a:latin typeface="Segoe"/>
              </a:rPr>
              <a:t>query to all DNS servers on all adapters that are still under consideration, and waits eight seconds for</a:t>
            </a:r>
          </a:p>
          <a:p>
            <a:r>
              <a:rPr lang="en-US" dirty="0">
                <a:latin typeface="Segoe"/>
              </a:rPr>
              <a:t>a response.</a:t>
            </a:r>
            <a:endParaRPr lang="en-US" dirty="0"/>
          </a:p>
        </p:txBody>
      </p:sp>
    </p:spTree>
    <p:extLst>
      <p:ext uri="{BB962C8B-B14F-4D97-AF65-F5344CB8AC3E}">
        <p14:creationId xmlns:p14="http://schemas.microsoft.com/office/powerpoint/2010/main" val="163458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8566701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5"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7" action="ppaction://hlinksldjump"/>
            <a:extLst>
              <a:ext uri="{FF2B5EF4-FFF2-40B4-BE49-F238E27FC236}">
                <a16:creationId xmlns:a16="http://schemas.microsoft.com/office/drawing/2014/main" id="{3257264F-C148-41F9-AB03-93569DAB2106}"/>
              </a:ext>
            </a:extLst>
          </p:cNvPr>
          <p:cNvSpPr>
            <a:spLocks noGrp="1"/>
          </p:cNvSpPr>
          <p:nvPr>
            <p:custDataLst>
              <p:tags r:id="rId7"/>
            </p:custDataLst>
          </p:nvPr>
        </p:nvSpPr>
        <p:spPr bwMode="gray">
          <a:xfrm>
            <a:off x="4978399"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How does DNS name </a:t>
            </a:r>
            <a:r>
              <a:rPr lang="en-US"/>
              <a:t>resolution work?</a:t>
            </a:r>
            <a:endParaRPr lang="en-US" dirty="0"/>
          </a:p>
        </p:txBody>
      </p:sp>
      <p:sp>
        <p:nvSpPr>
          <p:cNvPr id="15" name="Text Placeholder 2">
            <a:hlinkClick r:id="rId18" action="ppaction://hlinksldjump"/>
            <a:extLst>
              <a:ext uri="{FF2B5EF4-FFF2-40B4-BE49-F238E27FC236}">
                <a16:creationId xmlns:a16="http://schemas.microsoft.com/office/drawing/2014/main" id="{8B06B04C-1A57-4840-93E1-AD39CC153D2D}"/>
              </a:ext>
            </a:extLst>
          </p:cNvPr>
          <p:cNvSpPr>
            <a:spLocks noGrp="1"/>
          </p:cNvSpPr>
          <p:nvPr>
            <p:custDataLst>
              <p:tags r:id="rId8"/>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components</a:t>
            </a:r>
            <a:endParaRPr lang="en-US" dirty="0"/>
          </a:p>
        </p:txBody>
      </p:sp>
      <p:sp>
        <p:nvSpPr>
          <p:cNvPr id="11" name="Text Placeholder 2">
            <a:hlinkClick r:id="rId19" action="ppaction://hlinksldjump"/>
            <a:extLst>
              <a:ext uri="{FF2B5EF4-FFF2-40B4-BE49-F238E27FC236}">
                <a16:creationId xmlns:a16="http://schemas.microsoft.com/office/drawing/2014/main" id="{810681E8-090D-47FF-AEB4-4EB4EF05A24B}"/>
              </a:ext>
            </a:extLst>
          </p:cNvPr>
          <p:cNvSpPr>
            <a:spLocks noGrp="1"/>
          </p:cNvSpPr>
          <p:nvPr>
            <p:custDataLst>
              <p:tags r:id="rId9"/>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zones </a:t>
            </a:r>
            <a:r>
              <a:rPr lang="en-US" altLang="en-US"/>
              <a:t>and records</a:t>
            </a:r>
            <a:endParaRPr lang="en-US" dirty="0"/>
          </a:p>
        </p:txBody>
      </p:sp>
      <p:sp>
        <p:nvSpPr>
          <p:cNvPr id="14" name="Text Placeholder 2">
            <a:hlinkClick r:id="rId20" action="ppaction://hlinksldjump"/>
            <a:extLst>
              <a:ext uri="{FF2B5EF4-FFF2-40B4-BE49-F238E27FC236}">
                <a16:creationId xmlns:a16="http://schemas.microsoft.com/office/drawing/2014/main" id="{9489D94E-FC95-4586-B849-5ED1C7B5FF9E}"/>
              </a:ext>
            </a:extLst>
          </p:cNvPr>
          <p:cNvSpPr>
            <a:spLocks noGrp="1"/>
          </p:cNvSpPr>
          <p:nvPr>
            <p:custDataLst>
              <p:tags r:id="rId10"/>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DNS clients</a:t>
            </a:r>
            <a:endParaRPr lang="en-US" dirty="0"/>
          </a:p>
        </p:txBody>
      </p:sp>
      <p:sp>
        <p:nvSpPr>
          <p:cNvPr id="20" name="Text Placeholder 2">
            <a:extLst>
              <a:ext uri="{FF2B5EF4-FFF2-40B4-BE49-F238E27FC236}">
                <a16:creationId xmlns:a16="http://schemas.microsoft.com/office/drawing/2014/main" id="{96F2E9D9-D5CA-4EB8-B453-BAF06EEE0E62}"/>
              </a:ext>
            </a:extLst>
          </p:cNvPr>
          <p:cNvSpPr>
            <a:spLocks noGrp="1"/>
          </p:cNvSpPr>
          <p:nvPr>
            <p:custDataLst>
              <p:tags r:id="rId11"/>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Tools and techniques for troubleshooting </a:t>
            </a:r>
            <a:r>
              <a:rPr lang="en-US" altLang="en-US" b="1">
                <a:solidFill>
                  <a:schemeClr val="tx2"/>
                </a:solidFill>
              </a:rPr>
              <a:t>name resolution</a:t>
            </a:r>
            <a:endParaRPr lang="en-US" b="1" dirty="0">
              <a:solidFill>
                <a:schemeClr val="tx2"/>
              </a:solidFill>
            </a:endParaRPr>
          </a:p>
        </p:txBody>
      </p:sp>
      <p:sp>
        <p:nvSpPr>
          <p:cNvPr id="23" name="Text Placeholder 2">
            <a:hlinkClick r:id="rId21" action="ppaction://hlinksldjump"/>
            <a:extLst>
              <a:ext uri="{FF2B5EF4-FFF2-40B4-BE49-F238E27FC236}">
                <a16:creationId xmlns:a16="http://schemas.microsoft.com/office/drawing/2014/main" id="{FE33A396-6403-4007-961A-52EA72869F9D}"/>
              </a:ext>
            </a:extLst>
          </p:cNvPr>
          <p:cNvSpPr>
            <a:spLocks noGrp="1"/>
          </p:cNvSpPr>
          <p:nvPr>
            <p:custDataLst>
              <p:tags r:id="rId12"/>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DNS services</a:t>
            </a:r>
            <a:endParaRPr lang="en-US" dirty="0"/>
          </a:p>
        </p:txBody>
      </p:sp>
      <p:sp>
        <p:nvSpPr>
          <p:cNvPr id="25" name="Text Placeholder 2">
            <a:hlinkClick r:id="rId22" action="ppaction://hlinksldjump"/>
            <a:extLst>
              <a:ext uri="{FF2B5EF4-FFF2-40B4-BE49-F238E27FC236}">
                <a16:creationId xmlns:a16="http://schemas.microsoft.com/office/drawing/2014/main" id="{9F788FF5-F596-4C46-B8CA-4E8D5979AE89}"/>
              </a:ext>
            </a:extLst>
          </p:cNvPr>
          <p:cNvSpPr>
            <a:spLocks noGrp="1"/>
          </p:cNvSpPr>
          <p:nvPr>
            <p:custDataLst>
              <p:tags r:id="rId13"/>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Testing DNS servers</a:t>
            </a:r>
            <a:endParaRPr lang="en-US" dirty="0"/>
          </a:p>
        </p:txBody>
      </p:sp>
    </p:spTree>
    <p:extLst>
      <p:ext uri="{BB962C8B-B14F-4D97-AF65-F5344CB8AC3E}">
        <p14:creationId xmlns:p14="http://schemas.microsoft.com/office/powerpoint/2010/main" val="404014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F25E-46CC-4FF7-963C-A224E95D22E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949E855-585B-426F-8981-E7A913595F7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64365AF9-9A21-4B5D-B3A5-8B3680A280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695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11079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8"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7" action="ppaction://hlinksldjump"/>
            <a:extLst>
              <a:ext uri="{FF2B5EF4-FFF2-40B4-BE49-F238E27FC236}">
                <a16:creationId xmlns:a16="http://schemas.microsoft.com/office/drawing/2014/main" id="{3257264F-C148-41F9-AB03-93569DAB2106}"/>
              </a:ext>
            </a:extLst>
          </p:cNvPr>
          <p:cNvSpPr>
            <a:spLocks noGrp="1"/>
          </p:cNvSpPr>
          <p:nvPr>
            <p:custDataLst>
              <p:tags r:id="rId7"/>
            </p:custDataLst>
          </p:nvPr>
        </p:nvSpPr>
        <p:spPr bwMode="gray">
          <a:xfrm>
            <a:off x="4978399"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How does DNS name </a:t>
            </a:r>
            <a:r>
              <a:rPr lang="en-US"/>
              <a:t>resolution work?</a:t>
            </a:r>
            <a:endParaRPr lang="en-US" dirty="0"/>
          </a:p>
        </p:txBody>
      </p:sp>
      <p:sp>
        <p:nvSpPr>
          <p:cNvPr id="15" name="Text Placeholder 2">
            <a:hlinkClick r:id="rId18" action="ppaction://hlinksldjump"/>
            <a:extLst>
              <a:ext uri="{FF2B5EF4-FFF2-40B4-BE49-F238E27FC236}">
                <a16:creationId xmlns:a16="http://schemas.microsoft.com/office/drawing/2014/main" id="{8B06B04C-1A57-4840-93E1-AD39CC153D2D}"/>
              </a:ext>
            </a:extLst>
          </p:cNvPr>
          <p:cNvSpPr>
            <a:spLocks noGrp="1"/>
          </p:cNvSpPr>
          <p:nvPr>
            <p:custDataLst>
              <p:tags r:id="rId8"/>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components</a:t>
            </a:r>
            <a:endParaRPr lang="en-US" dirty="0"/>
          </a:p>
        </p:txBody>
      </p:sp>
      <p:sp>
        <p:nvSpPr>
          <p:cNvPr id="11" name="Text Placeholder 2">
            <a:hlinkClick r:id="rId19" action="ppaction://hlinksldjump"/>
            <a:extLst>
              <a:ext uri="{FF2B5EF4-FFF2-40B4-BE49-F238E27FC236}">
                <a16:creationId xmlns:a16="http://schemas.microsoft.com/office/drawing/2014/main" id="{810681E8-090D-47FF-AEB4-4EB4EF05A24B}"/>
              </a:ext>
            </a:extLst>
          </p:cNvPr>
          <p:cNvSpPr>
            <a:spLocks noGrp="1"/>
          </p:cNvSpPr>
          <p:nvPr>
            <p:custDataLst>
              <p:tags r:id="rId9"/>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zones </a:t>
            </a:r>
            <a:r>
              <a:rPr lang="en-US" altLang="en-US"/>
              <a:t>and records</a:t>
            </a:r>
            <a:endParaRPr lang="en-US" dirty="0"/>
          </a:p>
        </p:txBody>
      </p:sp>
      <p:sp>
        <p:nvSpPr>
          <p:cNvPr id="14" name="Text Placeholder 2">
            <a:hlinkClick r:id="rId20" action="ppaction://hlinksldjump"/>
            <a:extLst>
              <a:ext uri="{FF2B5EF4-FFF2-40B4-BE49-F238E27FC236}">
                <a16:creationId xmlns:a16="http://schemas.microsoft.com/office/drawing/2014/main" id="{9489D94E-FC95-4586-B849-5ED1C7B5FF9E}"/>
              </a:ext>
            </a:extLst>
          </p:cNvPr>
          <p:cNvSpPr>
            <a:spLocks noGrp="1"/>
          </p:cNvSpPr>
          <p:nvPr>
            <p:custDataLst>
              <p:tags r:id="rId10"/>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DNS clients</a:t>
            </a:r>
            <a:endParaRPr lang="en-US" dirty="0"/>
          </a:p>
        </p:txBody>
      </p:sp>
      <p:sp>
        <p:nvSpPr>
          <p:cNvPr id="20" name="Text Placeholder 2">
            <a:hlinkClick r:id="rId21" action="ppaction://hlinksldjump"/>
            <a:extLst>
              <a:ext uri="{FF2B5EF4-FFF2-40B4-BE49-F238E27FC236}">
                <a16:creationId xmlns:a16="http://schemas.microsoft.com/office/drawing/2014/main" id="{96F2E9D9-D5CA-4EB8-B453-BAF06EEE0E62}"/>
              </a:ext>
            </a:extLst>
          </p:cNvPr>
          <p:cNvSpPr>
            <a:spLocks noGrp="1"/>
          </p:cNvSpPr>
          <p:nvPr>
            <p:custDataLst>
              <p:tags r:id="rId11"/>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Tools and techniques for troubleshooting </a:t>
            </a:r>
            <a:r>
              <a:rPr lang="en-US" altLang="en-US"/>
              <a:t>name resolution</a:t>
            </a:r>
            <a:endParaRPr lang="en-US" dirty="0"/>
          </a:p>
        </p:txBody>
      </p:sp>
      <p:sp>
        <p:nvSpPr>
          <p:cNvPr id="17" name="Text Placeholder 2">
            <a:extLst>
              <a:ext uri="{FF2B5EF4-FFF2-40B4-BE49-F238E27FC236}">
                <a16:creationId xmlns:a16="http://schemas.microsoft.com/office/drawing/2014/main" id="{0A7B08DA-2DEE-4194-9E2C-765DFC3408A4}"/>
              </a:ext>
            </a:extLst>
          </p:cNvPr>
          <p:cNvSpPr>
            <a:spLocks noGrp="1"/>
          </p:cNvSpPr>
          <p:nvPr>
            <p:custDataLst>
              <p:tags r:id="rId12"/>
            </p:custDataLst>
          </p:nvPr>
        </p:nvSpPr>
        <p:spPr bwMode="gray">
          <a:xfrm>
            <a:off x="4978400" y="40401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Managing </a:t>
            </a:r>
            <a:r>
              <a:rPr lang="en-US" altLang="en-US" b="1">
                <a:solidFill>
                  <a:schemeClr val="tx2"/>
                </a:solidFill>
              </a:rPr>
              <a:t>DNS services</a:t>
            </a:r>
            <a:endParaRPr lang="en-US" b="1" dirty="0">
              <a:solidFill>
                <a:schemeClr val="tx2"/>
              </a:solidFill>
            </a:endParaRPr>
          </a:p>
        </p:txBody>
      </p:sp>
      <p:sp>
        <p:nvSpPr>
          <p:cNvPr id="21" name="Text Placeholder 2">
            <a:hlinkClick r:id="rId22" action="ppaction://hlinksldjump"/>
            <a:extLst>
              <a:ext uri="{FF2B5EF4-FFF2-40B4-BE49-F238E27FC236}">
                <a16:creationId xmlns:a16="http://schemas.microsoft.com/office/drawing/2014/main" id="{38049E69-4EFE-4FE2-BDE0-EF717190CF78}"/>
              </a:ext>
            </a:extLst>
          </p:cNvPr>
          <p:cNvSpPr>
            <a:spLocks noGrp="1"/>
          </p:cNvSpPr>
          <p:nvPr>
            <p:custDataLst>
              <p:tags r:id="rId13"/>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Testing DNS servers</a:t>
            </a:r>
            <a:endParaRPr lang="en-US" dirty="0"/>
          </a:p>
        </p:txBody>
      </p:sp>
    </p:spTree>
    <p:extLst>
      <p:ext uri="{BB962C8B-B14F-4D97-AF65-F5344CB8AC3E}">
        <p14:creationId xmlns:p14="http://schemas.microsoft.com/office/powerpoint/2010/main" val="78007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53819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9"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0050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How does DNS name resolution work?</a:t>
            </a:r>
          </a:p>
        </p:txBody>
      </p:sp>
      <p:sp>
        <p:nvSpPr>
          <p:cNvPr id="9" name="Text Placeholder 2">
            <a:hlinkClick r:id="rId17"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components</a:t>
            </a:r>
            <a:endParaRPr lang="en-US" dirty="0"/>
          </a:p>
        </p:txBody>
      </p:sp>
      <p:sp>
        <p:nvSpPr>
          <p:cNvPr id="10" name="Text Placeholder 2">
            <a:hlinkClick r:id="rId18" action="ppaction://hlinksldjump"/>
            <a:extLst>
              <a:ext uri="{FF2B5EF4-FFF2-40B4-BE49-F238E27FC236}">
                <a16:creationId xmlns:a16="http://schemas.microsoft.com/office/drawing/2014/main" id="{60C88F1F-C762-4E0D-B21C-94D0A94B8B61}"/>
              </a:ext>
            </a:extLst>
          </p:cNvPr>
          <p:cNvSpPr>
            <a:spLocks noGrp="1"/>
          </p:cNvSpPr>
          <p:nvPr>
            <p:custDataLst>
              <p:tags r:id="rId9"/>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zones and records</a:t>
            </a:r>
            <a:endParaRPr lang="en-US" dirty="0"/>
          </a:p>
        </p:txBody>
      </p:sp>
      <p:sp>
        <p:nvSpPr>
          <p:cNvPr id="11" name="Text Placeholder 2">
            <a:hlinkClick r:id="rId19" action="ppaction://hlinksldjump"/>
            <a:extLst>
              <a:ext uri="{FF2B5EF4-FFF2-40B4-BE49-F238E27FC236}">
                <a16:creationId xmlns:a16="http://schemas.microsoft.com/office/drawing/2014/main" id="{0DCDD189-92BA-4489-B6AA-72EC8352647B}"/>
              </a:ext>
            </a:extLst>
          </p:cNvPr>
          <p:cNvSpPr>
            <a:spLocks noGrp="1"/>
          </p:cNvSpPr>
          <p:nvPr>
            <p:custDataLst>
              <p:tags r:id="rId10"/>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DNS clients</a:t>
            </a:r>
            <a:endParaRPr lang="en-US" dirty="0"/>
          </a:p>
        </p:txBody>
      </p:sp>
      <p:sp>
        <p:nvSpPr>
          <p:cNvPr id="12" name="Text Placeholder 2">
            <a:hlinkClick r:id="rId20" action="ppaction://hlinksldjump"/>
            <a:extLst>
              <a:ext uri="{FF2B5EF4-FFF2-40B4-BE49-F238E27FC236}">
                <a16:creationId xmlns:a16="http://schemas.microsoft.com/office/drawing/2014/main" id="{7D7DFBC1-E7DE-438A-B6D7-0D9ADC914109}"/>
              </a:ext>
            </a:extLst>
          </p:cNvPr>
          <p:cNvSpPr>
            <a:spLocks noGrp="1"/>
          </p:cNvSpPr>
          <p:nvPr>
            <p:custDataLst>
              <p:tags r:id="rId11"/>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Tools and techniques for troubleshooting name resolution</a:t>
            </a:r>
            <a:endParaRPr lang="en-US" dirty="0"/>
          </a:p>
        </p:txBody>
      </p:sp>
      <p:sp>
        <p:nvSpPr>
          <p:cNvPr id="13" name="Text Placeholder 2">
            <a:hlinkClick r:id="rId21" action="ppaction://hlinksldjump"/>
            <a:extLst>
              <a:ext uri="{FF2B5EF4-FFF2-40B4-BE49-F238E27FC236}">
                <a16:creationId xmlns:a16="http://schemas.microsoft.com/office/drawing/2014/main" id="{FBB49C98-DDCA-47FD-A47C-31538B249647}"/>
              </a:ext>
            </a:extLst>
          </p:cNvPr>
          <p:cNvSpPr>
            <a:spLocks noGrp="1"/>
          </p:cNvSpPr>
          <p:nvPr>
            <p:custDataLst>
              <p:tags r:id="rId12"/>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DNS services</a:t>
            </a:r>
            <a:endParaRPr lang="en-US" dirty="0"/>
          </a:p>
        </p:txBody>
      </p:sp>
      <p:sp>
        <p:nvSpPr>
          <p:cNvPr id="14" name="Text Placeholder 2">
            <a:hlinkClick r:id="rId22" action="ppaction://hlinksldjump"/>
            <a:extLst>
              <a:ext uri="{FF2B5EF4-FFF2-40B4-BE49-F238E27FC236}">
                <a16:creationId xmlns:a16="http://schemas.microsoft.com/office/drawing/2014/main" id="{EB82C64C-0A0E-4C76-B5BE-B350CA8DB3BD}"/>
              </a:ext>
            </a:extLst>
          </p:cNvPr>
          <p:cNvSpPr>
            <a:spLocks noGrp="1"/>
          </p:cNvSpPr>
          <p:nvPr>
            <p:custDataLst>
              <p:tags r:id="rId13"/>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Testing DNS servers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C8427AC-C1A3-4D41-9640-9CC80D9729A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7" name="think-cell Slide" r:id="rId5" imgW="592" imgH="595" progId="TCLayout.ActiveDocument.1">
                  <p:embed/>
                </p:oleObj>
              </mc:Choice>
              <mc:Fallback>
                <p:oleObj name="think-cell Slide" r:id="rId5" imgW="592" imgH="595" progId="TCLayout.ActiveDocument.1">
                  <p:embed/>
                  <p:pic>
                    <p:nvPicPr>
                      <p:cNvPr id="9" name="Object 8" hidden="1">
                        <a:extLst>
                          <a:ext uri="{FF2B5EF4-FFF2-40B4-BE49-F238E27FC236}">
                            <a16:creationId xmlns:a16="http://schemas.microsoft.com/office/drawing/2014/main" id="{BC8427AC-C1A3-4D41-9640-9CC80D9729A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CDD8C83-2BF0-4D85-A015-80E70886843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85B95F8-B3EE-44B4-9407-2459E118F1FE}"/>
              </a:ext>
            </a:extLst>
          </p:cNvPr>
          <p:cNvSpPr>
            <a:spLocks noGrp="1"/>
          </p:cNvSpPr>
          <p:nvPr>
            <p:ph type="title"/>
          </p:nvPr>
        </p:nvSpPr>
        <p:spPr/>
        <p:txBody>
          <a:bodyPr/>
          <a:lstStyle/>
          <a:p>
            <a:r>
              <a:rPr lang="en-US" dirty="0"/>
              <a:t>Managing DNS services</a:t>
            </a:r>
          </a:p>
        </p:txBody>
      </p:sp>
      <p:sp>
        <p:nvSpPr>
          <p:cNvPr id="3" name="Text Placeholder 2">
            <a:extLst>
              <a:ext uri="{FF2B5EF4-FFF2-40B4-BE49-F238E27FC236}">
                <a16:creationId xmlns:a16="http://schemas.microsoft.com/office/drawing/2014/main" id="{08725372-26F4-4D5F-A6F8-70E26580B8C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1B26FBD-DFA6-4F8E-B987-9DEE5B60F905}"/>
              </a:ext>
            </a:extLst>
          </p:cNvPr>
          <p:cNvSpPr>
            <a:spLocks noGrp="1"/>
          </p:cNvSpPr>
          <p:nvPr>
            <p:ph type="subTitle" idx="1"/>
          </p:nvPr>
        </p:nvSpPr>
        <p:spPr/>
        <p:txBody>
          <a:bodyPr/>
          <a:lstStyle/>
          <a:p>
            <a:r>
              <a:rPr lang="en-US" dirty="0"/>
              <a:t>Delegating administrator of DNS</a:t>
            </a:r>
          </a:p>
        </p:txBody>
      </p:sp>
      <p:sp>
        <p:nvSpPr>
          <p:cNvPr id="5" name="Rectangle 4">
            <a:extLst>
              <a:ext uri="{FF2B5EF4-FFF2-40B4-BE49-F238E27FC236}">
                <a16:creationId xmlns:a16="http://schemas.microsoft.com/office/drawing/2014/main" id="{79F56680-8A49-4247-B1BE-6E5843085335}"/>
              </a:ext>
            </a:extLst>
          </p:cNvPr>
          <p:cNvSpPr/>
          <p:nvPr/>
        </p:nvSpPr>
        <p:spPr>
          <a:xfrm>
            <a:off x="481263" y="1180860"/>
            <a:ext cx="11207175" cy="2308324"/>
          </a:xfrm>
          <a:prstGeom prst="rect">
            <a:avLst/>
          </a:prstGeom>
        </p:spPr>
        <p:txBody>
          <a:bodyPr wrap="square">
            <a:spAutoFit/>
          </a:bodyPr>
          <a:lstStyle/>
          <a:p>
            <a:r>
              <a:rPr lang="en-US" dirty="0"/>
              <a:t>By default, the </a:t>
            </a:r>
            <a:r>
              <a:rPr lang="en-US" b="1" dirty="0"/>
              <a:t>Domain Admins </a:t>
            </a:r>
            <a:r>
              <a:rPr lang="en-US" dirty="0"/>
              <a:t>group has full permissions to manage all aspects of the DNS server in its home domain, and the </a:t>
            </a:r>
            <a:r>
              <a:rPr lang="en-US" b="1" dirty="0"/>
              <a:t>Enterprise Admins </a:t>
            </a:r>
            <a:r>
              <a:rPr lang="en-US" dirty="0"/>
              <a:t>group has full permissions to manage all aspects of all DNS servers in any domain in the forest. </a:t>
            </a:r>
          </a:p>
          <a:p>
            <a:r>
              <a:rPr lang="en-US" dirty="0"/>
              <a:t>If you need to delegate the administration of a DNS server to a different user or group, you can add that user or global group to the </a:t>
            </a:r>
            <a:r>
              <a:rPr lang="en-US" b="1" dirty="0"/>
              <a:t>DNS Admins </a:t>
            </a:r>
            <a:r>
              <a:rPr lang="en-US" dirty="0"/>
              <a:t>group for a given domain in the forest. </a:t>
            </a:r>
          </a:p>
          <a:p>
            <a:pPr marL="285750" indent="-285750">
              <a:buFont typeface="Arial" panose="020B0604020202020204" pitchFamily="34" charset="0"/>
              <a:buChar char="•"/>
            </a:pPr>
            <a:r>
              <a:rPr lang="en-US" dirty="0"/>
              <a:t>Members of the DNS Admins group can </a:t>
            </a:r>
            <a:r>
              <a:rPr lang="en-US" b="1" dirty="0"/>
              <a:t>view and modify all DNS data, settings, and configurations </a:t>
            </a:r>
            <a:r>
              <a:rPr lang="en-US" dirty="0"/>
              <a:t>of DNS servers in their home domain. The DNS Admins group is a Domain Local security group, and by default has no members.</a:t>
            </a:r>
          </a:p>
        </p:txBody>
      </p:sp>
    </p:spTree>
    <p:extLst>
      <p:ext uri="{BB962C8B-B14F-4D97-AF65-F5344CB8AC3E}">
        <p14:creationId xmlns:p14="http://schemas.microsoft.com/office/powerpoint/2010/main" val="69577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C8427AC-C1A3-4D41-9640-9CC80D9729A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1" name="think-cell Slide" r:id="rId5" imgW="592" imgH="595" progId="TCLayout.ActiveDocument.1">
                  <p:embed/>
                </p:oleObj>
              </mc:Choice>
              <mc:Fallback>
                <p:oleObj name="think-cell Slide" r:id="rId5" imgW="592" imgH="595" progId="TCLayout.ActiveDocument.1">
                  <p:embed/>
                  <p:pic>
                    <p:nvPicPr>
                      <p:cNvPr id="9" name="Object 8" hidden="1">
                        <a:extLst>
                          <a:ext uri="{FF2B5EF4-FFF2-40B4-BE49-F238E27FC236}">
                            <a16:creationId xmlns:a16="http://schemas.microsoft.com/office/drawing/2014/main" id="{BC8427AC-C1A3-4D41-9640-9CC80D9729A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CDD8C83-2BF0-4D85-A015-80E70886843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85B95F8-B3EE-44B4-9407-2459E118F1FE}"/>
              </a:ext>
            </a:extLst>
          </p:cNvPr>
          <p:cNvSpPr>
            <a:spLocks noGrp="1"/>
          </p:cNvSpPr>
          <p:nvPr>
            <p:ph type="title"/>
          </p:nvPr>
        </p:nvSpPr>
        <p:spPr/>
        <p:txBody>
          <a:bodyPr/>
          <a:lstStyle/>
          <a:p>
            <a:r>
              <a:rPr lang="en-US" dirty="0"/>
              <a:t>Managing DNS services</a:t>
            </a:r>
          </a:p>
        </p:txBody>
      </p:sp>
      <p:sp>
        <p:nvSpPr>
          <p:cNvPr id="3" name="Text Placeholder 2">
            <a:extLst>
              <a:ext uri="{FF2B5EF4-FFF2-40B4-BE49-F238E27FC236}">
                <a16:creationId xmlns:a16="http://schemas.microsoft.com/office/drawing/2014/main" id="{08725372-26F4-4D5F-A6F8-70E26580B8C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1B26FBD-DFA6-4F8E-B987-9DEE5B60F905}"/>
              </a:ext>
            </a:extLst>
          </p:cNvPr>
          <p:cNvSpPr>
            <a:spLocks noGrp="1"/>
          </p:cNvSpPr>
          <p:nvPr>
            <p:ph type="subTitle" idx="1"/>
          </p:nvPr>
        </p:nvSpPr>
        <p:spPr/>
        <p:txBody>
          <a:bodyPr/>
          <a:lstStyle/>
          <a:p>
            <a:r>
              <a:rPr lang="en-US" dirty="0"/>
              <a:t>Configuring DNS logging</a:t>
            </a:r>
          </a:p>
        </p:txBody>
      </p:sp>
      <p:sp>
        <p:nvSpPr>
          <p:cNvPr id="5" name="Rectangle 4">
            <a:extLst>
              <a:ext uri="{FF2B5EF4-FFF2-40B4-BE49-F238E27FC236}">
                <a16:creationId xmlns:a16="http://schemas.microsoft.com/office/drawing/2014/main" id="{79F56680-8A49-4247-B1BE-6E5843085335}"/>
              </a:ext>
            </a:extLst>
          </p:cNvPr>
          <p:cNvSpPr/>
          <p:nvPr/>
        </p:nvSpPr>
        <p:spPr>
          <a:xfrm>
            <a:off x="481263" y="1180860"/>
            <a:ext cx="11207175" cy="1477328"/>
          </a:xfrm>
          <a:prstGeom prst="rect">
            <a:avLst/>
          </a:prstGeom>
        </p:spPr>
        <p:txBody>
          <a:bodyPr wrap="square">
            <a:spAutoFit/>
          </a:bodyPr>
          <a:lstStyle/>
          <a:p>
            <a:r>
              <a:rPr lang="en-US" dirty="0"/>
              <a:t>DNS dynamic updates add resource records to the zone automatically, but in some cases those records are not deleted automatically when they are no longer required. These records, known as </a:t>
            </a:r>
            <a:r>
              <a:rPr lang="en-US" i="1" dirty="0"/>
              <a:t>stale records</a:t>
            </a:r>
            <a:r>
              <a:rPr lang="en-US" dirty="0"/>
              <a:t>, take up space in the DNS database and might result in an incorrect query response being returned.</a:t>
            </a:r>
          </a:p>
          <a:p>
            <a:endParaRPr lang="en-US" dirty="0"/>
          </a:p>
          <a:p>
            <a:r>
              <a:rPr lang="en-US" dirty="0"/>
              <a:t>Aging and scavenging is disabled by default. To enable: </a:t>
            </a:r>
          </a:p>
        </p:txBody>
      </p:sp>
    </p:spTree>
    <p:extLst>
      <p:ext uri="{BB962C8B-B14F-4D97-AF65-F5344CB8AC3E}">
        <p14:creationId xmlns:p14="http://schemas.microsoft.com/office/powerpoint/2010/main" val="250522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C8427AC-C1A3-4D41-9640-9CC80D9729A4}"/>
              </a:ext>
            </a:extLst>
          </p:cNvPr>
          <p:cNvGraphicFramePr>
            <a:graphicFrameLocks noChangeAspect="1"/>
          </p:cNvGraphicFramePr>
          <p:nvPr>
            <p:custDataLst>
              <p:tags r:id="rId2"/>
            </p:custDataLst>
            <p:extLst>
              <p:ext uri="{D42A27DB-BD31-4B8C-83A1-F6EECF244321}">
                <p14:modId xmlns:p14="http://schemas.microsoft.com/office/powerpoint/2010/main" val="545479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CDD8C83-2BF0-4D85-A015-80E70886843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85B95F8-B3EE-44B4-9407-2459E118F1FE}"/>
              </a:ext>
            </a:extLst>
          </p:cNvPr>
          <p:cNvSpPr>
            <a:spLocks noGrp="1"/>
          </p:cNvSpPr>
          <p:nvPr>
            <p:ph type="title"/>
          </p:nvPr>
        </p:nvSpPr>
        <p:spPr/>
        <p:txBody>
          <a:bodyPr/>
          <a:lstStyle/>
          <a:p>
            <a:r>
              <a:rPr lang="en-US" dirty="0"/>
              <a:t>Managing DNS services</a:t>
            </a:r>
          </a:p>
        </p:txBody>
      </p:sp>
      <p:sp>
        <p:nvSpPr>
          <p:cNvPr id="3" name="Text Placeholder 2">
            <a:extLst>
              <a:ext uri="{FF2B5EF4-FFF2-40B4-BE49-F238E27FC236}">
                <a16:creationId xmlns:a16="http://schemas.microsoft.com/office/drawing/2014/main" id="{08725372-26F4-4D5F-A6F8-70E26580B8C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1B26FBD-DFA6-4F8E-B987-9DEE5B60F905}"/>
              </a:ext>
            </a:extLst>
          </p:cNvPr>
          <p:cNvSpPr>
            <a:spLocks noGrp="1"/>
          </p:cNvSpPr>
          <p:nvPr>
            <p:ph type="subTitle" idx="1"/>
          </p:nvPr>
        </p:nvSpPr>
        <p:spPr/>
        <p:txBody>
          <a:bodyPr/>
          <a:lstStyle/>
          <a:p>
            <a:r>
              <a:rPr lang="en-US" dirty="0"/>
              <a:t>Backing up the DNS database</a:t>
            </a:r>
          </a:p>
        </p:txBody>
      </p:sp>
      <p:sp>
        <p:nvSpPr>
          <p:cNvPr id="5" name="Rectangle 4">
            <a:extLst>
              <a:ext uri="{FF2B5EF4-FFF2-40B4-BE49-F238E27FC236}">
                <a16:creationId xmlns:a16="http://schemas.microsoft.com/office/drawing/2014/main" id="{79F56680-8A49-4247-B1BE-6E5843085335}"/>
              </a:ext>
            </a:extLst>
          </p:cNvPr>
          <p:cNvSpPr/>
          <p:nvPr/>
        </p:nvSpPr>
        <p:spPr>
          <a:xfrm>
            <a:off x="481263" y="1180860"/>
            <a:ext cx="11207175" cy="1477328"/>
          </a:xfrm>
          <a:prstGeom prst="rect">
            <a:avLst/>
          </a:prstGeom>
        </p:spPr>
        <p:txBody>
          <a:bodyPr wrap="square">
            <a:spAutoFit/>
          </a:bodyPr>
          <a:lstStyle/>
          <a:p>
            <a:r>
              <a:rPr lang="en-US" dirty="0">
                <a:latin typeface="Segoe"/>
              </a:rPr>
              <a:t>How you back up the DNS database depends on how DNS was implemented into your organization. </a:t>
            </a:r>
          </a:p>
          <a:p>
            <a:pPr marL="285750" indent="-285750">
              <a:buFont typeface="Arial" panose="020B0604020202020204" pitchFamily="34" charset="0"/>
              <a:buChar char="•"/>
            </a:pPr>
            <a:r>
              <a:rPr lang="en-US" dirty="0">
                <a:latin typeface="Segoe"/>
              </a:rPr>
              <a:t>If your DNS zone was implemented as an Active Directory–integrated zone, your DNS zone is included in the Active Directory database </a:t>
            </a:r>
            <a:r>
              <a:rPr lang="en-US" b="1" dirty="0" err="1">
                <a:latin typeface="Segoe,Bold"/>
              </a:rPr>
              <a:t>ntds.dit</a:t>
            </a:r>
            <a:r>
              <a:rPr lang="en-US" b="1" dirty="0">
                <a:latin typeface="Segoe,Bold"/>
              </a:rPr>
              <a:t> </a:t>
            </a:r>
            <a:r>
              <a:rPr lang="en-US" dirty="0">
                <a:latin typeface="Segoe"/>
              </a:rPr>
              <a:t>file. </a:t>
            </a:r>
          </a:p>
          <a:p>
            <a:pPr marL="285750" indent="-285750">
              <a:buFont typeface="Arial" panose="020B0604020202020204" pitchFamily="34" charset="0"/>
              <a:buChar char="•"/>
            </a:pPr>
            <a:r>
              <a:rPr lang="en-US" dirty="0">
                <a:latin typeface="Segoe"/>
              </a:rPr>
              <a:t>If the DNS zone is a primary zone and is not stored in AD DS, the file is stored as a </a:t>
            </a:r>
            <a:r>
              <a:rPr lang="en-US" b="1" dirty="0">
                <a:latin typeface="Segoe,Bold"/>
              </a:rPr>
              <a:t>.</a:t>
            </a:r>
            <a:r>
              <a:rPr lang="en-US" b="1" dirty="0" err="1">
                <a:latin typeface="Segoe,Bold"/>
              </a:rPr>
              <a:t>dns</a:t>
            </a:r>
            <a:r>
              <a:rPr lang="en-US" b="1" dirty="0">
                <a:latin typeface="Segoe,Bold"/>
              </a:rPr>
              <a:t> </a:t>
            </a:r>
            <a:r>
              <a:rPr lang="en-US" dirty="0">
                <a:latin typeface="Segoe"/>
              </a:rPr>
              <a:t>file in the </a:t>
            </a:r>
            <a:r>
              <a:rPr lang="en-US" b="1" dirty="0">
                <a:latin typeface="Segoe,Bold"/>
              </a:rPr>
              <a:t>%</a:t>
            </a:r>
            <a:r>
              <a:rPr lang="en-US" b="1" dirty="0" err="1">
                <a:latin typeface="Segoe,Bold"/>
              </a:rPr>
              <a:t>SystemRoot</a:t>
            </a:r>
            <a:r>
              <a:rPr lang="en-US" b="1" dirty="0">
                <a:latin typeface="Segoe,Bold"/>
              </a:rPr>
              <a:t>%\System32\</a:t>
            </a:r>
            <a:r>
              <a:rPr lang="en-US" b="1" dirty="0" err="1">
                <a:latin typeface="Segoe,Bold"/>
              </a:rPr>
              <a:t>Dns</a:t>
            </a:r>
            <a:r>
              <a:rPr lang="en-US" b="1" dirty="0">
                <a:latin typeface="Segoe,Bold"/>
              </a:rPr>
              <a:t> </a:t>
            </a:r>
            <a:r>
              <a:rPr lang="en-US" dirty="0">
                <a:latin typeface="Segoe"/>
              </a:rPr>
              <a:t>folder</a:t>
            </a:r>
            <a:endParaRPr lang="en-US" dirty="0"/>
          </a:p>
        </p:txBody>
      </p:sp>
      <p:sp>
        <p:nvSpPr>
          <p:cNvPr id="6" name="Rectangle 5">
            <a:extLst>
              <a:ext uri="{FF2B5EF4-FFF2-40B4-BE49-F238E27FC236}">
                <a16:creationId xmlns:a16="http://schemas.microsoft.com/office/drawing/2014/main" id="{854B5BAD-A4BF-4982-8786-4123CAA7ED2C}"/>
              </a:ext>
            </a:extLst>
          </p:cNvPr>
          <p:cNvSpPr/>
          <p:nvPr/>
        </p:nvSpPr>
        <p:spPr>
          <a:xfrm>
            <a:off x="554736" y="2658188"/>
            <a:ext cx="5797296" cy="4832092"/>
          </a:xfrm>
          <a:prstGeom prst="rect">
            <a:avLst/>
          </a:prstGeom>
          <a:ln>
            <a:solidFill>
              <a:schemeClr val="tx1"/>
            </a:solidFill>
          </a:ln>
        </p:spPr>
        <p:txBody>
          <a:bodyPr wrap="square">
            <a:spAutoFit/>
          </a:bodyPr>
          <a:lstStyle/>
          <a:p>
            <a:r>
              <a:rPr lang="en-US" sz="2000" b="1" dirty="0">
                <a:latin typeface="Segoe,Bold"/>
              </a:rPr>
              <a:t>Backing up AD DS integrated zones</a:t>
            </a:r>
          </a:p>
          <a:p>
            <a:r>
              <a:rPr lang="en-US" dirty="0">
                <a:latin typeface="Segoe"/>
              </a:rPr>
              <a:t>AD DS integrated zones are stored in AD DS and are backed up as part of a System State or a full server</a:t>
            </a:r>
          </a:p>
          <a:p>
            <a:r>
              <a:rPr lang="en-US" dirty="0">
                <a:latin typeface="Segoe"/>
              </a:rPr>
              <a:t>backup. Additionally, you can back up just the Active Directory–integrated zone by using the Dnscmd.exe</a:t>
            </a:r>
          </a:p>
          <a:p>
            <a:r>
              <a:rPr lang="en-US" dirty="0">
                <a:latin typeface="Segoe"/>
              </a:rPr>
              <a:t>command-line tool.</a:t>
            </a:r>
          </a:p>
          <a:p>
            <a:r>
              <a:rPr lang="en-US" dirty="0">
                <a:latin typeface="Segoe"/>
              </a:rPr>
              <a:t>1. Open an elevated command prompt.</a:t>
            </a:r>
          </a:p>
          <a:p>
            <a:r>
              <a:rPr lang="en-US" dirty="0">
                <a:latin typeface="Segoe"/>
              </a:rPr>
              <a:t>2. Run the following command:</a:t>
            </a:r>
          </a:p>
          <a:p>
            <a:r>
              <a:rPr lang="en-US" sz="1600" dirty="0" err="1">
                <a:latin typeface="LucidaSansTypewriter"/>
              </a:rPr>
              <a:t>dnscmd</a:t>
            </a:r>
            <a:r>
              <a:rPr lang="en-US" sz="1600" dirty="0">
                <a:latin typeface="LucidaSansTypewriter"/>
              </a:rPr>
              <a:t> /</a:t>
            </a:r>
            <a:r>
              <a:rPr lang="en-US" sz="1600" dirty="0" err="1">
                <a:latin typeface="LucidaSansTypewriter"/>
              </a:rPr>
              <a:t>ZoneExport</a:t>
            </a:r>
            <a:r>
              <a:rPr lang="en-US" sz="1600" dirty="0">
                <a:latin typeface="LucidaSansTypewriter"/>
              </a:rPr>
              <a:t> &lt;</a:t>
            </a:r>
            <a:r>
              <a:rPr lang="en-US" i="1" dirty="0">
                <a:latin typeface="Segoe,Italic"/>
              </a:rPr>
              <a:t>zone name</a:t>
            </a:r>
            <a:r>
              <a:rPr lang="en-US" sz="1600" dirty="0">
                <a:latin typeface="LucidaSansTypewriter"/>
              </a:rPr>
              <a:t>&gt; &lt;</a:t>
            </a:r>
            <a:r>
              <a:rPr lang="en-US" i="1" dirty="0">
                <a:latin typeface="Segoe,Italic"/>
              </a:rPr>
              <a:t>zone file name</a:t>
            </a:r>
            <a:r>
              <a:rPr lang="en-US" sz="1600" dirty="0">
                <a:latin typeface="LucidaSansTypewriter"/>
              </a:rPr>
              <a:t>&gt;</a:t>
            </a:r>
          </a:p>
          <a:p>
            <a:r>
              <a:rPr lang="en-US" dirty="0">
                <a:latin typeface="Segoe"/>
              </a:rPr>
              <a:t>&lt;</a:t>
            </a:r>
            <a:r>
              <a:rPr lang="en-US" i="1" dirty="0">
                <a:latin typeface="Segoe,Italic"/>
              </a:rPr>
              <a:t>zone file name</a:t>
            </a:r>
            <a:r>
              <a:rPr lang="en-US" dirty="0">
                <a:latin typeface="Segoe"/>
              </a:rPr>
              <a:t>&gt; is the file under the  </a:t>
            </a:r>
            <a:r>
              <a:rPr lang="en-US" b="1" dirty="0">
                <a:latin typeface="Segoe,Bold"/>
              </a:rPr>
              <a:t>%</a:t>
            </a:r>
            <a:r>
              <a:rPr lang="en-US" b="1" dirty="0" err="1">
                <a:latin typeface="Segoe,Bold"/>
              </a:rPr>
              <a:t>windir</a:t>
            </a:r>
            <a:r>
              <a:rPr lang="en-US" b="1" dirty="0">
                <a:latin typeface="Segoe,Bold"/>
              </a:rPr>
              <a:t>%\System32\DNS </a:t>
            </a:r>
            <a:r>
              <a:rPr lang="en-US" dirty="0">
                <a:latin typeface="Segoe"/>
              </a:rPr>
              <a:t>directory that you want to create to hold the backup information.</a:t>
            </a:r>
          </a:p>
          <a:p>
            <a:r>
              <a:rPr lang="en-US" dirty="0">
                <a:latin typeface="Segoe"/>
              </a:rPr>
              <a:t>In Windows PowerShell, you use the</a:t>
            </a:r>
          </a:p>
          <a:p>
            <a:r>
              <a:rPr lang="en-US" b="1" dirty="0">
                <a:latin typeface="Segoe,Bold"/>
              </a:rPr>
              <a:t>Export-</a:t>
            </a:r>
            <a:r>
              <a:rPr lang="en-US" b="1" dirty="0" err="1">
                <a:latin typeface="Segoe,Bold"/>
              </a:rPr>
              <a:t>DnsServerZone</a:t>
            </a:r>
            <a:r>
              <a:rPr lang="en-US" b="1" dirty="0">
                <a:latin typeface="Segoe,Bold"/>
              </a:rPr>
              <a:t> </a:t>
            </a:r>
            <a:r>
              <a:rPr lang="en-US" dirty="0">
                <a:latin typeface="Segoe"/>
              </a:rPr>
              <a:t>cmdlet. </a:t>
            </a:r>
            <a:br>
              <a:rPr lang="en-US" dirty="0">
                <a:latin typeface="Segoe"/>
              </a:rPr>
            </a:br>
            <a:r>
              <a:rPr lang="en-US" dirty="0">
                <a:latin typeface="Segoe"/>
              </a:rPr>
              <a:t>For example:</a:t>
            </a:r>
          </a:p>
          <a:p>
            <a:r>
              <a:rPr lang="pt-BR" i="1" dirty="0"/>
              <a:t>Export-DnsServerZone –Name contoso.com –Filename contoso</a:t>
            </a:r>
            <a:endParaRPr lang="en-US" i="1" dirty="0"/>
          </a:p>
        </p:txBody>
      </p:sp>
      <p:sp>
        <p:nvSpPr>
          <p:cNvPr id="7" name="Rectangle 6">
            <a:extLst>
              <a:ext uri="{FF2B5EF4-FFF2-40B4-BE49-F238E27FC236}">
                <a16:creationId xmlns:a16="http://schemas.microsoft.com/office/drawing/2014/main" id="{8FBA291D-FC9B-499B-959E-47B6BAEF5919}"/>
              </a:ext>
            </a:extLst>
          </p:cNvPr>
          <p:cNvSpPr/>
          <p:nvPr/>
        </p:nvSpPr>
        <p:spPr>
          <a:xfrm>
            <a:off x="6352032" y="2660146"/>
            <a:ext cx="5336406" cy="1508105"/>
          </a:xfrm>
          <a:prstGeom prst="rect">
            <a:avLst/>
          </a:prstGeom>
          <a:ln>
            <a:solidFill>
              <a:schemeClr val="tx1"/>
            </a:solidFill>
          </a:ln>
        </p:spPr>
        <p:txBody>
          <a:bodyPr wrap="square">
            <a:spAutoFit/>
          </a:bodyPr>
          <a:lstStyle/>
          <a:p>
            <a:r>
              <a:rPr lang="en-US" sz="2000" b="1" dirty="0">
                <a:latin typeface="Segoe,Bold"/>
              </a:rPr>
              <a:t>Backing up primary zones</a:t>
            </a:r>
          </a:p>
          <a:p>
            <a:r>
              <a:rPr lang="en-US" dirty="0">
                <a:latin typeface="Segoe"/>
              </a:rPr>
              <a:t>You can back up a primary zone that is not stored in AD DS by copying or backing up the individual zone file, </a:t>
            </a:r>
            <a:r>
              <a:rPr lang="en-US" b="1" i="1" dirty="0" err="1">
                <a:latin typeface="Segoe,BoldItalic"/>
              </a:rPr>
              <a:t>zonename</a:t>
            </a:r>
            <a:r>
              <a:rPr lang="en-US" b="1" dirty="0" err="1">
                <a:latin typeface="Segoe,Bold"/>
              </a:rPr>
              <a:t>.dns</a:t>
            </a:r>
            <a:r>
              <a:rPr lang="en-US" dirty="0">
                <a:latin typeface="Segoe"/>
              </a:rPr>
              <a:t>, which is in the </a:t>
            </a:r>
            <a:r>
              <a:rPr lang="en-US" b="1" dirty="0">
                <a:latin typeface="Segoe,Bold"/>
              </a:rPr>
              <a:t>%</a:t>
            </a:r>
            <a:r>
              <a:rPr lang="en-US" b="1" dirty="0" err="1">
                <a:latin typeface="Segoe,Bold"/>
              </a:rPr>
              <a:t>windir</a:t>
            </a:r>
            <a:r>
              <a:rPr lang="en-US" b="1" dirty="0">
                <a:latin typeface="Segoe,Bold"/>
              </a:rPr>
              <a:t>%\System32\DNS </a:t>
            </a:r>
            <a:r>
              <a:rPr lang="en-US" dirty="0">
                <a:latin typeface="Segoe"/>
              </a:rPr>
              <a:t>directory. </a:t>
            </a:r>
            <a:endParaRPr lang="en-US" dirty="0"/>
          </a:p>
        </p:txBody>
      </p:sp>
    </p:spTree>
    <p:extLst>
      <p:ext uri="{BB962C8B-B14F-4D97-AF65-F5344CB8AC3E}">
        <p14:creationId xmlns:p14="http://schemas.microsoft.com/office/powerpoint/2010/main" val="388677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8212695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1"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7" action="ppaction://hlinksldjump"/>
            <a:extLst>
              <a:ext uri="{FF2B5EF4-FFF2-40B4-BE49-F238E27FC236}">
                <a16:creationId xmlns:a16="http://schemas.microsoft.com/office/drawing/2014/main" id="{3257264F-C148-41F9-AB03-93569DAB2106}"/>
              </a:ext>
            </a:extLst>
          </p:cNvPr>
          <p:cNvSpPr>
            <a:spLocks noGrp="1"/>
          </p:cNvSpPr>
          <p:nvPr>
            <p:custDataLst>
              <p:tags r:id="rId7"/>
            </p:custDataLst>
          </p:nvPr>
        </p:nvSpPr>
        <p:spPr bwMode="gray">
          <a:xfrm>
            <a:off x="4978399"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How does DNS name </a:t>
            </a:r>
            <a:r>
              <a:rPr lang="en-US"/>
              <a:t>resolution work?</a:t>
            </a:r>
            <a:endParaRPr lang="en-US" dirty="0"/>
          </a:p>
        </p:txBody>
      </p:sp>
      <p:sp>
        <p:nvSpPr>
          <p:cNvPr id="15" name="Text Placeholder 2">
            <a:hlinkClick r:id="rId18" action="ppaction://hlinksldjump"/>
            <a:extLst>
              <a:ext uri="{FF2B5EF4-FFF2-40B4-BE49-F238E27FC236}">
                <a16:creationId xmlns:a16="http://schemas.microsoft.com/office/drawing/2014/main" id="{8B06B04C-1A57-4840-93E1-AD39CC153D2D}"/>
              </a:ext>
            </a:extLst>
          </p:cNvPr>
          <p:cNvSpPr>
            <a:spLocks noGrp="1"/>
          </p:cNvSpPr>
          <p:nvPr>
            <p:custDataLst>
              <p:tags r:id="rId8"/>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DNS components</a:t>
            </a:r>
            <a:endParaRPr lang="en-US" dirty="0"/>
          </a:p>
        </p:txBody>
      </p:sp>
      <p:sp>
        <p:nvSpPr>
          <p:cNvPr id="11" name="Text Placeholder 2">
            <a:hlinkClick r:id="rId19" action="ppaction://hlinksldjump"/>
            <a:extLst>
              <a:ext uri="{FF2B5EF4-FFF2-40B4-BE49-F238E27FC236}">
                <a16:creationId xmlns:a16="http://schemas.microsoft.com/office/drawing/2014/main" id="{810681E8-090D-47FF-AEB4-4EB4EF05A24B}"/>
              </a:ext>
            </a:extLst>
          </p:cNvPr>
          <p:cNvSpPr>
            <a:spLocks noGrp="1"/>
          </p:cNvSpPr>
          <p:nvPr>
            <p:custDataLst>
              <p:tags r:id="rId9"/>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zones </a:t>
            </a:r>
            <a:r>
              <a:rPr lang="en-US" altLang="en-US"/>
              <a:t>and records</a:t>
            </a:r>
            <a:endParaRPr lang="en-US" dirty="0"/>
          </a:p>
        </p:txBody>
      </p:sp>
      <p:sp>
        <p:nvSpPr>
          <p:cNvPr id="14" name="Text Placeholder 2">
            <a:hlinkClick r:id="rId20" action="ppaction://hlinksldjump"/>
            <a:extLst>
              <a:ext uri="{FF2B5EF4-FFF2-40B4-BE49-F238E27FC236}">
                <a16:creationId xmlns:a16="http://schemas.microsoft.com/office/drawing/2014/main" id="{9489D94E-FC95-4586-B849-5ED1C7B5FF9E}"/>
              </a:ext>
            </a:extLst>
          </p:cNvPr>
          <p:cNvSpPr>
            <a:spLocks noGrp="1"/>
          </p:cNvSpPr>
          <p:nvPr>
            <p:custDataLst>
              <p:tags r:id="rId10"/>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DNS clients</a:t>
            </a:r>
            <a:endParaRPr lang="en-US" dirty="0"/>
          </a:p>
        </p:txBody>
      </p:sp>
      <p:sp>
        <p:nvSpPr>
          <p:cNvPr id="20" name="Text Placeholder 2">
            <a:hlinkClick r:id="rId21" action="ppaction://hlinksldjump"/>
            <a:extLst>
              <a:ext uri="{FF2B5EF4-FFF2-40B4-BE49-F238E27FC236}">
                <a16:creationId xmlns:a16="http://schemas.microsoft.com/office/drawing/2014/main" id="{96F2E9D9-D5CA-4EB8-B453-BAF06EEE0E62}"/>
              </a:ext>
            </a:extLst>
          </p:cNvPr>
          <p:cNvSpPr>
            <a:spLocks noGrp="1"/>
          </p:cNvSpPr>
          <p:nvPr>
            <p:custDataLst>
              <p:tags r:id="rId11"/>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Tools and techniques for troubleshooting </a:t>
            </a:r>
            <a:r>
              <a:rPr lang="en-US" altLang="en-US"/>
              <a:t>name resolution</a:t>
            </a:r>
            <a:endParaRPr lang="en-US" dirty="0"/>
          </a:p>
        </p:txBody>
      </p:sp>
      <p:sp>
        <p:nvSpPr>
          <p:cNvPr id="17" name="Text Placeholder 2">
            <a:hlinkClick r:id="rId22" action="ppaction://hlinksldjump"/>
            <a:extLst>
              <a:ext uri="{FF2B5EF4-FFF2-40B4-BE49-F238E27FC236}">
                <a16:creationId xmlns:a16="http://schemas.microsoft.com/office/drawing/2014/main" id="{0A7B08DA-2DEE-4194-9E2C-765DFC3408A4}"/>
              </a:ext>
            </a:extLst>
          </p:cNvPr>
          <p:cNvSpPr>
            <a:spLocks noGrp="1"/>
          </p:cNvSpPr>
          <p:nvPr>
            <p:custDataLst>
              <p:tags r:id="rId12"/>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DNS services</a:t>
            </a:r>
            <a:endParaRPr lang="en-US" dirty="0"/>
          </a:p>
        </p:txBody>
      </p:sp>
      <p:sp>
        <p:nvSpPr>
          <p:cNvPr id="19" name="Text Placeholder 2">
            <a:extLst>
              <a:ext uri="{FF2B5EF4-FFF2-40B4-BE49-F238E27FC236}">
                <a16:creationId xmlns:a16="http://schemas.microsoft.com/office/drawing/2014/main" id="{23E4E7E1-052F-4212-A74C-7D41D20A4545}"/>
              </a:ext>
            </a:extLst>
          </p:cNvPr>
          <p:cNvSpPr>
            <a:spLocks noGrp="1"/>
          </p:cNvSpPr>
          <p:nvPr>
            <p:custDataLst>
              <p:tags r:id="rId13"/>
            </p:custDataLst>
          </p:nvPr>
        </p:nvSpPr>
        <p:spPr bwMode="gray">
          <a:xfrm>
            <a:off x="4978400" y="44465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Testing DNS servers</a:t>
            </a:r>
            <a:endParaRPr lang="en-US" b="1" dirty="0">
              <a:solidFill>
                <a:schemeClr val="tx2"/>
              </a:solidFill>
            </a:endParaRPr>
          </a:p>
        </p:txBody>
      </p:sp>
    </p:spTree>
    <p:extLst>
      <p:ext uri="{BB962C8B-B14F-4D97-AF65-F5344CB8AC3E}">
        <p14:creationId xmlns:p14="http://schemas.microsoft.com/office/powerpoint/2010/main" val="325321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B273BF-AB70-4E97-938F-048FE348D843}"/>
              </a:ext>
            </a:extLst>
          </p:cNvPr>
          <p:cNvGraphicFramePr>
            <a:graphicFrameLocks noChangeAspect="1"/>
          </p:cNvGraphicFramePr>
          <p:nvPr>
            <p:custDataLst>
              <p:tags r:id="rId2"/>
            </p:custDataLst>
            <p:extLst>
              <p:ext uri="{D42A27DB-BD31-4B8C-83A1-F6EECF244321}">
                <p14:modId xmlns:p14="http://schemas.microsoft.com/office/powerpoint/2010/main" val="26182666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DD48C5A5-54D4-45B0-BC33-318C7D05425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E83C334-6A98-4CE9-B9DB-46FCA67ED31A}"/>
              </a:ext>
            </a:extLst>
          </p:cNvPr>
          <p:cNvSpPr>
            <a:spLocks noGrp="1"/>
          </p:cNvSpPr>
          <p:nvPr>
            <p:ph type="title"/>
          </p:nvPr>
        </p:nvSpPr>
        <p:spPr/>
        <p:txBody>
          <a:bodyPr/>
          <a:lstStyle/>
          <a:p>
            <a:r>
              <a:rPr lang="en-US" dirty="0"/>
              <a:t>Testing DNS servers</a:t>
            </a:r>
          </a:p>
        </p:txBody>
      </p:sp>
      <p:sp>
        <p:nvSpPr>
          <p:cNvPr id="3" name="Text Placeholder 2">
            <a:extLst>
              <a:ext uri="{FF2B5EF4-FFF2-40B4-BE49-F238E27FC236}">
                <a16:creationId xmlns:a16="http://schemas.microsoft.com/office/drawing/2014/main" id="{88B08C9D-831C-4326-952F-CB5AB4FAE109}"/>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909FCC97-FD6C-44D2-8423-2F1156A76A2A}"/>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8083F4E6-339E-43DA-A96D-F682A97BD498}"/>
              </a:ext>
            </a:extLst>
          </p:cNvPr>
          <p:cNvSpPr/>
          <p:nvPr/>
        </p:nvSpPr>
        <p:spPr>
          <a:xfrm>
            <a:off x="433136" y="1230178"/>
            <a:ext cx="11207175" cy="5078313"/>
          </a:xfrm>
          <a:prstGeom prst="rect">
            <a:avLst/>
          </a:prstGeom>
        </p:spPr>
        <p:txBody>
          <a:bodyPr wrap="square">
            <a:spAutoFit/>
          </a:bodyPr>
          <a:lstStyle/>
          <a:p>
            <a:r>
              <a:rPr lang="en-US" dirty="0">
                <a:latin typeface="Segoe"/>
              </a:rPr>
              <a:t>Possible configuration issues that can cause DNS problems:</a:t>
            </a:r>
          </a:p>
          <a:p>
            <a:pPr marL="285750" indent="-285750">
              <a:buFont typeface="Arial" panose="020B0604020202020204" pitchFamily="34" charset="0"/>
              <a:buChar char="•"/>
            </a:pPr>
            <a:r>
              <a:rPr lang="en-US" dirty="0">
                <a:latin typeface="Segoe"/>
              </a:rPr>
              <a:t>Missing records</a:t>
            </a:r>
          </a:p>
          <a:p>
            <a:pPr marL="285750" indent="-285750">
              <a:buFont typeface="Arial" panose="020B0604020202020204" pitchFamily="34" charset="0"/>
              <a:buChar char="•"/>
            </a:pPr>
            <a:r>
              <a:rPr lang="en-US" dirty="0">
                <a:latin typeface="Segoe"/>
              </a:rPr>
              <a:t>Incomplete records</a:t>
            </a:r>
          </a:p>
          <a:p>
            <a:pPr marL="285750" indent="-285750">
              <a:buFont typeface="Arial" panose="020B0604020202020204" pitchFamily="34" charset="0"/>
              <a:buChar char="•"/>
            </a:pPr>
            <a:r>
              <a:rPr lang="en-US" dirty="0">
                <a:latin typeface="Segoe"/>
              </a:rPr>
              <a:t>Incorrectly configured records</a:t>
            </a:r>
          </a:p>
          <a:p>
            <a:pPr marL="285750" indent="-285750">
              <a:buFont typeface="Arial" panose="020B0604020202020204" pitchFamily="34" charset="0"/>
              <a:buChar char="•"/>
            </a:pPr>
            <a:endParaRPr lang="en-US" dirty="0">
              <a:latin typeface="Segoe"/>
            </a:endParaRPr>
          </a:p>
          <a:p>
            <a:r>
              <a:rPr lang="en-US" dirty="0">
                <a:latin typeface="Segoe"/>
              </a:rPr>
              <a:t>Tools to troubleshoot</a:t>
            </a:r>
          </a:p>
          <a:p>
            <a:pPr marL="285750" indent="-285750">
              <a:buFont typeface="Arial" panose="020B0604020202020204" pitchFamily="34" charset="0"/>
              <a:buChar char="•"/>
            </a:pPr>
            <a:r>
              <a:rPr lang="en-US" dirty="0" err="1">
                <a:latin typeface="Segoe"/>
              </a:rPr>
              <a:t>Nslookup</a:t>
            </a:r>
            <a:endParaRPr lang="en-US" dirty="0">
              <a:latin typeface="Segoe"/>
            </a:endParaRPr>
          </a:p>
          <a:p>
            <a:pPr marL="285750" indent="-285750">
              <a:buFont typeface="Arial" panose="020B0604020202020204" pitchFamily="34" charset="0"/>
              <a:buChar char="•"/>
            </a:pPr>
            <a:r>
              <a:rPr lang="en-US" dirty="0">
                <a:latin typeface="Segoe"/>
              </a:rPr>
              <a:t>Windows PowerShell: Get-</a:t>
            </a:r>
            <a:r>
              <a:rPr lang="en-US" dirty="0" err="1">
                <a:latin typeface="Segoe"/>
              </a:rPr>
              <a:t>DnsServerDiagnostics</a:t>
            </a:r>
            <a:r>
              <a:rPr lang="en-US" dirty="0">
                <a:latin typeface="Segoe"/>
              </a:rPr>
              <a:t> / Test-</a:t>
            </a:r>
            <a:r>
              <a:rPr lang="en-US" dirty="0" err="1">
                <a:latin typeface="Segoe"/>
              </a:rPr>
              <a:t>DnsServer</a:t>
            </a:r>
            <a:endParaRPr lang="en-US" dirty="0">
              <a:latin typeface="Segoe"/>
            </a:endParaRPr>
          </a:p>
          <a:p>
            <a:pPr marL="285750" indent="-285750">
              <a:buFont typeface="Arial" panose="020B0604020202020204" pitchFamily="34" charset="0"/>
              <a:buChar char="•"/>
            </a:pPr>
            <a:r>
              <a:rPr lang="en-US" dirty="0" err="1">
                <a:latin typeface="Segoe"/>
              </a:rPr>
              <a:t>Dnscmd</a:t>
            </a:r>
            <a:endParaRPr lang="en-US" dirty="0">
              <a:latin typeface="Segoe"/>
            </a:endParaRPr>
          </a:p>
          <a:p>
            <a:pPr marL="285750" indent="-285750">
              <a:buFont typeface="Arial" panose="020B0604020202020204" pitchFamily="34" charset="0"/>
              <a:buChar char="•"/>
            </a:pPr>
            <a:r>
              <a:rPr lang="en-US" dirty="0">
                <a:latin typeface="Segoe"/>
              </a:rPr>
              <a:t>Ipconfig</a:t>
            </a:r>
          </a:p>
          <a:p>
            <a:pPr marL="285750" indent="-285750">
              <a:buFont typeface="Arial" panose="020B0604020202020204" pitchFamily="34" charset="0"/>
              <a:buChar char="•"/>
            </a:pPr>
            <a:r>
              <a:rPr lang="en-US" dirty="0">
                <a:latin typeface="Segoe"/>
              </a:rPr>
              <a:t>Clear-</a:t>
            </a:r>
            <a:r>
              <a:rPr lang="en-US" dirty="0" err="1">
                <a:latin typeface="Segoe"/>
              </a:rPr>
              <a:t>DnsClientCache</a:t>
            </a:r>
            <a:endParaRPr lang="en-US" dirty="0">
              <a:latin typeface="Segoe"/>
            </a:endParaRPr>
          </a:p>
          <a:p>
            <a:pPr marL="285750" indent="-285750">
              <a:buFont typeface="Arial" panose="020B0604020202020204" pitchFamily="34" charset="0"/>
              <a:buChar char="•"/>
            </a:pPr>
            <a:r>
              <a:rPr lang="en-US" dirty="0">
                <a:latin typeface="Segoe"/>
              </a:rPr>
              <a:t>Get-</a:t>
            </a:r>
            <a:r>
              <a:rPr lang="en-US" dirty="0" err="1">
                <a:latin typeface="Segoe"/>
              </a:rPr>
              <a:t>DnsClientCache</a:t>
            </a:r>
            <a:endParaRPr lang="en-US" dirty="0">
              <a:latin typeface="Segoe"/>
            </a:endParaRPr>
          </a:p>
          <a:p>
            <a:pPr marL="285750" indent="-285750">
              <a:buFont typeface="Arial" panose="020B0604020202020204" pitchFamily="34" charset="0"/>
              <a:buChar char="•"/>
            </a:pPr>
            <a:r>
              <a:rPr lang="en-US" dirty="0">
                <a:latin typeface="Segoe"/>
              </a:rPr>
              <a:t>DNS server Properties &gt; Monitoring tab: configure a test to determine whether the DNS server can resolve simple local queries and perform a recursive query.</a:t>
            </a:r>
          </a:p>
          <a:p>
            <a:pPr marL="285750" indent="-285750">
              <a:buFont typeface="Arial" panose="020B0604020202020204" pitchFamily="34" charset="0"/>
              <a:buChar char="•"/>
            </a:pPr>
            <a:endParaRPr lang="en-US" dirty="0">
              <a:latin typeface="Segoe"/>
            </a:endParaRPr>
          </a:p>
          <a:p>
            <a:r>
              <a:rPr lang="en-US" dirty="0">
                <a:latin typeface="Segoe"/>
              </a:rPr>
              <a:t>Event Viewer:</a:t>
            </a:r>
          </a:p>
          <a:p>
            <a:pPr marL="285750" indent="-285750">
              <a:buFont typeface="Arial" panose="020B0604020202020204" pitchFamily="34" charset="0"/>
              <a:buChar char="•"/>
            </a:pPr>
            <a:r>
              <a:rPr lang="en-US" dirty="0">
                <a:latin typeface="Segoe"/>
              </a:rPr>
              <a:t>DNS audit: track changes on the DNS server (changes to server, zone, or resource record settings)</a:t>
            </a:r>
          </a:p>
          <a:p>
            <a:pPr marL="285750" indent="-285750">
              <a:buFont typeface="Arial" panose="020B0604020202020204" pitchFamily="34" charset="0"/>
              <a:buChar char="•"/>
            </a:pPr>
            <a:r>
              <a:rPr lang="en-US" dirty="0">
                <a:latin typeface="Segoe"/>
              </a:rPr>
              <a:t>DNS analytic events: track activity on the DNS server (every time the server sends or receives DNS info)</a:t>
            </a:r>
          </a:p>
        </p:txBody>
      </p:sp>
    </p:spTree>
    <p:extLst>
      <p:ext uri="{BB962C8B-B14F-4D97-AF65-F5344CB8AC3E}">
        <p14:creationId xmlns:p14="http://schemas.microsoft.com/office/powerpoint/2010/main" val="264400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5EAA7BA-1571-421F-BE1D-4FE03E3D2FE3}"/>
              </a:ext>
            </a:extLst>
          </p:cNvPr>
          <p:cNvGraphicFramePr>
            <a:graphicFrameLocks noChangeAspect="1"/>
          </p:cNvGraphicFramePr>
          <p:nvPr>
            <p:custDataLst>
              <p:tags r:id="rId2"/>
            </p:custDataLst>
            <p:extLst>
              <p:ext uri="{D42A27DB-BD31-4B8C-83A1-F6EECF244321}">
                <p14:modId xmlns:p14="http://schemas.microsoft.com/office/powerpoint/2010/main" val="1970844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7045261-2FBB-4844-B66B-64D7716CB0C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2B8867B-D77C-4528-8492-598E911B78FC}"/>
              </a:ext>
            </a:extLst>
          </p:cNvPr>
          <p:cNvSpPr>
            <a:spLocks noGrp="1"/>
          </p:cNvSpPr>
          <p:nvPr>
            <p:ph type="title"/>
          </p:nvPr>
        </p:nvSpPr>
        <p:spPr/>
        <p:txBody>
          <a:bodyPr/>
          <a:lstStyle/>
          <a:p>
            <a:r>
              <a:rPr lang="en-US" dirty="0"/>
              <a:t>How does DNS name resolution work?</a:t>
            </a:r>
          </a:p>
        </p:txBody>
      </p:sp>
      <p:sp>
        <p:nvSpPr>
          <p:cNvPr id="3" name="Text Placeholder 2">
            <a:extLst>
              <a:ext uri="{FF2B5EF4-FFF2-40B4-BE49-F238E27FC236}">
                <a16:creationId xmlns:a16="http://schemas.microsoft.com/office/drawing/2014/main" id="{E804F62E-0344-4B66-9273-1AE7CB91801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189F3E1-F654-48FB-BDB1-535BFFD30EA4}"/>
              </a:ext>
            </a:extLst>
          </p:cNvPr>
          <p:cNvSpPr>
            <a:spLocks noGrp="1"/>
          </p:cNvSpPr>
          <p:nvPr>
            <p:ph type="subTitle" idx="1"/>
          </p:nvPr>
        </p:nvSpPr>
        <p:spPr/>
        <p:txBody>
          <a:bodyPr/>
          <a:lstStyle/>
          <a:p>
            <a:r>
              <a:rPr lang="en-US" dirty="0"/>
              <a:t>Benefits of DNS</a:t>
            </a:r>
          </a:p>
        </p:txBody>
      </p:sp>
      <p:sp>
        <p:nvSpPr>
          <p:cNvPr id="5" name="Rectangle 4">
            <a:extLst>
              <a:ext uri="{FF2B5EF4-FFF2-40B4-BE49-F238E27FC236}">
                <a16:creationId xmlns:a16="http://schemas.microsoft.com/office/drawing/2014/main" id="{228C97D6-3241-41B7-BBB5-5BDD56EA92A8}"/>
              </a:ext>
            </a:extLst>
          </p:cNvPr>
          <p:cNvSpPr/>
          <p:nvPr/>
        </p:nvSpPr>
        <p:spPr>
          <a:xfrm>
            <a:off x="433137" y="1166843"/>
            <a:ext cx="11204127" cy="3970318"/>
          </a:xfrm>
          <a:prstGeom prst="rect">
            <a:avLst/>
          </a:prstGeom>
        </p:spPr>
        <p:txBody>
          <a:bodyPr wrap="square">
            <a:spAutoFit/>
          </a:bodyPr>
          <a:lstStyle/>
          <a:p>
            <a:pPr marL="285750" indent="-285750">
              <a:buFont typeface="Arial" panose="020B0604020202020204" pitchFamily="34" charset="0"/>
              <a:buChar char="•"/>
            </a:pPr>
            <a:r>
              <a:rPr lang="en-US" dirty="0">
                <a:latin typeface="Segoe"/>
              </a:rPr>
              <a:t>When you use DNS, users on your network can locate network resources by typing in user-friendly names (for example, www.microsoft.com), which the computer then resolves to an IP address. The benefit is that Internet Protocol version 4 (IPv4) addresses might be difficult to remember (for example, 131.107.0.32), while a domain name typically is easier to remember. </a:t>
            </a:r>
          </a:p>
          <a:p>
            <a:pPr marL="285750" indent="-285750">
              <a:buFont typeface="Arial" panose="020B0604020202020204" pitchFamily="34" charset="0"/>
              <a:buChar char="•"/>
            </a:pPr>
            <a:r>
              <a:rPr lang="en-US" dirty="0">
                <a:latin typeface="Segoe"/>
              </a:rPr>
              <a:t>You can use host names that do not change, while you can change the underlying IP addresses to suit your organizational needs. </a:t>
            </a:r>
          </a:p>
          <a:p>
            <a:pPr marL="285750" indent="-285750">
              <a:buFont typeface="Arial" panose="020B0604020202020204" pitchFamily="34" charset="0"/>
              <a:buChar char="•"/>
            </a:pPr>
            <a:r>
              <a:rPr lang="en-US" dirty="0">
                <a:latin typeface="Segoe"/>
              </a:rPr>
              <a:t>Users are not the only ones who type in in a friendly name in a browser that requires resolution to a IP address; many programs and system components also might be configured with a computer name to make a connection, and these names must also be resolved.</a:t>
            </a:r>
          </a:p>
          <a:p>
            <a:pPr marL="285750" indent="-285750">
              <a:buFont typeface="Arial" panose="020B0604020202020204" pitchFamily="34" charset="0"/>
              <a:buChar char="•"/>
            </a:pPr>
            <a:endParaRPr lang="en-US" dirty="0">
              <a:latin typeface="Segoe"/>
            </a:endParaRPr>
          </a:p>
          <a:p>
            <a:r>
              <a:rPr lang="en-US" dirty="0"/>
              <a:t>In addition to resolving host names to IP addresses, you can use DNS to:</a:t>
            </a:r>
          </a:p>
          <a:p>
            <a:r>
              <a:rPr lang="en-US" dirty="0"/>
              <a:t>• Locate domain controllers and global catalog servers. This is used when signing in to AD DS.</a:t>
            </a:r>
          </a:p>
          <a:p>
            <a:r>
              <a:rPr lang="en-US" dirty="0"/>
              <a:t>• Resolve IP addresses to host names. This is useful when a log file contains only the IP address of a host.</a:t>
            </a:r>
          </a:p>
          <a:p>
            <a:r>
              <a:rPr lang="en-US" dirty="0"/>
              <a:t>• Locate network services that register their names to DNS.</a:t>
            </a:r>
          </a:p>
        </p:txBody>
      </p:sp>
    </p:spTree>
    <p:extLst>
      <p:ext uri="{BB962C8B-B14F-4D97-AF65-F5344CB8AC3E}">
        <p14:creationId xmlns:p14="http://schemas.microsoft.com/office/powerpoint/2010/main" val="165871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5EAA7BA-1571-421F-BE1D-4FE03E3D2FE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13"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95EAA7BA-1571-421F-BE1D-4FE03E3D2FE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7045261-2FBB-4844-B66B-64D7716CB0C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2B8867B-D77C-4528-8492-598E911B78FC}"/>
              </a:ext>
            </a:extLst>
          </p:cNvPr>
          <p:cNvSpPr>
            <a:spLocks noGrp="1"/>
          </p:cNvSpPr>
          <p:nvPr>
            <p:ph type="title"/>
          </p:nvPr>
        </p:nvSpPr>
        <p:spPr/>
        <p:txBody>
          <a:bodyPr/>
          <a:lstStyle/>
          <a:p>
            <a:r>
              <a:rPr lang="en-US" dirty="0"/>
              <a:t>How does DNS name resolution work?</a:t>
            </a:r>
          </a:p>
        </p:txBody>
      </p:sp>
      <p:sp>
        <p:nvSpPr>
          <p:cNvPr id="3" name="Text Placeholder 2">
            <a:extLst>
              <a:ext uri="{FF2B5EF4-FFF2-40B4-BE49-F238E27FC236}">
                <a16:creationId xmlns:a16="http://schemas.microsoft.com/office/drawing/2014/main" id="{E804F62E-0344-4B66-9273-1AE7CB91801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189F3E1-F654-48FB-BDB1-535BFFD30EA4}"/>
              </a:ext>
            </a:extLst>
          </p:cNvPr>
          <p:cNvSpPr>
            <a:spLocks noGrp="1"/>
          </p:cNvSpPr>
          <p:nvPr>
            <p:ph type="subTitle" idx="1"/>
          </p:nvPr>
        </p:nvSpPr>
        <p:spPr/>
        <p:txBody>
          <a:bodyPr/>
          <a:lstStyle/>
          <a:p>
            <a:endParaRPr lang="en-US" dirty="0"/>
          </a:p>
        </p:txBody>
      </p:sp>
      <p:sp>
        <p:nvSpPr>
          <p:cNvPr id="5" name="Rectangle 4">
            <a:extLst>
              <a:ext uri="{FF2B5EF4-FFF2-40B4-BE49-F238E27FC236}">
                <a16:creationId xmlns:a16="http://schemas.microsoft.com/office/drawing/2014/main" id="{228C97D6-3241-41B7-BBB5-5BDD56EA92A8}"/>
              </a:ext>
            </a:extLst>
          </p:cNvPr>
          <p:cNvSpPr/>
          <p:nvPr/>
        </p:nvSpPr>
        <p:spPr>
          <a:xfrm>
            <a:off x="433137" y="1166843"/>
            <a:ext cx="11204127" cy="5355312"/>
          </a:xfrm>
          <a:prstGeom prst="rect">
            <a:avLst/>
          </a:prstGeom>
        </p:spPr>
        <p:txBody>
          <a:bodyPr wrap="square">
            <a:spAutoFit/>
          </a:bodyPr>
          <a:lstStyle/>
          <a:p>
            <a:r>
              <a:rPr lang="en-US" dirty="0"/>
              <a:t>DNS uses a database of names and IP addresses, stored in a file or in AD DS, to provide this service.</a:t>
            </a:r>
          </a:p>
          <a:p>
            <a:r>
              <a:rPr lang="en-US" dirty="0"/>
              <a:t>DNS client software performs queries on and updates to the DNS database.</a:t>
            </a:r>
          </a:p>
          <a:p>
            <a:endParaRPr lang="en-US" dirty="0"/>
          </a:p>
          <a:p>
            <a:r>
              <a:rPr lang="en-US" dirty="0"/>
              <a:t>In DNS, a domain refers to a level in the hierarchy that makes up the entire DNS system. The hierarchical structure of domains is an inverted tree structure. It begins with a root domain at its apex, and descends into separate branches with common levels of parent domains, and then descends downward into individual child domains.</a:t>
            </a:r>
          </a:p>
          <a:p>
            <a:endParaRPr lang="en-US" dirty="0"/>
          </a:p>
          <a:p>
            <a:r>
              <a:rPr lang="en-US" dirty="0"/>
              <a:t>As the Internet has grown, so has the number of domains from different countries/regions. All</a:t>
            </a:r>
          </a:p>
          <a:p>
            <a:r>
              <a:rPr lang="en-US" dirty="0"/>
              <a:t>countries/regions in the DNS registry have top-level country codes. The governing bodies in these</a:t>
            </a:r>
          </a:p>
          <a:p>
            <a:r>
              <a:rPr lang="en-US" dirty="0"/>
              <a:t>countries/regions can further create second-level domains that reflect categories such as .com, .org, and</a:t>
            </a:r>
          </a:p>
          <a:p>
            <a:r>
              <a:rPr lang="en-US" dirty="0" err="1"/>
              <a:t>.net</a:t>
            </a:r>
            <a:r>
              <a:rPr lang="en-US" dirty="0"/>
              <a:t>. For example, the United Kingdom (UK) has a top-level domain named .</a:t>
            </a:r>
            <a:r>
              <a:rPr lang="en-US" dirty="0" err="1"/>
              <a:t>uk</a:t>
            </a:r>
            <a:r>
              <a:rPr lang="en-US" dirty="0"/>
              <a:t>, and has further broken</a:t>
            </a:r>
          </a:p>
          <a:p>
            <a:r>
              <a:rPr lang="en-US" dirty="0"/>
              <a:t>this down to the second level for various activities. A commercial company in the UK might therefore have</a:t>
            </a:r>
          </a:p>
          <a:p>
            <a:r>
              <a:rPr lang="en-US" dirty="0"/>
              <a:t>a fully qualified domain name (FQDN) of </a:t>
            </a:r>
            <a:r>
              <a:rPr lang="en-US" i="1" dirty="0"/>
              <a:t>companyname</a:t>
            </a:r>
            <a:r>
              <a:rPr lang="en-US" dirty="0"/>
              <a:t>.com.uk.</a:t>
            </a:r>
          </a:p>
          <a:p>
            <a:endParaRPr lang="en-US" dirty="0"/>
          </a:p>
          <a:p>
            <a:r>
              <a:rPr lang="en-US" dirty="0"/>
              <a:t>The Internet uses a single DNS namespace with multiple root servers. To participate in the Internet DNS</a:t>
            </a:r>
          </a:p>
          <a:p>
            <a:r>
              <a:rPr lang="en-US" dirty="0"/>
              <a:t>namespace, a domain name must be registered with a DNS registrar. This ensures that no two organizations attempt to use the same domain name.</a:t>
            </a:r>
          </a:p>
          <a:p>
            <a:endParaRPr lang="en-US" dirty="0"/>
          </a:p>
        </p:txBody>
      </p:sp>
    </p:spTree>
    <p:extLst>
      <p:ext uri="{BB962C8B-B14F-4D97-AF65-F5344CB8AC3E}">
        <p14:creationId xmlns:p14="http://schemas.microsoft.com/office/powerpoint/2010/main" val="295780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5EAA7BA-1571-421F-BE1D-4FE03E3D2FE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8"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95EAA7BA-1571-421F-BE1D-4FE03E3D2FE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7045261-2FBB-4844-B66B-64D7716CB0C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2B8867B-D77C-4528-8492-598E911B78FC}"/>
              </a:ext>
            </a:extLst>
          </p:cNvPr>
          <p:cNvSpPr>
            <a:spLocks noGrp="1"/>
          </p:cNvSpPr>
          <p:nvPr>
            <p:ph type="title"/>
          </p:nvPr>
        </p:nvSpPr>
        <p:spPr/>
        <p:txBody>
          <a:bodyPr/>
          <a:lstStyle/>
          <a:p>
            <a:r>
              <a:rPr lang="en-US" dirty="0"/>
              <a:t>How does DNS name resolution work?</a:t>
            </a:r>
          </a:p>
        </p:txBody>
      </p:sp>
      <p:sp>
        <p:nvSpPr>
          <p:cNvPr id="3" name="Text Placeholder 2">
            <a:extLst>
              <a:ext uri="{FF2B5EF4-FFF2-40B4-BE49-F238E27FC236}">
                <a16:creationId xmlns:a16="http://schemas.microsoft.com/office/drawing/2014/main" id="{E804F62E-0344-4B66-9273-1AE7CB91801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189F3E1-F654-48FB-BDB1-535BFFD30EA4}"/>
              </a:ext>
            </a:extLst>
          </p:cNvPr>
          <p:cNvSpPr>
            <a:spLocks noGrp="1"/>
          </p:cNvSpPr>
          <p:nvPr>
            <p:ph type="subTitle" idx="1"/>
          </p:nvPr>
        </p:nvSpPr>
        <p:spPr/>
        <p:txBody>
          <a:bodyPr/>
          <a:lstStyle/>
          <a:p>
            <a:r>
              <a:rPr lang="en-US" b="1" dirty="0"/>
              <a:t>Name type</a:t>
            </a:r>
            <a:endParaRPr lang="en-US" dirty="0"/>
          </a:p>
        </p:txBody>
      </p:sp>
      <p:sp>
        <p:nvSpPr>
          <p:cNvPr id="5" name="Rectangle 4">
            <a:extLst>
              <a:ext uri="{FF2B5EF4-FFF2-40B4-BE49-F238E27FC236}">
                <a16:creationId xmlns:a16="http://schemas.microsoft.com/office/drawing/2014/main" id="{228C97D6-3241-41B7-BBB5-5BDD56EA92A8}"/>
              </a:ext>
            </a:extLst>
          </p:cNvPr>
          <p:cNvSpPr/>
          <p:nvPr/>
        </p:nvSpPr>
        <p:spPr>
          <a:xfrm>
            <a:off x="433137" y="1166843"/>
            <a:ext cx="11204127" cy="5355312"/>
          </a:xfrm>
          <a:prstGeom prst="rect">
            <a:avLst/>
          </a:prstGeom>
        </p:spPr>
        <p:txBody>
          <a:bodyPr wrap="square">
            <a:spAutoFit/>
          </a:bodyPr>
          <a:lstStyle/>
          <a:p>
            <a:r>
              <a:rPr lang="en-US" dirty="0"/>
              <a:t>The type of name that an app uses, either host name or NetBIOS name, is determined by the application</a:t>
            </a:r>
          </a:p>
          <a:p>
            <a:r>
              <a:rPr lang="en-US" dirty="0"/>
              <a:t>developer. </a:t>
            </a:r>
          </a:p>
          <a:p>
            <a:pPr marL="285750" indent="-285750">
              <a:buFont typeface="Arial" panose="020B0604020202020204" pitchFamily="34" charset="0"/>
              <a:buChar char="•"/>
            </a:pPr>
            <a:r>
              <a:rPr lang="en-US" dirty="0"/>
              <a:t>If the application developer designs an application to request network services through Windows sockets, host names are used. </a:t>
            </a:r>
          </a:p>
          <a:p>
            <a:pPr marL="285750" indent="-285750">
              <a:buFont typeface="Arial" panose="020B0604020202020204" pitchFamily="34" charset="0"/>
              <a:buChar char="•"/>
            </a:pPr>
            <a:r>
              <a:rPr lang="en-US" dirty="0"/>
              <a:t>If, on the other hand, the application developer designs an application to request services through NetBIOS, a NetBIOS name is used. </a:t>
            </a:r>
          </a:p>
          <a:p>
            <a:r>
              <a:rPr lang="en-US" dirty="0"/>
              <a:t>Most current apps, including Internet apps, use Windows sockets—and thus use host names—to access network services.</a:t>
            </a:r>
          </a:p>
          <a:p>
            <a:endParaRPr lang="en-US" dirty="0"/>
          </a:p>
          <a:p>
            <a:r>
              <a:rPr lang="en-US" b="1" dirty="0"/>
              <a:t>Host names</a:t>
            </a:r>
          </a:p>
          <a:p>
            <a:r>
              <a:rPr lang="en-US" dirty="0"/>
              <a:t>A </a:t>
            </a:r>
            <a:r>
              <a:rPr lang="en-US" i="1" dirty="0"/>
              <a:t>host name </a:t>
            </a:r>
            <a:r>
              <a:rPr lang="en-US" dirty="0"/>
              <a:t>is a user-friendly name that is associated with a computer’s IP address to identify it as a</a:t>
            </a:r>
          </a:p>
          <a:p>
            <a:r>
              <a:rPr lang="en-US" dirty="0"/>
              <a:t>TCP/IP host. Can be up to 255 characters long, and can contain alphabetic and numeric characters, periods, and hyphens.</a:t>
            </a:r>
          </a:p>
          <a:p>
            <a:r>
              <a:rPr lang="en-US" dirty="0"/>
              <a:t>You can use host names in various forms. The two most common forms are:</a:t>
            </a:r>
          </a:p>
          <a:p>
            <a:r>
              <a:rPr lang="en-US" dirty="0"/>
              <a:t>• An alias: a single name that is associated with an IP address, such as </a:t>
            </a:r>
            <a:r>
              <a:rPr lang="en-US" i="1" dirty="0"/>
              <a:t>payroll</a:t>
            </a:r>
            <a:endParaRPr lang="en-US" dirty="0"/>
          </a:p>
          <a:p>
            <a:r>
              <a:rPr lang="en-US" dirty="0"/>
              <a:t>• A fully qualified domain name (FQDN): You can combine an alias with a domain name to create an FQDN. An FQDN is structured for use on the Internet, and includes periods as separators. An example of an FQDN is </a:t>
            </a:r>
            <a:r>
              <a:rPr lang="en-US" i="1" dirty="0"/>
              <a:t>payroll.contoso.com</a:t>
            </a:r>
            <a:r>
              <a:rPr lang="en-US" dirty="0"/>
              <a:t>.</a:t>
            </a:r>
          </a:p>
          <a:p>
            <a:endParaRPr lang="en-US" dirty="0"/>
          </a:p>
        </p:txBody>
      </p:sp>
    </p:spTree>
    <p:extLst>
      <p:ext uri="{BB962C8B-B14F-4D97-AF65-F5344CB8AC3E}">
        <p14:creationId xmlns:p14="http://schemas.microsoft.com/office/powerpoint/2010/main" val="362617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5EAA7BA-1571-421F-BE1D-4FE03E3D2FE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3"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95EAA7BA-1571-421F-BE1D-4FE03E3D2FE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7045261-2FBB-4844-B66B-64D7716CB0C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2B8867B-D77C-4528-8492-598E911B78FC}"/>
              </a:ext>
            </a:extLst>
          </p:cNvPr>
          <p:cNvSpPr>
            <a:spLocks noGrp="1"/>
          </p:cNvSpPr>
          <p:nvPr>
            <p:ph type="title"/>
          </p:nvPr>
        </p:nvSpPr>
        <p:spPr/>
        <p:txBody>
          <a:bodyPr/>
          <a:lstStyle/>
          <a:p>
            <a:r>
              <a:rPr lang="en-US" dirty="0"/>
              <a:t>How does DNS name resolution work?</a:t>
            </a:r>
          </a:p>
        </p:txBody>
      </p:sp>
      <p:sp>
        <p:nvSpPr>
          <p:cNvPr id="3" name="Text Placeholder 2">
            <a:extLst>
              <a:ext uri="{FF2B5EF4-FFF2-40B4-BE49-F238E27FC236}">
                <a16:creationId xmlns:a16="http://schemas.microsoft.com/office/drawing/2014/main" id="{E804F62E-0344-4B66-9273-1AE7CB91801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189F3E1-F654-48FB-BDB1-535BFFD30EA4}"/>
              </a:ext>
            </a:extLst>
          </p:cNvPr>
          <p:cNvSpPr>
            <a:spLocks noGrp="1"/>
          </p:cNvSpPr>
          <p:nvPr>
            <p:ph type="subTitle" idx="1"/>
          </p:nvPr>
        </p:nvSpPr>
        <p:spPr/>
        <p:txBody>
          <a:bodyPr/>
          <a:lstStyle/>
          <a:p>
            <a:r>
              <a:rPr lang="en-US" b="1" dirty="0"/>
              <a:t>How names are resolved on the Internet</a:t>
            </a:r>
            <a:endParaRPr lang="en-US" dirty="0"/>
          </a:p>
        </p:txBody>
      </p:sp>
      <p:sp>
        <p:nvSpPr>
          <p:cNvPr id="8" name="Rectangle 7">
            <a:extLst>
              <a:ext uri="{FF2B5EF4-FFF2-40B4-BE49-F238E27FC236}">
                <a16:creationId xmlns:a16="http://schemas.microsoft.com/office/drawing/2014/main" id="{02FD308E-A1A2-4DEC-9C60-3030E988632F}"/>
              </a:ext>
            </a:extLst>
          </p:cNvPr>
          <p:cNvSpPr/>
          <p:nvPr/>
        </p:nvSpPr>
        <p:spPr>
          <a:xfrm>
            <a:off x="554736" y="1187882"/>
            <a:ext cx="11284338" cy="4524315"/>
          </a:xfrm>
          <a:prstGeom prst="rect">
            <a:avLst/>
          </a:prstGeom>
        </p:spPr>
        <p:txBody>
          <a:bodyPr wrap="square">
            <a:spAutoFit/>
          </a:bodyPr>
          <a:lstStyle/>
          <a:p>
            <a:r>
              <a:rPr lang="en-US" dirty="0">
                <a:latin typeface="Segoe"/>
              </a:rPr>
              <a:t>A name resolution client query can take many paths, depending on whether it is public or private, and how the DNS infrastructure is designed. This section examines how the process operates in relation to Internet domain names because it is a common scenario that most people have encountered even though they might not be aware of how it operates.</a:t>
            </a:r>
          </a:p>
          <a:p>
            <a:endParaRPr lang="en-US" dirty="0">
              <a:latin typeface="Segoe"/>
            </a:endParaRPr>
          </a:p>
          <a:p>
            <a:r>
              <a:rPr lang="en-US" dirty="0"/>
              <a:t>When DNS names are resolved on the Internet, a whole system of computers is used instead of just a</a:t>
            </a:r>
          </a:p>
          <a:p>
            <a:r>
              <a:rPr lang="en-US" dirty="0"/>
              <a:t>single server. There are 13 root servers on the Internet that are responsible for managing the overall</a:t>
            </a:r>
          </a:p>
          <a:p>
            <a:r>
              <a:rPr lang="en-US" dirty="0"/>
              <a:t>structure of DNS resolution.</a:t>
            </a:r>
          </a:p>
          <a:p>
            <a:endParaRPr lang="en-US" dirty="0"/>
          </a:p>
          <a:p>
            <a:r>
              <a:rPr lang="en-US" dirty="0"/>
              <a:t>The name resolution process for the name </a:t>
            </a:r>
            <a:r>
              <a:rPr lang="en-US" i="1" dirty="0"/>
              <a:t>www.microsoft.com </a:t>
            </a:r>
            <a:r>
              <a:rPr lang="en-US" dirty="0"/>
              <a:t>is as follows:</a:t>
            </a:r>
          </a:p>
          <a:p>
            <a:r>
              <a:rPr lang="en-US" dirty="0"/>
              <a:t>1. A workstation queries the local preferred DNS server for the IP address of www.microsoft.com.</a:t>
            </a:r>
          </a:p>
          <a:p>
            <a:r>
              <a:rPr lang="en-US" dirty="0"/>
              <a:t>2. If the local DNS server does not have the information, it queries a root DNS server in the organization</a:t>
            </a:r>
          </a:p>
          <a:p>
            <a:r>
              <a:rPr lang="en-US" dirty="0"/>
              <a:t>for the location of the .com DNS servers.</a:t>
            </a:r>
          </a:p>
          <a:p>
            <a:r>
              <a:rPr lang="en-US" dirty="0"/>
              <a:t>3. The local DNS server queries a .com DNS server for the location of the Microsoft.com DNS servers.</a:t>
            </a:r>
          </a:p>
          <a:p>
            <a:r>
              <a:rPr lang="en-US" dirty="0"/>
              <a:t>4. The local DNS server queries the Microsoft.com DNS server for the IP address of www.microsoft.com.</a:t>
            </a:r>
          </a:p>
          <a:p>
            <a:r>
              <a:rPr lang="en-US" dirty="0"/>
              <a:t>5. The local DNS server returns the IP address of www.microsoft.com to the workstation.</a:t>
            </a:r>
          </a:p>
        </p:txBody>
      </p:sp>
    </p:spTree>
    <p:extLst>
      <p:ext uri="{BB962C8B-B14F-4D97-AF65-F5344CB8AC3E}">
        <p14:creationId xmlns:p14="http://schemas.microsoft.com/office/powerpoint/2010/main" val="79964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5EAA7BA-1571-421F-BE1D-4FE03E3D2FE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4" name="think-cell Slide" r:id="rId6" imgW="592" imgH="595" progId="TCLayout.ActiveDocument.1">
                  <p:embed/>
                </p:oleObj>
              </mc:Choice>
              <mc:Fallback>
                <p:oleObj name="think-cell Slide" r:id="rId6" imgW="592" imgH="595" progId="TCLayout.ActiveDocument.1">
                  <p:embed/>
                  <p:pic>
                    <p:nvPicPr>
                      <p:cNvPr id="7" name="Object 6" hidden="1">
                        <a:extLst>
                          <a:ext uri="{FF2B5EF4-FFF2-40B4-BE49-F238E27FC236}">
                            <a16:creationId xmlns:a16="http://schemas.microsoft.com/office/drawing/2014/main" id="{95EAA7BA-1571-421F-BE1D-4FE03E3D2FE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7045261-2FBB-4844-B66B-64D7716CB0C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2B8867B-D77C-4528-8492-598E911B78FC}"/>
              </a:ext>
            </a:extLst>
          </p:cNvPr>
          <p:cNvSpPr>
            <a:spLocks noGrp="1"/>
          </p:cNvSpPr>
          <p:nvPr>
            <p:ph type="title"/>
          </p:nvPr>
        </p:nvSpPr>
        <p:spPr/>
        <p:txBody>
          <a:bodyPr/>
          <a:lstStyle/>
          <a:p>
            <a:r>
              <a:rPr lang="en-US" dirty="0"/>
              <a:t>How does DNS name resolution work?</a:t>
            </a:r>
          </a:p>
        </p:txBody>
      </p:sp>
      <p:sp>
        <p:nvSpPr>
          <p:cNvPr id="3" name="Text Placeholder 2">
            <a:extLst>
              <a:ext uri="{FF2B5EF4-FFF2-40B4-BE49-F238E27FC236}">
                <a16:creationId xmlns:a16="http://schemas.microsoft.com/office/drawing/2014/main" id="{E804F62E-0344-4B66-9273-1AE7CB91801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189F3E1-F654-48FB-BDB1-535BFFD30EA4}"/>
              </a:ext>
            </a:extLst>
          </p:cNvPr>
          <p:cNvSpPr>
            <a:spLocks noGrp="1"/>
          </p:cNvSpPr>
          <p:nvPr>
            <p:ph type="subTitle" idx="1"/>
          </p:nvPr>
        </p:nvSpPr>
        <p:spPr/>
        <p:txBody>
          <a:bodyPr/>
          <a:lstStyle/>
          <a:p>
            <a:r>
              <a:rPr lang="en-US" b="1" dirty="0"/>
              <a:t>How names are resolved on the Internet</a:t>
            </a:r>
            <a:endParaRPr lang="en-US" dirty="0"/>
          </a:p>
        </p:txBody>
      </p:sp>
      <p:sp>
        <p:nvSpPr>
          <p:cNvPr id="8" name="Rectangle 7">
            <a:extLst>
              <a:ext uri="{FF2B5EF4-FFF2-40B4-BE49-F238E27FC236}">
                <a16:creationId xmlns:a16="http://schemas.microsoft.com/office/drawing/2014/main" id="{02FD308E-A1A2-4DEC-9C60-3030E988632F}"/>
              </a:ext>
            </a:extLst>
          </p:cNvPr>
          <p:cNvSpPr/>
          <p:nvPr/>
        </p:nvSpPr>
        <p:spPr>
          <a:xfrm>
            <a:off x="554736" y="1187882"/>
            <a:ext cx="11284338" cy="2585323"/>
          </a:xfrm>
          <a:prstGeom prst="rect">
            <a:avLst/>
          </a:prstGeom>
        </p:spPr>
        <p:txBody>
          <a:bodyPr wrap="square">
            <a:spAutoFit/>
          </a:bodyPr>
          <a:lstStyle/>
          <a:p>
            <a:r>
              <a:rPr lang="en-US" dirty="0"/>
              <a:t>You can change the name resolution process in several ways, but two common options that you can use</a:t>
            </a:r>
          </a:p>
          <a:p>
            <a:r>
              <a:rPr lang="en-US" dirty="0"/>
              <a:t>are as follows:</a:t>
            </a:r>
          </a:p>
          <a:p>
            <a:r>
              <a:rPr lang="en-US" dirty="0"/>
              <a:t>• </a:t>
            </a:r>
            <a:r>
              <a:rPr lang="en-US" b="1" dirty="0"/>
              <a:t>Caching</a:t>
            </a:r>
            <a:r>
              <a:rPr lang="en-US" dirty="0"/>
              <a:t>. After a local DNS server resolves a DNS name, it will cache the results for approximately 24 hours. Later resolution requests for the DNS name are given the cached information.</a:t>
            </a:r>
          </a:p>
          <a:p>
            <a:r>
              <a:rPr lang="en-US" dirty="0"/>
              <a:t>• </a:t>
            </a:r>
            <a:r>
              <a:rPr lang="en-US" b="1" dirty="0"/>
              <a:t>Forwarding</a:t>
            </a:r>
            <a:r>
              <a:rPr lang="en-US" dirty="0"/>
              <a:t>. A DNS server can be configured to forward DNS requests to another DNS server instead of querying root servers. For example, requests for all Internet names can be forwarded to a DNS server at an Internet service provider (ISP), which performs the rest of the resolving chain on behalf of the requesting DNS server and returns the answer. This arrangement works well because the local DNS server does not have to be able to communicate with every DNS server on the Internet.</a:t>
            </a:r>
          </a:p>
        </p:txBody>
      </p:sp>
    </p:spTree>
    <p:extLst>
      <p:ext uri="{BB962C8B-B14F-4D97-AF65-F5344CB8AC3E}">
        <p14:creationId xmlns:p14="http://schemas.microsoft.com/office/powerpoint/2010/main" val="68051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917252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7"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7" action="ppaction://hlinksldjump"/>
            <a:extLst>
              <a:ext uri="{FF2B5EF4-FFF2-40B4-BE49-F238E27FC236}">
                <a16:creationId xmlns:a16="http://schemas.microsoft.com/office/drawing/2014/main" id="{3257264F-C148-41F9-AB03-93569DAB2106}"/>
              </a:ext>
            </a:extLst>
          </p:cNvPr>
          <p:cNvSpPr>
            <a:spLocks noGrp="1"/>
          </p:cNvSpPr>
          <p:nvPr>
            <p:custDataLst>
              <p:tags r:id="rId7"/>
            </p:custDataLst>
          </p:nvPr>
        </p:nvSpPr>
        <p:spPr bwMode="gray">
          <a:xfrm>
            <a:off x="4978399"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How does DNS name </a:t>
            </a:r>
            <a:r>
              <a:rPr lang="en-US"/>
              <a:t>resolution work?</a:t>
            </a:r>
            <a:endParaRPr lang="en-US" dirty="0"/>
          </a:p>
        </p:txBody>
      </p:sp>
      <p:sp>
        <p:nvSpPr>
          <p:cNvPr id="15" name="Text Placeholder 2">
            <a:extLst>
              <a:ext uri="{FF2B5EF4-FFF2-40B4-BE49-F238E27FC236}">
                <a16:creationId xmlns:a16="http://schemas.microsoft.com/office/drawing/2014/main" id="{8B06B04C-1A57-4840-93E1-AD39CC153D2D}"/>
              </a:ext>
            </a:extLst>
          </p:cNvPr>
          <p:cNvSpPr>
            <a:spLocks noGrp="1"/>
          </p:cNvSpPr>
          <p:nvPr>
            <p:custDataLst>
              <p:tags r:id="rId8"/>
            </p:custDataLst>
          </p:nvPr>
        </p:nvSpPr>
        <p:spPr bwMode="gray">
          <a:xfrm>
            <a:off x="4978400" y="24114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DNS components</a:t>
            </a:r>
            <a:endParaRPr lang="en-US" b="1" dirty="0">
              <a:solidFill>
                <a:schemeClr val="tx2"/>
              </a:solidFill>
            </a:endParaRPr>
          </a:p>
        </p:txBody>
      </p:sp>
      <p:sp>
        <p:nvSpPr>
          <p:cNvPr id="19" name="Text Placeholder 2">
            <a:hlinkClick r:id="rId18" action="ppaction://hlinksldjump"/>
            <a:extLst>
              <a:ext uri="{FF2B5EF4-FFF2-40B4-BE49-F238E27FC236}">
                <a16:creationId xmlns:a16="http://schemas.microsoft.com/office/drawing/2014/main" id="{F1B41A9B-F3EA-4C31-8D01-D6664A9BAEDC}"/>
              </a:ext>
            </a:extLst>
          </p:cNvPr>
          <p:cNvSpPr>
            <a:spLocks noGrp="1"/>
          </p:cNvSpPr>
          <p:nvPr>
            <p:custDataLst>
              <p:tags r:id="rId9"/>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DNS zones </a:t>
            </a:r>
            <a:r>
              <a:rPr lang="en-US" altLang="en-US"/>
              <a:t>and records</a:t>
            </a:r>
            <a:endParaRPr lang="en-US" dirty="0"/>
          </a:p>
        </p:txBody>
      </p:sp>
      <p:sp>
        <p:nvSpPr>
          <p:cNvPr id="22" name="Text Placeholder 2">
            <a:hlinkClick r:id="rId19" action="ppaction://hlinksldjump"/>
            <a:extLst>
              <a:ext uri="{FF2B5EF4-FFF2-40B4-BE49-F238E27FC236}">
                <a16:creationId xmlns:a16="http://schemas.microsoft.com/office/drawing/2014/main" id="{B1C1329A-DB0E-4FB6-AC2A-A1C5A256EB75}"/>
              </a:ext>
            </a:extLst>
          </p:cNvPr>
          <p:cNvSpPr>
            <a:spLocks noGrp="1"/>
          </p:cNvSpPr>
          <p:nvPr>
            <p:custDataLst>
              <p:tags r:id="rId10"/>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a:t>
            </a:r>
            <a:r>
              <a:rPr lang="en-US" altLang="en-US"/>
              <a:t>DNS clients</a:t>
            </a:r>
            <a:endParaRPr lang="en-US" dirty="0"/>
          </a:p>
        </p:txBody>
      </p:sp>
      <p:sp>
        <p:nvSpPr>
          <p:cNvPr id="27" name="Text Placeholder 2">
            <a:hlinkClick r:id="rId20" action="ppaction://hlinksldjump"/>
            <a:extLst>
              <a:ext uri="{FF2B5EF4-FFF2-40B4-BE49-F238E27FC236}">
                <a16:creationId xmlns:a16="http://schemas.microsoft.com/office/drawing/2014/main" id="{E185EBD4-F28E-48C5-B9FD-7F8411487A5B}"/>
              </a:ext>
            </a:extLst>
          </p:cNvPr>
          <p:cNvSpPr>
            <a:spLocks noGrp="1"/>
          </p:cNvSpPr>
          <p:nvPr>
            <p:custDataLst>
              <p:tags r:id="rId11"/>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Tools and techniques for troubleshooting </a:t>
            </a:r>
            <a:r>
              <a:rPr lang="en-US" altLang="en-US"/>
              <a:t>name resolution</a:t>
            </a:r>
            <a:endParaRPr lang="en-US" dirty="0"/>
          </a:p>
        </p:txBody>
      </p:sp>
      <p:sp>
        <p:nvSpPr>
          <p:cNvPr id="30" name="Text Placeholder 2">
            <a:hlinkClick r:id="rId21" action="ppaction://hlinksldjump"/>
            <a:extLst>
              <a:ext uri="{FF2B5EF4-FFF2-40B4-BE49-F238E27FC236}">
                <a16:creationId xmlns:a16="http://schemas.microsoft.com/office/drawing/2014/main" id="{69EA6B10-EF2D-4182-96BA-FAC718F6D9D6}"/>
              </a:ext>
            </a:extLst>
          </p:cNvPr>
          <p:cNvSpPr>
            <a:spLocks noGrp="1"/>
          </p:cNvSpPr>
          <p:nvPr>
            <p:custDataLst>
              <p:tags r:id="rId12"/>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a:t>
            </a:r>
            <a:r>
              <a:rPr lang="en-US" altLang="en-US"/>
              <a:t>DNS services</a:t>
            </a:r>
            <a:endParaRPr lang="en-US" dirty="0"/>
          </a:p>
        </p:txBody>
      </p:sp>
      <p:sp>
        <p:nvSpPr>
          <p:cNvPr id="32" name="Text Placeholder 2">
            <a:hlinkClick r:id="rId22" action="ppaction://hlinksldjump"/>
            <a:extLst>
              <a:ext uri="{FF2B5EF4-FFF2-40B4-BE49-F238E27FC236}">
                <a16:creationId xmlns:a16="http://schemas.microsoft.com/office/drawing/2014/main" id="{59233C78-03CB-4A74-8752-4218A18F73B9}"/>
              </a:ext>
            </a:extLst>
          </p:cNvPr>
          <p:cNvSpPr>
            <a:spLocks noGrp="1"/>
          </p:cNvSpPr>
          <p:nvPr>
            <p:custDataLst>
              <p:tags r:id="rId13"/>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Testing DNS servers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7FF6413-27A6-4083-8FD7-D4F0A30DA747}"/>
              </a:ext>
            </a:extLst>
          </p:cNvPr>
          <p:cNvGraphicFramePr>
            <a:graphicFrameLocks noChangeAspect="1"/>
          </p:cNvGraphicFramePr>
          <p:nvPr>
            <p:custDataLst>
              <p:tags r:id="rId2"/>
            </p:custDataLst>
            <p:extLst>
              <p:ext uri="{D42A27DB-BD31-4B8C-83A1-F6EECF244321}">
                <p14:modId xmlns:p14="http://schemas.microsoft.com/office/powerpoint/2010/main" val="2969125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4F732E5-35E0-4FD2-BCB4-2524A143CAF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5C07458-EA7C-401D-BEC8-D13C2DF4C0EC}"/>
              </a:ext>
            </a:extLst>
          </p:cNvPr>
          <p:cNvSpPr>
            <a:spLocks noGrp="1"/>
          </p:cNvSpPr>
          <p:nvPr>
            <p:ph type="title"/>
          </p:nvPr>
        </p:nvSpPr>
        <p:spPr/>
        <p:txBody>
          <a:bodyPr/>
          <a:lstStyle/>
          <a:p>
            <a:r>
              <a:rPr lang="en-US" dirty="0"/>
              <a:t>DNS name components</a:t>
            </a:r>
          </a:p>
        </p:txBody>
      </p:sp>
      <p:sp>
        <p:nvSpPr>
          <p:cNvPr id="3" name="Text Placeholder 2">
            <a:extLst>
              <a:ext uri="{FF2B5EF4-FFF2-40B4-BE49-F238E27FC236}">
                <a16:creationId xmlns:a16="http://schemas.microsoft.com/office/drawing/2014/main" id="{9801CF31-694F-48C8-A6C1-3DF527CA9300}"/>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9305E759-C670-430E-91E8-7971F4FFB572}"/>
              </a:ext>
            </a:extLst>
          </p:cNvPr>
          <p:cNvSpPr>
            <a:spLocks noGrp="1"/>
          </p:cNvSpPr>
          <p:nvPr>
            <p:ph type="subTitle" idx="1"/>
          </p:nvPr>
        </p:nvSpPr>
        <p:spPr/>
        <p:txBody>
          <a:bodyPr/>
          <a:lstStyle/>
          <a:p>
            <a:r>
              <a:rPr lang="en-US" b="1" dirty="0"/>
              <a:t>DNS naming structure</a:t>
            </a:r>
            <a:endParaRPr lang="en-US" dirty="0"/>
          </a:p>
        </p:txBody>
      </p:sp>
      <p:sp>
        <p:nvSpPr>
          <p:cNvPr id="7" name="Rectangle 6">
            <a:extLst>
              <a:ext uri="{FF2B5EF4-FFF2-40B4-BE49-F238E27FC236}">
                <a16:creationId xmlns:a16="http://schemas.microsoft.com/office/drawing/2014/main" id="{D47FA707-B5C7-41F1-B84C-481E49982948}"/>
              </a:ext>
            </a:extLst>
          </p:cNvPr>
          <p:cNvSpPr/>
          <p:nvPr/>
        </p:nvSpPr>
        <p:spPr>
          <a:xfrm>
            <a:off x="433137" y="1319788"/>
            <a:ext cx="11421979" cy="5078313"/>
          </a:xfrm>
          <a:prstGeom prst="rect">
            <a:avLst/>
          </a:prstGeom>
        </p:spPr>
        <p:txBody>
          <a:bodyPr wrap="square">
            <a:spAutoFit/>
          </a:bodyPr>
          <a:lstStyle/>
          <a:p>
            <a:r>
              <a:rPr lang="en-US" i="1" dirty="0">
                <a:latin typeface="Segoe,Italic"/>
              </a:rPr>
              <a:t>DNS namespace</a:t>
            </a:r>
            <a:r>
              <a:rPr lang="en-US" dirty="0">
                <a:latin typeface="Segoe"/>
              </a:rPr>
              <a:t>. It is hierarchical, which means that it starts with a root domain. That root domain can itself have any number of subdomains underneath it. Each subdomain can, in turn, have any number of subdomains underneath it.</a:t>
            </a:r>
          </a:p>
          <a:p>
            <a:r>
              <a:rPr lang="en-US" dirty="0">
                <a:latin typeface="Segoe"/>
              </a:rPr>
              <a:t>The domain names themselves can be either public (Internet facing) or private. </a:t>
            </a:r>
          </a:p>
          <a:p>
            <a:pPr marL="285750" indent="-285750">
              <a:buFont typeface="Arial" panose="020B0604020202020204" pitchFamily="34" charset="0"/>
              <a:buChar char="•"/>
            </a:pPr>
            <a:r>
              <a:rPr lang="en-US" dirty="0">
                <a:latin typeface="Segoe"/>
              </a:rPr>
              <a:t>If they are private, you can decide on your own how to define your namespace. </a:t>
            </a:r>
          </a:p>
          <a:p>
            <a:pPr marL="285750" indent="-285750">
              <a:buFont typeface="Arial" panose="020B0604020202020204" pitchFamily="34" charset="0"/>
              <a:buChar char="•"/>
            </a:pPr>
            <a:r>
              <a:rPr lang="en-US" dirty="0">
                <a:latin typeface="Segoe"/>
              </a:rPr>
              <a:t>If they are public, you must work with the Internet Corporation for Assigned Names and Numbers (ICANN) or other Internet naming registration authorities that can delegate, or sell, unique names to you. </a:t>
            </a:r>
            <a:r>
              <a:rPr lang="en-US" dirty="0"/>
              <a:t>From these names, you can create </a:t>
            </a:r>
            <a:r>
              <a:rPr lang="en-US" dirty="0" err="1"/>
              <a:t>subnames</a:t>
            </a:r>
            <a:r>
              <a:rPr lang="en-US" dirty="0"/>
              <a:t>.</a:t>
            </a:r>
          </a:p>
          <a:p>
            <a:pPr marL="285750" indent="-285750">
              <a:buFont typeface="Arial" panose="020B0604020202020204" pitchFamily="34" charset="0"/>
              <a:buChar char="•"/>
            </a:pPr>
            <a:endParaRPr lang="en-US" dirty="0"/>
          </a:p>
          <a:p>
            <a:r>
              <a:rPr lang="en-US" dirty="0"/>
              <a:t>At the very root, DNS has a unique namespace, indicated by an empty string space “ “. Preceding this is a</a:t>
            </a:r>
          </a:p>
          <a:p>
            <a:r>
              <a:rPr lang="en-US" dirty="0"/>
              <a:t>single dot ‘.’. Below this, in the public namespace, is one of several other top-level domain namespaces.</a:t>
            </a:r>
          </a:p>
          <a:p>
            <a:pPr marL="285750" indent="-285750">
              <a:buFont typeface="Arial" panose="020B0604020202020204" pitchFamily="34" charset="0"/>
              <a:buChar char="•"/>
            </a:pPr>
            <a:r>
              <a:rPr lang="en-US" b="1" dirty="0"/>
              <a:t>Organizational</a:t>
            </a:r>
            <a:r>
              <a:rPr lang="en-US" dirty="0"/>
              <a:t>. This domain is based on the function of an organization. For example, .com, </a:t>
            </a:r>
            <a:r>
              <a:rPr lang="en-US" dirty="0" err="1"/>
              <a:t>.net</a:t>
            </a:r>
            <a:r>
              <a:rPr lang="en-US" dirty="0"/>
              <a:t>, .org, and .</a:t>
            </a:r>
            <a:r>
              <a:rPr lang="en-US" dirty="0" err="1"/>
              <a:t>edu</a:t>
            </a:r>
            <a:r>
              <a:rPr lang="en-US" dirty="0"/>
              <a:t>. There are more than 20 variations, and these are distributed and managed by ICANN.</a:t>
            </a:r>
          </a:p>
          <a:p>
            <a:pPr marL="285750" indent="-285750">
              <a:buFont typeface="Arial" panose="020B0604020202020204" pitchFamily="34" charset="0"/>
              <a:buChar char="•"/>
            </a:pPr>
            <a:r>
              <a:rPr lang="en-US" b="1" dirty="0"/>
              <a:t>Geographical</a:t>
            </a:r>
            <a:r>
              <a:rPr lang="en-US" dirty="0"/>
              <a:t>. These are designated per country/region. For example, .</a:t>
            </a:r>
            <a:r>
              <a:rPr lang="en-US" dirty="0" err="1"/>
              <a:t>uk</a:t>
            </a:r>
            <a:r>
              <a:rPr lang="en-US" dirty="0"/>
              <a:t> for United Kingdom (co.uk is the .com equivalent for UK-based businesses), .it for Italy, .de for Germany, and .</a:t>
            </a:r>
            <a:r>
              <a:rPr lang="en-US" dirty="0" err="1"/>
              <a:t>jp</a:t>
            </a:r>
            <a:r>
              <a:rPr lang="en-US" dirty="0"/>
              <a:t> for Japan. There are more than 200 of these registered. Typically, each country/region has its own domain registration service.</a:t>
            </a:r>
          </a:p>
          <a:p>
            <a:pPr marL="285750" indent="-285750">
              <a:buFont typeface="Arial" panose="020B0604020202020204" pitchFamily="34" charset="0"/>
              <a:buChar char="•"/>
            </a:pPr>
            <a:r>
              <a:rPr lang="en-US" b="1" dirty="0"/>
              <a:t>Reverse domains</a:t>
            </a:r>
            <a:r>
              <a:rPr lang="en-US" dirty="0"/>
              <a:t>. These are special domains used in resolving addresses to names—that is, a reverse lookup. These domains are in the name.name format, such as </a:t>
            </a:r>
            <a:r>
              <a:rPr lang="en-US" i="1" dirty="0" err="1"/>
              <a:t>addr.arpa</a:t>
            </a:r>
            <a:r>
              <a:rPr lang="en-US" i="1" dirty="0"/>
              <a:t> </a:t>
            </a:r>
            <a:r>
              <a:rPr lang="en-US" dirty="0"/>
              <a:t>and </a:t>
            </a:r>
            <a:r>
              <a:rPr lang="en-US" i="1" dirty="0"/>
              <a:t>ip6.arpa</a:t>
            </a:r>
            <a:r>
              <a:rPr lang="en-US" dirty="0"/>
              <a:t>.</a:t>
            </a:r>
          </a:p>
        </p:txBody>
      </p:sp>
    </p:spTree>
    <p:extLst>
      <p:ext uri="{BB962C8B-B14F-4D97-AF65-F5344CB8AC3E}">
        <p14:creationId xmlns:p14="http://schemas.microsoft.com/office/powerpoint/2010/main" val="78045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o5caA2UuKXnefXtU403xi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JkZfM5DrAtG3ZS2Sr.R1C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pe4nOXbFA8szqv1MSXmj5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5LbXj2jWzw9ui8a8tJTRX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f2zP3qtCrA3iRagywPi3w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DHONPfDTiD6zuym3EhfWSw"/>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DHONPfDTiD6zuym3EhfWS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DHONPfDTiD6zuym3EhfWS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DHONPfDTiD6zuym3EhfWS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DHONPfDTiD6zuym3EhfWS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_hJWR4TPECheYzAZgxBcK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pSgCN0L9m9C_.MuMWZBbx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7SNySuSwmMDscZkvciSO.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zrGD5CN_kiyTUPW1fwou_Q"/>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FVYw13iW00yetSOXsqBAL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mRNwpFmIdKAiOrb4RdFqI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Wzcinusy2wsfIBPTr7ktX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TkfW7XJkX29RU0TXdzRh1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TkfW7XJkX29RU0TXdzRh1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_hJWR4TPECheYzAZgxBcK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pSgCN0L9m9C_.MuMWZBbx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6e04eB2.GtBTKMgn5Vyao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75tZRmesMQvfbVUA8c0oB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e0Mpv1cnz30oYqa9qFTB6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8FZPTGP94FxXAvcLUh4Jw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iyo0JT7LUa024GmZ_auNm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lWn3N4HH7nJtgBMBDu42z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_hJWR4TPECheYzAZgxBcK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pSgCN0L9m9C_.MuMWZBbx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6e04eB2.GtBTKMgn5Vyao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SUaX85mcoIv62AoDokWet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GtRScGNp_OwtjctxIPNWK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pM7zFsrTVCgRHXvPLJsqp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3_yD0NSKkzIE8wBHUMiBM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rC6VdNRRVEiaxrULP1iK5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6aZV3bfoA1SIUJyYvHoeq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_hJWR4TPECheYzAZgxBcK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pSgCN0L9m9C_.MuMWZBbxA"/>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6e04eB2.GtBTKMgn5Vyao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SUaX85mcoIv62AoDokWet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viTr45fV4SxgQqLO8OBKx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qUp6459K_RdRs_D04pCHH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V9zMaqdcHj6.QX.2b_wvgA"/>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0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_hJWR4TPECheYzAZgxBcK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pSgCN0L9m9C_.MuMWZBbx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6e04eB2.GtBTKMgn5Vyaow"/>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SUaX85mcoIv62AoDokWet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viTr45fV4SxgQqLO8OBKx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BnYqNVrYQQy7jENy95PtP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Pj9xlV6CvTI8aNp06J2dT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X565ATmxtov03PFhgw5PKQ"/>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X565ATmxtov03PFhgw5PK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X565ATmxtov03PFhgw5PKQ"/>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_hJWR4TPECheYzAZgxBcKA"/>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pSgCN0L9m9C_.MuMWZBbxA"/>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6e04eB2.GtBTKMgn5Vyao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SUaX85mcoIv62AoDokWet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viTr45fV4SxgQqLO8OBKx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BnYqNVrYQQy7jENy95PtPw"/>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4nh2CZlBAmQz0RgPxXaHT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HgnnKoWA4jlmAAEf3ABrCA"/>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2163</TotalTime>
  <Words>3351</Words>
  <Application>Microsoft Office PowerPoint</Application>
  <PresentationFormat>Widescreen</PresentationFormat>
  <Paragraphs>234</Paragraphs>
  <Slides>24</Slides>
  <Notes>4</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7" baseType="lpstr">
      <vt:lpstr>LucidaSansTypewriter</vt:lpstr>
      <vt:lpstr>Segoe</vt:lpstr>
      <vt:lpstr>Segoe,Bold</vt:lpstr>
      <vt:lpstr>Segoe,BoldItalic</vt:lpstr>
      <vt:lpstr>Segoe,Italic</vt:lpstr>
      <vt:lpstr>Arial</vt:lpstr>
      <vt:lpstr>Georgia</vt:lpstr>
      <vt:lpstr>Segoe UI</vt:lpstr>
      <vt:lpstr>Symbol</vt:lpstr>
      <vt:lpstr>Wingdings</vt:lpstr>
      <vt:lpstr>White</vt:lpstr>
      <vt:lpstr>Contrast</vt:lpstr>
      <vt:lpstr>think-cell Slide</vt:lpstr>
      <vt:lpstr>Implementing DNS Servers</vt:lpstr>
      <vt:lpstr>Agenda</vt:lpstr>
      <vt:lpstr>How does DNS name resolution work?</vt:lpstr>
      <vt:lpstr>How does DNS name resolution work?</vt:lpstr>
      <vt:lpstr>How does DNS name resolution work?</vt:lpstr>
      <vt:lpstr>How does DNS name resolution work?</vt:lpstr>
      <vt:lpstr>How does DNS name resolution work?</vt:lpstr>
      <vt:lpstr>Agenda</vt:lpstr>
      <vt:lpstr>DNS name components</vt:lpstr>
      <vt:lpstr>DNS name components</vt:lpstr>
      <vt:lpstr>Agenda</vt:lpstr>
      <vt:lpstr>What are DNS zones and records?</vt:lpstr>
      <vt:lpstr>PowerPoint Presentation</vt:lpstr>
      <vt:lpstr>Agenda</vt:lpstr>
      <vt:lpstr>Configuring DNS clients</vt:lpstr>
      <vt:lpstr>Configuring DNS clients</vt:lpstr>
      <vt:lpstr>Agenda</vt:lpstr>
      <vt:lpstr>PowerPoint Presentation</vt:lpstr>
      <vt:lpstr>Agenda</vt:lpstr>
      <vt:lpstr>Managing DNS services</vt:lpstr>
      <vt:lpstr>Managing DNS services</vt:lpstr>
      <vt:lpstr>Managing DNS services</vt:lpstr>
      <vt:lpstr>Agenda</vt:lpstr>
      <vt:lpstr>Testing DNS servers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DNS Servers</dc:title>
  <dc:subject/>
  <dc:creator>Lam Nguyen</dc:creator>
  <cp:keywords/>
  <dc:description/>
  <cp:lastModifiedBy>Lam Nguyen</cp:lastModifiedBy>
  <cp:revision>41</cp:revision>
  <cp:lastPrinted>2018-10-30T20:37:12Z</cp:lastPrinted>
  <dcterms:created xsi:type="dcterms:W3CDTF">2021-02-22T10:06:39Z</dcterms:created>
  <dcterms:modified xsi:type="dcterms:W3CDTF">2021-02-26T12:05:51Z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