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19"/>
  </p:notesMasterIdLst>
  <p:handoutMasterIdLst>
    <p:handoutMasterId r:id="rId20"/>
  </p:handoutMasterIdLst>
  <p:sldIdLst>
    <p:sldId id="256" r:id="rId3"/>
    <p:sldId id="3700" r:id="rId4"/>
    <p:sldId id="3701" r:id="rId5"/>
    <p:sldId id="3829" r:id="rId6"/>
    <p:sldId id="3830" r:id="rId7"/>
    <p:sldId id="3702" r:id="rId8"/>
    <p:sldId id="3831" r:id="rId9"/>
    <p:sldId id="3832" r:id="rId10"/>
    <p:sldId id="3824" r:id="rId11"/>
    <p:sldId id="3833" r:id="rId12"/>
    <p:sldId id="3825" r:id="rId13"/>
    <p:sldId id="3834" r:id="rId14"/>
    <p:sldId id="3836" r:id="rId15"/>
    <p:sldId id="3826" r:id="rId16"/>
    <p:sldId id="3827" r:id="rId17"/>
    <p:sldId id="3828" r:id="rId18"/>
  </p:sldIdLst>
  <p:sldSz cx="12192000" cy="6858000"/>
  <p:notesSz cx="7102475" cy="9388475"/>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7" autoAdjust="0"/>
    <p:restoredTop sz="94621" autoAdjust="0"/>
  </p:normalViewPr>
  <p:slideViewPr>
    <p:cSldViewPr snapToGrid="0" snapToObjects="1">
      <p:cViewPr varScale="1">
        <p:scale>
          <a:sx n="59" d="100"/>
          <a:sy n="59" d="100"/>
        </p:scale>
        <p:origin x="78" y="129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 Id="rId27" Type="http://schemas.microsoft.com/office/2018/10/relationships/authors" Targe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26 February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26 February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6"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4"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0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2"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28"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2"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76"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0"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00"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24"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48"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72"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9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20"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44"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6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9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16"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4"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88"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3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60"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2"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4"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373.xml"/><Relationship Id="rId13" Type="http://schemas.openxmlformats.org/officeDocument/2006/relationships/oleObject" Target="../embeddings/oleObject35.bin"/><Relationship Id="rId18" Type="http://schemas.openxmlformats.org/officeDocument/2006/relationships/slide" Target="slide14.xml"/><Relationship Id="rId3" Type="http://schemas.openxmlformats.org/officeDocument/2006/relationships/tags" Target="../tags/tag368.xml"/><Relationship Id="rId7" Type="http://schemas.openxmlformats.org/officeDocument/2006/relationships/tags" Target="../tags/tag372.xml"/><Relationship Id="rId12" Type="http://schemas.openxmlformats.org/officeDocument/2006/relationships/slideLayout" Target="../slideLayouts/slideLayout3.xml"/><Relationship Id="rId17" Type="http://schemas.openxmlformats.org/officeDocument/2006/relationships/slide" Target="slide9.xml"/><Relationship Id="rId2" Type="http://schemas.openxmlformats.org/officeDocument/2006/relationships/tags" Target="../tags/tag367.xml"/><Relationship Id="rId16" Type="http://schemas.openxmlformats.org/officeDocument/2006/relationships/slide" Target="slide6.xml"/><Relationship Id="rId1" Type="http://schemas.openxmlformats.org/officeDocument/2006/relationships/vmlDrawing" Target="../drawings/vmlDrawing35.vml"/><Relationship Id="rId6" Type="http://schemas.openxmlformats.org/officeDocument/2006/relationships/tags" Target="../tags/tag371.xml"/><Relationship Id="rId11" Type="http://schemas.openxmlformats.org/officeDocument/2006/relationships/tags" Target="../tags/tag376.xml"/><Relationship Id="rId5" Type="http://schemas.openxmlformats.org/officeDocument/2006/relationships/tags" Target="../tags/tag370.xml"/><Relationship Id="rId15" Type="http://schemas.openxmlformats.org/officeDocument/2006/relationships/slide" Target="slide3.xml"/><Relationship Id="rId10" Type="http://schemas.openxmlformats.org/officeDocument/2006/relationships/tags" Target="../tags/tag375.xml"/><Relationship Id="rId4" Type="http://schemas.openxmlformats.org/officeDocument/2006/relationships/tags" Target="../tags/tag369.xml"/><Relationship Id="rId9" Type="http://schemas.openxmlformats.org/officeDocument/2006/relationships/tags" Target="../tags/tag374.xml"/><Relationship Id="rId1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tags" Target="../tags/tag378.xml"/><Relationship Id="rId2" Type="http://schemas.openxmlformats.org/officeDocument/2006/relationships/tags" Target="../tags/tag377.xml"/><Relationship Id="rId1" Type="http://schemas.openxmlformats.org/officeDocument/2006/relationships/vmlDrawing" Target="../drawings/vmlDrawing36.vml"/><Relationship Id="rId6" Type="http://schemas.openxmlformats.org/officeDocument/2006/relationships/image" Target="../media/image4.emf"/><Relationship Id="rId5" Type="http://schemas.openxmlformats.org/officeDocument/2006/relationships/oleObject" Target="../embeddings/oleObject36.bin"/><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380.xml"/><Relationship Id="rId2" Type="http://schemas.openxmlformats.org/officeDocument/2006/relationships/tags" Target="../tags/tag379.xml"/><Relationship Id="rId1" Type="http://schemas.openxmlformats.org/officeDocument/2006/relationships/vmlDrawing" Target="../drawings/vmlDrawing37.vml"/><Relationship Id="rId6" Type="http://schemas.openxmlformats.org/officeDocument/2006/relationships/image" Target="../media/image4.emf"/><Relationship Id="rId5" Type="http://schemas.openxmlformats.org/officeDocument/2006/relationships/oleObject" Target="../embeddings/oleObject37.bin"/><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387.xml"/><Relationship Id="rId13" Type="http://schemas.openxmlformats.org/officeDocument/2006/relationships/oleObject" Target="../embeddings/oleObject38.bin"/><Relationship Id="rId18" Type="http://schemas.openxmlformats.org/officeDocument/2006/relationships/slide" Target="slide11.xml"/><Relationship Id="rId3" Type="http://schemas.openxmlformats.org/officeDocument/2006/relationships/tags" Target="../tags/tag382.xml"/><Relationship Id="rId7" Type="http://schemas.openxmlformats.org/officeDocument/2006/relationships/tags" Target="../tags/tag386.xml"/><Relationship Id="rId12" Type="http://schemas.openxmlformats.org/officeDocument/2006/relationships/slideLayout" Target="../slideLayouts/slideLayout3.xml"/><Relationship Id="rId17" Type="http://schemas.openxmlformats.org/officeDocument/2006/relationships/slide" Target="slide9.xml"/><Relationship Id="rId2" Type="http://schemas.openxmlformats.org/officeDocument/2006/relationships/tags" Target="../tags/tag381.xml"/><Relationship Id="rId16" Type="http://schemas.openxmlformats.org/officeDocument/2006/relationships/slide" Target="slide6.xml"/><Relationship Id="rId1" Type="http://schemas.openxmlformats.org/officeDocument/2006/relationships/vmlDrawing" Target="../drawings/vmlDrawing38.vml"/><Relationship Id="rId6" Type="http://schemas.openxmlformats.org/officeDocument/2006/relationships/tags" Target="../tags/tag385.xml"/><Relationship Id="rId11" Type="http://schemas.openxmlformats.org/officeDocument/2006/relationships/tags" Target="../tags/tag390.xml"/><Relationship Id="rId5" Type="http://schemas.openxmlformats.org/officeDocument/2006/relationships/tags" Target="../tags/tag384.xml"/><Relationship Id="rId15" Type="http://schemas.openxmlformats.org/officeDocument/2006/relationships/slide" Target="slide3.xml"/><Relationship Id="rId10" Type="http://schemas.openxmlformats.org/officeDocument/2006/relationships/tags" Target="../tags/tag389.xml"/><Relationship Id="rId4" Type="http://schemas.openxmlformats.org/officeDocument/2006/relationships/tags" Target="../tags/tag383.xml"/><Relationship Id="rId9" Type="http://schemas.openxmlformats.org/officeDocument/2006/relationships/tags" Target="../tags/tag388.xml"/><Relationship Id="rId1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tags" Target="../tags/tag392.xml"/><Relationship Id="rId2" Type="http://schemas.openxmlformats.org/officeDocument/2006/relationships/tags" Target="../tags/tag391.xml"/><Relationship Id="rId1" Type="http://schemas.openxmlformats.org/officeDocument/2006/relationships/vmlDrawing" Target="../drawings/vmlDrawing39.vml"/><Relationship Id="rId6" Type="http://schemas.openxmlformats.org/officeDocument/2006/relationships/image" Target="../media/image4.emf"/><Relationship Id="rId5" Type="http://schemas.openxmlformats.org/officeDocument/2006/relationships/oleObject" Target="../embeddings/oleObject39.bin"/><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394.xml"/><Relationship Id="rId7" Type="http://schemas.openxmlformats.org/officeDocument/2006/relationships/image" Target="../media/image10.png"/><Relationship Id="rId2" Type="http://schemas.openxmlformats.org/officeDocument/2006/relationships/tags" Target="../tags/tag393.xml"/><Relationship Id="rId1" Type="http://schemas.openxmlformats.org/officeDocument/2006/relationships/vmlDrawing" Target="../drawings/vmlDrawing40.vml"/><Relationship Id="rId6" Type="http://schemas.openxmlformats.org/officeDocument/2006/relationships/image" Target="../media/image4.emf"/><Relationship Id="rId5" Type="http://schemas.openxmlformats.org/officeDocument/2006/relationships/oleObject" Target="../embeddings/oleObject40.bin"/><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26.xml"/><Relationship Id="rId7" Type="http://schemas.openxmlformats.org/officeDocument/2006/relationships/oleObject" Target="../embeddings/oleObject27.bin"/><Relationship Id="rId2" Type="http://schemas.openxmlformats.org/officeDocument/2006/relationships/tags" Target="../tags/tag325.xml"/><Relationship Id="rId1" Type="http://schemas.openxmlformats.org/officeDocument/2006/relationships/vmlDrawing" Target="../drawings/vmlDrawing27.vml"/><Relationship Id="rId6" Type="http://schemas.openxmlformats.org/officeDocument/2006/relationships/slideLayout" Target="../slideLayouts/slideLayout2.xml"/><Relationship Id="rId5" Type="http://schemas.openxmlformats.org/officeDocument/2006/relationships/tags" Target="../tags/tag328.xml"/><Relationship Id="rId4" Type="http://schemas.openxmlformats.org/officeDocument/2006/relationships/tags" Target="../tags/tag327.xml"/></Relationships>
</file>

<file path=ppt/slides/_rels/slide3.xml.rels><?xml version="1.0" encoding="UTF-8" standalone="yes"?>
<Relationships xmlns="http://schemas.openxmlformats.org/package/2006/relationships"><Relationship Id="rId8" Type="http://schemas.openxmlformats.org/officeDocument/2006/relationships/tags" Target="../tags/tag335.xml"/><Relationship Id="rId13" Type="http://schemas.openxmlformats.org/officeDocument/2006/relationships/oleObject" Target="../embeddings/oleObject28.bin"/><Relationship Id="rId18" Type="http://schemas.openxmlformats.org/officeDocument/2006/relationships/slide" Target="slide14.xml"/><Relationship Id="rId3" Type="http://schemas.openxmlformats.org/officeDocument/2006/relationships/tags" Target="../tags/tag330.xml"/><Relationship Id="rId7" Type="http://schemas.openxmlformats.org/officeDocument/2006/relationships/tags" Target="../tags/tag334.xml"/><Relationship Id="rId12" Type="http://schemas.openxmlformats.org/officeDocument/2006/relationships/slideLayout" Target="../slideLayouts/slideLayout3.xml"/><Relationship Id="rId17" Type="http://schemas.openxmlformats.org/officeDocument/2006/relationships/slide" Target="slide11.xml"/><Relationship Id="rId2" Type="http://schemas.openxmlformats.org/officeDocument/2006/relationships/tags" Target="../tags/tag329.xml"/><Relationship Id="rId16" Type="http://schemas.openxmlformats.org/officeDocument/2006/relationships/slide" Target="slide9.xml"/><Relationship Id="rId1" Type="http://schemas.openxmlformats.org/officeDocument/2006/relationships/vmlDrawing" Target="../drawings/vmlDrawing28.vml"/><Relationship Id="rId6" Type="http://schemas.openxmlformats.org/officeDocument/2006/relationships/tags" Target="../tags/tag333.xml"/><Relationship Id="rId11" Type="http://schemas.openxmlformats.org/officeDocument/2006/relationships/tags" Target="../tags/tag338.xml"/><Relationship Id="rId5" Type="http://schemas.openxmlformats.org/officeDocument/2006/relationships/tags" Target="../tags/tag332.xml"/><Relationship Id="rId15" Type="http://schemas.openxmlformats.org/officeDocument/2006/relationships/slide" Target="slide6.xml"/><Relationship Id="rId10" Type="http://schemas.openxmlformats.org/officeDocument/2006/relationships/tags" Target="../tags/tag337.xml"/><Relationship Id="rId4" Type="http://schemas.openxmlformats.org/officeDocument/2006/relationships/tags" Target="../tags/tag331.xml"/><Relationship Id="rId9" Type="http://schemas.openxmlformats.org/officeDocument/2006/relationships/tags" Target="../tags/tag336.xml"/><Relationship Id="rId14" Type="http://schemas.openxmlformats.org/officeDocument/2006/relationships/image" Target="../media/image9.emf"/></Relationships>
</file>

<file path=ppt/slides/_rels/slide4.xml.rels><?xml version="1.0" encoding="UTF-8" standalone="yes"?>
<Relationships xmlns="http://schemas.openxmlformats.org/package/2006/relationships"><Relationship Id="rId3" Type="http://schemas.openxmlformats.org/officeDocument/2006/relationships/tags" Target="../tags/tag340.xml"/><Relationship Id="rId2" Type="http://schemas.openxmlformats.org/officeDocument/2006/relationships/tags" Target="../tags/tag339.xml"/><Relationship Id="rId1" Type="http://schemas.openxmlformats.org/officeDocument/2006/relationships/vmlDrawing" Target="../drawings/vmlDrawing29.vml"/><Relationship Id="rId6" Type="http://schemas.openxmlformats.org/officeDocument/2006/relationships/image" Target="../media/image4.emf"/><Relationship Id="rId5" Type="http://schemas.openxmlformats.org/officeDocument/2006/relationships/oleObject" Target="../embeddings/oleObject29.bin"/><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342.xml"/><Relationship Id="rId2" Type="http://schemas.openxmlformats.org/officeDocument/2006/relationships/tags" Target="../tags/tag341.xml"/><Relationship Id="rId1" Type="http://schemas.openxmlformats.org/officeDocument/2006/relationships/vmlDrawing" Target="../drawings/vmlDrawing30.vml"/><Relationship Id="rId6" Type="http://schemas.openxmlformats.org/officeDocument/2006/relationships/image" Target="../media/image4.emf"/><Relationship Id="rId5" Type="http://schemas.openxmlformats.org/officeDocument/2006/relationships/oleObject" Target="../embeddings/oleObject30.bin"/><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349.xml"/><Relationship Id="rId13" Type="http://schemas.openxmlformats.org/officeDocument/2006/relationships/oleObject" Target="../embeddings/oleObject31.bin"/><Relationship Id="rId18" Type="http://schemas.openxmlformats.org/officeDocument/2006/relationships/slide" Target="slide14.xml"/><Relationship Id="rId3" Type="http://schemas.openxmlformats.org/officeDocument/2006/relationships/tags" Target="../tags/tag344.xml"/><Relationship Id="rId7" Type="http://schemas.openxmlformats.org/officeDocument/2006/relationships/tags" Target="../tags/tag348.xml"/><Relationship Id="rId12" Type="http://schemas.openxmlformats.org/officeDocument/2006/relationships/slideLayout" Target="../slideLayouts/slideLayout3.xml"/><Relationship Id="rId17" Type="http://schemas.openxmlformats.org/officeDocument/2006/relationships/slide" Target="slide11.xml"/><Relationship Id="rId2" Type="http://schemas.openxmlformats.org/officeDocument/2006/relationships/tags" Target="../tags/tag343.xml"/><Relationship Id="rId16" Type="http://schemas.openxmlformats.org/officeDocument/2006/relationships/slide" Target="slide9.xml"/><Relationship Id="rId1" Type="http://schemas.openxmlformats.org/officeDocument/2006/relationships/vmlDrawing" Target="../drawings/vmlDrawing31.vml"/><Relationship Id="rId6" Type="http://schemas.openxmlformats.org/officeDocument/2006/relationships/tags" Target="../tags/tag347.xml"/><Relationship Id="rId11" Type="http://schemas.openxmlformats.org/officeDocument/2006/relationships/tags" Target="../tags/tag352.xml"/><Relationship Id="rId5" Type="http://schemas.openxmlformats.org/officeDocument/2006/relationships/tags" Target="../tags/tag346.xml"/><Relationship Id="rId15" Type="http://schemas.openxmlformats.org/officeDocument/2006/relationships/slide" Target="slide3.xml"/><Relationship Id="rId10" Type="http://schemas.openxmlformats.org/officeDocument/2006/relationships/tags" Target="../tags/tag351.xml"/><Relationship Id="rId4" Type="http://schemas.openxmlformats.org/officeDocument/2006/relationships/tags" Target="../tags/tag345.xml"/><Relationship Id="rId9" Type="http://schemas.openxmlformats.org/officeDocument/2006/relationships/tags" Target="../tags/tag350.xml"/><Relationship Id="rId1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tags" Target="../tags/tag354.xml"/><Relationship Id="rId2" Type="http://schemas.openxmlformats.org/officeDocument/2006/relationships/tags" Target="../tags/tag353.xml"/><Relationship Id="rId1" Type="http://schemas.openxmlformats.org/officeDocument/2006/relationships/vmlDrawing" Target="../drawings/vmlDrawing32.vml"/><Relationship Id="rId6" Type="http://schemas.openxmlformats.org/officeDocument/2006/relationships/image" Target="../media/image4.emf"/><Relationship Id="rId5" Type="http://schemas.openxmlformats.org/officeDocument/2006/relationships/oleObject" Target="../embeddings/oleObject32.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356.xml"/><Relationship Id="rId2" Type="http://schemas.openxmlformats.org/officeDocument/2006/relationships/tags" Target="../tags/tag355.xml"/><Relationship Id="rId1" Type="http://schemas.openxmlformats.org/officeDocument/2006/relationships/vmlDrawing" Target="../drawings/vmlDrawing33.vml"/><Relationship Id="rId6" Type="http://schemas.openxmlformats.org/officeDocument/2006/relationships/image" Target="../media/image4.emf"/><Relationship Id="rId5" Type="http://schemas.openxmlformats.org/officeDocument/2006/relationships/oleObject" Target="../embeddings/oleObject33.bin"/><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363.xml"/><Relationship Id="rId13" Type="http://schemas.openxmlformats.org/officeDocument/2006/relationships/oleObject" Target="../embeddings/oleObject34.bin"/><Relationship Id="rId18" Type="http://schemas.openxmlformats.org/officeDocument/2006/relationships/slide" Target="slide14.xml"/><Relationship Id="rId3" Type="http://schemas.openxmlformats.org/officeDocument/2006/relationships/tags" Target="../tags/tag358.xml"/><Relationship Id="rId7" Type="http://schemas.openxmlformats.org/officeDocument/2006/relationships/tags" Target="../tags/tag362.xml"/><Relationship Id="rId12" Type="http://schemas.openxmlformats.org/officeDocument/2006/relationships/slideLayout" Target="../slideLayouts/slideLayout3.xml"/><Relationship Id="rId17" Type="http://schemas.openxmlformats.org/officeDocument/2006/relationships/slide" Target="slide11.xml"/><Relationship Id="rId2" Type="http://schemas.openxmlformats.org/officeDocument/2006/relationships/tags" Target="../tags/tag357.xml"/><Relationship Id="rId16" Type="http://schemas.openxmlformats.org/officeDocument/2006/relationships/slide" Target="slide6.xml"/><Relationship Id="rId1" Type="http://schemas.openxmlformats.org/officeDocument/2006/relationships/vmlDrawing" Target="../drawings/vmlDrawing34.vml"/><Relationship Id="rId6" Type="http://schemas.openxmlformats.org/officeDocument/2006/relationships/tags" Target="../tags/tag361.xml"/><Relationship Id="rId11" Type="http://schemas.openxmlformats.org/officeDocument/2006/relationships/tags" Target="../tags/tag366.xml"/><Relationship Id="rId5" Type="http://schemas.openxmlformats.org/officeDocument/2006/relationships/tags" Target="../tags/tag360.xml"/><Relationship Id="rId15" Type="http://schemas.openxmlformats.org/officeDocument/2006/relationships/slide" Target="slide3.xml"/><Relationship Id="rId10" Type="http://schemas.openxmlformats.org/officeDocument/2006/relationships/tags" Target="../tags/tag365.xml"/><Relationship Id="rId4" Type="http://schemas.openxmlformats.org/officeDocument/2006/relationships/tags" Target="../tags/tag359.xml"/><Relationship Id="rId9" Type="http://schemas.openxmlformats.org/officeDocument/2006/relationships/tags" Target="../tags/tag364.xml"/><Relationship Id="rId1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4271501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40"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a:xfrm>
            <a:off x="551942" y="2049805"/>
            <a:ext cx="7693156" cy="1921708"/>
          </a:xfrm>
        </p:spPr>
        <p:txBody>
          <a:bodyPr/>
          <a:lstStyle/>
          <a:p>
            <a:r>
              <a:rPr lang="en-US" dirty="0"/>
              <a:t>Configuring zones in DNS</a:t>
            </a:r>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5E23-267D-4D7D-9C6F-9FA46134111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E52B9A4-ECBC-44D0-9991-9C922B22B8CA}"/>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AAE0C1EB-E741-4AB5-BB43-0179D9C272D1}"/>
              </a:ext>
            </a:extLst>
          </p:cNvPr>
          <p:cNvSpPr>
            <a:spLocks noGrp="1"/>
          </p:cNvSpPr>
          <p:nvPr>
            <p:ph type="subTitle" idx="1"/>
          </p:nvPr>
        </p:nvSpPr>
        <p:spPr/>
        <p:txBody>
          <a:bodyPr/>
          <a:lstStyle/>
          <a:p>
            <a:endParaRPr lang="en-US"/>
          </a:p>
        </p:txBody>
      </p:sp>
      <p:sp>
        <p:nvSpPr>
          <p:cNvPr id="5" name="Rectangle 4">
            <a:extLst>
              <a:ext uri="{FF2B5EF4-FFF2-40B4-BE49-F238E27FC236}">
                <a16:creationId xmlns:a16="http://schemas.microsoft.com/office/drawing/2014/main" id="{0CB1D991-2D7F-4493-9B9A-6E2DBFE3C1B5}"/>
              </a:ext>
            </a:extLst>
          </p:cNvPr>
          <p:cNvSpPr/>
          <p:nvPr/>
        </p:nvSpPr>
        <p:spPr>
          <a:xfrm>
            <a:off x="419100" y="1199532"/>
            <a:ext cx="5544312" cy="4401205"/>
          </a:xfrm>
          <a:prstGeom prst="rect">
            <a:avLst/>
          </a:prstGeom>
        </p:spPr>
        <p:txBody>
          <a:bodyPr wrap="square">
            <a:spAutoFit/>
          </a:bodyPr>
          <a:lstStyle/>
          <a:p>
            <a:r>
              <a:rPr lang="en-US" sz="2000" b="1" dirty="0">
                <a:latin typeface="Segoe,Bold"/>
              </a:rPr>
              <a:t>Forward lookup zone</a:t>
            </a:r>
          </a:p>
          <a:p>
            <a:r>
              <a:rPr lang="en-US" dirty="0">
                <a:latin typeface="Segoe"/>
              </a:rPr>
              <a:t>The forward lookup zone resolves host names to IP addresses and hosts the common resource records:</a:t>
            </a:r>
          </a:p>
          <a:p>
            <a:r>
              <a:rPr lang="en-US" dirty="0">
                <a:latin typeface="Segoe"/>
              </a:rPr>
              <a:t>A, CNAME, SRV, MX, SOA, TXT, and NS. This zone type must exist for a DNS zone to be considered</a:t>
            </a:r>
          </a:p>
          <a:p>
            <a:r>
              <a:rPr lang="en-US" dirty="0">
                <a:latin typeface="Segoe"/>
              </a:rPr>
              <a:t>authoritative. Client computers send host names or FQDNs of the DNS server’s domain to the DNS server.</a:t>
            </a:r>
          </a:p>
          <a:p>
            <a:r>
              <a:rPr lang="en-US" dirty="0">
                <a:latin typeface="Segoe"/>
              </a:rPr>
              <a:t>The DNS server uses the FQDN to look up a corresponding IP address or to find any resource record type</a:t>
            </a:r>
          </a:p>
          <a:p>
            <a:r>
              <a:rPr lang="en-US" dirty="0">
                <a:latin typeface="Segoe"/>
              </a:rPr>
              <a:t>that the client prescribes, such as a domain controller’s SRV records. The DNS server returns the IP address or addresses to the client in the DNS response.</a:t>
            </a:r>
          </a:p>
        </p:txBody>
      </p:sp>
      <p:sp>
        <p:nvSpPr>
          <p:cNvPr id="6" name="Rectangle 5">
            <a:extLst>
              <a:ext uri="{FF2B5EF4-FFF2-40B4-BE49-F238E27FC236}">
                <a16:creationId xmlns:a16="http://schemas.microsoft.com/office/drawing/2014/main" id="{B5146431-2DB1-4213-B65B-7BED0DC48123}"/>
              </a:ext>
            </a:extLst>
          </p:cNvPr>
          <p:cNvSpPr/>
          <p:nvPr/>
        </p:nvSpPr>
        <p:spPr>
          <a:xfrm>
            <a:off x="6096000" y="1199532"/>
            <a:ext cx="5544312" cy="5509200"/>
          </a:xfrm>
          <a:prstGeom prst="rect">
            <a:avLst/>
          </a:prstGeom>
        </p:spPr>
        <p:txBody>
          <a:bodyPr wrap="square">
            <a:spAutoFit/>
          </a:bodyPr>
          <a:lstStyle/>
          <a:p>
            <a:r>
              <a:rPr lang="en-US" sz="2000" b="1" dirty="0">
                <a:latin typeface="Segoe,Bold"/>
              </a:rPr>
              <a:t>Reverse lookup zone</a:t>
            </a:r>
          </a:p>
          <a:p>
            <a:r>
              <a:rPr lang="en-US" dirty="0">
                <a:latin typeface="Segoe"/>
              </a:rPr>
              <a:t>The reverse lookup zone resolves an IP address to a domain name, and hosts start of authority (SOA),</a:t>
            </a:r>
          </a:p>
          <a:p>
            <a:r>
              <a:rPr lang="en-US" dirty="0">
                <a:latin typeface="Segoe"/>
              </a:rPr>
              <a:t>name server (NS), and pointer (PTR) resource records. Reverse zones are not always configured, but you should configure them to reduce warning and error messages. Many standard Internet protocols </a:t>
            </a:r>
            <a:r>
              <a:rPr lang="en-US" dirty="0"/>
              <a:t>rely on reverse zone lookup data to validate forward zone information. For example, if the forward lookup indicates that  training.contoso.com</a:t>
            </a:r>
          </a:p>
          <a:p>
            <a:r>
              <a:rPr lang="en-US" dirty="0"/>
              <a:t>resolves to 192.168.2.45, you can use a reverse lookup to confirm that 192.168.2.45 is associated with training.contoso.com.</a:t>
            </a:r>
          </a:p>
          <a:p>
            <a:r>
              <a:rPr lang="en-US" dirty="0"/>
              <a:t>If you see suspicious activity from a particular IP address, you can resolve the host by using the reverse lookup zone information. Many email security gateways use reverse lookups to validate that the IP address that is sending messages is associated with a domain.</a:t>
            </a:r>
          </a:p>
        </p:txBody>
      </p:sp>
    </p:spTree>
    <p:extLst>
      <p:ext uri="{BB962C8B-B14F-4D97-AF65-F5344CB8AC3E}">
        <p14:creationId xmlns:p14="http://schemas.microsoft.com/office/powerpoint/2010/main" val="4271994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9933388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73" name="think-cell Slide" r:id="rId13" imgW="186" imgH="179" progId="TCLayout.ActiveDocument.1">
                  <p:embed/>
                </p:oleObj>
              </mc:Choice>
              <mc:Fallback>
                <p:oleObj name="think-cell Slide" r:id="rId13"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5" action="ppaction://hlinksldjump"/>
            <a:extLst>
              <a:ext uri="{FF2B5EF4-FFF2-40B4-BE49-F238E27FC236}">
                <a16:creationId xmlns:a16="http://schemas.microsoft.com/office/drawing/2014/main" id="{782401FE-71AB-4D43-AEC8-B6E702C9AD81}"/>
              </a:ext>
            </a:extLst>
          </p:cNvPr>
          <p:cNvSpPr>
            <a:spLocks noGrp="1"/>
          </p:cNvSpPr>
          <p:nvPr>
            <p:custDataLst>
              <p:tags r:id="rId7"/>
            </p:custDataLst>
          </p:nvPr>
        </p:nvSpPr>
        <p:spPr bwMode="gray">
          <a:xfrm>
            <a:off x="4978399" y="2289175"/>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DNS resource </a:t>
            </a:r>
            <a:r>
              <a:rPr lang="en-US"/>
              <a:t>record types</a:t>
            </a:r>
            <a:endParaRPr lang="en-US" dirty="0"/>
          </a:p>
        </p:txBody>
      </p:sp>
      <p:sp>
        <p:nvSpPr>
          <p:cNvPr id="15" name="Text Placeholder 2">
            <a:hlinkClick r:id="rId16" action="ppaction://hlinksldjump"/>
            <a:extLst>
              <a:ext uri="{FF2B5EF4-FFF2-40B4-BE49-F238E27FC236}">
                <a16:creationId xmlns:a16="http://schemas.microsoft.com/office/drawing/2014/main" id="{9B03F6F8-439C-43D5-984A-9036F7EA0296}"/>
              </a:ext>
            </a:extLst>
          </p:cNvPr>
          <p:cNvSpPr>
            <a:spLocks noGrp="1"/>
          </p:cNvSpPr>
          <p:nvPr>
            <p:custDataLst>
              <p:tags r:id="rId8"/>
            </p:custDataLst>
          </p:nvPr>
        </p:nvSpPr>
        <p:spPr bwMode="gray">
          <a:xfrm>
            <a:off x="4978400" y="269557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Creating records in DNS</a:t>
            </a:r>
            <a:endParaRPr lang="en-US" dirty="0"/>
          </a:p>
        </p:txBody>
      </p:sp>
      <p:sp>
        <p:nvSpPr>
          <p:cNvPr id="11" name="Text Placeholder 2">
            <a:hlinkClick r:id="rId17" action="ppaction://hlinksldjump"/>
            <a:extLst>
              <a:ext uri="{FF2B5EF4-FFF2-40B4-BE49-F238E27FC236}">
                <a16:creationId xmlns:a16="http://schemas.microsoft.com/office/drawing/2014/main" id="{B03486AD-C4C6-452B-8F35-F532CCD0CF37}"/>
              </a:ext>
            </a:extLst>
          </p:cNvPr>
          <p:cNvSpPr>
            <a:spLocks noGrp="1"/>
          </p:cNvSpPr>
          <p:nvPr>
            <p:custDataLst>
              <p:tags r:id="rId9"/>
            </p:custDataLst>
          </p:nvPr>
        </p:nvSpPr>
        <p:spPr bwMode="gray">
          <a:xfrm>
            <a:off x="4978400" y="310356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DNS zones</a:t>
            </a:r>
            <a:endParaRPr lang="en-US" dirty="0"/>
          </a:p>
        </p:txBody>
      </p:sp>
      <p:sp>
        <p:nvSpPr>
          <p:cNvPr id="31" name="Text Placeholder 2">
            <a:extLst>
              <a:ext uri="{FF2B5EF4-FFF2-40B4-BE49-F238E27FC236}">
                <a16:creationId xmlns:a16="http://schemas.microsoft.com/office/drawing/2014/main" id="{774F1FE2-7FB1-4C7B-B542-4475AC24E00F}"/>
              </a:ext>
            </a:extLst>
          </p:cNvPr>
          <p:cNvSpPr>
            <a:spLocks noGrp="1"/>
          </p:cNvSpPr>
          <p:nvPr>
            <p:custDataLst>
              <p:tags r:id="rId10"/>
            </p:custDataLst>
          </p:nvPr>
        </p:nvSpPr>
        <p:spPr bwMode="gray">
          <a:xfrm>
            <a:off x="4978400" y="3509963"/>
            <a:ext cx="6661150" cy="652463"/>
          </a:xfrm>
          <a:prstGeom prst="rect">
            <a:avLst/>
          </a:prstGeom>
          <a:solidFill>
            <a:schemeClr val="accent1"/>
          </a:solidFill>
          <a:ln>
            <a:noFill/>
          </a:ln>
        </p:spPr>
        <p:txBody>
          <a:bodyPr vert="horz" wrap="squar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Primary zone vs secondary zones vs. stub zone vs. AD-integrated zone</a:t>
            </a:r>
            <a:endParaRPr lang="en-US" b="1" dirty="0">
              <a:solidFill>
                <a:schemeClr val="tx2"/>
              </a:solidFill>
            </a:endParaRPr>
          </a:p>
        </p:txBody>
      </p:sp>
      <p:sp>
        <p:nvSpPr>
          <p:cNvPr id="33" name="Text Placeholder 2">
            <a:hlinkClick r:id="rId18" action="ppaction://hlinksldjump"/>
            <a:extLst>
              <a:ext uri="{FF2B5EF4-FFF2-40B4-BE49-F238E27FC236}">
                <a16:creationId xmlns:a16="http://schemas.microsoft.com/office/drawing/2014/main" id="{8614E045-31D6-47A1-9285-E7631939664E}"/>
              </a:ext>
            </a:extLst>
          </p:cNvPr>
          <p:cNvSpPr>
            <a:spLocks noGrp="1"/>
          </p:cNvSpPr>
          <p:nvPr>
            <p:custDataLst>
              <p:tags r:id="rId11"/>
            </p:custDataLst>
          </p:nvPr>
        </p:nvSpPr>
        <p:spPr bwMode="gray">
          <a:xfrm>
            <a:off x="4978400" y="4162425"/>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Zone replication</a:t>
            </a:r>
            <a:endParaRPr lang="en-US" dirty="0"/>
          </a:p>
        </p:txBody>
      </p:sp>
    </p:spTree>
    <p:extLst>
      <p:ext uri="{BB962C8B-B14F-4D97-AF65-F5344CB8AC3E}">
        <p14:creationId xmlns:p14="http://schemas.microsoft.com/office/powerpoint/2010/main" val="3335350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06DE643-8C1B-444D-91AC-49CDB896D590}"/>
              </a:ext>
            </a:extLst>
          </p:cNvPr>
          <p:cNvGraphicFramePr>
            <a:graphicFrameLocks noChangeAspect="1"/>
          </p:cNvGraphicFramePr>
          <p:nvPr>
            <p:custDataLst>
              <p:tags r:id="rId2"/>
            </p:custDataLst>
            <p:extLst>
              <p:ext uri="{D42A27DB-BD31-4B8C-83A1-F6EECF244321}">
                <p14:modId xmlns:p14="http://schemas.microsoft.com/office/powerpoint/2010/main" val="5624251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11"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F9B0A80-3559-4CD5-A9ED-A673AF4E25E8}"/>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7DFDE827-34B4-42C3-80FF-ECBC9206FB32}"/>
              </a:ext>
            </a:extLst>
          </p:cNvPr>
          <p:cNvSpPr>
            <a:spLocks noGrp="1"/>
          </p:cNvSpPr>
          <p:nvPr>
            <p:ph type="title"/>
          </p:nvPr>
        </p:nvSpPr>
        <p:spPr/>
        <p:txBody>
          <a:bodyPr/>
          <a:lstStyle/>
          <a:p>
            <a:r>
              <a:rPr lang="en-US" altLang="en-US" dirty="0"/>
              <a:t>Primary zone vs secondary zones vs. stub zone vs. AD-integrated zone</a:t>
            </a:r>
            <a:endParaRPr lang="en-US" dirty="0"/>
          </a:p>
        </p:txBody>
      </p:sp>
      <p:sp>
        <p:nvSpPr>
          <p:cNvPr id="3" name="Text Placeholder 2">
            <a:extLst>
              <a:ext uri="{FF2B5EF4-FFF2-40B4-BE49-F238E27FC236}">
                <a16:creationId xmlns:a16="http://schemas.microsoft.com/office/drawing/2014/main" id="{3AC7FD07-23C0-40D9-839B-6F1C85551187}"/>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BF6F9A7E-53DD-47EA-AF31-BCC52CB606FB}"/>
              </a:ext>
            </a:extLst>
          </p:cNvPr>
          <p:cNvSpPr>
            <a:spLocks noGrp="1"/>
          </p:cNvSpPr>
          <p:nvPr>
            <p:ph type="subTitle" idx="1"/>
          </p:nvPr>
        </p:nvSpPr>
        <p:spPr/>
        <p:txBody>
          <a:bodyPr/>
          <a:lstStyle/>
          <a:p>
            <a:endParaRPr lang="en-US"/>
          </a:p>
        </p:txBody>
      </p:sp>
      <p:sp>
        <p:nvSpPr>
          <p:cNvPr id="5" name="Rectangle 4">
            <a:extLst>
              <a:ext uri="{FF2B5EF4-FFF2-40B4-BE49-F238E27FC236}">
                <a16:creationId xmlns:a16="http://schemas.microsoft.com/office/drawing/2014/main" id="{B9741AFC-B852-4E6D-98B4-8D89DBEC7583}"/>
              </a:ext>
            </a:extLst>
          </p:cNvPr>
          <p:cNvSpPr/>
          <p:nvPr/>
        </p:nvSpPr>
        <p:spPr>
          <a:xfrm>
            <a:off x="551688" y="1304168"/>
            <a:ext cx="11085576" cy="4801314"/>
          </a:xfrm>
          <a:prstGeom prst="rect">
            <a:avLst/>
          </a:prstGeom>
        </p:spPr>
        <p:txBody>
          <a:bodyPr wrap="square">
            <a:spAutoFit/>
          </a:bodyPr>
          <a:lstStyle/>
          <a:p>
            <a:r>
              <a:rPr lang="en-US" b="1" dirty="0"/>
              <a:t>Primary zone</a:t>
            </a:r>
            <a:endParaRPr lang="en-US" dirty="0">
              <a:latin typeface="Segoe"/>
            </a:endParaRPr>
          </a:p>
          <a:p>
            <a:r>
              <a:rPr lang="en-US" dirty="0">
                <a:latin typeface="Segoe"/>
              </a:rPr>
              <a:t>When the DNS server is both the host and the primary source for information about a zone, the zone is a </a:t>
            </a:r>
            <a:r>
              <a:rPr lang="en-US" i="1" dirty="0">
                <a:latin typeface="Segoe,Italic"/>
              </a:rPr>
              <a:t>primary zone</a:t>
            </a:r>
            <a:r>
              <a:rPr lang="en-US" dirty="0">
                <a:latin typeface="Segoe"/>
              </a:rPr>
              <a:t>. In addition, the DNS server stores the master copy of the zone data either in a local file or in AD DS. </a:t>
            </a:r>
          </a:p>
          <a:p>
            <a:pPr marL="285750" indent="-285750">
              <a:buFont typeface="Arial" panose="020B0604020202020204" pitchFamily="34" charset="0"/>
              <a:buChar char="•"/>
            </a:pPr>
            <a:r>
              <a:rPr lang="en-US" dirty="0">
                <a:latin typeface="Segoe"/>
              </a:rPr>
              <a:t>When the DNS server stores the zone data in a file, the primary zone file by default is named </a:t>
            </a:r>
            <a:r>
              <a:rPr lang="en-US" b="1" i="1" dirty="0" err="1">
                <a:latin typeface="Segoe,BoldItalic"/>
              </a:rPr>
              <a:t>zone_name</a:t>
            </a:r>
            <a:r>
              <a:rPr lang="en-US" b="1" dirty="0" err="1">
                <a:latin typeface="Segoe,Bold"/>
              </a:rPr>
              <a:t>.</a:t>
            </a:r>
            <a:r>
              <a:rPr lang="en-US" b="1" i="1" dirty="0" err="1">
                <a:latin typeface="Segoe,BoldItalic"/>
              </a:rPr>
              <a:t>dns</a:t>
            </a:r>
            <a:r>
              <a:rPr lang="en-US" dirty="0">
                <a:latin typeface="Segoe"/>
              </a:rPr>
              <a:t>, and is located on the server in the </a:t>
            </a:r>
            <a:r>
              <a:rPr lang="en-US" b="1" dirty="0">
                <a:latin typeface="Segoe,Bold"/>
              </a:rPr>
              <a:t>%</a:t>
            </a:r>
            <a:r>
              <a:rPr lang="en-US" b="1" dirty="0" err="1">
                <a:latin typeface="Segoe,Bold"/>
              </a:rPr>
              <a:t>windir</a:t>
            </a:r>
            <a:r>
              <a:rPr lang="en-US" b="1" dirty="0">
                <a:latin typeface="Segoe,Bold"/>
              </a:rPr>
              <a:t>%\System32\</a:t>
            </a:r>
            <a:r>
              <a:rPr lang="en-US" b="1" dirty="0" err="1">
                <a:latin typeface="Segoe,Bold"/>
              </a:rPr>
              <a:t>Dns</a:t>
            </a:r>
            <a:r>
              <a:rPr lang="en-US" b="1" dirty="0">
                <a:latin typeface="Segoe,Bold"/>
              </a:rPr>
              <a:t> </a:t>
            </a:r>
            <a:r>
              <a:rPr lang="en-US" dirty="0">
                <a:latin typeface="Segoe"/>
              </a:rPr>
              <a:t>folder. </a:t>
            </a:r>
          </a:p>
          <a:p>
            <a:pPr marL="285750" indent="-285750">
              <a:buFont typeface="Arial" panose="020B0604020202020204" pitchFamily="34" charset="0"/>
              <a:buChar char="•"/>
            </a:pPr>
            <a:r>
              <a:rPr lang="en-US" dirty="0">
                <a:latin typeface="Segoe"/>
              </a:rPr>
              <a:t>When the zone is not stored in AD DS, the primary zone server is the only DNS server that has a writable copy of the database.</a:t>
            </a:r>
          </a:p>
          <a:p>
            <a:pPr marL="285750" indent="-285750">
              <a:buFont typeface="Arial" panose="020B0604020202020204" pitchFamily="34" charset="0"/>
              <a:buChar char="•"/>
            </a:pPr>
            <a:endParaRPr lang="en-US" dirty="0">
              <a:latin typeface="Segoe"/>
            </a:endParaRPr>
          </a:p>
          <a:p>
            <a:r>
              <a:rPr lang="en-US" b="1" dirty="0"/>
              <a:t>Secondary zone</a:t>
            </a:r>
          </a:p>
          <a:p>
            <a:r>
              <a:rPr lang="en-US" dirty="0"/>
              <a:t>When the DNS server is the host, but is the secondary source for zone information, the zone is a</a:t>
            </a:r>
          </a:p>
          <a:p>
            <a:r>
              <a:rPr lang="en-US" dirty="0"/>
              <a:t>secondary zone. The zone information at this server must be obtained from another DNS server that</a:t>
            </a:r>
          </a:p>
          <a:p>
            <a:r>
              <a:rPr lang="en-US" dirty="0"/>
              <a:t>also hosts the zone. </a:t>
            </a:r>
          </a:p>
          <a:p>
            <a:r>
              <a:rPr lang="en-US" dirty="0"/>
              <a:t>This DNS server must have network access to the DNS server to receive updated zone information. Because a secondary zone is a copy of a primary zone that another server hosts, the secondary zone cannot be stored in AD DS. Secondary zones can be useful if you are replicating data from non-Windows DNS zones.</a:t>
            </a:r>
          </a:p>
        </p:txBody>
      </p:sp>
    </p:spTree>
    <p:extLst>
      <p:ext uri="{BB962C8B-B14F-4D97-AF65-F5344CB8AC3E}">
        <p14:creationId xmlns:p14="http://schemas.microsoft.com/office/powerpoint/2010/main" val="3910368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E8344F3-AE90-4978-8F90-BDB7AC955703}"/>
              </a:ext>
            </a:extLst>
          </p:cNvPr>
          <p:cNvGraphicFramePr>
            <a:graphicFrameLocks noChangeAspect="1"/>
          </p:cNvGraphicFramePr>
          <p:nvPr>
            <p:custDataLst>
              <p:tags r:id="rId2"/>
            </p:custDataLst>
            <p:extLst>
              <p:ext uri="{D42A27DB-BD31-4B8C-83A1-F6EECF244321}">
                <p14:modId xmlns:p14="http://schemas.microsoft.com/office/powerpoint/2010/main" val="39591507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35"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DB3DE80D-846F-46B0-8C35-E99F73A3E59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FA671B3-34A2-418D-A361-636F18F6CDAF}"/>
              </a:ext>
            </a:extLst>
          </p:cNvPr>
          <p:cNvSpPr>
            <a:spLocks noGrp="1"/>
          </p:cNvSpPr>
          <p:nvPr>
            <p:ph type="title"/>
          </p:nvPr>
        </p:nvSpPr>
        <p:spPr/>
        <p:txBody>
          <a:bodyPr/>
          <a:lstStyle/>
          <a:p>
            <a:r>
              <a:rPr lang="en-US" altLang="en-US" dirty="0"/>
              <a:t>Primary zone vs secondary zones vs. stub zone vs. AD-integrated zone</a:t>
            </a:r>
            <a:endParaRPr lang="en-US" dirty="0"/>
          </a:p>
        </p:txBody>
      </p:sp>
      <p:sp>
        <p:nvSpPr>
          <p:cNvPr id="3" name="Text Placeholder 2">
            <a:extLst>
              <a:ext uri="{FF2B5EF4-FFF2-40B4-BE49-F238E27FC236}">
                <a16:creationId xmlns:a16="http://schemas.microsoft.com/office/drawing/2014/main" id="{A4084232-AEEA-4DBB-9D2B-6DDD9D380C13}"/>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8E5A61C5-9F1A-4D76-A4AE-0B0B31E8AFFA}"/>
              </a:ext>
            </a:extLst>
          </p:cNvPr>
          <p:cNvSpPr>
            <a:spLocks noGrp="1"/>
          </p:cNvSpPr>
          <p:nvPr>
            <p:ph type="subTitle" idx="1"/>
          </p:nvPr>
        </p:nvSpPr>
        <p:spPr/>
        <p:txBody>
          <a:bodyPr/>
          <a:lstStyle/>
          <a:p>
            <a:endParaRPr lang="en-US"/>
          </a:p>
        </p:txBody>
      </p:sp>
      <p:sp>
        <p:nvSpPr>
          <p:cNvPr id="5" name="Rectangle 4">
            <a:extLst>
              <a:ext uri="{FF2B5EF4-FFF2-40B4-BE49-F238E27FC236}">
                <a16:creationId xmlns:a16="http://schemas.microsoft.com/office/drawing/2014/main" id="{76485AFC-DB01-4B26-B1F1-1D42B569E5AB}"/>
              </a:ext>
            </a:extLst>
          </p:cNvPr>
          <p:cNvSpPr/>
          <p:nvPr/>
        </p:nvSpPr>
        <p:spPr>
          <a:xfrm>
            <a:off x="407778" y="1344696"/>
            <a:ext cx="11232533" cy="2031325"/>
          </a:xfrm>
          <a:prstGeom prst="rect">
            <a:avLst/>
          </a:prstGeom>
        </p:spPr>
        <p:txBody>
          <a:bodyPr wrap="square">
            <a:spAutoFit/>
          </a:bodyPr>
          <a:lstStyle/>
          <a:p>
            <a:r>
              <a:rPr lang="en-US" b="1" dirty="0"/>
              <a:t>Stub zone</a:t>
            </a:r>
          </a:p>
          <a:p>
            <a:r>
              <a:rPr lang="en-US" dirty="0"/>
              <a:t>A </a:t>
            </a:r>
            <a:r>
              <a:rPr lang="en-US" i="1" dirty="0"/>
              <a:t>stub zone </a:t>
            </a:r>
            <a:r>
              <a:rPr lang="en-US" dirty="0"/>
              <a:t>is a replicated copy of a zone that contains only those resource records necessary to identify</a:t>
            </a:r>
          </a:p>
          <a:p>
            <a:r>
              <a:rPr lang="en-US" dirty="0"/>
              <a:t>that zone’s authoritative DNS servers. </a:t>
            </a:r>
          </a:p>
          <a:p>
            <a:endParaRPr lang="en-US" dirty="0"/>
          </a:p>
          <a:p>
            <a:r>
              <a:rPr lang="en-US" b="1" dirty="0"/>
              <a:t>Active Directory–integrated zone</a:t>
            </a:r>
          </a:p>
          <a:p>
            <a:r>
              <a:rPr lang="en-US" dirty="0"/>
              <a:t>If AD DS stores the zone data, DNS can use the multi-master replication model to replicate the primary</a:t>
            </a:r>
          </a:p>
          <a:p>
            <a:r>
              <a:rPr lang="en-US" dirty="0"/>
              <a:t>zone data. This enables you to simultaneously edit zone data on more than one DNS server.</a:t>
            </a:r>
          </a:p>
        </p:txBody>
      </p:sp>
    </p:spTree>
    <p:extLst>
      <p:ext uri="{BB962C8B-B14F-4D97-AF65-F5344CB8AC3E}">
        <p14:creationId xmlns:p14="http://schemas.microsoft.com/office/powerpoint/2010/main" val="3496823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242040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7" name="think-cell Slide" r:id="rId13" imgW="186" imgH="179" progId="TCLayout.ActiveDocument.1">
                  <p:embed/>
                </p:oleObj>
              </mc:Choice>
              <mc:Fallback>
                <p:oleObj name="think-cell Slide" r:id="rId13"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5" action="ppaction://hlinksldjump"/>
            <a:extLst>
              <a:ext uri="{FF2B5EF4-FFF2-40B4-BE49-F238E27FC236}">
                <a16:creationId xmlns:a16="http://schemas.microsoft.com/office/drawing/2014/main" id="{782401FE-71AB-4D43-AEC8-B6E702C9AD81}"/>
              </a:ext>
            </a:extLst>
          </p:cNvPr>
          <p:cNvSpPr>
            <a:spLocks noGrp="1"/>
          </p:cNvSpPr>
          <p:nvPr>
            <p:custDataLst>
              <p:tags r:id="rId7"/>
            </p:custDataLst>
          </p:nvPr>
        </p:nvSpPr>
        <p:spPr bwMode="gray">
          <a:xfrm>
            <a:off x="4978399" y="2289175"/>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DNS resource </a:t>
            </a:r>
            <a:r>
              <a:rPr lang="en-US"/>
              <a:t>record types</a:t>
            </a:r>
            <a:endParaRPr lang="en-US" dirty="0"/>
          </a:p>
        </p:txBody>
      </p:sp>
      <p:sp>
        <p:nvSpPr>
          <p:cNvPr id="15" name="Text Placeholder 2">
            <a:hlinkClick r:id="rId16" action="ppaction://hlinksldjump"/>
            <a:extLst>
              <a:ext uri="{FF2B5EF4-FFF2-40B4-BE49-F238E27FC236}">
                <a16:creationId xmlns:a16="http://schemas.microsoft.com/office/drawing/2014/main" id="{9B03F6F8-439C-43D5-984A-9036F7EA0296}"/>
              </a:ext>
            </a:extLst>
          </p:cNvPr>
          <p:cNvSpPr>
            <a:spLocks noGrp="1"/>
          </p:cNvSpPr>
          <p:nvPr>
            <p:custDataLst>
              <p:tags r:id="rId8"/>
            </p:custDataLst>
          </p:nvPr>
        </p:nvSpPr>
        <p:spPr bwMode="gray">
          <a:xfrm>
            <a:off x="4978400" y="269557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Creating records in DNS</a:t>
            </a:r>
            <a:endParaRPr lang="en-US" dirty="0"/>
          </a:p>
        </p:txBody>
      </p:sp>
      <p:sp>
        <p:nvSpPr>
          <p:cNvPr id="11" name="Text Placeholder 2">
            <a:hlinkClick r:id="rId17" action="ppaction://hlinksldjump"/>
            <a:extLst>
              <a:ext uri="{FF2B5EF4-FFF2-40B4-BE49-F238E27FC236}">
                <a16:creationId xmlns:a16="http://schemas.microsoft.com/office/drawing/2014/main" id="{B03486AD-C4C6-452B-8F35-F532CCD0CF37}"/>
              </a:ext>
            </a:extLst>
          </p:cNvPr>
          <p:cNvSpPr>
            <a:spLocks noGrp="1"/>
          </p:cNvSpPr>
          <p:nvPr>
            <p:custDataLst>
              <p:tags r:id="rId9"/>
            </p:custDataLst>
          </p:nvPr>
        </p:nvSpPr>
        <p:spPr bwMode="gray">
          <a:xfrm>
            <a:off x="4978400" y="310356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DNS zones</a:t>
            </a:r>
            <a:endParaRPr lang="en-US" dirty="0"/>
          </a:p>
        </p:txBody>
      </p:sp>
      <p:sp>
        <p:nvSpPr>
          <p:cNvPr id="31" name="Text Placeholder 2">
            <a:hlinkClick r:id="rId18" action="ppaction://hlinksldjump"/>
            <a:extLst>
              <a:ext uri="{FF2B5EF4-FFF2-40B4-BE49-F238E27FC236}">
                <a16:creationId xmlns:a16="http://schemas.microsoft.com/office/drawing/2014/main" id="{774F1FE2-7FB1-4C7B-B542-4475AC24E00F}"/>
              </a:ext>
            </a:extLst>
          </p:cNvPr>
          <p:cNvSpPr>
            <a:spLocks noGrp="1"/>
          </p:cNvSpPr>
          <p:nvPr>
            <p:custDataLst>
              <p:tags r:id="rId10"/>
            </p:custDataLst>
          </p:nvPr>
        </p:nvSpPr>
        <p:spPr bwMode="gray">
          <a:xfrm>
            <a:off x="4978400" y="3509963"/>
            <a:ext cx="6661150" cy="652463"/>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square" lIns="80963" tIns="80963" rIns="163513"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Primary zone </a:t>
            </a:r>
            <a:r>
              <a:rPr lang="en-US" altLang="en-US" dirty="0"/>
              <a:t>vs secondary zones vs. stub zone vs. AD-integrated zone</a:t>
            </a:r>
            <a:endParaRPr lang="en-US" dirty="0"/>
          </a:p>
        </p:txBody>
      </p:sp>
      <p:sp>
        <p:nvSpPr>
          <p:cNvPr id="14" name="Text Placeholder 2">
            <a:extLst>
              <a:ext uri="{FF2B5EF4-FFF2-40B4-BE49-F238E27FC236}">
                <a16:creationId xmlns:a16="http://schemas.microsoft.com/office/drawing/2014/main" id="{AA8AA26E-5984-4FE4-9396-D7E47A330E4F}"/>
              </a:ext>
            </a:extLst>
          </p:cNvPr>
          <p:cNvSpPr>
            <a:spLocks noGrp="1"/>
          </p:cNvSpPr>
          <p:nvPr>
            <p:custDataLst>
              <p:tags r:id="rId11"/>
            </p:custDataLst>
          </p:nvPr>
        </p:nvSpPr>
        <p:spPr bwMode="gray">
          <a:xfrm>
            <a:off x="4978400" y="4162425"/>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Zone replication</a:t>
            </a:r>
            <a:endParaRPr lang="en-US" b="1" dirty="0">
              <a:solidFill>
                <a:schemeClr val="tx2"/>
              </a:solidFill>
            </a:endParaRPr>
          </a:p>
        </p:txBody>
      </p:sp>
    </p:spTree>
    <p:extLst>
      <p:ext uri="{BB962C8B-B14F-4D97-AF65-F5344CB8AC3E}">
        <p14:creationId xmlns:p14="http://schemas.microsoft.com/office/powerpoint/2010/main" val="1054429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8B6DE6CC-A447-46CD-A7FC-D824CAC6D726}"/>
              </a:ext>
            </a:extLst>
          </p:cNvPr>
          <p:cNvGraphicFramePr>
            <a:graphicFrameLocks noChangeAspect="1"/>
          </p:cNvGraphicFramePr>
          <p:nvPr>
            <p:custDataLst>
              <p:tags r:id="rId2"/>
            </p:custDataLst>
            <p:extLst>
              <p:ext uri="{D42A27DB-BD31-4B8C-83A1-F6EECF244321}">
                <p14:modId xmlns:p14="http://schemas.microsoft.com/office/powerpoint/2010/main" val="17124198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5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4C1D8504-A3A8-4737-B25F-E0F041BA581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C47B9D85-2B86-4EAA-AE67-D0F318B08B5C}"/>
              </a:ext>
            </a:extLst>
          </p:cNvPr>
          <p:cNvSpPr>
            <a:spLocks noGrp="1"/>
          </p:cNvSpPr>
          <p:nvPr>
            <p:ph type="title"/>
          </p:nvPr>
        </p:nvSpPr>
        <p:spPr/>
        <p:txBody>
          <a:bodyPr/>
          <a:lstStyle/>
          <a:p>
            <a:r>
              <a:rPr lang="en-US" dirty="0"/>
              <a:t>Zone replication</a:t>
            </a:r>
          </a:p>
        </p:txBody>
      </p:sp>
      <p:sp>
        <p:nvSpPr>
          <p:cNvPr id="3" name="Text Placeholder 2">
            <a:extLst>
              <a:ext uri="{FF2B5EF4-FFF2-40B4-BE49-F238E27FC236}">
                <a16:creationId xmlns:a16="http://schemas.microsoft.com/office/drawing/2014/main" id="{6FBBB62F-FA78-4363-BB2F-2F5EF6C7EC51}"/>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F4E17A43-2C70-4992-AF2B-DE422B890DBE}"/>
              </a:ext>
            </a:extLst>
          </p:cNvPr>
          <p:cNvSpPr>
            <a:spLocks noGrp="1"/>
          </p:cNvSpPr>
          <p:nvPr>
            <p:ph type="subTitle" idx="1"/>
          </p:nvPr>
        </p:nvSpPr>
        <p:spPr/>
        <p:txBody>
          <a:bodyPr/>
          <a:lstStyle/>
          <a:p>
            <a:endParaRPr lang="en-US"/>
          </a:p>
        </p:txBody>
      </p:sp>
      <p:sp>
        <p:nvSpPr>
          <p:cNvPr id="5" name="Rectangle 4">
            <a:extLst>
              <a:ext uri="{FF2B5EF4-FFF2-40B4-BE49-F238E27FC236}">
                <a16:creationId xmlns:a16="http://schemas.microsoft.com/office/drawing/2014/main" id="{BAEF7189-111D-46B6-8324-F6569E9C03E8}"/>
              </a:ext>
            </a:extLst>
          </p:cNvPr>
          <p:cNvSpPr/>
          <p:nvPr/>
        </p:nvSpPr>
        <p:spPr>
          <a:xfrm>
            <a:off x="448274" y="1180860"/>
            <a:ext cx="6034169" cy="5786199"/>
          </a:xfrm>
          <a:prstGeom prst="rect">
            <a:avLst/>
          </a:prstGeom>
        </p:spPr>
        <p:txBody>
          <a:bodyPr wrap="square">
            <a:spAutoFit/>
          </a:bodyPr>
          <a:lstStyle/>
          <a:p>
            <a:r>
              <a:rPr lang="en-US" sz="2000" b="1" dirty="0">
                <a:latin typeface="Segoe,Bold"/>
              </a:rPr>
              <a:t>Zone transfers</a:t>
            </a:r>
          </a:p>
          <a:p>
            <a:r>
              <a:rPr lang="en-US" dirty="0">
                <a:latin typeface="Segoe"/>
              </a:rPr>
              <a:t>To transfer zone records from a master server to a secondary server. A master server can be any other DNS server that loads the zone, such as the primary server for the zone or another secondary server. When the master server receives the request for the zone, it can reply with either a partial or a full transfer of the zone to the secondary server. </a:t>
            </a:r>
          </a:p>
          <a:p>
            <a:pPr marL="285750" indent="-285750">
              <a:buFont typeface="Arial" panose="020B0604020202020204" pitchFamily="34" charset="0"/>
              <a:buChar char="•"/>
            </a:pPr>
            <a:r>
              <a:rPr lang="en-US" b="1" dirty="0">
                <a:latin typeface="Segoe"/>
              </a:rPr>
              <a:t>Full zone transfer</a:t>
            </a:r>
            <a:r>
              <a:rPr lang="en-US" dirty="0">
                <a:latin typeface="Segoe"/>
              </a:rPr>
              <a:t>. occurs when you copy the entire zone from one DNS server to another. A full zone transfer is known as an </a:t>
            </a:r>
            <a:r>
              <a:rPr lang="en-US" i="1" dirty="0">
                <a:latin typeface="Segoe,Italic"/>
              </a:rPr>
              <a:t>all zone transfer </a:t>
            </a:r>
            <a:r>
              <a:rPr lang="en-US" dirty="0">
                <a:latin typeface="Segoe"/>
              </a:rPr>
              <a:t>(AXFR)</a:t>
            </a:r>
            <a:r>
              <a:rPr lang="en-US" i="1" dirty="0">
                <a:latin typeface="Segoe,Italic"/>
              </a:rPr>
              <a:t>.</a:t>
            </a:r>
          </a:p>
          <a:p>
            <a:pPr marL="285750" indent="-285750">
              <a:buFont typeface="Arial" panose="020B0604020202020204" pitchFamily="34" charset="0"/>
              <a:buChar char="•"/>
            </a:pPr>
            <a:r>
              <a:rPr lang="en-US" b="1" dirty="0">
                <a:latin typeface="Segoe"/>
              </a:rPr>
              <a:t>Incremental zone transfer</a:t>
            </a:r>
            <a:r>
              <a:rPr lang="en-US" dirty="0">
                <a:latin typeface="Segoe"/>
              </a:rPr>
              <a:t>. occurs when there is an update to the DNS server and only the resource records that were changed are replicated to the other server. This is known as </a:t>
            </a:r>
            <a:r>
              <a:rPr lang="en-US" i="1" dirty="0">
                <a:latin typeface="Segoe,Italic"/>
              </a:rPr>
              <a:t>an incremental zone transfer </a:t>
            </a:r>
            <a:r>
              <a:rPr lang="en-US" dirty="0">
                <a:latin typeface="Segoe"/>
              </a:rPr>
              <a:t>(IXFR).</a:t>
            </a:r>
          </a:p>
          <a:p>
            <a:pPr marL="285750" indent="-285750">
              <a:buFont typeface="Arial" panose="020B0604020202020204" pitchFamily="34" charset="0"/>
              <a:buChar char="•"/>
            </a:pPr>
            <a:r>
              <a:rPr lang="en-US" b="1" dirty="0">
                <a:latin typeface="Segoe"/>
              </a:rPr>
              <a:t>Fast zone transfer</a:t>
            </a:r>
            <a:r>
              <a:rPr lang="en-US" dirty="0">
                <a:latin typeface="Segoe"/>
              </a:rPr>
              <a:t>. Windows DNS servers perform fast transfers, which are a type of zone transfer that uses compression and sends multiple resource records in each transmission.</a:t>
            </a:r>
            <a:endParaRPr lang="en-US" dirty="0"/>
          </a:p>
        </p:txBody>
      </p:sp>
      <p:sp>
        <p:nvSpPr>
          <p:cNvPr id="6" name="Rectangle 5">
            <a:extLst>
              <a:ext uri="{FF2B5EF4-FFF2-40B4-BE49-F238E27FC236}">
                <a16:creationId xmlns:a16="http://schemas.microsoft.com/office/drawing/2014/main" id="{E132E8F5-1359-490C-8BB2-C0BEF06BD1CB}"/>
              </a:ext>
            </a:extLst>
          </p:cNvPr>
          <p:cNvSpPr/>
          <p:nvPr/>
        </p:nvSpPr>
        <p:spPr>
          <a:xfrm>
            <a:off x="6352032" y="1169734"/>
            <a:ext cx="5288280" cy="4555093"/>
          </a:xfrm>
          <a:prstGeom prst="rect">
            <a:avLst/>
          </a:prstGeom>
        </p:spPr>
        <p:txBody>
          <a:bodyPr wrap="square">
            <a:spAutoFit/>
          </a:bodyPr>
          <a:lstStyle/>
          <a:p>
            <a:r>
              <a:rPr lang="en-US" sz="2000" b="1" dirty="0">
                <a:latin typeface="Segoe,Bold"/>
              </a:rPr>
              <a:t>Zone replication</a:t>
            </a:r>
          </a:p>
          <a:p>
            <a:r>
              <a:rPr lang="en-US" dirty="0">
                <a:latin typeface="Segoe"/>
              </a:rPr>
              <a:t>Active Directory replication provides an advantage over standard DNS replication. </a:t>
            </a:r>
          </a:p>
          <a:p>
            <a:pPr marL="285750" indent="-285750">
              <a:buFont typeface="Arial" panose="020B0604020202020204" pitchFamily="34" charset="0"/>
              <a:buChar char="•"/>
            </a:pPr>
            <a:r>
              <a:rPr lang="en-US" dirty="0">
                <a:latin typeface="Segoe"/>
              </a:rPr>
              <a:t>With standard DNS replication, only the primary server for a zone can modify the zone.</a:t>
            </a:r>
          </a:p>
          <a:p>
            <a:pPr marL="285750" indent="-285750">
              <a:buFont typeface="Arial" panose="020B0604020202020204" pitchFamily="34" charset="0"/>
              <a:buChar char="•"/>
            </a:pPr>
            <a:r>
              <a:rPr lang="en-US" dirty="0">
                <a:latin typeface="Segoe"/>
              </a:rPr>
              <a:t>With AD DS replication, all DCs for the domain can modify the zone and then replicate the changes to other DCs. This replication process is known as </a:t>
            </a:r>
            <a:r>
              <a:rPr lang="en-US" i="1" dirty="0">
                <a:latin typeface="Segoe,Italic"/>
              </a:rPr>
              <a:t>multi-master replication </a:t>
            </a:r>
            <a:r>
              <a:rPr lang="en-US" dirty="0">
                <a:latin typeface="Segoe"/>
              </a:rPr>
              <a:t>because multiple DCs, or </a:t>
            </a:r>
            <a:r>
              <a:rPr lang="en-US" i="1" dirty="0">
                <a:latin typeface="Segoe,Italic"/>
              </a:rPr>
              <a:t>masters</a:t>
            </a:r>
            <a:r>
              <a:rPr lang="en-US" dirty="0">
                <a:latin typeface="Segoe"/>
              </a:rPr>
              <a:t>, can update the zone.</a:t>
            </a:r>
          </a:p>
          <a:p>
            <a:r>
              <a:rPr lang="en-US" dirty="0">
                <a:latin typeface="Segoe"/>
              </a:rPr>
              <a:t>Active Directory–integrated zones replicate by using multi-master replication. This means that any standard DCs that also holds the DNS role can update the DNS zone information, which then replicates to all DNS servers that host the DNS zone.</a:t>
            </a:r>
            <a:endParaRPr lang="en-US" dirty="0"/>
          </a:p>
        </p:txBody>
      </p:sp>
    </p:spTree>
    <p:extLst>
      <p:ext uri="{BB962C8B-B14F-4D97-AF65-F5344CB8AC3E}">
        <p14:creationId xmlns:p14="http://schemas.microsoft.com/office/powerpoint/2010/main" val="2826755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2177751-3599-47EE-B4D0-63A5AF13F529}"/>
              </a:ext>
            </a:extLst>
          </p:cNvPr>
          <p:cNvGraphicFramePr>
            <a:graphicFrameLocks noChangeAspect="1"/>
          </p:cNvGraphicFramePr>
          <p:nvPr>
            <p:custDataLst>
              <p:tags r:id="rId2"/>
            </p:custDataLst>
            <p:extLst>
              <p:ext uri="{D42A27DB-BD31-4B8C-83A1-F6EECF244321}">
                <p14:modId xmlns:p14="http://schemas.microsoft.com/office/powerpoint/2010/main" val="6053964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3"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F3AF72ED-F04A-4D8B-81E3-8569D6408C8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54C04FD9-9ED8-4103-B774-8FB462C56E35}"/>
              </a:ext>
            </a:extLst>
          </p:cNvPr>
          <p:cNvSpPr>
            <a:spLocks noGrp="1"/>
          </p:cNvSpPr>
          <p:nvPr>
            <p:ph type="title"/>
          </p:nvPr>
        </p:nvSpPr>
        <p:spPr/>
        <p:txBody>
          <a:bodyPr/>
          <a:lstStyle/>
          <a:p>
            <a:r>
              <a:rPr lang="en-US" dirty="0"/>
              <a:t>Zone replication</a:t>
            </a:r>
          </a:p>
        </p:txBody>
      </p:sp>
      <p:sp>
        <p:nvSpPr>
          <p:cNvPr id="3" name="Text Placeholder 2">
            <a:extLst>
              <a:ext uri="{FF2B5EF4-FFF2-40B4-BE49-F238E27FC236}">
                <a16:creationId xmlns:a16="http://schemas.microsoft.com/office/drawing/2014/main" id="{E93F7882-1269-48A1-9F25-CC972C55D828}"/>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B8F9CE58-364A-4073-B7F0-D2CC45FCEB5A}"/>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3E8DD082-5AD8-4595-B8BC-1D8191202286}"/>
              </a:ext>
            </a:extLst>
          </p:cNvPr>
          <p:cNvPicPr>
            <a:picLocks noChangeAspect="1"/>
          </p:cNvPicPr>
          <p:nvPr/>
        </p:nvPicPr>
        <p:blipFill>
          <a:blip r:embed="rId7"/>
          <a:stretch>
            <a:fillRect/>
          </a:stretch>
        </p:blipFill>
        <p:spPr>
          <a:xfrm>
            <a:off x="2413907" y="1180860"/>
            <a:ext cx="7364186" cy="4970826"/>
          </a:xfrm>
          <a:prstGeom prst="rect">
            <a:avLst/>
          </a:prstGeom>
        </p:spPr>
      </p:pic>
    </p:spTree>
    <p:extLst>
      <p:ext uri="{BB962C8B-B14F-4D97-AF65-F5344CB8AC3E}">
        <p14:creationId xmlns:p14="http://schemas.microsoft.com/office/powerpoint/2010/main" val="343340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933C704-A587-42BF-9179-A205EB15B8C8}"/>
              </a:ext>
            </a:extLst>
          </p:cNvPr>
          <p:cNvGraphicFramePr>
            <a:graphicFrameLocks noChangeAspect="1"/>
          </p:cNvGraphicFramePr>
          <p:nvPr>
            <p:custDataLst>
              <p:tags r:id="rId2"/>
            </p:custDataLst>
            <p:extLst>
              <p:ext uri="{D42A27DB-BD31-4B8C-83A1-F6EECF244321}">
                <p14:modId xmlns:p14="http://schemas.microsoft.com/office/powerpoint/2010/main" val="6966741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64" name="think-cell Slide" r:id="rId7" imgW="572" imgH="588" progId="TCLayout.ActiveDocument.1">
                  <p:embed/>
                </p:oleObj>
              </mc:Choice>
              <mc:Fallback>
                <p:oleObj name="think-cell Slide" r:id="rId7" imgW="572" imgH="588" progId="TCLayout.ActiveDocument.1">
                  <p:embed/>
                  <p:pic>
                    <p:nvPicPr>
                      <p:cNvPr id="3" name="Object 2" hidden="1">
                        <a:extLst>
                          <a:ext uri="{FF2B5EF4-FFF2-40B4-BE49-F238E27FC236}">
                            <a16:creationId xmlns:a16="http://schemas.microsoft.com/office/drawing/2014/main" id="{B933C704-A587-42BF-9179-A205EB15B8C8}"/>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1" hidden="1">
            <a:extLst>
              <a:ext uri="{FF2B5EF4-FFF2-40B4-BE49-F238E27FC236}">
                <a16:creationId xmlns:a16="http://schemas.microsoft.com/office/drawing/2014/main" id="{650B6BA7-A54D-4342-967F-2A7950E39DDE}"/>
              </a:ext>
            </a:extLst>
          </p:cNvPr>
          <p:cNvSpPr/>
          <p:nvPr>
            <p:custDataLst>
              <p:tags r:id="rId3"/>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1F34EFAA-D773-4AF0-9C5B-7F41A04401A2}"/>
              </a:ext>
            </a:extLst>
          </p:cNvPr>
          <p:cNvSpPr>
            <a:spLocks noGrp="1"/>
          </p:cNvSpPr>
          <p:nvPr>
            <p:ph type="title"/>
            <p:custDataLst>
              <p:tags r:id="rId4"/>
            </p:custDataLst>
          </p:nvPr>
        </p:nvSpPr>
        <p:spPr/>
        <p:txBody>
          <a:bodyPr/>
          <a:lstStyle/>
          <a:p>
            <a:r>
              <a:rPr lang="en-US" dirty="0"/>
              <a:t>Executive summary</a:t>
            </a:r>
          </a:p>
        </p:txBody>
      </p:sp>
      <p:sp>
        <p:nvSpPr>
          <p:cNvPr id="24" name="TextBox 23">
            <a:extLst>
              <a:ext uri="{FF2B5EF4-FFF2-40B4-BE49-F238E27FC236}">
                <a16:creationId xmlns:a16="http://schemas.microsoft.com/office/drawing/2014/main" id="{8DECD35A-9941-4B3C-B1E4-74F1F7D4B47F}"/>
              </a:ext>
            </a:extLst>
          </p:cNvPr>
          <p:cNvSpPr txBox="1"/>
          <p:nvPr/>
        </p:nvSpPr>
        <p:spPr>
          <a:xfrm>
            <a:off x="554736" y="1614352"/>
            <a:ext cx="3465576" cy="557348"/>
          </a:xfrm>
          <a:prstGeom prst="rect">
            <a:avLst/>
          </a:prstGeom>
        </p:spPr>
        <p:txBody>
          <a:bodyPr lIns="0" tIns="0" rIns="0" bIns="0" anchor="b" anchorCtr="0"/>
          <a:lstStyle>
            <a:defPPr>
              <a:defRPr lang="en-US"/>
            </a:defPPr>
            <a:lvl1pPr indent="0">
              <a:lnSpc>
                <a:spcPct val="100000"/>
              </a:lnSpc>
              <a:spcBef>
                <a:spcPts val="300"/>
              </a:spcBef>
              <a:spcAft>
                <a:spcPts val="300"/>
              </a:spcAft>
              <a:buFont typeface="Segoe UI" panose="020B0502040204020203" pitchFamily="34" charset="0"/>
              <a:buChar char="​"/>
              <a:defRPr b="1">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Purpose</a:t>
            </a:r>
          </a:p>
        </p:txBody>
      </p:sp>
      <p:sp>
        <p:nvSpPr>
          <p:cNvPr id="25" name="TextBox 24">
            <a:extLst>
              <a:ext uri="{FF2B5EF4-FFF2-40B4-BE49-F238E27FC236}">
                <a16:creationId xmlns:a16="http://schemas.microsoft.com/office/drawing/2014/main" id="{7AF3AF11-24F1-4947-8C6E-05E5CEA8234A}"/>
              </a:ext>
            </a:extLst>
          </p:cNvPr>
          <p:cNvSpPr txBox="1"/>
          <p:nvPr/>
        </p:nvSpPr>
        <p:spPr>
          <a:xfrm>
            <a:off x="4361688" y="1614352"/>
            <a:ext cx="3465576" cy="557348"/>
          </a:xfrm>
          <a:prstGeom prst="rect">
            <a:avLst/>
          </a:prstGeom>
        </p:spPr>
        <p:txBody>
          <a:bodyPr lIns="0" tIns="0" rIns="0" bIns="0" anchor="b" anchorCtr="0"/>
          <a:lstStyle>
            <a:defPPr>
              <a:defRPr lang="en-US"/>
            </a:defPPr>
            <a:lvl1pPr indent="0">
              <a:lnSpc>
                <a:spcPct val="100000"/>
              </a:lnSpc>
              <a:spcBef>
                <a:spcPts val="300"/>
              </a:spcBef>
              <a:spcAft>
                <a:spcPts val="300"/>
              </a:spcAft>
              <a:buFont typeface="Segoe UI" panose="020B0502040204020203" pitchFamily="34" charset="0"/>
              <a:buChar char="​"/>
              <a:defRPr b="1">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Layout</a:t>
            </a:r>
          </a:p>
        </p:txBody>
      </p:sp>
      <p:sp>
        <p:nvSpPr>
          <p:cNvPr id="26" name="TextBox 25">
            <a:extLst>
              <a:ext uri="{FF2B5EF4-FFF2-40B4-BE49-F238E27FC236}">
                <a16:creationId xmlns:a16="http://schemas.microsoft.com/office/drawing/2014/main" id="{6D297506-FE91-41BD-A03A-A3DD413D849F}"/>
              </a:ext>
            </a:extLst>
          </p:cNvPr>
          <p:cNvSpPr txBox="1"/>
          <p:nvPr/>
        </p:nvSpPr>
        <p:spPr>
          <a:xfrm>
            <a:off x="8168640" y="1614352"/>
            <a:ext cx="3465576" cy="557348"/>
          </a:xfrm>
          <a:prstGeom prst="rect">
            <a:avLst/>
          </a:prstGeom>
        </p:spPr>
        <p:txBody>
          <a:bodyPr lIns="0" tIns="0" rIns="0" bIns="0" anchor="b" anchorCtr="0"/>
          <a:lstStyle>
            <a:defPPr>
              <a:defRPr lang="en-US"/>
            </a:defPPr>
            <a:lvl1pPr indent="0">
              <a:lnSpc>
                <a:spcPct val="100000"/>
              </a:lnSpc>
              <a:spcBef>
                <a:spcPts val="300"/>
              </a:spcBef>
              <a:spcAft>
                <a:spcPts val="300"/>
              </a:spcAft>
              <a:buFont typeface="Segoe UI" panose="020B0502040204020203" pitchFamily="34" charset="0"/>
              <a:buChar char="​"/>
              <a:defRPr b="1">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Style</a:t>
            </a:r>
          </a:p>
        </p:txBody>
      </p:sp>
      <p:sp>
        <p:nvSpPr>
          <p:cNvPr id="11" name="Text Placeholder 2">
            <a:extLst>
              <a:ext uri="{FF2B5EF4-FFF2-40B4-BE49-F238E27FC236}">
                <a16:creationId xmlns:a16="http://schemas.microsoft.com/office/drawing/2014/main" id="{52EB97F6-0AB7-4ACF-B77D-F45D737725D7}"/>
              </a:ext>
            </a:extLst>
          </p:cNvPr>
          <p:cNvSpPr txBox="1">
            <a:spLocks/>
          </p:cNvSpPr>
          <p:nvPr/>
        </p:nvSpPr>
        <p:spPr>
          <a:xfrm>
            <a:off x="554736" y="2255519"/>
            <a:ext cx="3465576" cy="3909650"/>
          </a:xfrm>
          <a:prstGeom prst="rect">
            <a:avLst/>
          </a:prstGeom>
        </p:spPr>
        <p:txBody>
          <a:bodyPr lIns="0" tIns="0" rIns="0" bIns="0"/>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dirty="0"/>
              <a:t>The executive summary should be a brief, stand-alone version of a document that focuses on the most important messages, meant to be read rather than presented.</a:t>
            </a:r>
          </a:p>
          <a:p>
            <a:r>
              <a:rPr lang="en-US" dirty="0"/>
              <a:t>Do not include any content that is not in the body of the document.</a:t>
            </a:r>
          </a:p>
        </p:txBody>
      </p:sp>
      <p:sp>
        <p:nvSpPr>
          <p:cNvPr id="12" name="Text Placeholder 2">
            <a:extLst>
              <a:ext uri="{FF2B5EF4-FFF2-40B4-BE49-F238E27FC236}">
                <a16:creationId xmlns:a16="http://schemas.microsoft.com/office/drawing/2014/main" id="{257B51B5-2270-4EAD-ABCC-359B6307BA2D}"/>
              </a:ext>
            </a:extLst>
          </p:cNvPr>
          <p:cNvSpPr txBox="1">
            <a:spLocks/>
          </p:cNvSpPr>
          <p:nvPr/>
        </p:nvSpPr>
        <p:spPr>
          <a:xfrm>
            <a:off x="4361688" y="2255519"/>
            <a:ext cx="3465576" cy="3909650"/>
          </a:xfrm>
          <a:prstGeom prst="rect">
            <a:avLst/>
          </a:prstGeom>
        </p:spPr>
        <p:txBody>
          <a:bodyPr lIns="0" tIns="0" rIns="0" bIns="0"/>
          <a:lstStyle>
            <a:defPPr>
              <a:defRPr lang="en-US"/>
            </a:defPPr>
            <a:lvl1pPr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Use the columns in this layout to organize the content.</a:t>
            </a:r>
          </a:p>
          <a:p>
            <a:r>
              <a:rPr lang="en-US" dirty="0"/>
              <a:t>If you need more than 3 columns, use two rows or add a second page.</a:t>
            </a:r>
          </a:p>
          <a:p>
            <a:endParaRPr lang="en-US" dirty="0"/>
          </a:p>
        </p:txBody>
      </p:sp>
      <p:sp>
        <p:nvSpPr>
          <p:cNvPr id="13" name="Text Placeholder 2">
            <a:extLst>
              <a:ext uri="{FF2B5EF4-FFF2-40B4-BE49-F238E27FC236}">
                <a16:creationId xmlns:a16="http://schemas.microsoft.com/office/drawing/2014/main" id="{5AB71C62-885C-4ECC-8D3C-61F68C7075C1}"/>
              </a:ext>
            </a:extLst>
          </p:cNvPr>
          <p:cNvSpPr txBox="1">
            <a:spLocks/>
          </p:cNvSpPr>
          <p:nvPr/>
        </p:nvSpPr>
        <p:spPr>
          <a:xfrm>
            <a:off x="8174736" y="2263937"/>
            <a:ext cx="3465576" cy="3909650"/>
          </a:xfrm>
          <a:prstGeom prst="rect">
            <a:avLst/>
          </a:prstGeom>
        </p:spPr>
        <p:txBody>
          <a:bodyPr lIns="0" tIns="0" rIns="0" bIns="0"/>
          <a:lstStyle>
            <a:defPPr>
              <a:defRPr lang="en-US"/>
            </a:defPPr>
            <a:lvl1pPr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Be brief. Write the shortest, simplest sentences possible.</a:t>
            </a:r>
          </a:p>
          <a:p>
            <a:r>
              <a:rPr lang="en-US" dirty="0"/>
              <a:t>Favor active over passive verbs.</a:t>
            </a:r>
          </a:p>
          <a:p>
            <a:r>
              <a:rPr lang="en-US" dirty="0"/>
              <a:t>Use plain words and the client’s terminology, not consulting jargon.</a:t>
            </a:r>
          </a:p>
          <a:p>
            <a:endParaRPr lang="en-US" dirty="0"/>
          </a:p>
          <a:p>
            <a:endParaRPr lang="en-US" dirty="0"/>
          </a:p>
        </p:txBody>
      </p:sp>
      <p:sp>
        <p:nvSpPr>
          <p:cNvPr id="14" name="5. Source">
            <a:extLst>
              <a:ext uri="{FF2B5EF4-FFF2-40B4-BE49-F238E27FC236}">
                <a16:creationId xmlns:a16="http://schemas.microsoft.com/office/drawing/2014/main" id="{2759B773-38D8-41C8-BEAB-410DD722955B}"/>
              </a:ext>
            </a:extLst>
          </p:cNvPr>
          <p:cNvSpPr txBox="1"/>
          <p:nvPr>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228130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601313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92" name="think-cell Slide" r:id="rId13" imgW="186" imgH="179" progId="TCLayout.ActiveDocument.1">
                  <p:embed/>
                </p:oleObj>
              </mc:Choice>
              <mc:Fallback>
                <p:oleObj name="think-cell Slide" r:id="rId13"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7"/>
            </p:custDataLst>
          </p:nvPr>
        </p:nvSpPr>
        <p:spPr bwMode="gray">
          <a:xfrm>
            <a:off x="4978399" y="2289175"/>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DNS resource record types</a:t>
            </a:r>
          </a:p>
        </p:txBody>
      </p:sp>
      <p:sp>
        <p:nvSpPr>
          <p:cNvPr id="9" name="Text Placeholder 2">
            <a:hlinkClick r:id="rId15" action="ppaction://hlinksldjump"/>
            <a:extLst>
              <a:ext uri="{FF2B5EF4-FFF2-40B4-BE49-F238E27FC236}">
                <a16:creationId xmlns:a16="http://schemas.microsoft.com/office/drawing/2014/main" id="{9A10DBDD-221A-4392-8BD8-22241DEF0726}"/>
              </a:ext>
            </a:extLst>
          </p:cNvPr>
          <p:cNvSpPr>
            <a:spLocks noGrp="1"/>
          </p:cNvSpPr>
          <p:nvPr>
            <p:custDataLst>
              <p:tags r:id="rId8"/>
            </p:custDataLst>
          </p:nvPr>
        </p:nvSpPr>
        <p:spPr bwMode="gray">
          <a:xfrm>
            <a:off x="4978400" y="269557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Creating records in DNS</a:t>
            </a:r>
            <a:endParaRPr lang="en-US" dirty="0"/>
          </a:p>
        </p:txBody>
      </p:sp>
      <p:sp>
        <p:nvSpPr>
          <p:cNvPr id="10" name="Text Placeholder 2">
            <a:hlinkClick r:id="rId16" action="ppaction://hlinksldjump"/>
            <a:extLst>
              <a:ext uri="{FF2B5EF4-FFF2-40B4-BE49-F238E27FC236}">
                <a16:creationId xmlns:a16="http://schemas.microsoft.com/office/drawing/2014/main" id="{D50F2DD8-306F-4202-91E0-F283C670C013}"/>
              </a:ext>
            </a:extLst>
          </p:cNvPr>
          <p:cNvSpPr>
            <a:spLocks noGrp="1"/>
          </p:cNvSpPr>
          <p:nvPr>
            <p:custDataLst>
              <p:tags r:id="rId9"/>
            </p:custDataLst>
          </p:nvPr>
        </p:nvSpPr>
        <p:spPr bwMode="gray">
          <a:xfrm>
            <a:off x="4978400" y="310356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Configuring DNS zones</a:t>
            </a:r>
            <a:endParaRPr lang="en-US" dirty="0"/>
          </a:p>
        </p:txBody>
      </p:sp>
      <p:sp>
        <p:nvSpPr>
          <p:cNvPr id="11" name="Text Placeholder 2">
            <a:hlinkClick r:id="rId17" action="ppaction://hlinksldjump"/>
            <a:extLst>
              <a:ext uri="{FF2B5EF4-FFF2-40B4-BE49-F238E27FC236}">
                <a16:creationId xmlns:a16="http://schemas.microsoft.com/office/drawing/2014/main" id="{41670618-12A2-4F05-85CE-5E7A0C1B49CC}"/>
              </a:ext>
            </a:extLst>
          </p:cNvPr>
          <p:cNvSpPr>
            <a:spLocks noGrp="1"/>
          </p:cNvSpPr>
          <p:nvPr>
            <p:custDataLst>
              <p:tags r:id="rId10"/>
            </p:custDataLst>
          </p:nvPr>
        </p:nvSpPr>
        <p:spPr bwMode="gray">
          <a:xfrm>
            <a:off x="4978400" y="3509963"/>
            <a:ext cx="6661150" cy="652463"/>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square" lIns="80963" tIns="80963" rIns="163513"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Primary zone vs secondary zones vs. stub zone vs. AD-integrated zone</a:t>
            </a:r>
            <a:endParaRPr lang="en-US" dirty="0"/>
          </a:p>
        </p:txBody>
      </p:sp>
      <p:sp>
        <p:nvSpPr>
          <p:cNvPr id="12" name="Text Placeholder 2">
            <a:hlinkClick r:id="rId18" action="ppaction://hlinksldjump"/>
            <a:extLst>
              <a:ext uri="{FF2B5EF4-FFF2-40B4-BE49-F238E27FC236}">
                <a16:creationId xmlns:a16="http://schemas.microsoft.com/office/drawing/2014/main" id="{72742155-8B3A-41F8-B35B-E13A8A2731ED}"/>
              </a:ext>
            </a:extLst>
          </p:cNvPr>
          <p:cNvSpPr>
            <a:spLocks noGrp="1"/>
          </p:cNvSpPr>
          <p:nvPr>
            <p:custDataLst>
              <p:tags r:id="rId11"/>
            </p:custDataLst>
          </p:nvPr>
        </p:nvSpPr>
        <p:spPr bwMode="gray">
          <a:xfrm>
            <a:off x="4978400" y="4162425"/>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Zone replication</a:t>
            </a:r>
            <a:endParaRPr lang="en-US" dirty="0"/>
          </a:p>
        </p:txBody>
      </p:sp>
    </p:spTree>
    <p:extLst>
      <p:ext uri="{BB962C8B-B14F-4D97-AF65-F5344CB8AC3E}">
        <p14:creationId xmlns:p14="http://schemas.microsoft.com/office/powerpoint/2010/main" val="1574601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2A6B72A-82D2-48CC-9B74-118C7D78B7B1}"/>
              </a:ext>
            </a:extLst>
          </p:cNvPr>
          <p:cNvGraphicFramePr>
            <a:graphicFrameLocks noChangeAspect="1"/>
          </p:cNvGraphicFramePr>
          <p:nvPr>
            <p:custDataLst>
              <p:tags r:id="rId2"/>
            </p:custDataLst>
            <p:extLst>
              <p:ext uri="{D42A27DB-BD31-4B8C-83A1-F6EECF244321}">
                <p14:modId xmlns:p14="http://schemas.microsoft.com/office/powerpoint/2010/main" val="1048109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16"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B8E91A15-CBEB-40C6-A4A9-C038263B218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88C4CA16-87DD-4056-9438-08822875EE74}"/>
              </a:ext>
            </a:extLst>
          </p:cNvPr>
          <p:cNvSpPr>
            <a:spLocks noGrp="1"/>
          </p:cNvSpPr>
          <p:nvPr>
            <p:ph type="title"/>
          </p:nvPr>
        </p:nvSpPr>
        <p:spPr/>
        <p:txBody>
          <a:bodyPr/>
          <a:lstStyle/>
          <a:p>
            <a:r>
              <a:rPr lang="en-US" dirty="0"/>
              <a:t>DNS resource record types</a:t>
            </a:r>
          </a:p>
        </p:txBody>
      </p:sp>
      <p:sp>
        <p:nvSpPr>
          <p:cNvPr id="3" name="Text Placeholder 2">
            <a:extLst>
              <a:ext uri="{FF2B5EF4-FFF2-40B4-BE49-F238E27FC236}">
                <a16:creationId xmlns:a16="http://schemas.microsoft.com/office/drawing/2014/main" id="{88594C91-AFDB-477C-AD14-5FDA888533FE}"/>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E76992CE-E76D-4CDF-9166-9237F1F191D2}"/>
              </a:ext>
            </a:extLst>
          </p:cNvPr>
          <p:cNvSpPr>
            <a:spLocks noGrp="1"/>
          </p:cNvSpPr>
          <p:nvPr>
            <p:ph type="subTitle" idx="1"/>
          </p:nvPr>
        </p:nvSpPr>
        <p:spPr/>
        <p:txBody>
          <a:bodyPr/>
          <a:lstStyle/>
          <a:p>
            <a:endParaRPr lang="en-US"/>
          </a:p>
        </p:txBody>
      </p:sp>
      <p:sp>
        <p:nvSpPr>
          <p:cNvPr id="5" name="Rectangle 4">
            <a:extLst>
              <a:ext uri="{FF2B5EF4-FFF2-40B4-BE49-F238E27FC236}">
                <a16:creationId xmlns:a16="http://schemas.microsoft.com/office/drawing/2014/main" id="{1382EC48-5A0B-488E-998A-BDAB68AFED5B}"/>
              </a:ext>
            </a:extLst>
          </p:cNvPr>
          <p:cNvSpPr/>
          <p:nvPr/>
        </p:nvSpPr>
        <p:spPr>
          <a:xfrm>
            <a:off x="481475" y="1187787"/>
            <a:ext cx="11229050" cy="2862322"/>
          </a:xfrm>
          <a:prstGeom prst="rect">
            <a:avLst/>
          </a:prstGeom>
        </p:spPr>
        <p:txBody>
          <a:bodyPr wrap="square">
            <a:spAutoFit/>
          </a:bodyPr>
          <a:lstStyle/>
          <a:p>
            <a:pPr marL="285750" indent="-285750">
              <a:buFont typeface="Arial" panose="020B0604020202020204" pitchFamily="34" charset="0"/>
              <a:buChar char="•"/>
            </a:pPr>
            <a:r>
              <a:rPr lang="en-US" dirty="0"/>
              <a:t>Resource records specify a resource type and the IP address to locate the resource. </a:t>
            </a:r>
          </a:p>
          <a:p>
            <a:pPr marL="285750" indent="-285750">
              <a:buFont typeface="Arial" panose="020B0604020202020204" pitchFamily="34" charset="0"/>
              <a:buChar char="•"/>
            </a:pPr>
            <a:r>
              <a:rPr lang="en-US" dirty="0"/>
              <a:t>Resource records also help find resources for a particular domain. For instance, when an Exchange server needs to find the server that is responsible for delivering mail for another domain, the Exchange server will request that domain’s mail exchange (MX) record, which points to the A record of the host that is running the Simple Mail Transfer Protocol (SMTP) mail service.</a:t>
            </a:r>
          </a:p>
          <a:p>
            <a:pPr marL="285750" indent="-285750">
              <a:buFont typeface="Arial" panose="020B0604020202020204" pitchFamily="34" charset="0"/>
              <a:buChar char="•"/>
            </a:pPr>
            <a:r>
              <a:rPr lang="en-US" dirty="0"/>
              <a:t>Resource records also can contain custom attributes. MX records, for instance, have a preference attribute, which is useful if an organization has multiple mail servers. This will inform the sending server which mail server the receiving organization prefers. Service locator (SRV) records also contain information regarding which port the service is listening to and the protocol that you should use to communicate with the service.</a:t>
            </a:r>
          </a:p>
        </p:txBody>
      </p:sp>
    </p:spTree>
    <p:extLst>
      <p:ext uri="{BB962C8B-B14F-4D97-AF65-F5344CB8AC3E}">
        <p14:creationId xmlns:p14="http://schemas.microsoft.com/office/powerpoint/2010/main" val="1243455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478950A5-4C12-4F07-A59A-1363611A8CF1}"/>
              </a:ext>
            </a:extLst>
          </p:cNvPr>
          <p:cNvGraphicFramePr>
            <a:graphicFrameLocks noChangeAspect="1"/>
          </p:cNvGraphicFramePr>
          <p:nvPr>
            <p:custDataLst>
              <p:tags r:id="rId2"/>
            </p:custDataLst>
            <p:extLst>
              <p:ext uri="{D42A27DB-BD31-4B8C-83A1-F6EECF244321}">
                <p14:modId xmlns:p14="http://schemas.microsoft.com/office/powerpoint/2010/main" val="25210028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40"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35A5A1D9-4AB8-41CB-9041-0DDC8E987DDE}"/>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4334401-DBD7-48A2-956F-7931F0DB366F}"/>
              </a:ext>
            </a:extLst>
          </p:cNvPr>
          <p:cNvSpPr>
            <a:spLocks noGrp="1"/>
          </p:cNvSpPr>
          <p:nvPr>
            <p:ph type="title"/>
          </p:nvPr>
        </p:nvSpPr>
        <p:spPr/>
        <p:txBody>
          <a:bodyPr/>
          <a:lstStyle/>
          <a:p>
            <a:r>
              <a:rPr lang="en-US" dirty="0"/>
              <a:t>DNS resource record types</a:t>
            </a:r>
          </a:p>
        </p:txBody>
      </p:sp>
      <p:sp>
        <p:nvSpPr>
          <p:cNvPr id="3" name="Text Placeholder 2">
            <a:extLst>
              <a:ext uri="{FF2B5EF4-FFF2-40B4-BE49-F238E27FC236}">
                <a16:creationId xmlns:a16="http://schemas.microsoft.com/office/drawing/2014/main" id="{53D025C6-5115-4A64-A7CD-F86CAFC09CAE}"/>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99EA0ECD-9358-4157-A6D8-C5D7C0102F98}"/>
              </a:ext>
            </a:extLst>
          </p:cNvPr>
          <p:cNvSpPr>
            <a:spLocks noGrp="1"/>
          </p:cNvSpPr>
          <p:nvPr>
            <p:ph type="subTitle" idx="1"/>
          </p:nvPr>
        </p:nvSpPr>
        <p:spPr/>
        <p:txBody>
          <a:bodyPr/>
          <a:lstStyle/>
          <a:p>
            <a:endParaRPr lang="en-US"/>
          </a:p>
        </p:txBody>
      </p:sp>
      <p:graphicFrame>
        <p:nvGraphicFramePr>
          <p:cNvPr id="5" name="Table 5">
            <a:extLst>
              <a:ext uri="{FF2B5EF4-FFF2-40B4-BE49-F238E27FC236}">
                <a16:creationId xmlns:a16="http://schemas.microsoft.com/office/drawing/2014/main" id="{09B96031-D16A-421E-BD07-DBAAB2B63A1C}"/>
              </a:ext>
            </a:extLst>
          </p:cNvPr>
          <p:cNvGraphicFramePr>
            <a:graphicFrameLocks noGrp="1"/>
          </p:cNvGraphicFramePr>
          <p:nvPr>
            <p:extLst>
              <p:ext uri="{D42A27DB-BD31-4B8C-83A1-F6EECF244321}">
                <p14:modId xmlns:p14="http://schemas.microsoft.com/office/powerpoint/2010/main" val="2700849308"/>
              </p:ext>
            </p:extLst>
          </p:nvPr>
        </p:nvGraphicFramePr>
        <p:xfrm>
          <a:off x="554736" y="1372809"/>
          <a:ext cx="11022221" cy="4958080"/>
        </p:xfrm>
        <a:graphic>
          <a:graphicData uri="http://schemas.openxmlformats.org/drawingml/2006/table">
            <a:tbl>
              <a:tblPr firstRow="1" bandRow="1">
                <a:tableStyleId>{5C22544A-7EE6-4342-B048-85BDC9FD1C3A}</a:tableStyleId>
              </a:tblPr>
              <a:tblGrid>
                <a:gridCol w="4346883">
                  <a:extLst>
                    <a:ext uri="{9D8B030D-6E8A-4147-A177-3AD203B41FA5}">
                      <a16:colId xmlns:a16="http://schemas.microsoft.com/office/drawing/2014/main" val="2013220988"/>
                    </a:ext>
                  </a:extLst>
                </a:gridCol>
                <a:gridCol w="6675338">
                  <a:extLst>
                    <a:ext uri="{9D8B030D-6E8A-4147-A177-3AD203B41FA5}">
                      <a16:colId xmlns:a16="http://schemas.microsoft.com/office/drawing/2014/main" val="1605882306"/>
                    </a:ext>
                  </a:extLst>
                </a:gridCol>
              </a:tblGrid>
              <a:tr h="370840">
                <a:tc>
                  <a:txBody>
                    <a:bodyPr/>
                    <a:lstStyle/>
                    <a:p>
                      <a:r>
                        <a:rPr lang="en-US" dirty="0"/>
                        <a:t>DNS resource records</a:t>
                      </a:r>
                    </a:p>
                  </a:txBody>
                  <a:tcPr/>
                </a:tc>
                <a:tc>
                  <a:txBody>
                    <a:bodyPr/>
                    <a:lstStyle/>
                    <a:p>
                      <a:r>
                        <a:rPr lang="en-US" dirty="0"/>
                        <a:t>Description</a:t>
                      </a:r>
                    </a:p>
                  </a:txBody>
                  <a:tcPr/>
                </a:tc>
                <a:extLst>
                  <a:ext uri="{0D108BD9-81ED-4DB2-BD59-A6C34878D82A}">
                    <a16:rowId xmlns:a16="http://schemas.microsoft.com/office/drawing/2014/main" val="1439532601"/>
                  </a:ext>
                </a:extLst>
              </a:tr>
              <a:tr h="370840">
                <a:tc>
                  <a:txBody>
                    <a:bodyPr/>
                    <a:lstStyle/>
                    <a:p>
                      <a:r>
                        <a:rPr lang="en-US" sz="1800" b="0" i="0" u="none" strike="noStrike" kern="1200" baseline="0" dirty="0">
                          <a:solidFill>
                            <a:schemeClr val="dk1"/>
                          </a:solidFill>
                          <a:latin typeface="+mn-lt"/>
                          <a:ea typeface="+mn-ea"/>
                          <a:cs typeface="+mn-cs"/>
                        </a:rPr>
                        <a:t>Start-of-authority (SOA) resource record</a:t>
                      </a:r>
                      <a:endParaRPr lang="en-US" dirty="0"/>
                    </a:p>
                  </a:txBody>
                  <a:tcPr/>
                </a:tc>
                <a:tc>
                  <a:txBody>
                    <a:bodyPr/>
                    <a:lstStyle/>
                    <a:p>
                      <a:r>
                        <a:rPr lang="en-US" sz="1800" b="0" i="0" u="none" strike="noStrike" kern="1200" baseline="0" dirty="0">
                          <a:solidFill>
                            <a:schemeClr val="dk1"/>
                          </a:solidFill>
                          <a:latin typeface="+mn-lt"/>
                          <a:ea typeface="+mn-ea"/>
                          <a:cs typeface="+mn-cs"/>
                        </a:rPr>
                        <a:t>identifies the primary name server for a DNS zone, in addition to other specifics, such as Time to Live (TTL) and refresh.</a:t>
                      </a:r>
                      <a:endParaRPr lang="en-US" dirty="0"/>
                    </a:p>
                  </a:txBody>
                  <a:tcPr/>
                </a:tc>
                <a:extLst>
                  <a:ext uri="{0D108BD9-81ED-4DB2-BD59-A6C34878D82A}">
                    <a16:rowId xmlns:a16="http://schemas.microsoft.com/office/drawing/2014/main" val="43331969"/>
                  </a:ext>
                </a:extLst>
              </a:tr>
              <a:tr h="370840">
                <a:tc>
                  <a:txBody>
                    <a:bodyPr/>
                    <a:lstStyle/>
                    <a:p>
                      <a:r>
                        <a:rPr lang="en-US" sz="1800" b="0" i="0" u="none" strike="noStrike" kern="1200" baseline="0" dirty="0">
                          <a:solidFill>
                            <a:schemeClr val="dk1"/>
                          </a:solidFill>
                          <a:latin typeface="+mn-lt"/>
                          <a:ea typeface="+mn-ea"/>
                          <a:cs typeface="+mn-cs"/>
                        </a:rPr>
                        <a:t>Host address (A) resource record</a:t>
                      </a:r>
                      <a:endParaRPr lang="en-US" dirty="0"/>
                    </a:p>
                  </a:txBody>
                  <a:tcPr/>
                </a:tc>
                <a:tc>
                  <a:txBody>
                    <a:bodyPr/>
                    <a:lstStyle/>
                    <a:p>
                      <a:r>
                        <a:rPr lang="en-US" sz="1800" b="0" i="0" u="none" strike="noStrike" kern="1200" baseline="0" dirty="0">
                          <a:solidFill>
                            <a:schemeClr val="dk1"/>
                          </a:solidFill>
                          <a:latin typeface="+mn-lt"/>
                          <a:ea typeface="+mn-ea"/>
                          <a:cs typeface="+mn-cs"/>
                        </a:rPr>
                        <a:t>resolves a host name to an IPv4 address.</a:t>
                      </a:r>
                      <a:endParaRPr lang="en-US" dirty="0"/>
                    </a:p>
                  </a:txBody>
                  <a:tcPr/>
                </a:tc>
                <a:extLst>
                  <a:ext uri="{0D108BD9-81ED-4DB2-BD59-A6C34878D82A}">
                    <a16:rowId xmlns:a16="http://schemas.microsoft.com/office/drawing/2014/main" val="635075945"/>
                  </a:ext>
                </a:extLst>
              </a:tr>
              <a:tr h="370840">
                <a:tc>
                  <a:txBody>
                    <a:bodyPr/>
                    <a:lstStyle/>
                    <a:p>
                      <a:r>
                        <a:rPr lang="en-US" sz="1800" b="0" i="0" u="none" strike="noStrike" kern="1200" baseline="0" dirty="0">
                          <a:solidFill>
                            <a:schemeClr val="dk1"/>
                          </a:solidFill>
                          <a:latin typeface="+mn-lt"/>
                          <a:ea typeface="+mn-ea"/>
                          <a:cs typeface="+mn-cs"/>
                        </a:rPr>
                        <a:t>Canonical name (CNAME) resource record</a:t>
                      </a:r>
                      <a:endParaRPr lang="en-US" dirty="0"/>
                    </a:p>
                  </a:txBody>
                  <a:tcPr/>
                </a:tc>
                <a:tc>
                  <a:txBody>
                    <a:bodyPr/>
                    <a:lstStyle/>
                    <a:p>
                      <a:r>
                        <a:rPr lang="en-US" sz="1800" b="0" i="0" u="none" strike="noStrike" kern="1200" baseline="0" dirty="0">
                          <a:solidFill>
                            <a:schemeClr val="dk1"/>
                          </a:solidFill>
                          <a:latin typeface="+mn-lt"/>
                          <a:ea typeface="+mn-ea"/>
                          <a:cs typeface="+mn-cs"/>
                        </a:rPr>
                        <a:t>An alias record type that maps one name to another</a:t>
                      </a:r>
                    </a:p>
                    <a:p>
                      <a:r>
                        <a:rPr lang="en-US" sz="1800" b="0" i="0" u="none" strike="noStrike" kern="1200" baseline="0" dirty="0">
                          <a:solidFill>
                            <a:schemeClr val="dk1"/>
                          </a:solidFill>
                          <a:latin typeface="+mn-lt"/>
                          <a:ea typeface="+mn-ea"/>
                          <a:cs typeface="+mn-cs"/>
                        </a:rPr>
                        <a:t>(for example, www.microsoft.com is a CNAME of the</a:t>
                      </a:r>
                    </a:p>
                    <a:p>
                      <a:r>
                        <a:rPr lang="en-US" sz="1800" b="0" i="0" u="none" strike="noStrike" kern="1200" baseline="0" dirty="0">
                          <a:solidFill>
                            <a:schemeClr val="dk1"/>
                          </a:solidFill>
                          <a:latin typeface="+mn-lt"/>
                          <a:ea typeface="+mn-ea"/>
                          <a:cs typeface="+mn-cs"/>
                        </a:rPr>
                        <a:t>A record microsoft.com).</a:t>
                      </a:r>
                      <a:endParaRPr lang="en-US" dirty="0"/>
                    </a:p>
                  </a:txBody>
                  <a:tcPr/>
                </a:tc>
                <a:extLst>
                  <a:ext uri="{0D108BD9-81ED-4DB2-BD59-A6C34878D82A}">
                    <a16:rowId xmlns:a16="http://schemas.microsoft.com/office/drawing/2014/main" val="814745176"/>
                  </a:ext>
                </a:extLst>
              </a:tr>
              <a:tr h="370840">
                <a:tc>
                  <a:txBody>
                    <a:bodyPr/>
                    <a:lstStyle/>
                    <a:p>
                      <a:r>
                        <a:rPr lang="en-US" sz="1800" b="0" i="0" u="none" strike="noStrike" kern="1200" baseline="0" dirty="0">
                          <a:solidFill>
                            <a:schemeClr val="dk1"/>
                          </a:solidFill>
                          <a:latin typeface="+mn-lt"/>
                          <a:ea typeface="+mn-ea"/>
                          <a:cs typeface="+mn-cs"/>
                        </a:rPr>
                        <a:t>MX resource record</a:t>
                      </a:r>
                      <a:endParaRPr lang="en-US" dirty="0"/>
                    </a:p>
                  </a:txBody>
                  <a:tcPr/>
                </a:tc>
                <a:tc>
                  <a:txBody>
                    <a:bodyPr/>
                    <a:lstStyle/>
                    <a:p>
                      <a:r>
                        <a:rPr lang="en-US" sz="1800" b="0" i="0" u="none" strike="noStrike" kern="1200" baseline="0" dirty="0">
                          <a:solidFill>
                            <a:schemeClr val="dk1"/>
                          </a:solidFill>
                          <a:latin typeface="+mn-lt"/>
                          <a:ea typeface="+mn-ea"/>
                          <a:cs typeface="+mn-cs"/>
                        </a:rPr>
                        <a:t>Specify an email server for a particular domain.</a:t>
                      </a:r>
                      <a:endParaRPr lang="en-US" dirty="0"/>
                    </a:p>
                  </a:txBody>
                  <a:tcPr/>
                </a:tc>
                <a:extLst>
                  <a:ext uri="{0D108BD9-81ED-4DB2-BD59-A6C34878D82A}">
                    <a16:rowId xmlns:a16="http://schemas.microsoft.com/office/drawing/2014/main" val="731172090"/>
                  </a:ext>
                </a:extLst>
              </a:tr>
              <a:tr h="370840">
                <a:tc>
                  <a:txBody>
                    <a:bodyPr/>
                    <a:lstStyle/>
                    <a:p>
                      <a:r>
                        <a:rPr lang="en-US" sz="1800" b="0" i="0" u="none" strike="noStrike" kern="1200" baseline="0" dirty="0">
                          <a:solidFill>
                            <a:schemeClr val="dk1"/>
                          </a:solidFill>
                          <a:latin typeface="+mn-lt"/>
                          <a:ea typeface="+mn-ea"/>
                          <a:cs typeface="+mn-cs"/>
                        </a:rPr>
                        <a:t>SRV resource record</a:t>
                      </a:r>
                      <a:endParaRPr lang="en-US" dirty="0"/>
                    </a:p>
                  </a:txBody>
                  <a:tcPr/>
                </a:tc>
                <a:tc>
                  <a:txBody>
                    <a:bodyPr/>
                    <a:lstStyle/>
                    <a:p>
                      <a:r>
                        <a:rPr lang="en-US" sz="1800" b="0" i="0" u="none" strike="noStrike" kern="1200" baseline="0" dirty="0">
                          <a:solidFill>
                            <a:schemeClr val="dk1"/>
                          </a:solidFill>
                          <a:latin typeface="+mn-lt"/>
                          <a:ea typeface="+mn-ea"/>
                          <a:cs typeface="+mn-cs"/>
                        </a:rPr>
                        <a:t>Identifies a service that is available in the domain. Active Directory uses these records extensively.</a:t>
                      </a:r>
                      <a:endParaRPr lang="en-US" dirty="0"/>
                    </a:p>
                  </a:txBody>
                  <a:tcPr/>
                </a:tc>
                <a:extLst>
                  <a:ext uri="{0D108BD9-81ED-4DB2-BD59-A6C34878D82A}">
                    <a16:rowId xmlns:a16="http://schemas.microsoft.com/office/drawing/2014/main" val="452334903"/>
                  </a:ext>
                </a:extLst>
              </a:tr>
              <a:tr h="370840">
                <a:tc>
                  <a:txBody>
                    <a:bodyPr/>
                    <a:lstStyle/>
                    <a:p>
                      <a:r>
                        <a:rPr lang="en-US" sz="1800" b="0" i="0" u="none" strike="noStrike" kern="1200" baseline="0" dirty="0">
                          <a:solidFill>
                            <a:schemeClr val="dk1"/>
                          </a:solidFill>
                          <a:latin typeface="+mn-lt"/>
                          <a:ea typeface="+mn-ea"/>
                          <a:cs typeface="+mn-cs"/>
                        </a:rPr>
                        <a:t>Name server (NS) resource record</a:t>
                      </a:r>
                      <a:endParaRPr lang="en-US" dirty="0"/>
                    </a:p>
                  </a:txBody>
                  <a:tcPr/>
                </a:tc>
                <a:tc>
                  <a:txBody>
                    <a:bodyPr/>
                    <a:lstStyle/>
                    <a:p>
                      <a:endParaRPr lang="en-US"/>
                    </a:p>
                  </a:txBody>
                  <a:tcPr/>
                </a:tc>
                <a:extLst>
                  <a:ext uri="{0D108BD9-81ED-4DB2-BD59-A6C34878D82A}">
                    <a16:rowId xmlns:a16="http://schemas.microsoft.com/office/drawing/2014/main" val="221137817"/>
                  </a:ext>
                </a:extLst>
              </a:tr>
              <a:tr h="370840">
                <a:tc>
                  <a:txBody>
                    <a:bodyPr/>
                    <a:lstStyle/>
                    <a:p>
                      <a:r>
                        <a:rPr lang="en-US" sz="1800" b="0" i="0" u="none" strike="noStrike" kern="1200" baseline="0" dirty="0">
                          <a:solidFill>
                            <a:schemeClr val="dk1"/>
                          </a:solidFill>
                          <a:latin typeface="+mn-lt"/>
                          <a:ea typeface="+mn-ea"/>
                          <a:cs typeface="+mn-cs"/>
                        </a:rPr>
                        <a:t>AAAA</a:t>
                      </a:r>
                      <a:endParaRPr lang="en-US" dirty="0"/>
                    </a:p>
                  </a:txBody>
                  <a:tcPr/>
                </a:tc>
                <a:tc>
                  <a:txBody>
                    <a:bodyPr/>
                    <a:lstStyle/>
                    <a:p>
                      <a:r>
                        <a:rPr lang="en-US" sz="1800" b="0" i="0" u="none" strike="noStrike" kern="1200" baseline="0" dirty="0">
                          <a:solidFill>
                            <a:schemeClr val="dk1"/>
                          </a:solidFill>
                          <a:latin typeface="+mn-lt"/>
                          <a:ea typeface="+mn-ea"/>
                          <a:cs typeface="+mn-cs"/>
                        </a:rPr>
                        <a:t>resolves a host name to an IPv6</a:t>
                      </a:r>
                    </a:p>
                    <a:p>
                      <a:r>
                        <a:rPr lang="en-US" sz="1800" b="0" i="0" u="none" strike="noStrike" kern="1200" baseline="0" dirty="0">
                          <a:solidFill>
                            <a:schemeClr val="dk1"/>
                          </a:solidFill>
                          <a:latin typeface="+mn-lt"/>
                          <a:ea typeface="+mn-ea"/>
                          <a:cs typeface="+mn-cs"/>
                        </a:rPr>
                        <a:t>address.</a:t>
                      </a:r>
                      <a:endParaRPr lang="en-US" dirty="0"/>
                    </a:p>
                  </a:txBody>
                  <a:tcPr/>
                </a:tc>
                <a:extLst>
                  <a:ext uri="{0D108BD9-81ED-4DB2-BD59-A6C34878D82A}">
                    <a16:rowId xmlns:a16="http://schemas.microsoft.com/office/drawing/2014/main" val="673321032"/>
                  </a:ext>
                </a:extLst>
              </a:tr>
              <a:tr h="370840">
                <a:tc>
                  <a:txBody>
                    <a:bodyPr/>
                    <a:lstStyle/>
                    <a:p>
                      <a:r>
                        <a:rPr lang="en-US" sz="1800" b="0" i="0" u="none" strike="noStrike" kern="1200" baseline="0" dirty="0">
                          <a:solidFill>
                            <a:schemeClr val="dk1"/>
                          </a:solidFill>
                          <a:latin typeface="+mn-lt"/>
                          <a:ea typeface="+mn-ea"/>
                          <a:cs typeface="+mn-cs"/>
                        </a:rPr>
                        <a:t>Pointer (PTR) resource record</a:t>
                      </a:r>
                      <a:endParaRPr lang="en-US" dirty="0"/>
                    </a:p>
                  </a:txBody>
                  <a:tcPr/>
                </a:tc>
                <a:tc>
                  <a:txBody>
                    <a:bodyPr/>
                    <a:lstStyle/>
                    <a:p>
                      <a:r>
                        <a:rPr lang="en-US" sz="1800" b="0" i="0" u="none" strike="noStrike" kern="1200" baseline="0" dirty="0">
                          <a:solidFill>
                            <a:schemeClr val="dk1"/>
                          </a:solidFill>
                          <a:latin typeface="+mn-lt"/>
                          <a:ea typeface="+mn-ea"/>
                          <a:cs typeface="+mn-cs"/>
                        </a:rPr>
                        <a:t>look up and map an IP address to a domain name. The reverse lookup zone stores the names.</a:t>
                      </a:r>
                      <a:endParaRPr lang="en-US" dirty="0"/>
                    </a:p>
                  </a:txBody>
                  <a:tcPr/>
                </a:tc>
                <a:extLst>
                  <a:ext uri="{0D108BD9-81ED-4DB2-BD59-A6C34878D82A}">
                    <a16:rowId xmlns:a16="http://schemas.microsoft.com/office/drawing/2014/main" val="662941727"/>
                  </a:ext>
                </a:extLst>
              </a:tr>
            </a:tbl>
          </a:graphicData>
        </a:graphic>
      </p:graphicFrame>
    </p:spTree>
    <p:extLst>
      <p:ext uri="{BB962C8B-B14F-4D97-AF65-F5344CB8AC3E}">
        <p14:creationId xmlns:p14="http://schemas.microsoft.com/office/powerpoint/2010/main" val="38289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0952967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40" name="think-cell Slide" r:id="rId13" imgW="186" imgH="179" progId="TCLayout.ActiveDocument.1">
                  <p:embed/>
                </p:oleObj>
              </mc:Choice>
              <mc:Fallback>
                <p:oleObj name="think-cell Slide" r:id="rId13"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5" action="ppaction://hlinksldjump"/>
            <a:extLst>
              <a:ext uri="{FF2B5EF4-FFF2-40B4-BE49-F238E27FC236}">
                <a16:creationId xmlns:a16="http://schemas.microsoft.com/office/drawing/2014/main" id="{782401FE-71AB-4D43-AEC8-B6E702C9AD81}"/>
              </a:ext>
            </a:extLst>
          </p:cNvPr>
          <p:cNvSpPr>
            <a:spLocks noGrp="1"/>
          </p:cNvSpPr>
          <p:nvPr>
            <p:custDataLst>
              <p:tags r:id="rId7"/>
            </p:custDataLst>
          </p:nvPr>
        </p:nvSpPr>
        <p:spPr bwMode="gray">
          <a:xfrm>
            <a:off x="4978399" y="2289175"/>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DNS resource </a:t>
            </a:r>
            <a:r>
              <a:rPr lang="en-US"/>
              <a:t>record types</a:t>
            </a:r>
            <a:endParaRPr lang="en-US" dirty="0"/>
          </a:p>
        </p:txBody>
      </p:sp>
      <p:sp>
        <p:nvSpPr>
          <p:cNvPr id="15" name="Text Placeholder 2">
            <a:extLst>
              <a:ext uri="{FF2B5EF4-FFF2-40B4-BE49-F238E27FC236}">
                <a16:creationId xmlns:a16="http://schemas.microsoft.com/office/drawing/2014/main" id="{9B03F6F8-439C-43D5-984A-9036F7EA0296}"/>
              </a:ext>
            </a:extLst>
          </p:cNvPr>
          <p:cNvSpPr>
            <a:spLocks noGrp="1"/>
          </p:cNvSpPr>
          <p:nvPr>
            <p:custDataLst>
              <p:tags r:id="rId8"/>
            </p:custDataLst>
          </p:nvPr>
        </p:nvSpPr>
        <p:spPr bwMode="gray">
          <a:xfrm>
            <a:off x="4978400" y="2695575"/>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Creating records in DNS</a:t>
            </a:r>
            <a:endParaRPr lang="en-US" b="1" dirty="0">
              <a:solidFill>
                <a:schemeClr val="tx2"/>
              </a:solidFill>
            </a:endParaRPr>
          </a:p>
        </p:txBody>
      </p:sp>
      <p:sp>
        <p:nvSpPr>
          <p:cNvPr id="19" name="Text Placeholder 2">
            <a:hlinkClick r:id="rId16" action="ppaction://hlinksldjump"/>
            <a:extLst>
              <a:ext uri="{FF2B5EF4-FFF2-40B4-BE49-F238E27FC236}">
                <a16:creationId xmlns:a16="http://schemas.microsoft.com/office/drawing/2014/main" id="{4C2E5F70-FC02-41BD-B18B-858B80311E5B}"/>
              </a:ext>
            </a:extLst>
          </p:cNvPr>
          <p:cNvSpPr>
            <a:spLocks noGrp="1"/>
          </p:cNvSpPr>
          <p:nvPr>
            <p:custDataLst>
              <p:tags r:id="rId9"/>
            </p:custDataLst>
          </p:nvPr>
        </p:nvSpPr>
        <p:spPr bwMode="gray">
          <a:xfrm>
            <a:off x="4978400" y="310356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Configuring DNS zones</a:t>
            </a:r>
            <a:endParaRPr lang="en-US" dirty="0"/>
          </a:p>
        </p:txBody>
      </p:sp>
      <p:sp>
        <p:nvSpPr>
          <p:cNvPr id="37" name="Text Placeholder 2">
            <a:hlinkClick r:id="rId17" action="ppaction://hlinksldjump"/>
            <a:extLst>
              <a:ext uri="{FF2B5EF4-FFF2-40B4-BE49-F238E27FC236}">
                <a16:creationId xmlns:a16="http://schemas.microsoft.com/office/drawing/2014/main" id="{C2BCB714-95D2-4AA7-8516-1C12EC4E1928}"/>
              </a:ext>
            </a:extLst>
          </p:cNvPr>
          <p:cNvSpPr>
            <a:spLocks noGrp="1"/>
          </p:cNvSpPr>
          <p:nvPr>
            <p:custDataLst>
              <p:tags r:id="rId10"/>
            </p:custDataLst>
          </p:nvPr>
        </p:nvSpPr>
        <p:spPr bwMode="gray">
          <a:xfrm>
            <a:off x="4978400" y="3509963"/>
            <a:ext cx="6661150" cy="652463"/>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square" lIns="80963" tIns="80963" rIns="163513"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Primary zone </a:t>
            </a:r>
            <a:r>
              <a:rPr lang="en-US" altLang="en-US" dirty="0"/>
              <a:t>vs secondary zones vs. stub zone vs. AD-integrated zone</a:t>
            </a:r>
            <a:endParaRPr lang="en-US" dirty="0"/>
          </a:p>
        </p:txBody>
      </p:sp>
      <p:sp>
        <p:nvSpPr>
          <p:cNvPr id="39" name="Text Placeholder 2">
            <a:hlinkClick r:id="rId18" action="ppaction://hlinksldjump"/>
            <a:extLst>
              <a:ext uri="{FF2B5EF4-FFF2-40B4-BE49-F238E27FC236}">
                <a16:creationId xmlns:a16="http://schemas.microsoft.com/office/drawing/2014/main" id="{BC7A8E65-7F44-419F-BCBF-465C6889E901}"/>
              </a:ext>
            </a:extLst>
          </p:cNvPr>
          <p:cNvSpPr>
            <a:spLocks noGrp="1"/>
          </p:cNvSpPr>
          <p:nvPr>
            <p:custDataLst>
              <p:tags r:id="rId11"/>
            </p:custDataLst>
          </p:nvPr>
        </p:nvSpPr>
        <p:spPr bwMode="gray">
          <a:xfrm>
            <a:off x="4978400" y="4162425"/>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Zone replication</a:t>
            </a:r>
            <a:endParaRPr lang="en-US" dirty="0"/>
          </a:p>
        </p:txBody>
      </p:sp>
    </p:spTree>
    <p:extLst>
      <p:ext uri="{BB962C8B-B14F-4D97-AF65-F5344CB8AC3E}">
        <p14:creationId xmlns:p14="http://schemas.microsoft.com/office/powerpoint/2010/main" val="497982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72FE73-1070-416F-94F4-458C4B0FF724}"/>
              </a:ext>
            </a:extLst>
          </p:cNvPr>
          <p:cNvGraphicFramePr>
            <a:graphicFrameLocks noChangeAspect="1"/>
          </p:cNvGraphicFramePr>
          <p:nvPr>
            <p:custDataLst>
              <p:tags r:id="rId2"/>
            </p:custDataLst>
            <p:extLst>
              <p:ext uri="{D42A27DB-BD31-4B8C-83A1-F6EECF244321}">
                <p14:modId xmlns:p14="http://schemas.microsoft.com/office/powerpoint/2010/main" val="8816453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64"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801AC3B-0428-48EF-BDCD-A2EA0F9B55C0}"/>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20452CB-8A18-4585-89C7-1FCF609B6D8E}"/>
              </a:ext>
            </a:extLst>
          </p:cNvPr>
          <p:cNvSpPr>
            <a:spLocks noGrp="1"/>
          </p:cNvSpPr>
          <p:nvPr>
            <p:ph type="title"/>
          </p:nvPr>
        </p:nvSpPr>
        <p:spPr/>
        <p:txBody>
          <a:bodyPr/>
          <a:lstStyle/>
          <a:p>
            <a:r>
              <a:rPr lang="en-US" dirty="0"/>
              <a:t>Creating records in DNS</a:t>
            </a:r>
          </a:p>
        </p:txBody>
      </p:sp>
      <p:sp>
        <p:nvSpPr>
          <p:cNvPr id="3" name="Text Placeholder 2">
            <a:extLst>
              <a:ext uri="{FF2B5EF4-FFF2-40B4-BE49-F238E27FC236}">
                <a16:creationId xmlns:a16="http://schemas.microsoft.com/office/drawing/2014/main" id="{74735DE3-AD53-48E6-B33F-A24ECE714FF5}"/>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11EADAB7-24F4-4F5E-B976-935618157360}"/>
              </a:ext>
            </a:extLst>
          </p:cNvPr>
          <p:cNvSpPr>
            <a:spLocks noGrp="1"/>
          </p:cNvSpPr>
          <p:nvPr>
            <p:ph type="subTitle" idx="1"/>
          </p:nvPr>
        </p:nvSpPr>
        <p:spPr/>
        <p:txBody>
          <a:bodyPr/>
          <a:lstStyle/>
          <a:p>
            <a:endParaRPr lang="en-US"/>
          </a:p>
        </p:txBody>
      </p:sp>
      <p:sp>
        <p:nvSpPr>
          <p:cNvPr id="7" name="Rectangle 6">
            <a:extLst>
              <a:ext uri="{FF2B5EF4-FFF2-40B4-BE49-F238E27FC236}">
                <a16:creationId xmlns:a16="http://schemas.microsoft.com/office/drawing/2014/main" id="{24C84558-5ED8-4F04-AB90-F28BD033117E}"/>
              </a:ext>
            </a:extLst>
          </p:cNvPr>
          <p:cNvSpPr/>
          <p:nvPr/>
        </p:nvSpPr>
        <p:spPr>
          <a:xfrm>
            <a:off x="402772" y="1306277"/>
            <a:ext cx="5502733" cy="1908215"/>
          </a:xfrm>
          <a:prstGeom prst="rect">
            <a:avLst/>
          </a:prstGeom>
        </p:spPr>
        <p:txBody>
          <a:bodyPr wrap="square">
            <a:spAutoFit/>
          </a:bodyPr>
          <a:lstStyle/>
          <a:p>
            <a:r>
              <a:rPr lang="en-US" sz="2800" b="1" dirty="0">
                <a:latin typeface="Segoe,Bold"/>
              </a:rPr>
              <a:t>Dynamic creation</a:t>
            </a:r>
          </a:p>
          <a:p>
            <a:r>
              <a:rPr lang="en-US" dirty="0">
                <a:latin typeface="Segoe"/>
              </a:rPr>
              <a:t>When dynamic updates are allowed for a DNS zone, clients that use DNS will register with the DNS  server, and then the resource records for each client are created automatically. This configuration is known as </a:t>
            </a:r>
            <a:r>
              <a:rPr lang="en-US" i="1" dirty="0">
                <a:latin typeface="Segoe,Italic"/>
              </a:rPr>
              <a:t>dynamic updates</a:t>
            </a:r>
            <a:r>
              <a:rPr lang="en-US" i="1" dirty="0">
                <a:latin typeface="Segoe"/>
              </a:rPr>
              <a:t>.</a:t>
            </a:r>
            <a:endParaRPr lang="en-US" dirty="0">
              <a:latin typeface="Segoe"/>
            </a:endParaRPr>
          </a:p>
        </p:txBody>
      </p:sp>
      <p:sp>
        <p:nvSpPr>
          <p:cNvPr id="8" name="Rectangle 7">
            <a:extLst>
              <a:ext uri="{FF2B5EF4-FFF2-40B4-BE49-F238E27FC236}">
                <a16:creationId xmlns:a16="http://schemas.microsoft.com/office/drawing/2014/main" id="{99CA29A9-0268-4760-8D00-20D1297E88B4}"/>
              </a:ext>
            </a:extLst>
          </p:cNvPr>
          <p:cNvSpPr/>
          <p:nvPr/>
        </p:nvSpPr>
        <p:spPr>
          <a:xfrm>
            <a:off x="5905505" y="1307684"/>
            <a:ext cx="5736772" cy="2462213"/>
          </a:xfrm>
          <a:prstGeom prst="rect">
            <a:avLst/>
          </a:prstGeom>
        </p:spPr>
        <p:txBody>
          <a:bodyPr wrap="square">
            <a:spAutoFit/>
          </a:bodyPr>
          <a:lstStyle/>
          <a:p>
            <a:r>
              <a:rPr lang="en-US" sz="2800" b="1" dirty="0">
                <a:latin typeface="Segoe,Bold"/>
              </a:rPr>
              <a:t>Manual creation</a:t>
            </a:r>
          </a:p>
          <a:p>
            <a:r>
              <a:rPr lang="en-US" dirty="0">
                <a:latin typeface="Segoe"/>
              </a:rPr>
              <a:t>If dynamic updates are not enabled for a DNS zone, you must create resource records manually. Even</a:t>
            </a:r>
          </a:p>
          <a:p>
            <a:r>
              <a:rPr lang="en-US" dirty="0">
                <a:latin typeface="Segoe"/>
              </a:rPr>
              <a:t>when dynamic updates is enabled, you must still manually create some records. Alias, or CNAME records, for example, are commonly created manually to provide an alias DNS name for a node on the network</a:t>
            </a:r>
            <a:endParaRPr lang="en-US" dirty="0"/>
          </a:p>
        </p:txBody>
      </p:sp>
    </p:spTree>
    <p:extLst>
      <p:ext uri="{BB962C8B-B14F-4D97-AF65-F5344CB8AC3E}">
        <p14:creationId xmlns:p14="http://schemas.microsoft.com/office/powerpoint/2010/main" val="3773484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5087D58-9C7C-43DA-A1D8-48CE6D9950B5}"/>
              </a:ext>
            </a:extLst>
          </p:cNvPr>
          <p:cNvGraphicFramePr>
            <a:graphicFrameLocks noChangeAspect="1"/>
          </p:cNvGraphicFramePr>
          <p:nvPr>
            <p:custDataLst>
              <p:tags r:id="rId2"/>
            </p:custDataLst>
            <p:extLst>
              <p:ext uri="{D42A27DB-BD31-4B8C-83A1-F6EECF244321}">
                <p14:modId xmlns:p14="http://schemas.microsoft.com/office/powerpoint/2010/main" val="40631823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8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427A105-74F3-4759-B9D5-C9A6FB03F9F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0281291-E249-41E8-A3D1-2507776CFF37}"/>
              </a:ext>
            </a:extLst>
          </p:cNvPr>
          <p:cNvSpPr>
            <a:spLocks noGrp="1"/>
          </p:cNvSpPr>
          <p:nvPr>
            <p:ph type="title"/>
          </p:nvPr>
        </p:nvSpPr>
        <p:spPr/>
        <p:txBody>
          <a:bodyPr/>
          <a:lstStyle/>
          <a:p>
            <a:r>
              <a:rPr lang="en-US" dirty="0"/>
              <a:t>Creating records in DNS</a:t>
            </a:r>
          </a:p>
        </p:txBody>
      </p:sp>
      <p:sp>
        <p:nvSpPr>
          <p:cNvPr id="3" name="Text Placeholder 2">
            <a:extLst>
              <a:ext uri="{FF2B5EF4-FFF2-40B4-BE49-F238E27FC236}">
                <a16:creationId xmlns:a16="http://schemas.microsoft.com/office/drawing/2014/main" id="{A67F2A12-F897-408B-A107-0C0FD59A103F}"/>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F6A29377-7468-4DB0-9021-BF1BB25FE0B2}"/>
              </a:ext>
            </a:extLst>
          </p:cNvPr>
          <p:cNvSpPr>
            <a:spLocks noGrp="1"/>
          </p:cNvSpPr>
          <p:nvPr>
            <p:ph type="subTitle" idx="1"/>
          </p:nvPr>
        </p:nvSpPr>
        <p:spPr/>
        <p:txBody>
          <a:bodyPr/>
          <a:lstStyle/>
          <a:p>
            <a:endParaRPr lang="en-US"/>
          </a:p>
        </p:txBody>
      </p:sp>
      <p:sp>
        <p:nvSpPr>
          <p:cNvPr id="7" name="Rectangle 6">
            <a:extLst>
              <a:ext uri="{FF2B5EF4-FFF2-40B4-BE49-F238E27FC236}">
                <a16:creationId xmlns:a16="http://schemas.microsoft.com/office/drawing/2014/main" id="{5217C1BD-9C6C-4A01-8744-5AE7ED503FEB}"/>
              </a:ext>
            </a:extLst>
          </p:cNvPr>
          <p:cNvSpPr/>
          <p:nvPr/>
        </p:nvSpPr>
        <p:spPr>
          <a:xfrm>
            <a:off x="554735" y="1280468"/>
            <a:ext cx="5541265" cy="2031325"/>
          </a:xfrm>
          <a:prstGeom prst="rect">
            <a:avLst/>
          </a:prstGeom>
        </p:spPr>
        <p:txBody>
          <a:bodyPr wrap="square">
            <a:spAutoFit/>
          </a:bodyPr>
          <a:lstStyle/>
          <a:p>
            <a:r>
              <a:rPr lang="en-US" dirty="0">
                <a:solidFill>
                  <a:srgbClr val="000000"/>
                </a:solidFill>
                <a:latin typeface="Segoe"/>
              </a:rPr>
              <a:t>Using DNS Manager console</a:t>
            </a:r>
          </a:p>
          <a:p>
            <a:pPr marL="342900" indent="-342900">
              <a:buFont typeface="+mj-lt"/>
              <a:buAutoNum type="arabicPeriod"/>
            </a:pPr>
            <a:r>
              <a:rPr lang="en-US" dirty="0">
                <a:solidFill>
                  <a:srgbClr val="000000"/>
                </a:solidFill>
                <a:latin typeface="Segoe"/>
              </a:rPr>
              <a:t>Right-click the zone, and then click one of the following: </a:t>
            </a:r>
            <a:r>
              <a:rPr lang="en-US" b="1" dirty="0">
                <a:solidFill>
                  <a:srgbClr val="000000"/>
                </a:solidFill>
                <a:latin typeface="Segoe,Bold"/>
              </a:rPr>
              <a:t>New Host</a:t>
            </a:r>
            <a:r>
              <a:rPr lang="en-US" dirty="0">
                <a:solidFill>
                  <a:srgbClr val="000000"/>
                </a:solidFill>
                <a:latin typeface="Segoe"/>
              </a:rPr>
              <a:t>, </a:t>
            </a:r>
            <a:r>
              <a:rPr lang="en-US" b="1" dirty="0">
                <a:solidFill>
                  <a:srgbClr val="000000"/>
                </a:solidFill>
                <a:latin typeface="Segoe,Bold"/>
              </a:rPr>
              <a:t>New Alias</a:t>
            </a:r>
            <a:r>
              <a:rPr lang="en-US" dirty="0">
                <a:solidFill>
                  <a:srgbClr val="000000"/>
                </a:solidFill>
                <a:latin typeface="Segoe"/>
              </a:rPr>
              <a:t>, </a:t>
            </a:r>
            <a:r>
              <a:rPr lang="en-US" b="1" dirty="0">
                <a:solidFill>
                  <a:srgbClr val="000000"/>
                </a:solidFill>
                <a:latin typeface="Segoe,Bold"/>
              </a:rPr>
              <a:t>New Mail Exchanger</a:t>
            </a:r>
            <a:r>
              <a:rPr lang="en-US" dirty="0">
                <a:solidFill>
                  <a:srgbClr val="000000"/>
                </a:solidFill>
                <a:latin typeface="Segoe"/>
              </a:rPr>
              <a:t>, or </a:t>
            </a:r>
            <a:r>
              <a:rPr lang="en-US" b="1" dirty="0">
                <a:solidFill>
                  <a:srgbClr val="000000"/>
                </a:solidFill>
                <a:latin typeface="Segoe,Bold"/>
              </a:rPr>
              <a:t>Other New Records</a:t>
            </a:r>
            <a:r>
              <a:rPr lang="en-US" dirty="0">
                <a:solidFill>
                  <a:srgbClr val="000000"/>
                </a:solidFill>
                <a:latin typeface="Segoe"/>
              </a:rPr>
              <a:t>.</a:t>
            </a:r>
          </a:p>
          <a:p>
            <a:pPr marL="342900" indent="-342900">
              <a:buFont typeface="+mj-lt"/>
              <a:buAutoNum type="arabicPeriod"/>
            </a:pPr>
            <a:r>
              <a:rPr lang="en-US" dirty="0">
                <a:solidFill>
                  <a:srgbClr val="000000"/>
                </a:solidFill>
                <a:latin typeface="Segoe"/>
              </a:rPr>
              <a:t>Type a host name for the new record, and fill in the other details for the record, depending on the record type.</a:t>
            </a:r>
            <a:endParaRPr lang="en-US" dirty="0"/>
          </a:p>
        </p:txBody>
      </p:sp>
      <p:sp>
        <p:nvSpPr>
          <p:cNvPr id="8" name="Rectangle 7">
            <a:extLst>
              <a:ext uri="{FF2B5EF4-FFF2-40B4-BE49-F238E27FC236}">
                <a16:creationId xmlns:a16="http://schemas.microsoft.com/office/drawing/2014/main" id="{2825A295-7579-47C0-8B39-4E018BE50F41}"/>
              </a:ext>
            </a:extLst>
          </p:cNvPr>
          <p:cNvSpPr/>
          <p:nvPr/>
        </p:nvSpPr>
        <p:spPr>
          <a:xfrm>
            <a:off x="6096000" y="1302550"/>
            <a:ext cx="5544312" cy="3139321"/>
          </a:xfrm>
          <a:prstGeom prst="rect">
            <a:avLst/>
          </a:prstGeom>
        </p:spPr>
        <p:txBody>
          <a:bodyPr wrap="square">
            <a:spAutoFit/>
          </a:bodyPr>
          <a:lstStyle/>
          <a:p>
            <a:r>
              <a:rPr lang="en-US" dirty="0">
                <a:solidFill>
                  <a:srgbClr val="000000"/>
                </a:solidFill>
                <a:latin typeface="Segoe"/>
              </a:rPr>
              <a:t>Using Windows PowerShell cmdlets:</a:t>
            </a:r>
          </a:p>
          <a:p>
            <a:r>
              <a:rPr lang="en-US" dirty="0">
                <a:solidFill>
                  <a:srgbClr val="000000"/>
                </a:solidFill>
                <a:latin typeface="Segoe"/>
              </a:rPr>
              <a:t>• </a:t>
            </a:r>
            <a:r>
              <a:rPr lang="en-US" b="1" dirty="0">
                <a:solidFill>
                  <a:srgbClr val="000000"/>
                </a:solidFill>
                <a:latin typeface="Segoe"/>
              </a:rPr>
              <a:t>Add-</a:t>
            </a:r>
            <a:r>
              <a:rPr lang="en-US" b="1" dirty="0" err="1">
                <a:solidFill>
                  <a:srgbClr val="000000"/>
                </a:solidFill>
                <a:latin typeface="Segoe"/>
              </a:rPr>
              <a:t>DnsServerResourceRecord</a:t>
            </a:r>
            <a:r>
              <a:rPr lang="en-US" dirty="0">
                <a:solidFill>
                  <a:srgbClr val="000000"/>
                </a:solidFill>
                <a:latin typeface="Segoe"/>
              </a:rPr>
              <a:t>. Creates any resource record, specified by type.</a:t>
            </a:r>
          </a:p>
          <a:p>
            <a:r>
              <a:rPr lang="en-US" dirty="0">
                <a:solidFill>
                  <a:srgbClr val="000000"/>
                </a:solidFill>
                <a:latin typeface="Segoe"/>
              </a:rPr>
              <a:t>• </a:t>
            </a:r>
            <a:r>
              <a:rPr lang="en-US" b="1" dirty="0">
                <a:solidFill>
                  <a:srgbClr val="000000"/>
                </a:solidFill>
                <a:latin typeface="Segoe"/>
              </a:rPr>
              <a:t>Add-</a:t>
            </a:r>
            <a:r>
              <a:rPr lang="en-US" b="1" dirty="0" err="1">
                <a:solidFill>
                  <a:srgbClr val="000000"/>
                </a:solidFill>
                <a:latin typeface="Segoe"/>
              </a:rPr>
              <a:t>DnsServerResourceRecordA</a:t>
            </a:r>
            <a:r>
              <a:rPr lang="en-US" dirty="0">
                <a:solidFill>
                  <a:srgbClr val="000000"/>
                </a:solidFill>
                <a:latin typeface="Segoe"/>
              </a:rPr>
              <a:t>. Creates a type A resource record.</a:t>
            </a:r>
          </a:p>
          <a:p>
            <a:r>
              <a:rPr lang="en-US" dirty="0">
                <a:solidFill>
                  <a:srgbClr val="000000"/>
                </a:solidFill>
                <a:latin typeface="Segoe"/>
              </a:rPr>
              <a:t>• </a:t>
            </a:r>
            <a:r>
              <a:rPr lang="en-US" b="1" dirty="0">
                <a:solidFill>
                  <a:srgbClr val="000000"/>
                </a:solidFill>
                <a:latin typeface="Segoe"/>
              </a:rPr>
              <a:t>Add-</a:t>
            </a:r>
            <a:r>
              <a:rPr lang="en-US" b="1" dirty="0" err="1">
                <a:solidFill>
                  <a:srgbClr val="000000"/>
                </a:solidFill>
                <a:latin typeface="Segoe"/>
              </a:rPr>
              <a:t>DnsServerResourceRecordCNAME</a:t>
            </a:r>
            <a:r>
              <a:rPr lang="en-US" dirty="0">
                <a:solidFill>
                  <a:srgbClr val="000000"/>
                </a:solidFill>
                <a:latin typeface="Segoe"/>
              </a:rPr>
              <a:t>. Creates a CNAME alias resource record.</a:t>
            </a:r>
          </a:p>
          <a:p>
            <a:r>
              <a:rPr lang="en-US" dirty="0">
                <a:solidFill>
                  <a:srgbClr val="000000"/>
                </a:solidFill>
                <a:latin typeface="Segoe"/>
              </a:rPr>
              <a:t>• </a:t>
            </a:r>
            <a:r>
              <a:rPr lang="en-US" b="1" dirty="0">
                <a:solidFill>
                  <a:srgbClr val="000000"/>
                </a:solidFill>
                <a:latin typeface="Segoe"/>
              </a:rPr>
              <a:t>Add-</a:t>
            </a:r>
            <a:r>
              <a:rPr lang="en-US" b="1" dirty="0" err="1">
                <a:solidFill>
                  <a:srgbClr val="000000"/>
                </a:solidFill>
                <a:latin typeface="Segoe"/>
              </a:rPr>
              <a:t>DnsServerResourceRecordMX</a:t>
            </a:r>
            <a:r>
              <a:rPr lang="en-US" dirty="0">
                <a:solidFill>
                  <a:srgbClr val="000000"/>
                </a:solidFill>
                <a:latin typeface="Segoe"/>
              </a:rPr>
              <a:t>. Creates an MX resource record.</a:t>
            </a:r>
          </a:p>
          <a:p>
            <a:r>
              <a:rPr lang="en-US" dirty="0">
                <a:solidFill>
                  <a:srgbClr val="000000"/>
                </a:solidFill>
                <a:latin typeface="Segoe"/>
              </a:rPr>
              <a:t>• </a:t>
            </a:r>
            <a:r>
              <a:rPr lang="en-US" b="1" dirty="0">
                <a:solidFill>
                  <a:srgbClr val="000000"/>
                </a:solidFill>
                <a:latin typeface="Segoe"/>
              </a:rPr>
              <a:t>Add-</a:t>
            </a:r>
            <a:r>
              <a:rPr lang="en-US" b="1" dirty="0" err="1">
                <a:solidFill>
                  <a:srgbClr val="000000"/>
                </a:solidFill>
                <a:latin typeface="Segoe"/>
              </a:rPr>
              <a:t>DnsServerResourceRecordPtr</a:t>
            </a:r>
            <a:r>
              <a:rPr lang="en-US" dirty="0">
                <a:solidFill>
                  <a:srgbClr val="000000"/>
                </a:solidFill>
                <a:latin typeface="Segoe"/>
              </a:rPr>
              <a:t>. Creates a PTR resource record.</a:t>
            </a:r>
          </a:p>
        </p:txBody>
      </p:sp>
    </p:spTree>
    <p:extLst>
      <p:ext uri="{BB962C8B-B14F-4D97-AF65-F5344CB8AC3E}">
        <p14:creationId xmlns:p14="http://schemas.microsoft.com/office/powerpoint/2010/main" val="3318935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6655936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49" name="think-cell Slide" r:id="rId13" imgW="186" imgH="179" progId="TCLayout.ActiveDocument.1">
                  <p:embed/>
                </p:oleObj>
              </mc:Choice>
              <mc:Fallback>
                <p:oleObj name="think-cell Slide" r:id="rId13"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5" action="ppaction://hlinksldjump"/>
            <a:extLst>
              <a:ext uri="{FF2B5EF4-FFF2-40B4-BE49-F238E27FC236}">
                <a16:creationId xmlns:a16="http://schemas.microsoft.com/office/drawing/2014/main" id="{782401FE-71AB-4D43-AEC8-B6E702C9AD81}"/>
              </a:ext>
            </a:extLst>
          </p:cNvPr>
          <p:cNvSpPr>
            <a:spLocks noGrp="1"/>
          </p:cNvSpPr>
          <p:nvPr>
            <p:custDataLst>
              <p:tags r:id="rId7"/>
            </p:custDataLst>
          </p:nvPr>
        </p:nvSpPr>
        <p:spPr bwMode="gray">
          <a:xfrm>
            <a:off x="4978399" y="2289175"/>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DNS resource </a:t>
            </a:r>
            <a:r>
              <a:rPr lang="en-US"/>
              <a:t>record types</a:t>
            </a:r>
            <a:endParaRPr lang="en-US" dirty="0"/>
          </a:p>
        </p:txBody>
      </p:sp>
      <p:sp>
        <p:nvSpPr>
          <p:cNvPr id="15" name="Text Placeholder 2">
            <a:hlinkClick r:id="rId16" action="ppaction://hlinksldjump"/>
            <a:extLst>
              <a:ext uri="{FF2B5EF4-FFF2-40B4-BE49-F238E27FC236}">
                <a16:creationId xmlns:a16="http://schemas.microsoft.com/office/drawing/2014/main" id="{9B03F6F8-439C-43D5-984A-9036F7EA0296}"/>
              </a:ext>
            </a:extLst>
          </p:cNvPr>
          <p:cNvSpPr>
            <a:spLocks noGrp="1"/>
          </p:cNvSpPr>
          <p:nvPr>
            <p:custDataLst>
              <p:tags r:id="rId8"/>
            </p:custDataLst>
          </p:nvPr>
        </p:nvSpPr>
        <p:spPr bwMode="gray">
          <a:xfrm>
            <a:off x="4978400" y="269557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Creating records in DNS</a:t>
            </a:r>
            <a:endParaRPr lang="en-US" dirty="0"/>
          </a:p>
        </p:txBody>
      </p:sp>
      <p:sp>
        <p:nvSpPr>
          <p:cNvPr id="11" name="Text Placeholder 2">
            <a:extLst>
              <a:ext uri="{FF2B5EF4-FFF2-40B4-BE49-F238E27FC236}">
                <a16:creationId xmlns:a16="http://schemas.microsoft.com/office/drawing/2014/main" id="{B03486AD-C4C6-452B-8F35-F532CCD0CF37}"/>
              </a:ext>
            </a:extLst>
          </p:cNvPr>
          <p:cNvSpPr>
            <a:spLocks noGrp="1"/>
          </p:cNvSpPr>
          <p:nvPr>
            <p:custDataLst>
              <p:tags r:id="rId9"/>
            </p:custDataLst>
          </p:nvPr>
        </p:nvSpPr>
        <p:spPr bwMode="gray">
          <a:xfrm>
            <a:off x="4978400" y="3103563"/>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Configuring DNS zones</a:t>
            </a:r>
            <a:endParaRPr lang="en-US" b="1" dirty="0">
              <a:solidFill>
                <a:schemeClr val="tx2"/>
              </a:solidFill>
            </a:endParaRPr>
          </a:p>
        </p:txBody>
      </p:sp>
      <p:sp>
        <p:nvSpPr>
          <p:cNvPr id="32" name="Text Placeholder 2">
            <a:hlinkClick r:id="rId17" action="ppaction://hlinksldjump"/>
            <a:extLst>
              <a:ext uri="{FF2B5EF4-FFF2-40B4-BE49-F238E27FC236}">
                <a16:creationId xmlns:a16="http://schemas.microsoft.com/office/drawing/2014/main" id="{A3FB404E-25CE-4CE4-B83E-5A742E7CD978}"/>
              </a:ext>
            </a:extLst>
          </p:cNvPr>
          <p:cNvSpPr>
            <a:spLocks noGrp="1"/>
          </p:cNvSpPr>
          <p:nvPr>
            <p:custDataLst>
              <p:tags r:id="rId10"/>
            </p:custDataLst>
          </p:nvPr>
        </p:nvSpPr>
        <p:spPr bwMode="gray">
          <a:xfrm>
            <a:off x="4978400" y="3509963"/>
            <a:ext cx="6661150" cy="652463"/>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square" lIns="80963" tIns="80963" rIns="163513"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Primary zone </a:t>
            </a:r>
            <a:r>
              <a:rPr lang="en-US" altLang="en-US" dirty="0"/>
              <a:t>vs secondary zones vs. stub zone vs. AD-integrated zone</a:t>
            </a:r>
            <a:endParaRPr lang="en-US" dirty="0"/>
          </a:p>
        </p:txBody>
      </p:sp>
      <p:sp>
        <p:nvSpPr>
          <p:cNvPr id="34" name="Text Placeholder 2">
            <a:hlinkClick r:id="rId18" action="ppaction://hlinksldjump"/>
            <a:extLst>
              <a:ext uri="{FF2B5EF4-FFF2-40B4-BE49-F238E27FC236}">
                <a16:creationId xmlns:a16="http://schemas.microsoft.com/office/drawing/2014/main" id="{5C459AD7-4E8B-4B61-BAD8-508E97491812}"/>
              </a:ext>
            </a:extLst>
          </p:cNvPr>
          <p:cNvSpPr>
            <a:spLocks noGrp="1"/>
          </p:cNvSpPr>
          <p:nvPr>
            <p:custDataLst>
              <p:tags r:id="rId11"/>
            </p:custDataLst>
          </p:nvPr>
        </p:nvSpPr>
        <p:spPr bwMode="gray">
          <a:xfrm>
            <a:off x="4978400" y="4162425"/>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Zone replication</a:t>
            </a:r>
            <a:endParaRPr lang="en-US" dirty="0"/>
          </a:p>
        </p:txBody>
      </p:sp>
    </p:spTree>
    <p:extLst>
      <p:ext uri="{BB962C8B-B14F-4D97-AF65-F5344CB8AC3E}">
        <p14:creationId xmlns:p14="http://schemas.microsoft.com/office/powerpoint/2010/main" val="20200281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dz9XNU4EM40CnztqwcQJiA"/>
</p:tagLst>
</file>

<file path=ppt/tags/tag32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8.xml><?xml version="1.0" encoding="utf-8"?>
<p:tagLst xmlns:a="http://schemas.openxmlformats.org/drawingml/2006/main" xmlns:r="http://schemas.openxmlformats.org/officeDocument/2006/relationships" xmlns:p="http://schemas.openxmlformats.org/presentationml/2006/main">
  <p:tag name="SHAPENAME" val="5. Source"/>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3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WHO0CyCvT9Kh8.7VOzXDQQ"/>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mCwbvIQFp7b_21gYlKC_Yw"/>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85I9iA7vnVIBZ4Cgi6nTsQ"/>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4ZTMOZMrd8Bul5ePjPV4Kw"/>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mrXfGZqXsR0ae0ZWzYIvLg"/>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g6bvUkiEt5Of217mInXyAw"/>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4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AAt6mUrAijCbNhBhapC0Ww"/>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taWDHaCrlBPg8AIE0E002w"/>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HxP9NvljuYnKyZZcRKWzfQ"/>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wwYxOetxiHUu6ZI2IoSwvg"/>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YD6wlr8OxCJLI8WIDOS8UQ"/>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hRAUJjPH4szuRcb0VjrNqg"/>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40YRJnhz_7xADI7EwuiA4w"/>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AAt6mUrAijCbNhBhapC0Ww"/>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taWDHaCrlBPg8AIE0E002w"/>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qMTZbKaasavoElopSEzSEg"/>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Xf0o21km7yx2XlJuMMbBdQ"/>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o4XvNsM7LZc5sUfnnx2AUA"/>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AAt6mUrAijCbNhBhapC0Ww"/>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taWDHaCrlBPg8AIE0E002w"/>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qMTZbKaasavoElopSEzSEg"/>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G4KqgiSQZtbzgzAvySEz0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NOvEsrapwwFhSERr3ESFgw"/>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e6Mm3mB_Gj8Ge_wdzqwI7Q"/>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NctSXvC_LW.zqj4zJqVrmw"/>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AAt6mUrAijCbNhBhapC0Ww"/>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taWDHaCrlBPg8AIE0E002w"/>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qMTZbKaasavoElopSEzSEg"/>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G4KqgiSQZtbzgzAvySEz0g"/>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tTZ3BWwnbSnJQ_KCsPGmjQ"/>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NUU02ZxyjObSbKsHMmTEzg"/>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4FO.Y9nWMpDfLpIXKwcaSQ"/>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332</TotalTime>
  <Words>1687</Words>
  <Application>Microsoft Office PowerPoint</Application>
  <PresentationFormat>Widescreen</PresentationFormat>
  <Paragraphs>126</Paragraphs>
  <Slides>16</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7" baseType="lpstr">
      <vt:lpstr>Segoe</vt:lpstr>
      <vt:lpstr>Segoe,Bold</vt:lpstr>
      <vt:lpstr>Segoe,BoldItalic</vt:lpstr>
      <vt:lpstr>Segoe,Italic</vt:lpstr>
      <vt:lpstr>Arial</vt:lpstr>
      <vt:lpstr>Georgia</vt:lpstr>
      <vt:lpstr>Segoe UI</vt:lpstr>
      <vt:lpstr>Wingdings</vt:lpstr>
      <vt:lpstr>White</vt:lpstr>
      <vt:lpstr>Contrast</vt:lpstr>
      <vt:lpstr>think-cell Slide</vt:lpstr>
      <vt:lpstr>Configuring zones in DNS</vt:lpstr>
      <vt:lpstr>Executive summary</vt:lpstr>
      <vt:lpstr>Agenda</vt:lpstr>
      <vt:lpstr>DNS resource record types</vt:lpstr>
      <vt:lpstr>DNS resource record types</vt:lpstr>
      <vt:lpstr>Agenda</vt:lpstr>
      <vt:lpstr>Creating records in DNS</vt:lpstr>
      <vt:lpstr>Creating records in DNS</vt:lpstr>
      <vt:lpstr>Agenda</vt:lpstr>
      <vt:lpstr>PowerPoint Presentation</vt:lpstr>
      <vt:lpstr>Agenda</vt:lpstr>
      <vt:lpstr>Primary zone vs secondary zones vs. stub zone vs. AD-integrated zone</vt:lpstr>
      <vt:lpstr>Primary zone vs secondary zones vs. stub zone vs. AD-integrated zone</vt:lpstr>
      <vt:lpstr>Agenda</vt:lpstr>
      <vt:lpstr>Zone replication</vt:lpstr>
      <vt:lpstr>Zone replication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zones in DNS</dc:title>
  <dc:subject/>
  <dc:creator>Lam Nguyen</dc:creator>
  <cp:keywords/>
  <dc:description/>
  <cp:lastModifiedBy>Lam Nguyen</cp:lastModifiedBy>
  <cp:revision>22</cp:revision>
  <cp:lastPrinted>2018-10-30T20:37:12Z</cp:lastPrinted>
  <dcterms:created xsi:type="dcterms:W3CDTF">2021-02-26T12:06:17Z</dcterms:created>
  <dcterms:modified xsi:type="dcterms:W3CDTF">2021-02-26T17:38:31Z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