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6"/>
  </p:notesMasterIdLst>
  <p:handoutMasterIdLst>
    <p:handoutMasterId r:id="rId17"/>
  </p:handoutMasterIdLst>
  <p:sldIdLst>
    <p:sldId id="256" r:id="rId3"/>
    <p:sldId id="257" r:id="rId4"/>
    <p:sldId id="258" r:id="rId5"/>
    <p:sldId id="259" r:id="rId6"/>
    <p:sldId id="260" r:id="rId7"/>
    <p:sldId id="261" r:id="rId8"/>
    <p:sldId id="262" r:id="rId9"/>
    <p:sldId id="263" r:id="rId10"/>
    <p:sldId id="266" r:id="rId11"/>
    <p:sldId id="267" r:id="rId12"/>
    <p:sldId id="268" r:id="rId13"/>
    <p:sldId id="265" r:id="rId14"/>
    <p:sldId id="269" r:id="rId15"/>
  </p:sldIdLst>
  <p:sldSz cx="12192000" cy="6858000"/>
  <p:notesSz cx="7102475" cy="9388475"/>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1" autoAdjust="0"/>
  </p:normalViewPr>
  <p:slideViewPr>
    <p:cSldViewPr snapToGrid="0" snapToObjects="1">
      <p:cViewPr varScale="1">
        <p:scale>
          <a:sx n="108" d="100"/>
          <a:sy n="108" d="100"/>
        </p:scale>
        <p:origin x="71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22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22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Arial" panose="020B0604020202020204" pitchFamily="34" charset="0"/>
              </a:rPr>
              <a:t>.\Reset-TSGracePeriod.ps1 -Force</a:t>
            </a:r>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22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12</a:t>
            </a:fld>
            <a:endParaRPr lang="en-US"/>
          </a:p>
        </p:txBody>
      </p:sp>
    </p:spTree>
    <p:extLst>
      <p:ext uri="{BB962C8B-B14F-4D97-AF65-F5344CB8AC3E}">
        <p14:creationId xmlns:p14="http://schemas.microsoft.com/office/powerpoint/2010/main" val="36991407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20"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7"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4"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92"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9"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61"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72"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7"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33"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3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6"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9"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13"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5"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4"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8"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93.xml"/><Relationship Id="rId7" Type="http://schemas.openxmlformats.org/officeDocument/2006/relationships/image" Target="../media/image20.png"/><Relationship Id="rId2" Type="http://schemas.openxmlformats.org/officeDocument/2006/relationships/tags" Target="../tags/tag292.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vmlDrawing" Target="../drawings/vmlDrawing28.vml"/><Relationship Id="rId6" Type="http://schemas.openxmlformats.org/officeDocument/2006/relationships/image" Target="../media/image8.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hyperlink" Target="https://docs.microsoft.com/en-us/windows-server/remote/remote-desktop-services/rds-client-access-license" TargetMode="External"/><Relationship Id="rId2" Type="http://schemas.openxmlformats.org/officeDocument/2006/relationships/tags" Target="../tags/tag296.xml"/><Relationship Id="rId1" Type="http://schemas.openxmlformats.org/officeDocument/2006/relationships/vmlDrawing" Target="../drawings/vmlDrawing29.vml"/><Relationship Id="rId6" Type="http://schemas.openxmlformats.org/officeDocument/2006/relationships/image" Target="../media/image8.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277.xml"/><Relationship Id="rId7" Type="http://schemas.openxmlformats.org/officeDocument/2006/relationships/hyperlink" Target="https://docs.microsoft.com/en-us/windows-server/remote/remote-desktop-services/clients/remote-desktop-clients" TargetMode="External"/><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79.xml"/><Relationship Id="rId7" Type="http://schemas.openxmlformats.org/officeDocument/2006/relationships/hyperlink" Target="https://documentation.online.net/_detail/en/dedicated-server/rescue/rdp-en-03.png?id=en%3Adedicated-server%3Arescue%3Aenable-windows-rdp" TargetMode="External"/><Relationship Id="rId2" Type="http://schemas.openxmlformats.org/officeDocument/2006/relationships/tags" Target="../tags/tag278.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10" Type="http://schemas.openxmlformats.org/officeDocument/2006/relationships/image" Target="../media/image11.png"/><Relationship Id="rId4" Type="http://schemas.openxmlformats.org/officeDocument/2006/relationships/slideLayout" Target="../slideLayouts/slideLayout7.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image" Target="../media/image12.png"/><Relationship Id="rId2" Type="http://schemas.openxmlformats.org/officeDocument/2006/relationships/tags" Target="../tags/tag282.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85.xml"/><Relationship Id="rId7" Type="http://schemas.openxmlformats.org/officeDocument/2006/relationships/image" Target="../media/image13.png"/><Relationship Id="rId2" Type="http://schemas.openxmlformats.org/officeDocument/2006/relationships/tags" Target="../tags/tag284.xml"/><Relationship Id="rId1" Type="http://schemas.openxmlformats.org/officeDocument/2006/relationships/vmlDrawing" Target="../drawings/vmlDrawing23.vml"/><Relationship Id="rId6" Type="http://schemas.openxmlformats.org/officeDocument/2006/relationships/image" Target="../media/image8.emf"/><Relationship Id="rId5" Type="http://schemas.openxmlformats.org/officeDocument/2006/relationships/oleObject" Target="../embeddings/oleObject23.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87.xml"/><Relationship Id="rId7" Type="http://schemas.openxmlformats.org/officeDocument/2006/relationships/image" Target="../media/image15.png"/><Relationship Id="rId2" Type="http://schemas.openxmlformats.org/officeDocument/2006/relationships/tags" Target="../tags/tag286.xml"/><Relationship Id="rId1" Type="http://schemas.openxmlformats.org/officeDocument/2006/relationships/vmlDrawing" Target="../drawings/vmlDrawing24.vml"/><Relationship Id="rId6" Type="http://schemas.openxmlformats.org/officeDocument/2006/relationships/image" Target="../media/image8.emf"/><Relationship Id="rId5" Type="http://schemas.openxmlformats.org/officeDocument/2006/relationships/oleObject" Target="../embeddings/oleObject24.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89.xml"/><Relationship Id="rId7" Type="http://schemas.openxmlformats.org/officeDocument/2006/relationships/image" Target="../media/image16.png"/><Relationship Id="rId2" Type="http://schemas.openxmlformats.org/officeDocument/2006/relationships/tags" Target="../tags/tag288.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91.xml"/><Relationship Id="rId7" Type="http://schemas.openxmlformats.org/officeDocument/2006/relationships/image" Target="../media/image18.png"/><Relationship Id="rId2" Type="http://schemas.openxmlformats.org/officeDocument/2006/relationships/tags" Target="../tags/tag290.xml"/><Relationship Id="rId1" Type="http://schemas.openxmlformats.org/officeDocument/2006/relationships/vmlDrawing" Target="../drawings/vmlDrawing26.vml"/><Relationship Id="rId6" Type="http://schemas.openxmlformats.org/officeDocument/2006/relationships/image" Target="../media/image8.emf"/><Relationship Id="rId5" Type="http://schemas.openxmlformats.org/officeDocument/2006/relationships/oleObject" Target="../embeddings/oleObject26.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1684154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51"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Remote Desktop</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9C53B-342E-4EF8-8C76-10C0FB156D48}"/>
              </a:ext>
            </a:extLst>
          </p:cNvPr>
          <p:cNvGraphicFramePr>
            <a:graphicFrameLocks noChangeAspect="1"/>
          </p:cNvGraphicFramePr>
          <p:nvPr>
            <p:custDataLst>
              <p:tags r:id="rId2"/>
            </p:custDataLst>
            <p:extLst>
              <p:ext uri="{D42A27DB-BD31-4B8C-83A1-F6EECF244321}">
                <p14:modId xmlns:p14="http://schemas.microsoft.com/office/powerpoint/2010/main" val="25414507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559C53B-342E-4EF8-8C76-10C0FB156D4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81A0CF0-1C4E-41CD-AE89-43CD6436D63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8262E8E-E276-41C8-82C0-D6C7DA11CD4C}"/>
              </a:ext>
            </a:extLst>
          </p:cNvPr>
          <p:cNvSpPr>
            <a:spLocks noGrp="1"/>
          </p:cNvSpPr>
          <p:nvPr>
            <p:ph type="title"/>
          </p:nvPr>
        </p:nvSpPr>
        <p:spPr/>
        <p:txBody>
          <a:bodyPr/>
          <a:lstStyle/>
          <a:p>
            <a:r>
              <a:rPr lang="en-US" dirty="0"/>
              <a:t>Install Remote Desktop services for multiple connections</a:t>
            </a:r>
          </a:p>
        </p:txBody>
      </p:sp>
      <p:sp>
        <p:nvSpPr>
          <p:cNvPr id="3" name="Subtitle 2">
            <a:extLst>
              <a:ext uri="{FF2B5EF4-FFF2-40B4-BE49-F238E27FC236}">
                <a16:creationId xmlns:a16="http://schemas.microsoft.com/office/drawing/2014/main" id="{302BB270-AF63-47B9-A653-CAE5FAA93C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FFE9256-0FBF-4990-95DF-29CCF86E8744}"/>
              </a:ext>
            </a:extLst>
          </p:cNvPr>
          <p:cNvSpPr>
            <a:spLocks noGrp="1"/>
          </p:cNvSpPr>
          <p:nvPr>
            <p:ph type="body" sz="quarter" idx="17"/>
          </p:nvPr>
        </p:nvSpPr>
        <p:spPr/>
        <p:txBody>
          <a:bodyPr/>
          <a:lstStyle/>
          <a:p>
            <a:endParaRPr lang="en-US"/>
          </a:p>
        </p:txBody>
      </p:sp>
      <p:sp>
        <p:nvSpPr>
          <p:cNvPr id="7" name="TextBox 6">
            <a:extLst>
              <a:ext uri="{FF2B5EF4-FFF2-40B4-BE49-F238E27FC236}">
                <a16:creationId xmlns:a16="http://schemas.microsoft.com/office/drawing/2014/main" id="{991DCC26-6E1A-4F06-8DBD-3FF46C988310}"/>
              </a:ext>
            </a:extLst>
          </p:cNvPr>
          <p:cNvSpPr txBox="1"/>
          <p:nvPr/>
        </p:nvSpPr>
        <p:spPr>
          <a:xfrm>
            <a:off x="3631474" y="1463039"/>
            <a:ext cx="4963886" cy="229906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a:t>
            </a:r>
          </a:p>
        </p:txBody>
      </p:sp>
      <p:pic>
        <p:nvPicPr>
          <p:cNvPr id="81922" name="Picture 2" descr="ITFORVN.COM 112020_0831_Hngdncuh24 Cấu hình cho phép nhiều User cùng Remote Desktop vào Windows Sever 2016 Allow Multiple Remote Desktop  ">
            <a:extLst>
              <a:ext uri="{FF2B5EF4-FFF2-40B4-BE49-F238E27FC236}">
                <a16:creationId xmlns:a16="http://schemas.microsoft.com/office/drawing/2014/main" id="{355DB9B7-9914-45BD-8484-32E0732AF1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1222" y="1304925"/>
            <a:ext cx="4369936" cy="3123384"/>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descr="ITFORVN.COM 120days Cấu hình cho phép nhiều User cùng Remote Desktop vào Windows Sever 2016 Allow Multiple Remote Desktop  ">
            <a:extLst>
              <a:ext uri="{FF2B5EF4-FFF2-40B4-BE49-F238E27FC236}">
                <a16:creationId xmlns:a16="http://schemas.microsoft.com/office/drawing/2014/main" id="{AD904C12-6647-444F-8999-82A3502E14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1158" y="4428309"/>
            <a:ext cx="32861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96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9C53B-342E-4EF8-8C76-10C0FB156D48}"/>
              </a:ext>
            </a:extLst>
          </p:cNvPr>
          <p:cNvGraphicFramePr>
            <a:graphicFrameLocks noChangeAspect="1"/>
          </p:cNvGraphicFramePr>
          <p:nvPr>
            <p:custDataLst>
              <p:tags r:id="rId2"/>
            </p:custDataLst>
            <p:extLst>
              <p:ext uri="{D42A27DB-BD31-4B8C-83A1-F6EECF244321}">
                <p14:modId xmlns:p14="http://schemas.microsoft.com/office/powerpoint/2010/main" val="52377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559C53B-342E-4EF8-8C76-10C0FB156D4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81A0CF0-1C4E-41CD-AE89-43CD6436D63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8262E8E-E276-41C8-82C0-D6C7DA11CD4C}"/>
              </a:ext>
            </a:extLst>
          </p:cNvPr>
          <p:cNvSpPr>
            <a:spLocks noGrp="1"/>
          </p:cNvSpPr>
          <p:nvPr>
            <p:ph type="title"/>
          </p:nvPr>
        </p:nvSpPr>
        <p:spPr>
          <a:xfrm>
            <a:off x="554736" y="4043588"/>
            <a:ext cx="2514600" cy="769441"/>
          </a:xfrm>
        </p:spPr>
        <p:txBody>
          <a:bodyPr/>
          <a:lstStyle/>
          <a:p>
            <a:r>
              <a:rPr lang="en-US" dirty="0"/>
              <a:t>Reset Terminal Server (RDS) Grace Licensing Period to Default 120 Days</a:t>
            </a:r>
          </a:p>
        </p:txBody>
      </p:sp>
      <p:sp>
        <p:nvSpPr>
          <p:cNvPr id="3" name="Subtitle 2">
            <a:extLst>
              <a:ext uri="{FF2B5EF4-FFF2-40B4-BE49-F238E27FC236}">
                <a16:creationId xmlns:a16="http://schemas.microsoft.com/office/drawing/2014/main" id="{302BB270-AF63-47B9-A653-CAE5FAA93CB7}"/>
              </a:ext>
            </a:extLst>
          </p:cNvPr>
          <p:cNvSpPr>
            <a:spLocks noGrp="1"/>
          </p:cNvSpPr>
          <p:nvPr>
            <p:ph type="subTitle" idx="1"/>
          </p:nvPr>
        </p:nvSpPr>
        <p:spPr>
          <a:xfrm>
            <a:off x="554736" y="4828136"/>
            <a:ext cx="2514600" cy="553998"/>
          </a:xfrm>
        </p:spPr>
        <p:txBody>
          <a:bodyPr/>
          <a:lstStyle/>
          <a:p>
            <a:endParaRPr lang="en-US" dirty="0"/>
          </a:p>
        </p:txBody>
      </p:sp>
      <p:sp>
        <p:nvSpPr>
          <p:cNvPr id="4" name="Text Placeholder 3">
            <a:extLst>
              <a:ext uri="{FF2B5EF4-FFF2-40B4-BE49-F238E27FC236}">
                <a16:creationId xmlns:a16="http://schemas.microsoft.com/office/drawing/2014/main" id="{AFFE9256-0FBF-4990-95DF-29CCF86E8744}"/>
              </a:ext>
            </a:extLst>
          </p:cNvPr>
          <p:cNvSpPr>
            <a:spLocks noGrp="1"/>
          </p:cNvSpPr>
          <p:nvPr>
            <p:ph type="body" sz="quarter" idx="17"/>
          </p:nvPr>
        </p:nvSpPr>
        <p:spPr/>
        <p:txBody>
          <a:bodyPr/>
          <a:lstStyle/>
          <a:p>
            <a:endParaRPr lang="en-US"/>
          </a:p>
        </p:txBody>
      </p:sp>
      <p:sp>
        <p:nvSpPr>
          <p:cNvPr id="7" name="TextBox 6">
            <a:extLst>
              <a:ext uri="{FF2B5EF4-FFF2-40B4-BE49-F238E27FC236}">
                <a16:creationId xmlns:a16="http://schemas.microsoft.com/office/drawing/2014/main" id="{991DCC26-6E1A-4F06-8DBD-3FF46C988310}"/>
              </a:ext>
            </a:extLst>
          </p:cNvPr>
          <p:cNvSpPr txBox="1"/>
          <p:nvPr/>
        </p:nvSpPr>
        <p:spPr>
          <a:xfrm>
            <a:off x="3631474" y="1463039"/>
            <a:ext cx="4963886" cy="229906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a:t>
            </a:r>
          </a:p>
        </p:txBody>
      </p:sp>
      <p:sp>
        <p:nvSpPr>
          <p:cNvPr id="8" name="Rectangle 7">
            <a:extLst>
              <a:ext uri="{FF2B5EF4-FFF2-40B4-BE49-F238E27FC236}">
                <a16:creationId xmlns:a16="http://schemas.microsoft.com/office/drawing/2014/main" id="{74D54412-E1B2-4A57-9D5F-96A393D723A6}"/>
              </a:ext>
            </a:extLst>
          </p:cNvPr>
          <p:cNvSpPr/>
          <p:nvPr/>
        </p:nvSpPr>
        <p:spPr>
          <a:xfrm>
            <a:off x="3631474" y="1463039"/>
            <a:ext cx="8005790" cy="646331"/>
          </a:xfrm>
          <a:prstGeom prst="rect">
            <a:avLst/>
          </a:prstGeom>
        </p:spPr>
        <p:txBody>
          <a:bodyPr wrap="square">
            <a:spAutoFit/>
          </a:bodyPr>
          <a:lstStyle/>
          <a:p>
            <a:r>
              <a:rPr lang="en-US" dirty="0">
                <a:solidFill>
                  <a:srgbClr val="050505"/>
                </a:solidFill>
                <a:latin typeface="Segoe UI Historic" panose="020B0502040204020203" pitchFamily="34" charset="0"/>
              </a:rPr>
              <a:t>Delete HKEY_LOCAL_MACHINE\SYSTEM\</a:t>
            </a:r>
            <a:r>
              <a:rPr lang="en-US" dirty="0" err="1">
                <a:solidFill>
                  <a:srgbClr val="050505"/>
                </a:solidFill>
                <a:latin typeface="Segoe UI Historic" panose="020B0502040204020203" pitchFamily="34" charset="0"/>
              </a:rPr>
              <a:t>CurrentControlSet</a:t>
            </a:r>
            <a:r>
              <a:rPr lang="en-US" dirty="0">
                <a:solidFill>
                  <a:srgbClr val="050505"/>
                </a:solidFill>
                <a:latin typeface="Segoe UI Historic" panose="020B0502040204020203" pitchFamily="34" charset="0"/>
              </a:rPr>
              <a:t>\Control\Terminal Server\RCM\</a:t>
            </a:r>
            <a:r>
              <a:rPr lang="en-US" dirty="0" err="1">
                <a:solidFill>
                  <a:srgbClr val="050505"/>
                </a:solidFill>
                <a:latin typeface="Segoe UI Historic" panose="020B0502040204020203" pitchFamily="34" charset="0"/>
              </a:rPr>
              <a:t>GracePeriod</a:t>
            </a:r>
            <a:r>
              <a:rPr lang="en-US" dirty="0">
                <a:solidFill>
                  <a:srgbClr val="050505"/>
                </a:solidFill>
                <a:latin typeface="Segoe UI Historic" panose="020B0502040204020203" pitchFamily="34" charset="0"/>
              </a:rPr>
              <a:t> </a:t>
            </a:r>
            <a:endParaRPr lang="en-US" dirty="0"/>
          </a:p>
        </p:txBody>
      </p:sp>
    </p:spTree>
    <p:extLst>
      <p:ext uri="{BB962C8B-B14F-4D97-AF65-F5344CB8AC3E}">
        <p14:creationId xmlns:p14="http://schemas.microsoft.com/office/powerpoint/2010/main" val="142172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05E72D-BC1E-4A7F-9B0F-FF15C4E8AE40}"/>
              </a:ext>
            </a:extLst>
          </p:cNvPr>
          <p:cNvSpPr/>
          <p:nvPr/>
        </p:nvSpPr>
        <p:spPr>
          <a:xfrm>
            <a:off x="181138" y="212430"/>
            <a:ext cx="12010862" cy="35548193"/>
          </a:xfrm>
          <a:prstGeom prst="rect">
            <a:avLst/>
          </a:prstGeom>
        </p:spPr>
        <p:txBody>
          <a:bodyPr wrap="square">
            <a:spAutoFit/>
          </a:bodyPr>
          <a:lstStyle/>
          <a:p>
            <a:br>
              <a:rPr lang="en-US" dirty="0">
                <a:solidFill>
                  <a:srgbClr val="006400"/>
                </a:solidFill>
                <a:latin typeface="Lucida Console" panose="020B0609040504020204" pitchFamily="49" charset="0"/>
              </a:rPr>
            </a:br>
            <a:r>
              <a:rPr lang="en-US" dirty="0">
                <a:solidFill>
                  <a:srgbClr val="006400"/>
                </a:solidFill>
                <a:latin typeface="Lucida Console" panose="020B0609040504020204" pitchFamily="49" charset="0"/>
              </a:rPr>
              <a:t>## This Script is intended to be used for Querying remaining time and resetting Terminal Server (RDS) Grace Licensing Period to Default 120 Days.</a:t>
            </a: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Developed by Prakash Kumar (prakash82x@gmail.com) May 28th 2016</a:t>
            </a: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www.adminthing.blogspot.com</a:t>
            </a: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Disclaimer: Please test this script in your test environment before executing on any production server.</a:t>
            </a: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Author will not be responsible for any misuse/damage caused by using it.</a:t>
            </a:r>
            <a:endParaRPr lang="en-US" dirty="0">
              <a:solidFill>
                <a:srgbClr val="666666"/>
              </a:solidFill>
              <a:latin typeface="Trebuchet MS" panose="020B0603020202020204" pitchFamily="34" charset="0"/>
            </a:endParaRPr>
          </a:p>
          <a:p>
            <a:r>
              <a:rPr lang="en-US" dirty="0">
                <a:solidFill>
                  <a:srgbClr val="00008B"/>
                </a:solidFill>
                <a:latin typeface="Lucida Console" panose="020B0609040504020204" pitchFamily="49" charset="0"/>
              </a:rPr>
              <a:t>Param</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BFFF"/>
                </a:solidFill>
                <a:latin typeface="Lucida Console" panose="020B0609040504020204" pitchFamily="49" charset="0"/>
              </a:rPr>
              <a:t>Parameter</a:t>
            </a:r>
            <a:r>
              <a:rPr lang="en-US" dirty="0">
                <a:solidFill>
                  <a:srgbClr val="000000"/>
                </a:solidFill>
                <a:latin typeface="Lucida Console" panose="020B0609040504020204" pitchFamily="49" charset="0"/>
              </a:rPr>
              <a:t>(Mandatory</a:t>
            </a:r>
            <a:r>
              <a:rPr lang="en-US" dirty="0">
                <a:solidFill>
                  <a:srgbClr val="666666"/>
                </a:solidFill>
                <a:latin typeface="Lucida Console" panose="020B0609040504020204" pitchFamily="49" charset="0"/>
              </a:rPr>
              <a:t>=</a:t>
            </a:r>
            <a:r>
              <a:rPr lang="en-US" dirty="0">
                <a:solidFill>
                  <a:srgbClr val="FF4500"/>
                </a:solidFill>
                <a:latin typeface="Lucida Console" panose="020B0609040504020204" pitchFamily="49" charset="0"/>
              </a:rPr>
              <a:t>$false</a:t>
            </a:r>
            <a:r>
              <a:rPr lang="en-US" dirty="0">
                <a:solidFill>
                  <a:srgbClr val="00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8080"/>
                </a:solidFill>
                <a:latin typeface="Lucida Console" panose="020B0609040504020204" pitchFamily="49" charset="0"/>
              </a:rPr>
              <a:t>Switch</a:t>
            </a:r>
            <a:r>
              <a:rPr lang="en-US" dirty="0">
                <a:solidFill>
                  <a:srgbClr val="666666"/>
                </a:solidFill>
                <a:latin typeface="Lucida Console" panose="020B0609040504020204" pitchFamily="49" charset="0"/>
              </a:rPr>
              <a:t>]</a:t>
            </a:r>
            <a:r>
              <a:rPr lang="en-US" dirty="0">
                <a:solidFill>
                  <a:srgbClr val="FF4500"/>
                </a:solidFill>
                <a:latin typeface="Lucida Console" panose="020B0609040504020204" pitchFamily="49" charset="0"/>
              </a:rPr>
              <a:t>$Force</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     )</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Clear-Host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ErrorActionPreference</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SilentlyContinue</a:t>
            </a:r>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Display current Status of remaining days from Grace period.</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GracePeriod</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Invoke-</a:t>
            </a:r>
            <a:r>
              <a:rPr lang="en-US" dirty="0" err="1">
                <a:solidFill>
                  <a:srgbClr val="0000FF"/>
                </a:solidFill>
                <a:latin typeface="Lucida Console" panose="020B0609040504020204" pitchFamily="49" charset="0"/>
              </a:rPr>
              <a:t>WmiMethod</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-PATH</a:t>
            </a:r>
            <a:r>
              <a:rPr lang="en-US" dirty="0">
                <a:solidFill>
                  <a:srgbClr val="000000"/>
                </a:solidFill>
                <a:latin typeface="Lucida Console" panose="020B0609040504020204" pitchFamily="49" charset="0"/>
              </a:rPr>
              <a:t> (</a:t>
            </a:r>
            <a:r>
              <a:rPr lang="en-US" dirty="0" err="1">
                <a:solidFill>
                  <a:srgbClr val="0000FF"/>
                </a:solidFill>
                <a:latin typeface="Lucida Console" panose="020B0609040504020204" pitchFamily="49" charset="0"/>
              </a:rPr>
              <a:t>gwmi</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-namespace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root\cimv2\</a:t>
            </a:r>
            <a:r>
              <a:rPr lang="en-US" dirty="0" err="1">
                <a:solidFill>
                  <a:srgbClr val="8A2BE2"/>
                </a:solidFill>
                <a:latin typeface="Lucida Console" panose="020B0609040504020204" pitchFamily="49" charset="0"/>
              </a:rPr>
              <a:t>terminalservices</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-class</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win32_terminalservicesetting</a:t>
            </a:r>
            <a:r>
              <a:rPr lang="en-US" dirty="0">
                <a:solidFill>
                  <a:srgbClr val="00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__PATH </a:t>
            </a:r>
            <a:r>
              <a:rPr lang="en-US" dirty="0">
                <a:solidFill>
                  <a:srgbClr val="000080"/>
                </a:solidFill>
                <a:latin typeface="Lucida Console" panose="020B0609040504020204" pitchFamily="49" charset="0"/>
              </a:rPr>
              <a:t>-name</a:t>
            </a:r>
            <a:r>
              <a:rPr lang="en-US" dirty="0">
                <a:solidFill>
                  <a:srgbClr val="000000"/>
                </a:solidFill>
                <a:latin typeface="Lucida Console" panose="020B0609040504020204" pitchFamily="49" charset="0"/>
              </a:rPr>
              <a:t> </a:t>
            </a:r>
            <a:r>
              <a:rPr lang="en-US" dirty="0" err="1">
                <a:solidFill>
                  <a:srgbClr val="8A2BE2"/>
                </a:solidFill>
                <a:latin typeface="Lucida Console" panose="020B0609040504020204" pitchFamily="49" charset="0"/>
              </a:rPr>
              <a:t>GetGracePeriodDays</a:t>
            </a:r>
            <a:r>
              <a:rPr lang="en-US" dirty="0">
                <a:solidFill>
                  <a:srgbClr val="00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daysleft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Green</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Green</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'Terminal Server (RDS) grace period Days remaining are'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GracePeriod</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Green</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srgbClr val="000000"/>
                </a:solidFill>
                <a:latin typeface="Lucida Console" panose="020B0609040504020204" pitchFamily="49" charset="0"/>
              </a:rPr>
              <a:t> </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Check if -Force Parameter has been used, If so, It will not prompt for Y/N while executing the script and will simply reset the Grace Period.</a:t>
            </a:r>
            <a:endParaRPr lang="en-US" dirty="0">
              <a:solidFill>
                <a:srgbClr val="666666"/>
              </a:solidFill>
              <a:latin typeface="Trebuchet MS" panose="020B0603020202020204" pitchFamily="34" charset="0"/>
            </a:endParaRPr>
          </a:p>
          <a:p>
            <a:r>
              <a:rPr lang="en-US" dirty="0">
                <a:solidFill>
                  <a:srgbClr val="00008B"/>
                </a:solidFill>
                <a:latin typeface="Lucida Console" panose="020B0609040504020204" pitchFamily="49" charset="0"/>
              </a:rPr>
              <a:t>If</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-not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$Force</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$Response</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Read-Host</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"Do you want to reset Terminal Server (RDS) Grace period to Default 120 Days ? (Y/N)"</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8B"/>
                </a:solidFill>
                <a:latin typeface="Lucida Console" panose="020B0609040504020204" pitchFamily="49" charset="0"/>
              </a:rPr>
              <a:t>if</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$Response</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-eq</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"Y"</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-or</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$Force</a:t>
            </a:r>
            <a:r>
              <a:rPr lang="en-US" dirty="0">
                <a:solidFill>
                  <a:srgbClr val="000000"/>
                </a:solidFill>
                <a:latin typeface="Lucida Console" panose="020B0609040504020204" pitchFamily="49" charset="0"/>
              </a:rPr>
              <a:t>) {</a:t>
            </a: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Reset Terminal Services Grace period to 120 Days</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$definition</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using System;</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using </a:t>
            </a:r>
            <a:r>
              <a:rPr lang="en-US" dirty="0" err="1">
                <a:solidFill>
                  <a:srgbClr val="8B0000"/>
                </a:solidFill>
                <a:latin typeface="Lucida Console" panose="020B0609040504020204" pitchFamily="49" charset="0"/>
              </a:rPr>
              <a:t>System.Runtime.InteropServices</a:t>
            </a:r>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namespace Win32Api</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          public class </a:t>
            </a:r>
            <a:r>
              <a:rPr lang="en-US" dirty="0" err="1">
                <a:solidFill>
                  <a:srgbClr val="8B0000"/>
                </a:solidFill>
                <a:latin typeface="Lucida Console" panose="020B0609040504020204" pitchFamily="49" charset="0"/>
              </a:rPr>
              <a:t>NtDll</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          {</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                    [</a:t>
            </a:r>
            <a:r>
              <a:rPr lang="en-US" dirty="0" err="1">
                <a:solidFill>
                  <a:srgbClr val="8B0000"/>
                </a:solidFill>
                <a:latin typeface="Lucida Console" panose="020B0609040504020204" pitchFamily="49" charset="0"/>
              </a:rPr>
              <a:t>DllImport</a:t>
            </a:r>
            <a:r>
              <a:rPr lang="en-US" dirty="0">
                <a:solidFill>
                  <a:srgbClr val="8B0000"/>
                </a:solidFill>
                <a:latin typeface="Lucida Console" panose="020B0609040504020204" pitchFamily="49" charset="0"/>
              </a:rPr>
              <a:t>("ntdll.dll", </a:t>
            </a:r>
            <a:r>
              <a:rPr lang="en-US" dirty="0" err="1">
                <a:solidFill>
                  <a:srgbClr val="8B0000"/>
                </a:solidFill>
                <a:latin typeface="Lucida Console" panose="020B0609040504020204" pitchFamily="49" charset="0"/>
              </a:rPr>
              <a:t>EntryPoint</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RtlAdjustPrivilege</a:t>
            </a:r>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                    public static extern int </a:t>
            </a:r>
            <a:r>
              <a:rPr lang="en-US" dirty="0" err="1">
                <a:solidFill>
                  <a:srgbClr val="8B0000"/>
                </a:solidFill>
                <a:latin typeface="Lucida Console" panose="020B0609040504020204" pitchFamily="49" charset="0"/>
              </a:rPr>
              <a:t>RtlAdjustPrivilege</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ulong</a:t>
            </a:r>
            <a:r>
              <a:rPr lang="en-US" dirty="0">
                <a:solidFill>
                  <a:srgbClr val="8B0000"/>
                </a:solidFill>
                <a:latin typeface="Lucida Console" panose="020B0609040504020204" pitchFamily="49" charset="0"/>
              </a:rPr>
              <a:t> Privilege, bool Enable, bool </a:t>
            </a:r>
            <a:r>
              <a:rPr lang="en-US" dirty="0" err="1">
                <a:solidFill>
                  <a:srgbClr val="8B0000"/>
                </a:solidFill>
                <a:latin typeface="Lucida Console" panose="020B0609040504020204" pitchFamily="49" charset="0"/>
              </a:rPr>
              <a:t>CurrentThread</a:t>
            </a:r>
            <a:r>
              <a:rPr lang="en-US" dirty="0">
                <a:solidFill>
                  <a:srgbClr val="8B0000"/>
                </a:solidFill>
                <a:latin typeface="Lucida Console" panose="020B0609040504020204" pitchFamily="49" charset="0"/>
              </a:rPr>
              <a:t>, ref bool Enabled);</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          }</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Add-Type</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TypeDefinition</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$definition</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PassThru</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bEnabled</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$false</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Enable </a:t>
            </a:r>
            <a:r>
              <a:rPr lang="en-US" dirty="0" err="1">
                <a:solidFill>
                  <a:srgbClr val="006400"/>
                </a:solidFill>
                <a:latin typeface="Lucida Console" panose="020B0609040504020204" pitchFamily="49" charset="0"/>
              </a:rPr>
              <a:t>SeTakeOwnershipPrivilege</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$res</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8080"/>
                </a:solidFill>
                <a:latin typeface="Lucida Console" panose="020B0609040504020204" pitchFamily="49" charset="0"/>
              </a:rPr>
              <a:t>Win32Api.NtDll</a:t>
            </a:r>
            <a:r>
              <a:rPr lang="en-US" dirty="0">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RtlAdjustPrivilege</a:t>
            </a:r>
            <a:r>
              <a:rPr lang="en-US" dirty="0">
                <a:solidFill>
                  <a:srgbClr val="000000"/>
                </a:solidFill>
                <a:latin typeface="Lucida Console" panose="020B0609040504020204" pitchFamily="49" charset="0"/>
              </a:rPr>
              <a:t>(</a:t>
            </a:r>
            <a:r>
              <a:rPr lang="en-US" dirty="0">
                <a:solidFill>
                  <a:srgbClr val="800080"/>
                </a:solidFill>
                <a:latin typeface="Lucida Console" panose="020B0609040504020204" pitchFamily="49" charset="0"/>
              </a:rPr>
              <a:t>9</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$true</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$false</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8080"/>
                </a:solidFill>
                <a:latin typeface="Lucida Console" panose="020B0609040504020204" pitchFamily="49" charset="0"/>
              </a:rPr>
              <a:t>ref</a:t>
            </a:r>
            <a:r>
              <a:rPr lang="en-US" dirty="0">
                <a:solidFill>
                  <a:srgbClr val="666666"/>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bEnabled</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Take Ownership on the Key</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$key</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8080"/>
                </a:solidFill>
                <a:latin typeface="Lucida Console" panose="020B0609040504020204" pitchFamily="49" charset="0"/>
              </a:rPr>
              <a:t>Microsoft.Win32.Registry</a:t>
            </a:r>
            <a:r>
              <a:rPr lang="en-US" dirty="0">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LocalMachine</a:t>
            </a:r>
            <a:r>
              <a:rPr lang="en-US" dirty="0" err="1">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OpenSubKey</a:t>
            </a:r>
            <a:r>
              <a:rPr lang="en-US" dirty="0">
                <a:solidFill>
                  <a:srgbClr val="000000"/>
                </a:solidFill>
                <a:latin typeface="Lucida Console" panose="020B0609040504020204" pitchFamily="49" charset="0"/>
              </a:rPr>
              <a:t>(</a:t>
            </a:r>
            <a:r>
              <a:rPr lang="en-US" dirty="0">
                <a:solidFill>
                  <a:srgbClr val="8B0000"/>
                </a:solidFill>
                <a:latin typeface="Lucida Console" panose="020B0609040504020204" pitchFamily="49" charset="0"/>
              </a:rPr>
              <a:t>"SYSTEM\</a:t>
            </a:r>
            <a:r>
              <a:rPr lang="en-US" dirty="0" err="1">
                <a:solidFill>
                  <a:srgbClr val="8B0000"/>
                </a:solidFill>
                <a:latin typeface="Lucida Console" panose="020B0609040504020204" pitchFamily="49" charset="0"/>
              </a:rPr>
              <a:t>CurrentControlSet</a:t>
            </a:r>
            <a:r>
              <a:rPr lang="en-US" dirty="0">
                <a:solidFill>
                  <a:srgbClr val="8B0000"/>
                </a:solidFill>
                <a:latin typeface="Lucida Console" panose="020B0609040504020204" pitchFamily="49" charset="0"/>
              </a:rPr>
              <a:t>\Control\Terminal Server\RCM\</a:t>
            </a:r>
            <a:r>
              <a:rPr lang="en-US" dirty="0" err="1">
                <a:solidFill>
                  <a:srgbClr val="8B0000"/>
                </a:solidFill>
                <a:latin typeface="Lucida Console" panose="020B0609040504020204" pitchFamily="49" charset="0"/>
              </a:rPr>
              <a:t>GracePeriod</a:t>
            </a:r>
            <a:r>
              <a:rPr lang="en-US" dirty="0">
                <a:solidFill>
                  <a:srgbClr val="8B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8080"/>
                </a:solidFill>
                <a:latin typeface="Lucida Console" panose="020B0609040504020204" pitchFamily="49" charset="0"/>
              </a:rPr>
              <a:t>Microsoft.Win32.RegistryKeyPermissionCheck</a:t>
            </a:r>
            <a:r>
              <a:rPr lang="en-US" dirty="0">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ReadWriteSubTree</a:t>
            </a:r>
            <a:r>
              <a:rPr lang="en-US" dirty="0">
                <a:solidFill>
                  <a:srgbClr val="666666"/>
                </a:solidFill>
                <a:latin typeface="Lucida Console" panose="020B0609040504020204" pitchFamily="49" charset="0"/>
              </a:rPr>
              <a:t>,[</a:t>
            </a:r>
            <a:r>
              <a:rPr lang="en-US" dirty="0" err="1">
                <a:solidFill>
                  <a:srgbClr val="008080"/>
                </a:solidFill>
                <a:latin typeface="Lucida Console" panose="020B0609040504020204" pitchFamily="49" charset="0"/>
              </a:rPr>
              <a:t>System.Security.AccessControl.RegistryRights</a:t>
            </a:r>
            <a:r>
              <a:rPr lang="en-US" dirty="0">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takeownership</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acl</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key</a:t>
            </a:r>
            <a:r>
              <a:rPr lang="en-US" dirty="0" err="1">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GetAccessControl</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acl</a:t>
            </a:r>
            <a:r>
              <a:rPr lang="en-US" dirty="0" err="1">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SetOwner</a:t>
            </a:r>
            <a:r>
              <a:rPr lang="en-US" dirty="0">
                <a:solidFill>
                  <a:srgbClr val="00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err="1">
                <a:solidFill>
                  <a:srgbClr val="008080"/>
                </a:solidFill>
                <a:latin typeface="Lucida Console" panose="020B0609040504020204" pitchFamily="49" charset="0"/>
              </a:rPr>
              <a:t>System.Security.Principal.NTAccount</a:t>
            </a:r>
            <a:r>
              <a:rPr lang="en-US" dirty="0">
                <a:solidFill>
                  <a:srgbClr val="666666"/>
                </a:solidFill>
                <a:latin typeface="Lucida Console" panose="020B0609040504020204" pitchFamily="49" charset="0"/>
              </a:rPr>
              <a:t>]</a:t>
            </a:r>
            <a:r>
              <a:rPr lang="en-US" dirty="0">
                <a:solidFill>
                  <a:srgbClr val="8B0000"/>
                </a:solidFill>
                <a:latin typeface="Lucida Console" panose="020B0609040504020204" pitchFamily="49" charset="0"/>
              </a:rPr>
              <a:t>"Administrators"</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key</a:t>
            </a:r>
            <a:r>
              <a:rPr lang="en-US" dirty="0" err="1">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SetAccessControl</a:t>
            </a:r>
            <a:r>
              <a:rPr lang="en-US" dirty="0">
                <a:solidFill>
                  <a:srgbClr val="000000"/>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acl</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Assign Full </a:t>
            </a:r>
            <a:r>
              <a:rPr lang="en-US" dirty="0" err="1">
                <a:solidFill>
                  <a:srgbClr val="006400"/>
                </a:solidFill>
                <a:latin typeface="Lucida Console" panose="020B0609040504020204" pitchFamily="49" charset="0"/>
              </a:rPr>
              <a:t>Controll</a:t>
            </a:r>
            <a:r>
              <a:rPr lang="en-US" dirty="0">
                <a:solidFill>
                  <a:srgbClr val="006400"/>
                </a:solidFill>
                <a:latin typeface="Lucida Console" panose="020B0609040504020204" pitchFamily="49" charset="0"/>
              </a:rPr>
              <a:t> permissions to Administrators on the key.</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$rule</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srgbClr val="000000"/>
                </a:solidFill>
                <a:latin typeface="Lucida Console" panose="020B0609040504020204" pitchFamily="49" charset="0"/>
              </a:rPr>
              <a:t> </a:t>
            </a:r>
            <a:r>
              <a:rPr lang="en-US" dirty="0" err="1">
                <a:solidFill>
                  <a:srgbClr val="8A2BE2"/>
                </a:solidFill>
                <a:latin typeface="Lucida Console" panose="020B0609040504020204" pitchFamily="49" charset="0"/>
              </a:rPr>
              <a:t>System.Security.AccessControl.RegistryAccessRule</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"Administrators"</a:t>
            </a:r>
            <a:r>
              <a:rPr lang="en-US" dirty="0">
                <a:solidFill>
                  <a:srgbClr val="666666"/>
                </a:solidFill>
                <a:latin typeface="Lucida Console" panose="020B0609040504020204" pitchFamily="49" charset="0"/>
              </a:rPr>
              <a:t>,</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FullControl</a:t>
            </a:r>
            <a:r>
              <a:rPr lang="en-US" dirty="0">
                <a:solidFill>
                  <a:srgbClr val="8B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a:solidFill>
                  <a:srgbClr val="8B0000"/>
                </a:solidFill>
                <a:latin typeface="Lucida Console" panose="020B0609040504020204" pitchFamily="49" charset="0"/>
              </a:rPr>
              <a:t>"Allow"</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acl</a:t>
            </a:r>
            <a:r>
              <a:rPr lang="en-US" dirty="0" err="1">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SetAccessRule</a:t>
            </a:r>
            <a:r>
              <a:rPr lang="en-US" dirty="0">
                <a:solidFill>
                  <a:srgbClr val="000000"/>
                </a:solidFill>
                <a:latin typeface="Lucida Console" panose="020B0609040504020204" pitchFamily="49" charset="0"/>
              </a:rPr>
              <a:t>(</a:t>
            </a:r>
            <a:r>
              <a:rPr lang="en-US" dirty="0">
                <a:solidFill>
                  <a:srgbClr val="FF4500"/>
                </a:solidFill>
                <a:latin typeface="Lucida Console" panose="020B0609040504020204" pitchFamily="49" charset="0"/>
              </a:rPr>
              <a:t>$rule</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key</a:t>
            </a:r>
            <a:r>
              <a:rPr lang="en-US" dirty="0" err="1">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SetAccessControl</a:t>
            </a:r>
            <a:r>
              <a:rPr lang="en-US" dirty="0">
                <a:solidFill>
                  <a:srgbClr val="000000"/>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acl</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Finally Delete the key which resets the Grace Period counter to 120 Days.</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Remove-Item</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'HKLM:\SYSTEM\</a:t>
            </a:r>
            <a:r>
              <a:rPr lang="en-US" dirty="0" err="1">
                <a:solidFill>
                  <a:srgbClr val="8B0000"/>
                </a:solidFill>
                <a:latin typeface="Lucida Console" panose="020B0609040504020204" pitchFamily="49" charset="0"/>
              </a:rPr>
              <a:t>CurrentControlSet</a:t>
            </a:r>
            <a:r>
              <a:rPr lang="en-US" dirty="0">
                <a:solidFill>
                  <a:srgbClr val="8B0000"/>
                </a:solidFill>
                <a:latin typeface="Lucida Console" panose="020B0609040504020204" pitchFamily="49" charset="0"/>
              </a:rPr>
              <a:t>\Control\Terminal Server\RCM\</a:t>
            </a:r>
            <a:r>
              <a:rPr lang="en-US" dirty="0" err="1">
                <a:solidFill>
                  <a:srgbClr val="8B0000"/>
                </a:solidFill>
                <a:latin typeface="Lucida Console" panose="020B0609040504020204" pitchFamily="49" charset="0"/>
              </a:rPr>
              <a:t>GracePeriod</a:t>
            </a:r>
            <a:r>
              <a:rPr lang="en-US" dirty="0">
                <a:solidFill>
                  <a:srgbClr val="8B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ForegroundColor</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Red</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'Resetting, Please Wait....'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Start-Sleep</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-Seconds</a:t>
            </a:r>
            <a:r>
              <a:rPr lang="en-US" dirty="0">
                <a:solidFill>
                  <a:srgbClr val="000000"/>
                </a:solidFill>
                <a:latin typeface="Lucida Console" panose="020B0609040504020204" pitchFamily="49" charset="0"/>
              </a:rPr>
              <a:t> </a:t>
            </a:r>
            <a:r>
              <a:rPr lang="en-US" dirty="0">
                <a:solidFill>
                  <a:srgbClr val="800080"/>
                </a:solidFill>
                <a:latin typeface="Lucida Console" panose="020B0609040504020204" pitchFamily="49" charset="0"/>
              </a:rPr>
              <a:t>10</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8B"/>
                </a:solidFill>
                <a:latin typeface="Lucida Console" panose="020B0609040504020204" pitchFamily="49" charset="0"/>
              </a:rPr>
              <a:t>Else</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    {</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ForegroundColor</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Yellow</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'**You Chose not to reset Grace period of Terminal Server (RDS) Licensing'</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  }</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Display Remaining Days again as final status</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tlsbln.exe</a:t>
            </a:r>
            <a:endParaRPr lang="en-US" dirty="0">
              <a:solidFill>
                <a:srgbClr val="666666"/>
              </a:solidFill>
              <a:latin typeface="Trebuchet MS" panose="020B0603020202020204" pitchFamily="34"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GracePost</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000FF"/>
                </a:solidFill>
                <a:latin typeface="Lucida Console" panose="020B0609040504020204" pitchFamily="49" charset="0"/>
              </a:rPr>
              <a:t>Invoke-</a:t>
            </a:r>
            <a:r>
              <a:rPr lang="en-US" dirty="0" err="1">
                <a:solidFill>
                  <a:srgbClr val="0000FF"/>
                </a:solidFill>
                <a:latin typeface="Lucida Console" panose="020B0609040504020204" pitchFamily="49" charset="0"/>
              </a:rPr>
              <a:t>WmiMethod</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-PATH</a:t>
            </a:r>
            <a:r>
              <a:rPr lang="en-US" dirty="0">
                <a:solidFill>
                  <a:srgbClr val="000000"/>
                </a:solidFill>
                <a:latin typeface="Lucida Console" panose="020B0609040504020204" pitchFamily="49" charset="0"/>
              </a:rPr>
              <a:t> (</a:t>
            </a:r>
            <a:r>
              <a:rPr lang="en-US" dirty="0" err="1">
                <a:solidFill>
                  <a:srgbClr val="0000FF"/>
                </a:solidFill>
                <a:latin typeface="Lucida Console" panose="020B0609040504020204" pitchFamily="49" charset="0"/>
              </a:rPr>
              <a:t>gwmi</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-namespace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root\cimv2\</a:t>
            </a:r>
            <a:r>
              <a:rPr lang="en-US" dirty="0" err="1">
                <a:solidFill>
                  <a:srgbClr val="8A2BE2"/>
                </a:solidFill>
                <a:latin typeface="Lucida Console" panose="020B0609040504020204" pitchFamily="49" charset="0"/>
              </a:rPr>
              <a:t>terminalservices</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-class</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win32_terminalservicesetting</a:t>
            </a:r>
            <a:r>
              <a:rPr lang="en-US" dirty="0">
                <a:solidFill>
                  <a:srgbClr val="00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a:solidFill>
                  <a:srgbClr val="000000"/>
                </a:solidFill>
                <a:latin typeface="Lucida Console" panose="020B0609040504020204" pitchFamily="49" charset="0"/>
              </a:rPr>
              <a:t>__PATH </a:t>
            </a:r>
            <a:r>
              <a:rPr lang="en-US" dirty="0">
                <a:solidFill>
                  <a:srgbClr val="000080"/>
                </a:solidFill>
                <a:latin typeface="Lucida Console" panose="020B0609040504020204" pitchFamily="49" charset="0"/>
              </a:rPr>
              <a:t>-name</a:t>
            </a:r>
            <a:r>
              <a:rPr lang="en-US" dirty="0">
                <a:solidFill>
                  <a:srgbClr val="000000"/>
                </a:solidFill>
                <a:latin typeface="Lucida Console" panose="020B0609040504020204" pitchFamily="49" charset="0"/>
              </a:rPr>
              <a:t> </a:t>
            </a:r>
            <a:r>
              <a:rPr lang="en-US" dirty="0" err="1">
                <a:solidFill>
                  <a:srgbClr val="8A2BE2"/>
                </a:solidFill>
                <a:latin typeface="Lucida Console" panose="020B0609040504020204" pitchFamily="49" charset="0"/>
              </a:rPr>
              <a:t>GetGracePeriodDays</a:t>
            </a:r>
            <a:r>
              <a:rPr lang="en-US" dirty="0">
                <a:solidFill>
                  <a:srgbClr val="000000"/>
                </a:solidFill>
                <a:latin typeface="Lucida Console" panose="020B0609040504020204" pitchFamily="49" charset="0"/>
              </a:rPr>
              <a:t>)</a:t>
            </a:r>
            <a:r>
              <a:rPr lang="en-US" dirty="0">
                <a:solidFill>
                  <a:srgbClr val="666666"/>
                </a:solidFill>
                <a:latin typeface="Lucida Console" panose="020B0609040504020204" pitchFamily="49" charset="0"/>
              </a:rPr>
              <a:t>.</a:t>
            </a:r>
            <a:r>
              <a:rPr lang="en-US" dirty="0" err="1">
                <a:solidFill>
                  <a:srgbClr val="000000"/>
                </a:solidFill>
                <a:latin typeface="Lucida Console" panose="020B0609040504020204" pitchFamily="49" charset="0"/>
              </a:rPr>
              <a:t>daysleft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Yellow</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Yellow</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'Terminal Server (RDS) grace period Days remaining are'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GracePost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Yellow</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008B"/>
                </a:solidFill>
                <a:latin typeface="Lucida Console" panose="020B0609040504020204" pitchFamily="49" charset="0"/>
              </a:rPr>
              <a:t>if</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$Response</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-eq</a:t>
            </a:r>
            <a:r>
              <a:rPr lang="en-US" dirty="0">
                <a:solidFill>
                  <a:srgbClr val="000000"/>
                </a:solidFill>
                <a:latin typeface="Lucida Console" panose="020B0609040504020204" pitchFamily="49" charset="0"/>
              </a:rPr>
              <a:t> </a:t>
            </a:r>
            <a:r>
              <a:rPr lang="en-US" dirty="0">
                <a:solidFill>
                  <a:srgbClr val="8B0000"/>
                </a:solidFill>
                <a:latin typeface="Lucida Console" panose="020B0609040504020204" pitchFamily="49" charset="0"/>
              </a:rPr>
              <a:t>"Y"</a:t>
            </a:r>
            <a:r>
              <a:rPr lang="en-US" dirty="0">
                <a:solidFill>
                  <a:srgbClr val="000000"/>
                </a:solidFill>
                <a:latin typeface="Lucida Console" panose="020B0609040504020204" pitchFamily="49" charset="0"/>
              </a:rPr>
              <a:t> </a:t>
            </a:r>
            <a:r>
              <a:rPr lang="en-US" dirty="0">
                <a:solidFill>
                  <a:srgbClr val="666666"/>
                </a:solidFill>
                <a:latin typeface="Lucida Console" panose="020B0609040504020204" pitchFamily="49" charset="0"/>
              </a:rPr>
              <a:t>-or</a:t>
            </a:r>
            <a:r>
              <a:rPr lang="en-US" dirty="0">
                <a:solidFill>
                  <a:srgbClr val="000000"/>
                </a:solidFill>
                <a:latin typeface="Lucida Console" panose="020B0609040504020204" pitchFamily="49" charset="0"/>
              </a:rPr>
              <a:t> </a:t>
            </a:r>
            <a:r>
              <a:rPr lang="en-US" dirty="0">
                <a:solidFill>
                  <a:srgbClr val="FF4500"/>
                </a:solidFill>
                <a:latin typeface="Lucida Console" panose="020B0609040504020204" pitchFamily="49" charset="0"/>
              </a:rPr>
              <a:t>$Force</a:t>
            </a:r>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Write-Host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-Fore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Cyan</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err="1">
                <a:solidFill>
                  <a:srgbClr val="8A2BE2"/>
                </a:solidFill>
                <a:latin typeface="Lucida Console" panose="020B0609040504020204" pitchFamily="49" charset="0"/>
              </a:rPr>
              <a:t>n"IMPORTANT</a:t>
            </a:r>
            <a:r>
              <a:rPr lang="en-US" dirty="0">
                <a:solidFill>
                  <a:srgbClr val="8A2BE2"/>
                </a:solidFill>
                <a:latin typeface="Lucida Console" panose="020B0609040504020204" pitchFamily="49" charset="0"/>
              </a:rPr>
              <a:t>: Please make sure you restart following services manually to bring this reset in effect:`</a:t>
            </a:r>
            <a:r>
              <a:rPr lang="en-US" dirty="0" err="1">
                <a:solidFill>
                  <a:srgbClr val="8A2BE2"/>
                </a:solidFill>
                <a:latin typeface="Lucida Console" panose="020B0609040504020204" pitchFamily="49" charset="0"/>
              </a:rPr>
              <a:t>n`n</a:t>
            </a:r>
            <a:r>
              <a:rPr lang="en-US" dirty="0">
                <a:solidFill>
                  <a:srgbClr val="8A2BE2"/>
                </a:solidFill>
                <a:latin typeface="Lucida Console" panose="020B0609040504020204" pitchFamily="49" charset="0"/>
              </a:rPr>
              <a:t>* Remote Desktop Configuration Properties `n* Remote Desktop Services"</a:t>
            </a:r>
            <a:endParaRPr lang="en-US" dirty="0">
              <a:solidFill>
                <a:srgbClr val="666666"/>
              </a:solidFill>
              <a:latin typeface="Trebuchet MS" panose="020B0603020202020204" pitchFamily="34" charset="0"/>
            </a:endParaRPr>
          </a:p>
          <a:p>
            <a:r>
              <a:rPr lang="en-US" dirty="0">
                <a:solidFill>
                  <a:srgbClr val="000000"/>
                </a:solidFill>
                <a:latin typeface="Lucida Console" panose="020B0609040504020204" pitchFamily="49" charset="0"/>
              </a:rPr>
              <a:t>}</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r>
              <a:rPr lang="en-US" dirty="0">
                <a:solidFill>
                  <a:srgbClr val="006400"/>
                </a:solidFill>
                <a:latin typeface="Lucida Console" panose="020B0609040504020204" pitchFamily="49" charset="0"/>
              </a:rPr>
              <a:t>## Cleanup of Variable</a:t>
            </a:r>
            <a:endParaRPr lang="en-US" dirty="0">
              <a:solidFill>
                <a:srgbClr val="666666"/>
              </a:solidFill>
              <a:latin typeface="Trebuchet MS" panose="020B0603020202020204" pitchFamily="34" charset="0"/>
            </a:endParaRPr>
          </a:p>
          <a:p>
            <a:r>
              <a:rPr lang="en-US" dirty="0">
                <a:solidFill>
                  <a:srgbClr val="0000FF"/>
                </a:solidFill>
                <a:latin typeface="Lucida Console" panose="020B0609040504020204" pitchFamily="49" charset="0"/>
              </a:rPr>
              <a:t>Remove-Variable</a:t>
            </a:r>
            <a:r>
              <a:rPr lang="en-US" dirty="0">
                <a:solidFill>
                  <a:srgbClr val="000000"/>
                </a:solidFill>
                <a:latin typeface="Lucida Console" panose="020B0609040504020204" pitchFamily="49" charset="0"/>
              </a:rPr>
              <a:t> </a:t>
            </a:r>
            <a:r>
              <a:rPr lang="en-US" dirty="0">
                <a:solidFill>
                  <a:srgbClr val="8A2BE2"/>
                </a:solidFill>
                <a:latin typeface="Lucida Console" panose="020B0609040504020204" pitchFamily="49" charset="0"/>
              </a:rPr>
              <a:t>*</a:t>
            </a:r>
            <a:r>
              <a:rPr lang="en-US" dirty="0">
                <a:solidFill>
                  <a:srgbClr val="000000"/>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ErrorAction</a:t>
            </a:r>
            <a:r>
              <a:rPr lang="en-US" dirty="0">
                <a:solidFill>
                  <a:srgbClr val="000000"/>
                </a:solidFill>
                <a:latin typeface="Lucida Console" panose="020B0609040504020204" pitchFamily="49" charset="0"/>
              </a:rPr>
              <a:t> </a:t>
            </a:r>
            <a:r>
              <a:rPr lang="en-US" dirty="0" err="1">
                <a:solidFill>
                  <a:srgbClr val="8A2BE2"/>
                </a:solidFill>
                <a:latin typeface="Lucida Console" panose="020B0609040504020204" pitchFamily="49" charset="0"/>
              </a:rPr>
              <a:t>SilentlyContinue</a:t>
            </a:r>
            <a:endParaRPr lang="en-US" dirty="0">
              <a:solidFill>
                <a:srgbClr val="666666"/>
              </a:solidFill>
              <a:latin typeface="Trebuchet MS" panose="020B0603020202020204" pitchFamily="34" charset="0"/>
            </a:endParaRPr>
          </a:p>
          <a:p>
            <a:br>
              <a:rPr lang="en-US" dirty="0">
                <a:solidFill>
                  <a:srgbClr val="666666"/>
                </a:solidFill>
                <a:latin typeface="Trebuchet MS" panose="020B0603020202020204" pitchFamily="34" charset="0"/>
              </a:rPr>
            </a:br>
            <a:endParaRPr lang="en-US" dirty="0">
              <a:solidFill>
                <a:srgbClr val="666666"/>
              </a:solidFill>
              <a:latin typeface="Trebuchet MS" panose="020B0603020202020204" pitchFamily="34" charset="0"/>
            </a:endParaRPr>
          </a:p>
          <a:p>
            <a:br>
              <a:rPr lang="en-US" dirty="0"/>
            </a:br>
            <a:r>
              <a:rPr lang="en-US" b="1" dirty="0">
                <a:solidFill>
                  <a:srgbClr val="000000"/>
                </a:solidFill>
                <a:latin typeface="Trebuchet MS" panose="020B0603020202020204" pitchFamily="34" charset="0"/>
              </a:rPr>
              <a:t>##End of Code##</a:t>
            </a:r>
            <a:endParaRPr lang="en-US" dirty="0"/>
          </a:p>
        </p:txBody>
      </p:sp>
    </p:spTree>
    <p:extLst>
      <p:ext uri="{BB962C8B-B14F-4D97-AF65-F5344CB8AC3E}">
        <p14:creationId xmlns:p14="http://schemas.microsoft.com/office/powerpoint/2010/main" val="292216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AD00E6D-0DFF-4BFF-BD41-5685109E0945}"/>
              </a:ext>
            </a:extLst>
          </p:cNvPr>
          <p:cNvGraphicFramePr>
            <a:graphicFrameLocks noChangeAspect="1"/>
          </p:cNvGraphicFramePr>
          <p:nvPr>
            <p:custDataLst>
              <p:tags r:id="rId2"/>
            </p:custDataLst>
            <p:extLst>
              <p:ext uri="{D42A27DB-BD31-4B8C-83A1-F6EECF244321}">
                <p14:modId xmlns:p14="http://schemas.microsoft.com/office/powerpoint/2010/main" val="4180170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A4EBCBF-97EC-47CC-84EC-0438CB29784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899A72B5-9907-4BC0-B6E8-FBB04A95A348}"/>
              </a:ext>
            </a:extLst>
          </p:cNvPr>
          <p:cNvSpPr>
            <a:spLocks noGrp="1"/>
          </p:cNvSpPr>
          <p:nvPr>
            <p:ph type="title"/>
          </p:nvPr>
        </p:nvSpPr>
        <p:spPr/>
        <p:txBody>
          <a:bodyPr/>
          <a:lstStyle/>
          <a:p>
            <a:r>
              <a:rPr lang="en-US" dirty="0"/>
              <a:t>License your RDS deployment with client access licenses (CALs)</a:t>
            </a:r>
          </a:p>
        </p:txBody>
      </p:sp>
      <p:sp>
        <p:nvSpPr>
          <p:cNvPr id="3" name="Subtitle 2">
            <a:extLst>
              <a:ext uri="{FF2B5EF4-FFF2-40B4-BE49-F238E27FC236}">
                <a16:creationId xmlns:a16="http://schemas.microsoft.com/office/drawing/2014/main" id="{DDE46750-84A0-4F42-A21A-EAC18649060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7BD7D3E-1023-4B34-9A54-43C5583E9438}"/>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E9563E6-B6D5-400E-9516-D201BB06F821}"/>
              </a:ext>
            </a:extLst>
          </p:cNvPr>
          <p:cNvSpPr/>
          <p:nvPr/>
        </p:nvSpPr>
        <p:spPr>
          <a:xfrm>
            <a:off x="3696070" y="1440376"/>
            <a:ext cx="7941194" cy="646331"/>
          </a:xfrm>
          <a:prstGeom prst="rect">
            <a:avLst/>
          </a:prstGeom>
        </p:spPr>
        <p:txBody>
          <a:bodyPr wrap="square">
            <a:spAutoFit/>
          </a:bodyPr>
          <a:lstStyle/>
          <a:p>
            <a:r>
              <a:rPr lang="en-US" dirty="0">
                <a:hlinkClick r:id="rId7"/>
              </a:rPr>
              <a:t>https://docs.microsoft.com/en-us/windows-server/remote/remote-desktop-services/rds-client-access-license</a:t>
            </a:r>
            <a:endParaRPr lang="en-US" dirty="0"/>
          </a:p>
        </p:txBody>
      </p:sp>
    </p:spTree>
    <p:extLst>
      <p:ext uri="{BB962C8B-B14F-4D97-AF65-F5344CB8AC3E}">
        <p14:creationId xmlns:p14="http://schemas.microsoft.com/office/powerpoint/2010/main" val="126970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E8C4B2A-8936-4010-9582-8C6A689B18F2}"/>
              </a:ext>
            </a:extLst>
          </p:cNvPr>
          <p:cNvGraphicFramePr>
            <a:graphicFrameLocks noChangeAspect="1"/>
          </p:cNvGraphicFramePr>
          <p:nvPr>
            <p:custDataLst>
              <p:tags r:id="rId2"/>
            </p:custDataLst>
            <p:extLst>
              <p:ext uri="{D42A27DB-BD31-4B8C-83A1-F6EECF244321}">
                <p14:modId xmlns:p14="http://schemas.microsoft.com/office/powerpoint/2010/main" val="699500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12C489-7F6A-4F3B-80F1-5BFA6D798D6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5E05C56-A6C3-43DC-9978-02E3B2BFBF59}"/>
              </a:ext>
            </a:extLst>
          </p:cNvPr>
          <p:cNvSpPr>
            <a:spLocks noGrp="1"/>
          </p:cNvSpPr>
          <p:nvPr>
            <p:ph type="title"/>
          </p:nvPr>
        </p:nvSpPr>
        <p:spPr/>
        <p:txBody>
          <a:bodyPr/>
          <a:lstStyle/>
          <a:p>
            <a:r>
              <a:rPr lang="en-US" dirty="0"/>
              <a:t>Remote Desktop</a:t>
            </a:r>
          </a:p>
        </p:txBody>
      </p:sp>
      <p:sp>
        <p:nvSpPr>
          <p:cNvPr id="3" name="Subtitle 2">
            <a:extLst>
              <a:ext uri="{FF2B5EF4-FFF2-40B4-BE49-F238E27FC236}">
                <a16:creationId xmlns:a16="http://schemas.microsoft.com/office/drawing/2014/main" id="{21E9A819-6DFA-410B-AD27-04CCD36D4F7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6974A3E-2E4B-447D-BBFB-954210EDAAD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D51758C5-EEF4-4FC0-BB85-B832F3A32131}"/>
              </a:ext>
            </a:extLst>
          </p:cNvPr>
          <p:cNvSpPr/>
          <p:nvPr/>
        </p:nvSpPr>
        <p:spPr>
          <a:xfrm>
            <a:off x="3680012" y="1482485"/>
            <a:ext cx="7957252" cy="1754326"/>
          </a:xfrm>
          <a:prstGeom prst="rect">
            <a:avLst/>
          </a:prstGeom>
        </p:spPr>
        <p:txBody>
          <a:bodyPr wrap="square">
            <a:spAutoFit/>
          </a:bodyPr>
          <a:lstStyle/>
          <a:p>
            <a:r>
              <a:rPr lang="en-US" dirty="0">
                <a:solidFill>
                  <a:srgbClr val="171717"/>
                </a:solidFill>
                <a:latin typeface="Segoe UI" panose="020B0502040204020203" pitchFamily="34" charset="0"/>
              </a:rPr>
              <a:t>You can use Remote Desktop to connect to and control your PC from a remote device by using a </a:t>
            </a:r>
            <a:r>
              <a:rPr lang="en-US" dirty="0">
                <a:latin typeface="Segoe UI" panose="020B0502040204020203" pitchFamily="34" charset="0"/>
                <a:hlinkClick r:id="rId7"/>
              </a:rPr>
              <a:t>Microsoft Remote Desktop client</a:t>
            </a:r>
            <a:r>
              <a:rPr lang="en-US" dirty="0">
                <a:solidFill>
                  <a:srgbClr val="171717"/>
                </a:solidFill>
                <a:latin typeface="Segoe UI" panose="020B0502040204020203" pitchFamily="34" charset="0"/>
              </a:rPr>
              <a:t> (available for Windows, iOS, macOS and Android). </a:t>
            </a:r>
          </a:p>
          <a:p>
            <a:r>
              <a:rPr lang="en-US" dirty="0">
                <a:solidFill>
                  <a:srgbClr val="171717"/>
                </a:solidFill>
                <a:latin typeface="Segoe UI" panose="020B0502040204020203" pitchFamily="34" charset="0"/>
              </a:rPr>
              <a:t>When you allow remote connections to your PC, you can use another device to connect to your PC and have access to all of your apps, files, and network resources as if you were sitting at your desk.</a:t>
            </a:r>
          </a:p>
        </p:txBody>
      </p:sp>
      <p:sp>
        <p:nvSpPr>
          <p:cNvPr id="8" name="Rectangle 7">
            <a:extLst>
              <a:ext uri="{FF2B5EF4-FFF2-40B4-BE49-F238E27FC236}">
                <a16:creationId xmlns:a16="http://schemas.microsoft.com/office/drawing/2014/main" id="{0AF8F7CB-63E8-4F97-A253-2B5911BF6121}"/>
              </a:ext>
            </a:extLst>
          </p:cNvPr>
          <p:cNvSpPr/>
          <p:nvPr/>
        </p:nvSpPr>
        <p:spPr>
          <a:xfrm>
            <a:off x="3680012" y="3936643"/>
            <a:ext cx="7957252" cy="1039387"/>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Note: To connect to a PC via Remote Desktop, an user must be part of Remote Desktop Users on that PC.</a:t>
            </a:r>
          </a:p>
          <a:p>
            <a:pPr marL="342900" lvl="0" indent="-342900">
              <a:lnSpc>
                <a:spcPct val="107000"/>
              </a:lnSpc>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Maximum 2 </a:t>
            </a:r>
            <a:r>
              <a:rPr lang="en-US" sz="1600" dirty="0">
                <a:latin typeface="Times New Roman" panose="02020603050405020304" pitchFamily="18" charset="0"/>
                <a:ea typeface="Calibri" panose="020F0502020204030204" pitchFamily="34" charset="0"/>
                <a:cs typeface="Times New Roman" panose="02020603050405020304" pitchFamily="18" charset="0"/>
              </a:rPr>
              <a:t>remote desktop connections to a machine.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956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E8C4B2A-8936-4010-9582-8C6A689B18F2}"/>
              </a:ext>
            </a:extLst>
          </p:cNvPr>
          <p:cNvGraphicFramePr>
            <a:graphicFrameLocks noChangeAspect="1"/>
          </p:cNvGraphicFramePr>
          <p:nvPr>
            <p:custDataLst>
              <p:tags r:id="rId2"/>
            </p:custDataLst>
            <p:extLst>
              <p:ext uri="{D42A27DB-BD31-4B8C-83A1-F6EECF244321}">
                <p14:modId xmlns:p14="http://schemas.microsoft.com/office/powerpoint/2010/main" val="23734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71"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E8C4B2A-8936-4010-9582-8C6A689B18F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12C489-7F6A-4F3B-80F1-5BFA6D798D6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5E05C56-A6C3-43DC-9978-02E3B2BFBF59}"/>
              </a:ext>
            </a:extLst>
          </p:cNvPr>
          <p:cNvSpPr>
            <a:spLocks noGrp="1"/>
          </p:cNvSpPr>
          <p:nvPr>
            <p:ph type="title"/>
          </p:nvPr>
        </p:nvSpPr>
        <p:spPr/>
        <p:txBody>
          <a:bodyPr/>
          <a:lstStyle/>
          <a:p>
            <a:r>
              <a:rPr lang="en-US" dirty="0"/>
              <a:t>Enable Remote Desktop</a:t>
            </a:r>
          </a:p>
        </p:txBody>
      </p:sp>
      <p:sp>
        <p:nvSpPr>
          <p:cNvPr id="3" name="Subtitle 2">
            <a:extLst>
              <a:ext uri="{FF2B5EF4-FFF2-40B4-BE49-F238E27FC236}">
                <a16:creationId xmlns:a16="http://schemas.microsoft.com/office/drawing/2014/main" id="{21E9A819-6DFA-410B-AD27-04CCD36D4F7E}"/>
              </a:ext>
            </a:extLst>
          </p:cNvPr>
          <p:cNvSpPr>
            <a:spLocks noGrp="1"/>
          </p:cNvSpPr>
          <p:nvPr>
            <p:ph type="subTitle" idx="1"/>
          </p:nvPr>
        </p:nvSpPr>
        <p:spPr>
          <a:xfrm>
            <a:off x="554736" y="3659644"/>
            <a:ext cx="2514600" cy="276999"/>
          </a:xfrm>
        </p:spPr>
        <p:txBody>
          <a:bodyPr/>
          <a:lstStyle/>
          <a:p>
            <a:endParaRPr lang="en-US" dirty="0"/>
          </a:p>
        </p:txBody>
      </p:sp>
      <p:sp>
        <p:nvSpPr>
          <p:cNvPr id="4" name="Text Placeholder 3">
            <a:extLst>
              <a:ext uri="{FF2B5EF4-FFF2-40B4-BE49-F238E27FC236}">
                <a16:creationId xmlns:a16="http://schemas.microsoft.com/office/drawing/2014/main" id="{46974A3E-2E4B-447D-BBFB-954210EDAAD8}"/>
              </a:ext>
            </a:extLst>
          </p:cNvPr>
          <p:cNvSpPr>
            <a:spLocks noGrp="1"/>
          </p:cNvSpPr>
          <p:nvPr>
            <p:ph type="body" sz="quarter" idx="17"/>
          </p:nvPr>
        </p:nvSpPr>
        <p:spPr/>
        <p:txBody>
          <a:bodyPr/>
          <a:lstStyle/>
          <a:p>
            <a:endParaRPr lang="en-US"/>
          </a:p>
        </p:txBody>
      </p:sp>
      <p:pic>
        <p:nvPicPr>
          <p:cNvPr id="74756" name="Picture 4">
            <a:hlinkClick r:id="rId7" tooltip="en:dedicated-server:rescue:rdp-en-03.png"/>
            <a:extLst>
              <a:ext uri="{FF2B5EF4-FFF2-40B4-BE49-F238E27FC236}">
                <a16:creationId xmlns:a16="http://schemas.microsoft.com/office/drawing/2014/main" id="{802ECCA3-E461-432B-A9E0-D49A8B85E1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526" y="1512865"/>
            <a:ext cx="3905501" cy="478424"/>
          </a:xfrm>
          <a:prstGeom prst="rect">
            <a:avLst/>
          </a:prstGeom>
          <a:noFill/>
          <a:extLst>
            <a:ext uri="{909E8E84-426E-40DD-AFC4-6F175D3DCCD1}">
              <a14:hiddenFill xmlns:a14="http://schemas.microsoft.com/office/drawing/2010/main">
                <a:solidFill>
                  <a:srgbClr val="FFFFFF"/>
                </a:solidFill>
              </a14:hiddenFill>
            </a:ext>
          </a:extLst>
        </p:spPr>
      </p:pic>
      <p:pic>
        <p:nvPicPr>
          <p:cNvPr id="74761" name="Picture 9">
            <a:extLst>
              <a:ext uri="{FF2B5EF4-FFF2-40B4-BE49-F238E27FC236}">
                <a16:creationId xmlns:a16="http://schemas.microsoft.com/office/drawing/2014/main" id="{0355F90F-C7EF-4BB9-AC03-4859904672B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7941" y="2891117"/>
            <a:ext cx="4056455" cy="30524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5EEE31A-6F55-4876-81CC-30106E945AE5}"/>
              </a:ext>
            </a:extLst>
          </p:cNvPr>
          <p:cNvPicPr>
            <a:picLocks noChangeAspect="1"/>
          </p:cNvPicPr>
          <p:nvPr/>
        </p:nvPicPr>
        <p:blipFill>
          <a:blip r:embed="rId10"/>
          <a:stretch>
            <a:fillRect/>
          </a:stretch>
        </p:blipFill>
        <p:spPr>
          <a:xfrm>
            <a:off x="7848526" y="2891117"/>
            <a:ext cx="3905501" cy="1961025"/>
          </a:xfrm>
          <a:prstGeom prst="rect">
            <a:avLst/>
          </a:prstGeom>
        </p:spPr>
      </p:pic>
      <p:sp>
        <p:nvSpPr>
          <p:cNvPr id="11" name="TextBox 10">
            <a:extLst>
              <a:ext uri="{FF2B5EF4-FFF2-40B4-BE49-F238E27FC236}">
                <a16:creationId xmlns:a16="http://schemas.microsoft.com/office/drawing/2014/main" id="{B9D47645-43A7-49D7-B01F-BAA2CF95BF82}"/>
              </a:ext>
            </a:extLst>
          </p:cNvPr>
          <p:cNvSpPr txBox="1"/>
          <p:nvPr/>
        </p:nvSpPr>
        <p:spPr>
          <a:xfrm>
            <a:off x="3792071" y="1534088"/>
            <a:ext cx="2303929" cy="914400"/>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1600" dirty="0"/>
              <a:t>Command Prompts:</a:t>
            </a:r>
          </a:p>
        </p:txBody>
      </p:sp>
      <p:sp>
        <p:nvSpPr>
          <p:cNvPr id="16" name="TextBox 15">
            <a:extLst>
              <a:ext uri="{FF2B5EF4-FFF2-40B4-BE49-F238E27FC236}">
                <a16:creationId xmlns:a16="http://schemas.microsoft.com/office/drawing/2014/main" id="{8A01FA93-A7D1-4DF0-B863-A1694361F143}"/>
              </a:ext>
            </a:extLst>
          </p:cNvPr>
          <p:cNvSpPr txBox="1"/>
          <p:nvPr/>
        </p:nvSpPr>
        <p:spPr>
          <a:xfrm>
            <a:off x="3792071" y="2038359"/>
            <a:ext cx="2303929" cy="914400"/>
          </a:xfrm>
          <a:prstGeom prst="rect">
            <a:avLst/>
          </a:prstGeom>
          <a:ln w="6350">
            <a:noFill/>
            <a:miter lim="800000"/>
          </a:ln>
        </p:spPr>
        <p:txBody>
          <a:bodyPr vert="horz" wrap="none" lIns="0" tIns="0" rIns="0" bIns="0" rtlCol="0">
            <a:noAutofit/>
          </a:bodyPr>
          <a:lstStyle/>
          <a:p>
            <a:pPr marL="285750" indent="-285750" algn="l">
              <a:spcBef>
                <a:spcPts val="300"/>
              </a:spcBef>
              <a:spcAft>
                <a:spcPts val="300"/>
              </a:spcAft>
              <a:buFont typeface="Arial" panose="020B0604020202020204" pitchFamily="34" charset="0"/>
              <a:buChar char="•"/>
            </a:pPr>
            <a:r>
              <a:rPr lang="en-US" sz="1600" dirty="0"/>
              <a:t>Graphic Interface:</a:t>
            </a:r>
          </a:p>
        </p:txBody>
      </p:sp>
    </p:spTree>
    <p:extLst>
      <p:ext uri="{BB962C8B-B14F-4D97-AF65-F5344CB8AC3E}">
        <p14:creationId xmlns:p14="http://schemas.microsoft.com/office/powerpoint/2010/main" val="293292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E8C4B2A-8936-4010-9582-8C6A689B18F2}"/>
              </a:ext>
            </a:extLst>
          </p:cNvPr>
          <p:cNvGraphicFramePr>
            <a:graphicFrameLocks noChangeAspect="1"/>
          </p:cNvGraphicFramePr>
          <p:nvPr>
            <p:custDataLst>
              <p:tags r:id="rId2"/>
            </p:custDataLst>
            <p:extLst>
              <p:ext uri="{D42A27DB-BD31-4B8C-83A1-F6EECF244321}">
                <p14:modId xmlns:p14="http://schemas.microsoft.com/office/powerpoint/2010/main" val="3134382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E8C4B2A-8936-4010-9582-8C6A689B18F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12C489-7F6A-4F3B-80F1-5BFA6D798D6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5E05C56-A6C3-43DC-9978-02E3B2BFBF59}"/>
              </a:ext>
            </a:extLst>
          </p:cNvPr>
          <p:cNvSpPr>
            <a:spLocks noGrp="1"/>
          </p:cNvSpPr>
          <p:nvPr>
            <p:ph type="title"/>
          </p:nvPr>
        </p:nvSpPr>
        <p:spPr/>
        <p:txBody>
          <a:bodyPr/>
          <a:lstStyle/>
          <a:p>
            <a:r>
              <a:rPr lang="en-US" dirty="0"/>
              <a:t>Configure Remote Desktop on DC</a:t>
            </a:r>
          </a:p>
        </p:txBody>
      </p:sp>
      <p:sp>
        <p:nvSpPr>
          <p:cNvPr id="3" name="Subtitle 2">
            <a:extLst>
              <a:ext uri="{FF2B5EF4-FFF2-40B4-BE49-F238E27FC236}">
                <a16:creationId xmlns:a16="http://schemas.microsoft.com/office/drawing/2014/main" id="{21E9A819-6DFA-410B-AD27-04CCD36D4F7E}"/>
              </a:ext>
            </a:extLst>
          </p:cNvPr>
          <p:cNvSpPr>
            <a:spLocks noGrp="1"/>
          </p:cNvSpPr>
          <p:nvPr>
            <p:ph type="subTitle" idx="1"/>
          </p:nvPr>
        </p:nvSpPr>
        <p:spPr>
          <a:xfrm>
            <a:off x="554736" y="3659644"/>
            <a:ext cx="2514600" cy="276999"/>
          </a:xfrm>
        </p:spPr>
        <p:txBody>
          <a:bodyPr/>
          <a:lstStyle/>
          <a:p>
            <a:endParaRPr lang="en-US" dirty="0"/>
          </a:p>
        </p:txBody>
      </p:sp>
      <p:sp>
        <p:nvSpPr>
          <p:cNvPr id="4" name="Text Placeholder 3">
            <a:extLst>
              <a:ext uri="{FF2B5EF4-FFF2-40B4-BE49-F238E27FC236}">
                <a16:creationId xmlns:a16="http://schemas.microsoft.com/office/drawing/2014/main" id="{46974A3E-2E4B-447D-BBFB-954210EDAAD8}"/>
              </a:ext>
            </a:extLst>
          </p:cNvPr>
          <p:cNvSpPr>
            <a:spLocks noGrp="1"/>
          </p:cNvSpPr>
          <p:nvPr>
            <p:ph type="body" sz="quarter" idx="17"/>
          </p:nvPr>
        </p:nvSpPr>
        <p:spPr/>
        <p:txBody>
          <a:bodyPr/>
          <a:lstStyle/>
          <a:p>
            <a:endParaRPr lang="en-US"/>
          </a:p>
        </p:txBody>
      </p:sp>
      <p:sp>
        <p:nvSpPr>
          <p:cNvPr id="16" name="TextBox 15">
            <a:extLst>
              <a:ext uri="{FF2B5EF4-FFF2-40B4-BE49-F238E27FC236}">
                <a16:creationId xmlns:a16="http://schemas.microsoft.com/office/drawing/2014/main" id="{8A01FA93-A7D1-4DF0-B863-A1694361F143}"/>
              </a:ext>
            </a:extLst>
          </p:cNvPr>
          <p:cNvSpPr txBox="1"/>
          <p:nvPr/>
        </p:nvSpPr>
        <p:spPr>
          <a:xfrm>
            <a:off x="3792071" y="1488762"/>
            <a:ext cx="7845194" cy="1621285"/>
          </a:xfrm>
          <a:prstGeom prst="rect">
            <a:avLst/>
          </a:prstGeom>
          <a:ln w="6350">
            <a:noFill/>
            <a:miter lim="800000"/>
          </a:ln>
        </p:spPr>
        <p:txBody>
          <a:bodyPr vert="horz" wrap="none" lIns="0" tIns="0" rIns="0" bIns="0" rtlCol="0">
            <a:noAutofit/>
          </a:bodyPr>
          <a:lstStyle/>
          <a:p>
            <a:r>
              <a:rPr lang="en-US" dirty="0"/>
              <a:t>Group Policy </a:t>
            </a:r>
            <a:r>
              <a:rPr lang="en-US" dirty="0" err="1"/>
              <a:t>managerment</a:t>
            </a:r>
            <a:r>
              <a:rPr lang="en-US" dirty="0"/>
              <a:t>: </a:t>
            </a:r>
          </a:p>
          <a:p>
            <a:pPr marL="285750" indent="-285750">
              <a:buFont typeface="Arial" panose="020B0604020202020204" pitchFamily="34" charset="0"/>
              <a:buChar char="•"/>
            </a:pPr>
            <a:r>
              <a:rPr lang="en-US" dirty="0"/>
              <a:t>Server </a:t>
            </a:r>
            <a:r>
              <a:rPr lang="en-US" dirty="0" err="1"/>
              <a:t>manager</a:t>
            </a:r>
            <a:r>
              <a:rPr lang="en-US" dirty="0" err="1">
                <a:sym typeface="Wingdings" panose="05000000000000000000" pitchFamily="2" charset="2"/>
              </a:rPr>
              <a:t></a:t>
            </a:r>
            <a:r>
              <a:rPr lang="en-US" dirty="0" err="1"/>
              <a:t>tools</a:t>
            </a:r>
            <a:r>
              <a:rPr lang="en-US" dirty="0">
                <a:sym typeface="Wingdings" panose="05000000000000000000" pitchFamily="2" charset="2"/>
              </a:rPr>
              <a:t></a:t>
            </a:r>
            <a:r>
              <a:rPr lang="en-US" dirty="0"/>
              <a:t> Group Policy </a:t>
            </a:r>
            <a:r>
              <a:rPr lang="en-US" dirty="0" err="1"/>
              <a:t>managerment</a:t>
            </a:r>
            <a:endParaRPr lang="en-US" dirty="0"/>
          </a:p>
          <a:p>
            <a:pPr marL="285750" indent="-285750">
              <a:buFont typeface="Arial" panose="020B0604020202020204" pitchFamily="34" charset="0"/>
              <a:buChar char="•"/>
            </a:pPr>
            <a:r>
              <a:rPr lang="en-US" dirty="0"/>
              <a:t>Edit </a:t>
            </a:r>
            <a:r>
              <a:rPr lang="en-US" dirty="0" err="1"/>
              <a:t>cái</a:t>
            </a:r>
            <a:r>
              <a:rPr lang="en-US" dirty="0"/>
              <a:t> Default Domain Controllers Policy: </a:t>
            </a:r>
            <a:br>
              <a:rPr lang="en-US" dirty="0"/>
            </a:br>
            <a:r>
              <a:rPr lang="en-US" dirty="0"/>
              <a:t>Computer </a:t>
            </a:r>
            <a:r>
              <a:rPr lang="en-US" dirty="0" err="1"/>
              <a:t>Configuration</a:t>
            </a:r>
            <a:r>
              <a:rPr lang="en-US" dirty="0" err="1">
                <a:sym typeface="Wingdings" panose="05000000000000000000" pitchFamily="2" charset="2"/>
              </a:rPr>
              <a:t></a:t>
            </a:r>
            <a:r>
              <a:rPr lang="en-US" dirty="0" err="1"/>
              <a:t>policies</a:t>
            </a:r>
            <a:r>
              <a:rPr lang="en-US" dirty="0" err="1">
                <a:sym typeface="Wingdings" panose="05000000000000000000" pitchFamily="2" charset="2"/>
              </a:rPr>
              <a:t></a:t>
            </a:r>
            <a:r>
              <a:rPr lang="en-US" dirty="0" err="1"/>
              <a:t>Windows</a:t>
            </a:r>
            <a:r>
              <a:rPr lang="en-US" dirty="0"/>
              <a:t> </a:t>
            </a:r>
            <a:r>
              <a:rPr lang="en-US" dirty="0" err="1"/>
              <a:t>settings</a:t>
            </a:r>
            <a:r>
              <a:rPr lang="en-US" dirty="0" err="1">
                <a:sym typeface="Wingdings" panose="05000000000000000000" pitchFamily="2" charset="2"/>
              </a:rPr>
              <a:t></a:t>
            </a:r>
            <a:r>
              <a:rPr lang="en-US" dirty="0" err="1"/>
              <a:t>Security</a:t>
            </a:r>
            <a:r>
              <a:rPr lang="en-US" dirty="0"/>
              <a:t> Settings</a:t>
            </a:r>
            <a:br>
              <a:rPr lang="en-US" dirty="0"/>
            </a:br>
            <a:r>
              <a:rPr lang="en-US" dirty="0">
                <a:sym typeface="Wingdings" panose="05000000000000000000" pitchFamily="2" charset="2"/>
              </a:rPr>
              <a:t></a:t>
            </a:r>
            <a:r>
              <a:rPr lang="en-US" dirty="0"/>
              <a:t>Local </a:t>
            </a:r>
            <a:r>
              <a:rPr lang="en-US" dirty="0" err="1"/>
              <a:t>Policies</a:t>
            </a:r>
            <a:r>
              <a:rPr lang="en-US" dirty="0" err="1">
                <a:sym typeface="Wingdings" panose="05000000000000000000" pitchFamily="2" charset="2"/>
              </a:rPr>
              <a:t></a:t>
            </a:r>
            <a:r>
              <a:rPr lang="en-US" dirty="0" err="1"/>
              <a:t>User</a:t>
            </a:r>
            <a:r>
              <a:rPr lang="en-US" dirty="0"/>
              <a:t> Rights Assignment. </a:t>
            </a:r>
          </a:p>
          <a:p>
            <a:pPr marL="285750" indent="-285750">
              <a:buFont typeface="Arial" panose="020B0604020202020204" pitchFamily="34" charset="0"/>
              <a:buChar char="•"/>
            </a:pPr>
            <a:r>
              <a:rPr lang="en-US" dirty="0"/>
              <a:t>Sau </a:t>
            </a:r>
            <a:r>
              <a:rPr lang="en-US" dirty="0" err="1"/>
              <a:t>đó</a:t>
            </a:r>
            <a:r>
              <a:rPr lang="en-US" dirty="0"/>
              <a:t> add user </a:t>
            </a:r>
            <a:r>
              <a:rPr lang="en-US" dirty="0" err="1"/>
              <a:t>vào</a:t>
            </a:r>
            <a:r>
              <a:rPr lang="en-US" dirty="0"/>
              <a:t> </a:t>
            </a:r>
            <a:r>
              <a:rPr lang="en-US" b="1" dirty="0"/>
              <a:t>Allow Log on Locally</a:t>
            </a:r>
            <a:r>
              <a:rPr lang="en-US" dirty="0"/>
              <a:t> </a:t>
            </a:r>
            <a:r>
              <a:rPr lang="en-US" dirty="0" err="1"/>
              <a:t>và</a:t>
            </a:r>
            <a:r>
              <a:rPr lang="en-US" dirty="0"/>
              <a:t> </a:t>
            </a:r>
            <a:r>
              <a:rPr lang="en-US" b="1" dirty="0"/>
              <a:t>Allow Log on through </a:t>
            </a:r>
            <a:br>
              <a:rPr lang="en-US" b="1" dirty="0"/>
            </a:br>
            <a:r>
              <a:rPr lang="en-US" b="1" dirty="0"/>
              <a:t>Remote Desktop Services </a:t>
            </a:r>
            <a:endParaRPr lang="en-US" dirty="0"/>
          </a:p>
        </p:txBody>
      </p:sp>
      <p:sp>
        <p:nvSpPr>
          <p:cNvPr id="7" name="Rectangle 6">
            <a:extLst>
              <a:ext uri="{FF2B5EF4-FFF2-40B4-BE49-F238E27FC236}">
                <a16:creationId xmlns:a16="http://schemas.microsoft.com/office/drawing/2014/main" id="{10406C0C-602F-4EAF-8EED-0FB4D4EF0DED}"/>
              </a:ext>
            </a:extLst>
          </p:cNvPr>
          <p:cNvSpPr/>
          <p:nvPr/>
        </p:nvSpPr>
        <p:spPr>
          <a:xfrm>
            <a:off x="3792070" y="4119948"/>
            <a:ext cx="7845193" cy="1701813"/>
          </a:xfrm>
          <a:prstGeom prst="rect">
            <a:avLst/>
          </a:prstGeom>
        </p:spPr>
        <p:txBody>
          <a:bodyPr wrap="square">
            <a:spAutoFit/>
          </a:bodyPr>
          <a:lstStyle/>
          <a:p>
            <a:pPr indent="228600">
              <a:lnSpc>
                <a:spcPct val="107000"/>
              </a:lnSpc>
              <a:spcAft>
                <a:spcPts val="800"/>
              </a:spcAft>
            </a:pPr>
            <a:r>
              <a:rPr lang="en-US" i="1" dirty="0" err="1">
                <a:latin typeface="Times New Roman" panose="02020603050405020304" pitchFamily="18" charset="0"/>
                <a:ea typeface="Calibri" panose="020F0502020204030204" pitchFamily="34" charset="0"/>
                <a:cs typeface="Times New Roman" panose="02020603050405020304" pitchFamily="18" charset="0"/>
              </a:rPr>
              <a:t>Chú</a:t>
            </a:r>
            <a:r>
              <a:rPr lang="en-US" i="1" dirty="0">
                <a:latin typeface="Times New Roman" panose="02020603050405020304" pitchFamily="18" charset="0"/>
                <a:ea typeface="Calibri" panose="020F0502020204030204" pitchFamily="34" charset="0"/>
                <a:cs typeface="Times New Roman" panose="02020603050405020304" pitchFamily="18" charset="0"/>
              </a:rPr>
              <a:t> ý: </a:t>
            </a:r>
            <a:r>
              <a:rPr lang="en-US" i="1" dirty="0" err="1">
                <a:latin typeface="Times New Roman" panose="02020603050405020304" pitchFamily="18" charset="0"/>
                <a:ea typeface="Calibri" panose="020F0502020204030204" pitchFamily="34" charset="0"/>
                <a:cs typeface="Times New Roman" panose="02020603050405020304" pitchFamily="18" charset="0"/>
              </a:rPr>
              <a:t>phải</a:t>
            </a:r>
            <a:r>
              <a:rPr lang="en-US" i="1" dirty="0">
                <a:latin typeface="Times New Roman" panose="02020603050405020304" pitchFamily="18" charset="0"/>
                <a:ea typeface="Calibri" panose="020F0502020204030204" pitchFamily="34" charset="0"/>
                <a:cs typeface="Times New Roman" panose="02020603050405020304" pitchFamily="18" charset="0"/>
              </a:rPr>
              <a:t> add </a:t>
            </a:r>
            <a:r>
              <a:rPr lang="en-US" i="1" dirty="0" err="1">
                <a:latin typeface="Times New Roman" panose="02020603050405020304" pitchFamily="18" charset="0"/>
                <a:ea typeface="Calibri" panose="020F0502020204030204" pitchFamily="34" charset="0"/>
                <a:cs typeface="Times New Roman" panose="02020603050405020304" pitchFamily="18" charset="0"/>
              </a:rPr>
              <a:t>vào</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cả</a:t>
            </a:r>
            <a:r>
              <a:rPr lang="en-US" i="1" dirty="0">
                <a:latin typeface="Times New Roman" panose="02020603050405020304" pitchFamily="18" charset="0"/>
                <a:ea typeface="Calibri" panose="020F0502020204030204" pitchFamily="34" charset="0"/>
                <a:cs typeface="Times New Roman" panose="02020603050405020304" pitchFamily="18" charset="0"/>
              </a:rPr>
              <a:t> log on locally </a:t>
            </a:r>
            <a:r>
              <a:rPr lang="en-US" i="1" dirty="0" err="1">
                <a:latin typeface="Times New Roman" panose="02020603050405020304" pitchFamily="18" charset="0"/>
                <a:ea typeface="Calibri" panose="020F0502020204030204" pitchFamily="34" charset="0"/>
                <a:cs typeface="Times New Roman" panose="02020603050405020304" pitchFamily="18" charset="0"/>
              </a:rPr>
              <a:t>vì</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khi</a:t>
            </a:r>
            <a:r>
              <a:rPr lang="en-US" i="1" dirty="0">
                <a:latin typeface="Times New Roman" panose="02020603050405020304" pitchFamily="18" charset="0"/>
                <a:ea typeface="Calibri" panose="020F0502020204030204" pitchFamily="34" charset="0"/>
                <a:cs typeface="Times New Roman" panose="02020603050405020304" pitchFamily="18" charset="0"/>
              </a:rPr>
              <a:t> user remote </a:t>
            </a:r>
            <a:r>
              <a:rPr lang="en-US" i="1" dirty="0" err="1">
                <a:latin typeface="Times New Roman" panose="02020603050405020304" pitchFamily="18" charset="0"/>
                <a:ea typeface="Calibri" panose="020F0502020204030204" pitchFamily="34" charset="0"/>
                <a:cs typeface="Times New Roman" panose="02020603050405020304" pitchFamily="18" charset="0"/>
              </a:rPr>
              <a:t>tới</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máy</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chủ</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và</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muốn</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sử</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dụng</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các</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công</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cụ</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thì</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phải</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xác</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thực</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lần</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nữa</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trên</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chính</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máy</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chủ</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bằng</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chính</a:t>
            </a:r>
            <a:r>
              <a:rPr lang="en-US" i="1" dirty="0">
                <a:latin typeface="Times New Roman" panose="02020603050405020304" pitchFamily="18" charset="0"/>
                <a:ea typeface="Calibri" panose="020F0502020204030204" pitchFamily="34" charset="0"/>
                <a:cs typeface="Times New Roman" panose="02020603050405020304" pitchFamily="18" charset="0"/>
              </a:rPr>
              <a:t> user </a:t>
            </a:r>
            <a:r>
              <a:rPr lang="en-US" i="1" dirty="0" err="1">
                <a:latin typeface="Times New Roman" panose="02020603050405020304" pitchFamily="18" charset="0"/>
                <a:ea typeface="Calibri" panose="020F0502020204030204" pitchFamily="34" charset="0"/>
                <a:cs typeface="Times New Roman" panose="02020603050405020304" pitchFamily="18" charset="0"/>
              </a:rPr>
              <a:t>đó</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nên</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phải</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có</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quyền</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này</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mới</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mở</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công</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err="1">
                <a:latin typeface="Times New Roman" panose="02020603050405020304" pitchFamily="18" charset="0"/>
                <a:ea typeface="Calibri" panose="020F0502020204030204" pitchFamily="34" charset="0"/>
                <a:cs typeface="Times New Roman" panose="02020603050405020304" pitchFamily="18" charset="0"/>
              </a:rPr>
              <a:t>cụ</a:t>
            </a:r>
            <a:endParaRPr lang="en-US" i="1" dirty="0">
              <a:latin typeface="Times New Roman" panose="02020603050405020304" pitchFamily="18" charset="0"/>
              <a:ea typeface="Calibri" panose="020F0502020204030204" pitchFamily="34" charset="0"/>
              <a:cs typeface="Times New Roman" panose="02020603050405020304" pitchFamily="18" charset="0"/>
            </a:endParaRPr>
          </a:p>
          <a:p>
            <a:pPr indent="228600">
              <a:lnSpc>
                <a:spcPct val="107000"/>
              </a:lnSpc>
              <a:spcAft>
                <a:spcPts val="800"/>
              </a:spcAft>
            </a:pPr>
            <a:endParaRPr lang="en-US" sz="1600" i="1"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155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E8C4B2A-8936-4010-9582-8C6A689B18F2}"/>
              </a:ext>
            </a:extLst>
          </p:cNvPr>
          <p:cNvGraphicFramePr>
            <a:graphicFrameLocks noChangeAspect="1"/>
          </p:cNvGraphicFramePr>
          <p:nvPr>
            <p:custDataLst>
              <p:tags r:id="rId2"/>
            </p:custDataLst>
            <p:extLst>
              <p:ext uri="{D42A27DB-BD31-4B8C-83A1-F6EECF244321}">
                <p14:modId xmlns:p14="http://schemas.microsoft.com/office/powerpoint/2010/main" val="8513590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6E8C4B2A-8936-4010-9582-8C6A689B18F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712C489-7F6A-4F3B-80F1-5BFA6D798D6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5E05C56-A6C3-43DC-9978-02E3B2BFBF59}"/>
              </a:ext>
            </a:extLst>
          </p:cNvPr>
          <p:cNvSpPr>
            <a:spLocks noGrp="1"/>
          </p:cNvSpPr>
          <p:nvPr>
            <p:ph type="title"/>
          </p:nvPr>
        </p:nvSpPr>
        <p:spPr/>
        <p:txBody>
          <a:bodyPr/>
          <a:lstStyle/>
          <a:p>
            <a:r>
              <a:rPr lang="en-US" dirty="0"/>
              <a:t>Check if Someone is Network-Connected to Your PC</a:t>
            </a:r>
          </a:p>
        </p:txBody>
      </p:sp>
      <p:sp>
        <p:nvSpPr>
          <p:cNvPr id="3" name="Subtitle 2">
            <a:extLst>
              <a:ext uri="{FF2B5EF4-FFF2-40B4-BE49-F238E27FC236}">
                <a16:creationId xmlns:a16="http://schemas.microsoft.com/office/drawing/2014/main" id="{21E9A819-6DFA-410B-AD27-04CCD36D4F7E}"/>
              </a:ext>
            </a:extLst>
          </p:cNvPr>
          <p:cNvSpPr>
            <a:spLocks noGrp="1"/>
          </p:cNvSpPr>
          <p:nvPr>
            <p:ph type="subTitle" idx="1"/>
          </p:nvPr>
        </p:nvSpPr>
        <p:spPr>
          <a:xfrm>
            <a:off x="554736" y="3659644"/>
            <a:ext cx="2514600" cy="276999"/>
          </a:xfrm>
        </p:spPr>
        <p:txBody>
          <a:bodyPr/>
          <a:lstStyle/>
          <a:p>
            <a:endParaRPr lang="en-US" dirty="0"/>
          </a:p>
        </p:txBody>
      </p:sp>
      <p:sp>
        <p:nvSpPr>
          <p:cNvPr id="4" name="Text Placeholder 3">
            <a:extLst>
              <a:ext uri="{FF2B5EF4-FFF2-40B4-BE49-F238E27FC236}">
                <a16:creationId xmlns:a16="http://schemas.microsoft.com/office/drawing/2014/main" id="{46974A3E-2E4B-447D-BBFB-954210EDAAD8}"/>
              </a:ext>
            </a:extLst>
          </p:cNvPr>
          <p:cNvSpPr>
            <a:spLocks noGrp="1"/>
          </p:cNvSpPr>
          <p:nvPr>
            <p:ph type="body" sz="quarter" idx="17"/>
          </p:nvPr>
        </p:nvSpPr>
        <p:spPr/>
        <p:txBody>
          <a:bodyPr/>
          <a:lstStyle/>
          <a:p>
            <a:endParaRPr lang="en-US"/>
          </a:p>
        </p:txBody>
      </p:sp>
      <p:sp>
        <p:nvSpPr>
          <p:cNvPr id="8" name="Rectangle 1">
            <a:extLst>
              <a:ext uri="{FF2B5EF4-FFF2-40B4-BE49-F238E27FC236}">
                <a16:creationId xmlns:a16="http://schemas.microsoft.com/office/drawing/2014/main" id="{605D5EC0-F2CC-4577-9C11-054FF6327B27}"/>
              </a:ext>
            </a:extLst>
          </p:cNvPr>
          <p:cNvSpPr>
            <a:spLocks noChangeArrowheads="1"/>
          </p:cNvSpPr>
          <p:nvPr/>
        </p:nvSpPr>
        <p:spPr bwMode="auto">
          <a:xfrm>
            <a:off x="3859306" y="1769420"/>
            <a:ext cx="7777958" cy="7104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ea typeface="open-sans"/>
              </a:rPr>
              <a:t>The netstat command displays network statistics. In its basic form (what you typed), current local connections to your computer are displayed. You see something like this if another computer is using one of your PC’s shared folders:</a:t>
            </a:r>
            <a:endParaRPr kumimoji="0" lang="en-US" altLang="en-US" sz="1000" b="0" i="0" u="none" strike="noStrike" cap="none" normalizeH="0" baseline="0" dirty="0">
              <a:ln>
                <a:noFill/>
              </a:ln>
              <a:solidFill>
                <a:srgbClr val="333333"/>
              </a:solidFill>
              <a:effectLst/>
              <a:latin typeface="Arial Unicode MS"/>
              <a:ea typeface="Menlo"/>
            </a:endParaRPr>
          </a:p>
        </p:txBody>
      </p:sp>
      <p:pic>
        <p:nvPicPr>
          <p:cNvPr id="9" name="Picture 8">
            <a:extLst>
              <a:ext uri="{FF2B5EF4-FFF2-40B4-BE49-F238E27FC236}">
                <a16:creationId xmlns:a16="http://schemas.microsoft.com/office/drawing/2014/main" id="{E77E0F0D-67D9-4BD8-8FA9-11146F82F943}"/>
              </a:ext>
            </a:extLst>
          </p:cNvPr>
          <p:cNvPicPr>
            <a:picLocks noChangeAspect="1"/>
          </p:cNvPicPr>
          <p:nvPr/>
        </p:nvPicPr>
        <p:blipFill>
          <a:blip r:embed="rId7"/>
          <a:stretch>
            <a:fillRect/>
          </a:stretch>
        </p:blipFill>
        <p:spPr>
          <a:xfrm>
            <a:off x="3859306" y="2792869"/>
            <a:ext cx="5572125" cy="866775"/>
          </a:xfrm>
          <a:prstGeom prst="rect">
            <a:avLst/>
          </a:prstGeom>
        </p:spPr>
      </p:pic>
    </p:spTree>
    <p:extLst>
      <p:ext uri="{BB962C8B-B14F-4D97-AF65-F5344CB8AC3E}">
        <p14:creationId xmlns:p14="http://schemas.microsoft.com/office/powerpoint/2010/main" val="5865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9C53B-342E-4EF8-8C76-10C0FB156D48}"/>
              </a:ext>
            </a:extLst>
          </p:cNvPr>
          <p:cNvGraphicFramePr>
            <a:graphicFrameLocks noChangeAspect="1"/>
          </p:cNvGraphicFramePr>
          <p:nvPr>
            <p:custDataLst>
              <p:tags r:id="rId2"/>
            </p:custDataLst>
            <p:extLst>
              <p:ext uri="{D42A27DB-BD31-4B8C-83A1-F6EECF244321}">
                <p14:modId xmlns:p14="http://schemas.microsoft.com/office/powerpoint/2010/main" val="1980826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3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81A0CF0-1C4E-41CD-AE89-43CD6436D63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8262E8E-E276-41C8-82C0-D6C7DA11CD4C}"/>
              </a:ext>
            </a:extLst>
          </p:cNvPr>
          <p:cNvSpPr>
            <a:spLocks noGrp="1"/>
          </p:cNvSpPr>
          <p:nvPr>
            <p:ph type="title"/>
          </p:nvPr>
        </p:nvSpPr>
        <p:spPr/>
        <p:txBody>
          <a:bodyPr/>
          <a:lstStyle/>
          <a:p>
            <a:r>
              <a:rPr lang="en-US" dirty="0"/>
              <a:t>Allow multiple users to connect to a server</a:t>
            </a:r>
          </a:p>
        </p:txBody>
      </p:sp>
      <p:sp>
        <p:nvSpPr>
          <p:cNvPr id="3" name="Subtitle 2">
            <a:extLst>
              <a:ext uri="{FF2B5EF4-FFF2-40B4-BE49-F238E27FC236}">
                <a16:creationId xmlns:a16="http://schemas.microsoft.com/office/drawing/2014/main" id="{302BB270-AF63-47B9-A653-CAE5FAA93C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FFE9256-0FBF-4990-95DF-29CCF86E8744}"/>
              </a:ext>
            </a:extLst>
          </p:cNvPr>
          <p:cNvSpPr>
            <a:spLocks noGrp="1"/>
          </p:cNvSpPr>
          <p:nvPr>
            <p:ph type="body" sz="quarter" idx="17"/>
          </p:nvPr>
        </p:nvSpPr>
        <p:spPr/>
        <p:txBody>
          <a:bodyPr/>
          <a:lstStyle/>
          <a:p>
            <a:endParaRPr lang="en-US"/>
          </a:p>
        </p:txBody>
      </p:sp>
      <p:pic>
        <p:nvPicPr>
          <p:cNvPr id="77826" name="Picture 2" descr="ITFORVN.COM 112020_0831_Hngdncuh11 Cấu hình cho phép nhiều User cùng Remote Desktop vào Windows Sever 2016 Allow Multiple Remote Desktop  ">
            <a:extLst>
              <a:ext uri="{FF2B5EF4-FFF2-40B4-BE49-F238E27FC236}">
                <a16:creationId xmlns:a16="http://schemas.microsoft.com/office/drawing/2014/main" id="{8DD89F42-839D-4EEB-9BBD-239C78F51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0515" y="372836"/>
            <a:ext cx="68770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77828" name="Picture 4" descr="ITFORVN.COM 112020_0831_Hngdncuh12 Cấu hình cho phép nhiều User cùng Remote Desktop vào Windows Sever 2016 Allow Multiple Remote Desktop  ">
            <a:extLst>
              <a:ext uri="{FF2B5EF4-FFF2-40B4-BE49-F238E27FC236}">
                <a16:creationId xmlns:a16="http://schemas.microsoft.com/office/drawing/2014/main" id="{9EFC4C5E-7E2E-4935-A58F-F252818C9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2617" y="3129089"/>
            <a:ext cx="6284732" cy="342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8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9C53B-342E-4EF8-8C76-10C0FB156D4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559C53B-342E-4EF8-8C76-10C0FB156D4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81A0CF0-1C4E-41CD-AE89-43CD6436D63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8262E8E-E276-41C8-82C0-D6C7DA11CD4C}"/>
              </a:ext>
            </a:extLst>
          </p:cNvPr>
          <p:cNvSpPr>
            <a:spLocks noGrp="1"/>
          </p:cNvSpPr>
          <p:nvPr>
            <p:ph type="title"/>
          </p:nvPr>
        </p:nvSpPr>
        <p:spPr/>
        <p:txBody>
          <a:bodyPr/>
          <a:lstStyle/>
          <a:p>
            <a:r>
              <a:rPr lang="en-US" dirty="0"/>
              <a:t>Allow multiple users to connect to a server</a:t>
            </a:r>
          </a:p>
        </p:txBody>
      </p:sp>
      <p:sp>
        <p:nvSpPr>
          <p:cNvPr id="3" name="Subtitle 2">
            <a:extLst>
              <a:ext uri="{FF2B5EF4-FFF2-40B4-BE49-F238E27FC236}">
                <a16:creationId xmlns:a16="http://schemas.microsoft.com/office/drawing/2014/main" id="{302BB270-AF63-47B9-A653-CAE5FAA93C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FFE9256-0FBF-4990-95DF-29CCF86E8744}"/>
              </a:ext>
            </a:extLst>
          </p:cNvPr>
          <p:cNvSpPr>
            <a:spLocks noGrp="1"/>
          </p:cNvSpPr>
          <p:nvPr>
            <p:ph type="body" sz="quarter" idx="17"/>
          </p:nvPr>
        </p:nvSpPr>
        <p:spPr/>
        <p:txBody>
          <a:bodyPr/>
          <a:lstStyle/>
          <a:p>
            <a:endParaRPr lang="en-US"/>
          </a:p>
        </p:txBody>
      </p:sp>
      <p:pic>
        <p:nvPicPr>
          <p:cNvPr id="78850" name="Picture 2" descr="ITFORVN.COM 112020_0831_Hngdncuh13 Cấu hình cho phép nhiều User cùng Remote Desktop vào Windows Sever 2016 Allow Multiple Remote Desktop  ">
            <a:extLst>
              <a:ext uri="{FF2B5EF4-FFF2-40B4-BE49-F238E27FC236}">
                <a16:creationId xmlns:a16="http://schemas.microsoft.com/office/drawing/2014/main" id="{317B541C-9767-4B65-BDBF-99656DA16C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4714" y="1268869"/>
            <a:ext cx="5162550" cy="4781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91DCC26-6E1A-4F06-8DBD-3FF46C988310}"/>
              </a:ext>
            </a:extLst>
          </p:cNvPr>
          <p:cNvSpPr txBox="1"/>
          <p:nvPr/>
        </p:nvSpPr>
        <p:spPr>
          <a:xfrm>
            <a:off x="3631474" y="1463039"/>
            <a:ext cx="4963886" cy="229906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a:t>
            </a:r>
          </a:p>
        </p:txBody>
      </p:sp>
      <p:sp>
        <p:nvSpPr>
          <p:cNvPr id="8" name="Rectangle 7">
            <a:extLst>
              <a:ext uri="{FF2B5EF4-FFF2-40B4-BE49-F238E27FC236}">
                <a16:creationId xmlns:a16="http://schemas.microsoft.com/office/drawing/2014/main" id="{3A3199AE-FAE0-4BD8-8695-155B29BE1399}"/>
              </a:ext>
            </a:extLst>
          </p:cNvPr>
          <p:cNvSpPr/>
          <p:nvPr/>
        </p:nvSpPr>
        <p:spPr>
          <a:xfrm>
            <a:off x="3614057" y="1499819"/>
            <a:ext cx="2860657" cy="1554272"/>
          </a:xfrm>
          <a:prstGeom prst="rect">
            <a:avLst/>
          </a:prstGeom>
        </p:spPr>
        <p:txBody>
          <a:bodyPr wrap="square">
            <a:spAutoFit/>
          </a:bodyPr>
          <a:lstStyle/>
          <a:p>
            <a:pPr>
              <a:spcBef>
                <a:spcPts val="300"/>
              </a:spcBef>
              <a:spcAft>
                <a:spcPts val="300"/>
              </a:spcAft>
            </a:pPr>
            <a:r>
              <a:rPr lang="en-US" dirty="0"/>
              <a:t>Select Disable to set unlimited connections.</a:t>
            </a:r>
          </a:p>
          <a:p>
            <a:pPr>
              <a:spcBef>
                <a:spcPts val="300"/>
              </a:spcBef>
              <a:spcAft>
                <a:spcPts val="300"/>
              </a:spcAft>
            </a:pPr>
            <a:r>
              <a:rPr lang="en-US" dirty="0"/>
              <a:t>Or you can select the maximum connections allowed</a:t>
            </a:r>
          </a:p>
        </p:txBody>
      </p:sp>
    </p:spTree>
    <p:extLst>
      <p:ext uri="{BB962C8B-B14F-4D97-AF65-F5344CB8AC3E}">
        <p14:creationId xmlns:p14="http://schemas.microsoft.com/office/powerpoint/2010/main" val="402392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9C53B-342E-4EF8-8C76-10C0FB156D4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9"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559C53B-342E-4EF8-8C76-10C0FB156D4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81A0CF0-1C4E-41CD-AE89-43CD6436D63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8262E8E-E276-41C8-82C0-D6C7DA11CD4C}"/>
              </a:ext>
            </a:extLst>
          </p:cNvPr>
          <p:cNvSpPr>
            <a:spLocks noGrp="1"/>
          </p:cNvSpPr>
          <p:nvPr>
            <p:ph type="title"/>
          </p:nvPr>
        </p:nvSpPr>
        <p:spPr/>
        <p:txBody>
          <a:bodyPr/>
          <a:lstStyle/>
          <a:p>
            <a:r>
              <a:rPr lang="en-US" dirty="0"/>
              <a:t>Allow multiple users to connect to a server</a:t>
            </a:r>
          </a:p>
        </p:txBody>
      </p:sp>
      <p:sp>
        <p:nvSpPr>
          <p:cNvPr id="3" name="Subtitle 2">
            <a:extLst>
              <a:ext uri="{FF2B5EF4-FFF2-40B4-BE49-F238E27FC236}">
                <a16:creationId xmlns:a16="http://schemas.microsoft.com/office/drawing/2014/main" id="{302BB270-AF63-47B9-A653-CAE5FAA93C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FFE9256-0FBF-4990-95DF-29CCF86E8744}"/>
              </a:ext>
            </a:extLst>
          </p:cNvPr>
          <p:cNvSpPr>
            <a:spLocks noGrp="1"/>
          </p:cNvSpPr>
          <p:nvPr>
            <p:ph type="body" sz="quarter" idx="17"/>
          </p:nvPr>
        </p:nvSpPr>
        <p:spPr/>
        <p:txBody>
          <a:bodyPr/>
          <a:lstStyle/>
          <a:p>
            <a:endParaRPr lang="en-US"/>
          </a:p>
        </p:txBody>
      </p:sp>
      <p:sp>
        <p:nvSpPr>
          <p:cNvPr id="7" name="TextBox 6">
            <a:extLst>
              <a:ext uri="{FF2B5EF4-FFF2-40B4-BE49-F238E27FC236}">
                <a16:creationId xmlns:a16="http://schemas.microsoft.com/office/drawing/2014/main" id="{991DCC26-6E1A-4F06-8DBD-3FF46C988310}"/>
              </a:ext>
            </a:extLst>
          </p:cNvPr>
          <p:cNvSpPr txBox="1"/>
          <p:nvPr/>
        </p:nvSpPr>
        <p:spPr>
          <a:xfrm>
            <a:off x="3631474" y="1463039"/>
            <a:ext cx="4963886" cy="229906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a:t>
            </a:r>
          </a:p>
        </p:txBody>
      </p:sp>
      <p:pic>
        <p:nvPicPr>
          <p:cNvPr id="79874" name="Picture 2" descr="ITFORVN.COM 112020_0831_Hngdncuh14 Cấu hình cho phép nhiều User cùng Remote Desktop vào Windows Sever 2016 Allow Multiple Remote Desktop  ">
            <a:extLst>
              <a:ext uri="{FF2B5EF4-FFF2-40B4-BE49-F238E27FC236}">
                <a16:creationId xmlns:a16="http://schemas.microsoft.com/office/drawing/2014/main" id="{CEA6283E-FC46-4B75-8638-F013F51660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9164" y="-12113"/>
            <a:ext cx="765810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79876" name="Picture 4" descr="ITFORVN.COM 112020_0831_Hngdncuh15 Cấu hình cho phép nhiều User cùng Remote Desktop vào Windows Sever 2016 Allow Multiple Remote Desktop  ">
            <a:extLst>
              <a:ext uri="{FF2B5EF4-FFF2-40B4-BE49-F238E27FC236}">
                <a16:creationId xmlns:a16="http://schemas.microsoft.com/office/drawing/2014/main" id="{3E9751B3-FD1A-4AB2-94AC-98FD80C7E7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5387" y="3513810"/>
            <a:ext cx="3517093" cy="328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95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559C53B-342E-4EF8-8C76-10C0FB156D48}"/>
              </a:ext>
            </a:extLst>
          </p:cNvPr>
          <p:cNvGraphicFramePr>
            <a:graphicFrameLocks noChangeAspect="1"/>
          </p:cNvGraphicFramePr>
          <p:nvPr>
            <p:custDataLst>
              <p:tags r:id="rId2"/>
            </p:custDataLst>
            <p:extLst>
              <p:ext uri="{D42A27DB-BD31-4B8C-83A1-F6EECF244321}">
                <p14:modId xmlns:p14="http://schemas.microsoft.com/office/powerpoint/2010/main" val="4106268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4"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E559C53B-342E-4EF8-8C76-10C0FB156D4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81A0CF0-1C4E-41CD-AE89-43CD6436D63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8262E8E-E276-41C8-82C0-D6C7DA11CD4C}"/>
              </a:ext>
            </a:extLst>
          </p:cNvPr>
          <p:cNvSpPr>
            <a:spLocks noGrp="1"/>
          </p:cNvSpPr>
          <p:nvPr>
            <p:ph type="title"/>
          </p:nvPr>
        </p:nvSpPr>
        <p:spPr/>
        <p:txBody>
          <a:bodyPr/>
          <a:lstStyle/>
          <a:p>
            <a:r>
              <a:rPr lang="en-US" dirty="0"/>
              <a:t>Install Remote Desktop services for multiple connections</a:t>
            </a:r>
          </a:p>
        </p:txBody>
      </p:sp>
      <p:sp>
        <p:nvSpPr>
          <p:cNvPr id="3" name="Subtitle 2">
            <a:extLst>
              <a:ext uri="{FF2B5EF4-FFF2-40B4-BE49-F238E27FC236}">
                <a16:creationId xmlns:a16="http://schemas.microsoft.com/office/drawing/2014/main" id="{302BB270-AF63-47B9-A653-CAE5FAA93C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FFE9256-0FBF-4990-95DF-29CCF86E8744}"/>
              </a:ext>
            </a:extLst>
          </p:cNvPr>
          <p:cNvSpPr>
            <a:spLocks noGrp="1"/>
          </p:cNvSpPr>
          <p:nvPr>
            <p:ph type="body" sz="quarter" idx="17"/>
          </p:nvPr>
        </p:nvSpPr>
        <p:spPr/>
        <p:txBody>
          <a:bodyPr/>
          <a:lstStyle/>
          <a:p>
            <a:endParaRPr lang="en-US"/>
          </a:p>
        </p:txBody>
      </p:sp>
      <p:sp>
        <p:nvSpPr>
          <p:cNvPr id="7" name="TextBox 6">
            <a:extLst>
              <a:ext uri="{FF2B5EF4-FFF2-40B4-BE49-F238E27FC236}">
                <a16:creationId xmlns:a16="http://schemas.microsoft.com/office/drawing/2014/main" id="{991DCC26-6E1A-4F06-8DBD-3FF46C988310}"/>
              </a:ext>
            </a:extLst>
          </p:cNvPr>
          <p:cNvSpPr txBox="1"/>
          <p:nvPr/>
        </p:nvSpPr>
        <p:spPr>
          <a:xfrm>
            <a:off x="3631474" y="1463039"/>
            <a:ext cx="4963886" cy="229906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a:t>
            </a:r>
          </a:p>
        </p:txBody>
      </p:sp>
      <p:pic>
        <p:nvPicPr>
          <p:cNvPr id="80898" name="Picture 2" descr="ITFORVN.COM 112020_0831_Hngdncuh20 Cấu hình cho phép nhiều User cùng Remote Desktop vào Windows Sever 2016 Allow Multiple Remote Desktop  ">
            <a:extLst>
              <a:ext uri="{FF2B5EF4-FFF2-40B4-BE49-F238E27FC236}">
                <a16:creationId xmlns:a16="http://schemas.microsoft.com/office/drawing/2014/main" id="{0790D7F5-FF45-4584-93A7-E82B4B1674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1474" y="1393700"/>
            <a:ext cx="4631312" cy="3304904"/>
          </a:xfrm>
          <a:prstGeom prst="rect">
            <a:avLst/>
          </a:prstGeom>
          <a:noFill/>
          <a:extLst>
            <a:ext uri="{909E8E84-426E-40DD-AFC4-6F175D3DCCD1}">
              <a14:hiddenFill xmlns:a14="http://schemas.microsoft.com/office/drawing/2010/main">
                <a:solidFill>
                  <a:srgbClr val="FFFFFF"/>
                </a:solidFill>
              </a14:hiddenFill>
            </a:ext>
          </a:extLst>
        </p:spPr>
      </p:pic>
      <p:pic>
        <p:nvPicPr>
          <p:cNvPr id="80901" name="Picture 5" descr="ITFORVN.COM 112020_0831_Hngdncuh22 Cấu hình cho phép nhiều User cùng Remote Desktop vào Windows Sever 2016 Allow Multiple Remote Desktop  ">
            <a:extLst>
              <a:ext uri="{FF2B5EF4-FFF2-40B4-BE49-F238E27FC236}">
                <a16:creationId xmlns:a16="http://schemas.microsoft.com/office/drawing/2014/main" id="{795A16B9-A4F7-42FD-9D3B-30CF437D06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7425" y="3170307"/>
            <a:ext cx="4480560" cy="3195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64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3i3IM6GylcSOyxq.Fd4HWw"/>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3i3IM6GylcSOyxq.Fd4HW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3i3IM6GylcSOyxq.Fd4HW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3i3IM6GylcSOyxq.Fd4HW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qHKm9GyysQe.ZLi66dr.3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qHKm9GyysQe.ZLi66dr.3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qHKm9GyysQe.ZLi66dr.3Q"/>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qHKm9GyysQe.ZLi66dr.3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qHKm9GyysQe.ZLi66dr.3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qHKm9GyysQe.ZLi66dr.3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z3ujho6a3HD1f0K8yFYOg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184</TotalTime>
  <Words>1204</Words>
  <Application>Microsoft Office PowerPoint</Application>
  <PresentationFormat>Widescreen</PresentationFormat>
  <Paragraphs>127</Paragraphs>
  <Slides>13</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6" baseType="lpstr">
      <vt:lpstr>Arial Unicode MS</vt:lpstr>
      <vt:lpstr>Arial</vt:lpstr>
      <vt:lpstr>Calibri</vt:lpstr>
      <vt:lpstr>Georgia</vt:lpstr>
      <vt:lpstr>Lucida Console</vt:lpstr>
      <vt:lpstr>Segoe UI</vt:lpstr>
      <vt:lpstr>Segoe UI Historic</vt:lpstr>
      <vt:lpstr>Times New Roman</vt:lpstr>
      <vt:lpstr>Trebuchet MS</vt:lpstr>
      <vt:lpstr>Wingdings</vt:lpstr>
      <vt:lpstr>White</vt:lpstr>
      <vt:lpstr>Contrast</vt:lpstr>
      <vt:lpstr>think-cell Slide</vt:lpstr>
      <vt:lpstr>Remote Desktop</vt:lpstr>
      <vt:lpstr>Remote Desktop</vt:lpstr>
      <vt:lpstr>Enable Remote Desktop</vt:lpstr>
      <vt:lpstr>Configure Remote Desktop on DC</vt:lpstr>
      <vt:lpstr>Check if Someone is Network-Connected to Your PC</vt:lpstr>
      <vt:lpstr>Allow multiple users to connect to a server</vt:lpstr>
      <vt:lpstr>Allow multiple users to connect to a server</vt:lpstr>
      <vt:lpstr>Allow multiple users to connect to a server</vt:lpstr>
      <vt:lpstr>Install Remote Desktop services for multiple connections</vt:lpstr>
      <vt:lpstr>Install Remote Desktop services for multiple connections</vt:lpstr>
      <vt:lpstr>Reset Terminal Server (RDS) Grace Licensing Period to Default 120 Days</vt:lpstr>
      <vt:lpstr>PowerPoint Presentation</vt:lpstr>
      <vt:lpstr>License your RDS deployment with client access licenses (CALs)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Desktop</dc:title>
  <dc:subject/>
  <dc:creator>Lam Nguyen</dc:creator>
  <cp:keywords/>
  <dc:description/>
  <cp:lastModifiedBy>Lam Nguyen</cp:lastModifiedBy>
  <cp:revision>27</cp:revision>
  <cp:lastPrinted>2018-10-30T20:37:12Z</cp:lastPrinted>
  <dcterms:created xsi:type="dcterms:W3CDTF">2020-11-19T09:31:38Z</dcterms:created>
  <dcterms:modified xsi:type="dcterms:W3CDTF">2020-11-22T06:36:20Z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