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3" r:id="rId3"/>
    <p:sldMasterId id="2147483896" r:id="rId4"/>
  </p:sldMasterIdLst>
  <p:notesMasterIdLst>
    <p:notesMasterId r:id="rId11"/>
  </p:notesMasterIdLst>
  <p:handoutMasterIdLst>
    <p:handoutMasterId r:id="rId12"/>
  </p:handoutMasterIdLst>
  <p:sldIdLst>
    <p:sldId id="256" r:id="rId5"/>
    <p:sldId id="3699" r:id="rId6"/>
    <p:sldId id="260" r:id="rId7"/>
    <p:sldId id="261" r:id="rId8"/>
    <p:sldId id="3700" r:id="rId9"/>
    <p:sldId id="262" r:id="rId10"/>
  </p:sldIdLst>
  <p:sldSz cx="12192000" cy="6858000"/>
  <p:notesSz cx="7102475" cy="9388475"/>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29 October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29 October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DAS is the most common storage system that is available today, and ensure that students know that DAS is easy to install and configure. However, you should explain that it could be complex to manage a large deployment of servers that all are using DAS, because data is in many different locations.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servers can use DAS along with other storage types and that in many cases, servers use DAS for the system drives that start up the computer, and then use a NAS device or SAN storage to store data.</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97E36-1D40-423F-850C-18CB296234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3: Implementing enterprise storage solutions</a:t>
            </a:r>
          </a:p>
        </p:txBody>
      </p:sp>
    </p:spTree>
    <p:extLst>
      <p:ext uri="{BB962C8B-B14F-4D97-AF65-F5344CB8AC3E}">
        <p14:creationId xmlns:p14="http://schemas.microsoft.com/office/powerpoint/2010/main" val="414898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One key point to make is that you typically operate NAS by using software, and therefore, it can have some latency issues. A NAS device can be a computer that is running Windows Storage Server or some sort of clustering software, but essentially, it is a file server with no other role capabilities.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97E36-1D40-423F-850C-18CB296234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3: Implementing enterprise storage solutions</a:t>
            </a:r>
          </a:p>
        </p:txBody>
      </p:sp>
    </p:spTree>
    <p:extLst>
      <p:ext uri="{BB962C8B-B14F-4D97-AF65-F5344CB8AC3E}">
        <p14:creationId xmlns:p14="http://schemas.microsoft.com/office/powerpoint/2010/main" val="264651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One key point to make is that you typically operate NAS by using software, and therefore, it can have some latency issues. A NAS device can be a computer that is running Windows Storage Server or some sort of clustering software, but essentially, it is a file server with no other role capabilities.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97E36-1D40-423F-850C-18CB296234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3: Implementing enterprise storage solutions</a:t>
            </a:r>
          </a:p>
        </p:txBody>
      </p:sp>
    </p:spTree>
    <p:extLst>
      <p:ext uri="{BB962C8B-B14F-4D97-AF65-F5344CB8AC3E}">
        <p14:creationId xmlns:p14="http://schemas.microsoft.com/office/powerpoint/2010/main" val="22428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SAN provides the most flexibility, in comparison to </a:t>
            </a:r>
            <a:r>
              <a:rPr lang="en-US" sz="1000" dirty="0">
                <a:solidFill>
                  <a:srgbClr val="000000"/>
                </a:solidFill>
                <a:latin typeface="Arial"/>
                <a:ea typeface="Calibri"/>
                <a:cs typeface="Segoe UI"/>
              </a:rPr>
              <a:t>other storage types such as NAS. However, further explain that it is the most expensive to implement, and typically requires specialist skills to operate and manage.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Use the slide’s diagram to illustrate how you implement a SAN. Start by showing a simple SAN deployment with one or two servers, and a single network switch and storage device. You then can </a:t>
            </a:r>
            <a:br>
              <a:rPr lang="en-US" sz="1000" dirty="0">
                <a:solidFill>
                  <a:srgbClr val="000000"/>
                </a:solidFill>
                <a:latin typeface="Arial"/>
                <a:ea typeface="Calibri"/>
                <a:cs typeface="Segoe UI"/>
              </a:rPr>
            </a:br>
            <a:r>
              <a:rPr lang="en-US" sz="1000" dirty="0">
                <a:solidFill>
                  <a:srgbClr val="000000"/>
                </a:solidFill>
                <a:latin typeface="Arial"/>
                <a:ea typeface="Calibri"/>
                <a:cs typeface="Segoe UI"/>
              </a:rPr>
              <a:t>expand the complexity and describe how you can increase redundancy, performance, and capacity by adding more network connections and paths, and by adding more storage devices.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97E36-1D40-423F-850C-18CB2962342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20740C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3: Implementing enterprise storage solutions</a:t>
            </a:r>
          </a:p>
        </p:txBody>
      </p:sp>
    </p:spTree>
    <p:extLst>
      <p:ext uri="{BB962C8B-B14F-4D97-AF65-F5344CB8AC3E}">
        <p14:creationId xmlns:p14="http://schemas.microsoft.com/office/powerpoint/2010/main" val="2107747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7"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4"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1"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9"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6"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8"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6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4"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2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3"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0938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847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309708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660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6507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2846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123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3351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36192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428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81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523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9709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3209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02568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0269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1005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630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544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29922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512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71177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888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32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6"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2"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18" Type="http://schemas.openxmlformats.org/officeDocument/2006/relationships/image" Target="../media/image8.emf"/><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oleObject" Target="../embeddings/oleObject18.bin"/><Relationship Id="rId2" Type="http://schemas.openxmlformats.org/officeDocument/2006/relationships/slideLayout" Target="../slideLayouts/slideLayout30.xml"/><Relationship Id="rId16" Type="http://schemas.openxmlformats.org/officeDocument/2006/relationships/tags" Target="../tags/tag271.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270.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vmlDrawing" Target="../drawings/vmlDrawing1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1"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5"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BDAFBC4-0FEF-4DDE-9FE8-130FD37C07E0}"/>
              </a:ext>
            </a:extLst>
          </p:cNvPr>
          <p:cNvGraphicFramePr>
            <a:graphicFrameLocks noChangeAspect="1"/>
          </p:cNvGraphicFramePr>
          <p:nvPr userDrawn="1">
            <p:custDataLst>
              <p:tags r:id="rId15"/>
            </p:custDataLst>
            <p:extLst>
              <p:ext uri="{D42A27DB-BD31-4B8C-83A1-F6EECF244321}">
                <p14:modId xmlns:p14="http://schemas.microsoft.com/office/powerpoint/2010/main" val="2163000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85" name="think-cell Slide" r:id="rId17" imgW="592" imgH="595" progId="TCLayout.ActiveDocument.1">
                  <p:embed/>
                </p:oleObj>
              </mc:Choice>
              <mc:Fallback>
                <p:oleObj name="think-cell Slide" r:id="rId17" imgW="592" imgH="595"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D9F115-A824-42D2-AC7C-9069C15C1456}"/>
              </a:ext>
            </a:extLst>
          </p:cNvPr>
          <p:cNvSpPr/>
          <p:nvPr userDrawn="1">
            <p:custDataLst>
              <p:tags r:id="rId16"/>
            </p:custDataLst>
          </p:nvPr>
        </p:nvSpPr>
        <p:spPr bwMode="auto">
          <a:xfrm>
            <a:off x="0" y="0"/>
            <a:ext cx="158750" cy="15875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none" lIns="0" tIns="0" rIns="0" bIns="0" numCol="1" spcCol="0" rtlCol="0"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sym typeface="Segoe UI" panose="020B0502040204020203" pitchFamily="34" charset="0"/>
            </a:endParaRPr>
          </a:p>
        </p:txBody>
      </p:sp>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332402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1596973"/>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vmlDrawing" Target="../drawings/vmlDrawing19.vml"/><Relationship Id="rId6" Type="http://schemas.openxmlformats.org/officeDocument/2006/relationships/tags" Target="../tags/tag276.xml"/><Relationship Id="rId5" Type="http://schemas.openxmlformats.org/officeDocument/2006/relationships/tags" Target="../tags/tag275.xml"/><Relationship Id="rId10" Type="http://schemas.openxmlformats.org/officeDocument/2006/relationships/image" Target="../media/image4.emf"/><Relationship Id="rId4" Type="http://schemas.openxmlformats.org/officeDocument/2006/relationships/tags" Target="../tags/tag274.xml"/><Relationship Id="rId9"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79.xml"/><Relationship Id="rId7" Type="http://schemas.openxmlformats.org/officeDocument/2006/relationships/oleObject" Target="../embeddings/oleObject20.bin"/><Relationship Id="rId2" Type="http://schemas.openxmlformats.org/officeDocument/2006/relationships/tags" Target="../tags/tag278.xml"/><Relationship Id="rId1" Type="http://schemas.openxmlformats.org/officeDocument/2006/relationships/vmlDrawing" Target="../drawings/vmlDrawing20.vml"/><Relationship Id="rId6" Type="http://schemas.openxmlformats.org/officeDocument/2006/relationships/slideLayout" Target="../slideLayouts/slideLayout3.xml"/><Relationship Id="rId5" Type="http://schemas.openxmlformats.org/officeDocument/2006/relationships/tags" Target="../tags/tag281.xml"/><Relationship Id="rId4" Type="http://schemas.openxmlformats.org/officeDocument/2006/relationships/tags" Target="../tags/tag28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image" Target="../media/image8.emf"/><Relationship Id="rId2" Type="http://schemas.openxmlformats.org/officeDocument/2006/relationships/tags" Target="../tags/tag28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14.e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19549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8"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0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noAutofit/>
          </a:bodyPr>
          <a:lstStyle/>
          <a:p>
            <a:r>
              <a:rPr lang="en-US" sz="4000" dirty="0"/>
              <a:t>Hardware and Features of various Storage Technologies</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757278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3"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t>Overview of DAS, NAS, and SANs</a:t>
            </a:r>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DAS?</a:t>
            </a:r>
          </a:p>
        </p:txBody>
      </p:sp>
      <p:sp>
        <p:nvSpPr>
          <p:cNvPr id="4" name="Rounded Rectangle 3"/>
          <p:cNvSpPr>
            <a:spLocks noChangeArrowheads="1"/>
          </p:cNvSpPr>
          <p:nvPr/>
        </p:nvSpPr>
        <p:spPr bwMode="auto">
          <a:xfrm>
            <a:off x="2005243" y="2098124"/>
            <a:ext cx="8199438" cy="183004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tabLst>
                <a:tab pos="3944938" algn="l"/>
              </a:tabLst>
            </a:pPr>
            <a:r>
              <a:rPr lang="en-US" sz="2300" b="0" dirty="0">
                <a:solidFill>
                  <a:srgbClr val="000000"/>
                </a:solidFill>
                <a:latin typeface="Segoe UI" pitchFamily="34" charset="0"/>
                <a:ea typeface="Segoe UI" pitchFamily="34" charset="0"/>
                <a:cs typeface="Segoe UI" pitchFamily="34" charset="0"/>
              </a:rPr>
              <a:t>Advantages:	Disadvantages:</a:t>
            </a:r>
            <a:endParaRPr lang="en-CA" sz="2300" b="0" dirty="0">
              <a:solidFill>
                <a:srgbClr val="000000"/>
              </a:solidFill>
              <a:latin typeface="Segoe UI" pitchFamily="34" charset="0"/>
              <a:ea typeface="Segoe UI" pitchFamily="34" charset="0"/>
              <a:cs typeface="Segoe UI" pitchFamily="34" charset="0"/>
            </a:endParaRPr>
          </a:p>
          <a:p>
            <a:pPr eaLnBrk="0" hangingPunct="0">
              <a:lnSpc>
                <a:spcPct val="90000"/>
              </a:lnSpc>
              <a:spcBef>
                <a:spcPct val="40000"/>
              </a:spcBef>
              <a:buClr>
                <a:srgbClr val="8DACD0"/>
              </a:buClr>
              <a:buSzPct val="70000"/>
            </a:pPr>
            <a:endParaRPr lang="en-CA" sz="23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005462" y="2548462"/>
            <a:ext cx="3155591" cy="1351184"/>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173736" eaLnBrk="0" hangingPunct="0">
              <a:lnSpc>
                <a:spcPct val="90000"/>
              </a:lnSpc>
              <a:spcBef>
                <a:spcPct val="40000"/>
              </a:spcBef>
              <a:buClr>
                <a:srgbClr val="006699"/>
              </a:buClr>
              <a:buFont typeface="Arial" panose="020B0604020202020204" pitchFamily="34" charset="0"/>
              <a:buChar char="•"/>
            </a:pPr>
            <a:r>
              <a:rPr lang="en-US" sz="2300" b="0" dirty="0">
                <a:solidFill>
                  <a:srgbClr val="000000"/>
                </a:solidFill>
                <a:latin typeface="Segoe UI" pitchFamily="34" charset="0"/>
                <a:ea typeface="Segoe UI" pitchFamily="34" charset="0"/>
                <a:cs typeface="Segoe UI" pitchFamily="34" charset="0"/>
              </a:rPr>
              <a:t>Easy to configure (hard drives connecting directly to a computer through a HBA.</a:t>
            </a:r>
          </a:p>
          <a:p>
            <a:pPr marL="342900" indent="-173736" eaLnBrk="0" hangingPunct="0">
              <a:lnSpc>
                <a:spcPct val="90000"/>
              </a:lnSpc>
              <a:spcBef>
                <a:spcPct val="40000"/>
              </a:spcBef>
              <a:buClr>
                <a:srgbClr val="006699"/>
              </a:buClr>
              <a:buFont typeface="Arial" panose="020B0604020202020204" pitchFamily="34" charset="0"/>
              <a:buChar char="•"/>
            </a:pPr>
            <a:r>
              <a:rPr lang="en-US" sz="2300" b="0" dirty="0">
                <a:solidFill>
                  <a:srgbClr val="000000"/>
                </a:solidFill>
                <a:latin typeface="Segoe UI" pitchFamily="34" charset="0"/>
                <a:ea typeface="Segoe UI" pitchFamily="34" charset="0"/>
                <a:cs typeface="Segoe UI" pitchFamily="34" charset="0"/>
              </a:rPr>
              <a:t>Inexpensive solution</a:t>
            </a:r>
          </a:p>
        </p:txBody>
      </p:sp>
      <p:sp>
        <p:nvSpPr>
          <p:cNvPr id="6" name="Rounded Rectangle 5"/>
          <p:cNvSpPr>
            <a:spLocks noChangeArrowheads="1"/>
          </p:cNvSpPr>
          <p:nvPr/>
        </p:nvSpPr>
        <p:spPr bwMode="auto">
          <a:xfrm>
            <a:off x="5871370" y="2548462"/>
            <a:ext cx="4515877" cy="1573372"/>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173736" eaLnBrk="0" hangingPunct="0">
              <a:lnSpc>
                <a:spcPct val="90000"/>
              </a:lnSpc>
              <a:spcBef>
                <a:spcPct val="40000"/>
              </a:spcBef>
              <a:buClr>
                <a:srgbClr val="006699"/>
              </a:buClr>
              <a:buFont typeface="Arial" panose="020B0604020202020204" pitchFamily="34" charset="0"/>
              <a:buChar char="•"/>
            </a:pPr>
            <a:r>
              <a:rPr lang="en-US" sz="2300" b="0" dirty="0">
                <a:solidFill>
                  <a:srgbClr val="000000"/>
                </a:solidFill>
                <a:latin typeface="Segoe UI" pitchFamily="34" charset="0"/>
                <a:ea typeface="Segoe UI" pitchFamily="34" charset="0"/>
                <a:cs typeface="Segoe UI" pitchFamily="34" charset="0"/>
              </a:rPr>
              <a:t>Isolated, because the disks are attached to a single server</a:t>
            </a:r>
          </a:p>
          <a:p>
            <a:pPr marL="342900" indent="-173736" eaLnBrk="0" hangingPunct="0">
              <a:lnSpc>
                <a:spcPct val="90000"/>
              </a:lnSpc>
              <a:spcBef>
                <a:spcPct val="40000"/>
              </a:spcBef>
              <a:buClr>
                <a:srgbClr val="006699"/>
              </a:buClr>
              <a:buFont typeface="Arial" panose="020B0604020202020204" pitchFamily="34" charset="0"/>
              <a:buChar char="•"/>
            </a:pPr>
            <a:r>
              <a:rPr lang="en-CA" sz="2300" b="0" dirty="0">
                <a:solidFill>
                  <a:srgbClr val="000000"/>
                </a:solidFill>
                <a:latin typeface="Segoe UI" pitchFamily="34" charset="0"/>
                <a:ea typeface="Segoe UI" pitchFamily="34" charset="0"/>
                <a:cs typeface="Segoe UI" pitchFamily="34" charset="0"/>
              </a:rPr>
              <a:t>Less flexible for allocation additional storage.</a:t>
            </a:r>
            <a:endParaRPr lang="en-US" sz="2300" b="0" dirty="0">
              <a:solidFill>
                <a:srgbClr val="000000"/>
              </a:solidFill>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1727843" y="797457"/>
            <a:ext cx="8803341" cy="1168062"/>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solidFill>
                  <a:srgbClr val="000000"/>
                </a:solidFill>
                <a:latin typeface="Segoe UI" pitchFamily="34" charset="0"/>
                <a:ea typeface="Segoe UI" pitchFamily="34" charset="0"/>
                <a:cs typeface="Segoe UI" pitchFamily="34" charset="0"/>
              </a:rPr>
              <a:t>DAS is physically attached to the server. </a:t>
            </a:r>
            <a:r>
              <a:rPr lang="en-US" sz="2800" b="0" dirty="0">
                <a:solidFill>
                  <a:srgbClr val="000000"/>
                </a:solidFill>
                <a:latin typeface="Segoe UI" pitchFamily="34" charset="0"/>
                <a:cs typeface="Segoe UI" pitchFamily="34" charset="0"/>
              </a:rPr>
              <a:t>comes in various disk types, such as Serial ATA (SATA), serial attached SCSI (SAS), or solid-state drive (SSD).</a:t>
            </a:r>
            <a:endParaRPr lang="en-CA" sz="2800" b="0" dirty="0">
              <a:solidFill>
                <a:srgbClr val="000000"/>
              </a:solidFill>
              <a:latin typeface="Segoe UI" pitchFamily="34" charset="0"/>
              <a:cs typeface="Segoe UI" pitchFamily="34" charset="0"/>
            </a:endParaRPr>
          </a:p>
        </p:txBody>
      </p:sp>
      <p:grpSp>
        <p:nvGrpSpPr>
          <p:cNvPr id="8" name="Group 7" descr="An illustration at the bottom of the slide depicts a server that has attached disks.&#10;&#10;"/>
          <p:cNvGrpSpPr/>
          <p:nvPr/>
        </p:nvGrpSpPr>
        <p:grpSpPr>
          <a:xfrm>
            <a:off x="4651477" y="4228351"/>
            <a:ext cx="2906973" cy="1870427"/>
            <a:chOff x="3102638" y="4113029"/>
            <a:chExt cx="2906973" cy="1870427"/>
          </a:xfrm>
        </p:grpSpPr>
        <p:sp>
          <p:nvSpPr>
            <p:cNvPr id="9" name="AutoShape 31"/>
            <p:cNvSpPr>
              <a:spLocks noChangeArrowheads="1"/>
            </p:cNvSpPr>
            <p:nvPr/>
          </p:nvSpPr>
          <p:spPr bwMode="auto">
            <a:xfrm>
              <a:off x="3102638" y="5653440"/>
              <a:ext cx="2906973" cy="330016"/>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300" b="0" dirty="0">
                  <a:solidFill>
                    <a:srgbClr val="000000"/>
                  </a:solidFill>
                  <a:latin typeface="Segoe UI" pitchFamily="34" charset="0"/>
                  <a:ea typeface="Segoe UI" pitchFamily="34" charset="0"/>
                  <a:cs typeface="Segoe UI" pitchFamily="34" charset="0"/>
                </a:rPr>
                <a:t>Server with attached disks</a:t>
              </a: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6758" y="4113029"/>
              <a:ext cx="503917" cy="1463584"/>
            </a:xfrm>
            <a:prstGeom prst="rect">
              <a:avLst/>
            </a:prstGeom>
            <a:noFill/>
            <a:ln>
              <a:noFill/>
            </a:ln>
            <a:effec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41918" y="4973489"/>
              <a:ext cx="593160" cy="610291"/>
            </a:xfrm>
            <a:prstGeom prst="rect">
              <a:avLst/>
            </a:prstGeom>
            <a:noFill/>
            <a:ln>
              <a:noFill/>
            </a:ln>
            <a:effectLst/>
          </p:spPr>
        </p:pic>
      </p:grpSp>
    </p:spTree>
    <p:extLst>
      <p:ext uri="{BB962C8B-B14F-4D97-AF65-F5344CB8AC3E}">
        <p14:creationId xmlns:p14="http://schemas.microsoft.com/office/powerpoint/2010/main" val="7206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id="{ABDC3824-C335-4AF1-85F5-075644608D02}"/>
              </a:ext>
            </a:extLst>
          </p:cNvPr>
          <p:cNvGraphicFramePr>
            <a:graphicFrameLocks noChangeAspect="1"/>
          </p:cNvGraphicFramePr>
          <p:nvPr>
            <p:custDataLst>
              <p:tags r:id="rId2"/>
            </p:custDataLst>
            <p:extLst>
              <p:ext uri="{D42A27DB-BD31-4B8C-83A1-F6EECF244321}">
                <p14:modId xmlns:p14="http://schemas.microsoft.com/office/powerpoint/2010/main" val="3841886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9"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CD3D2CD-4102-4B64-B039-0403B6CB123C}"/>
              </a:ext>
            </a:extLst>
          </p:cNvPr>
          <p:cNvSpPr/>
          <p:nvPr>
            <p:custDataLst>
              <p:tags r:id="rId3"/>
            </p:custDataLst>
          </p:nvPr>
        </p:nvSpPr>
        <p:spPr bwMode="auto">
          <a:xfrm>
            <a:off x="0" y="0"/>
            <a:ext cx="158750" cy="15875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none" lIns="0" tIns="0" rIns="0" bIns="0" numCol="1" spcCol="0" rtlCol="0" anchor="ctr" anchorCtr="0" compatLnSpc="1">
            <a:prstTxWarp prst="textNoShape">
              <a:avLst/>
            </a:prstTxWarp>
            <a:noAutofit/>
          </a:bodyPr>
          <a:lstStyle/>
          <a:p>
            <a:pPr algn="ctr" eaLnBrk="0" fontAlgn="base" hangingPunct="0">
              <a:spcBef>
                <a:spcPct val="0"/>
              </a:spcBef>
              <a:spcAft>
                <a:spcPct val="0"/>
              </a:spcAft>
            </a:pPr>
            <a:endParaRPr kumimoji="0" lang="en-US" sz="2800" u="none" strike="noStrike" cap="none" normalizeH="0" dirty="0">
              <a:ln>
                <a:noFill/>
              </a:ln>
              <a:solidFill>
                <a:schemeClr val="tx1"/>
              </a:solidFill>
              <a:effectLst/>
              <a:latin typeface="Segoe UI" panose="020B0502040204020203" pitchFamily="34" charset="0"/>
              <a:cs typeface="Segoe UI" panose="020B0502040204020203" pitchFamily="34" charset="0"/>
              <a:sym typeface="Segoe UI" panose="020B0502040204020203" pitchFamily="34" charset="0"/>
            </a:endParaRPr>
          </a:p>
        </p:txBody>
      </p:sp>
      <p:sp>
        <p:nvSpPr>
          <p:cNvPr id="2" name="Title 1"/>
          <p:cNvSpPr>
            <a:spLocks noGrp="1"/>
          </p:cNvSpPr>
          <p:nvPr>
            <p:ph type="title"/>
          </p:nvPr>
        </p:nvSpPr>
        <p:spPr/>
        <p:txBody>
          <a:bodyPr/>
          <a:lstStyle/>
          <a:p>
            <a:r>
              <a:rPr lang="en-US" dirty="0"/>
              <a:t>What is NAS? (try </a:t>
            </a:r>
            <a:r>
              <a:rPr lang="en-US" dirty="0" err="1"/>
              <a:t>FreeNAS</a:t>
            </a:r>
            <a:r>
              <a:rPr lang="en-US" dirty="0"/>
              <a:t>)</a:t>
            </a:r>
          </a:p>
        </p:txBody>
      </p:sp>
      <p:sp>
        <p:nvSpPr>
          <p:cNvPr id="4" name="Rounded Rectangle 3"/>
          <p:cNvSpPr>
            <a:spLocks noChangeArrowheads="1"/>
          </p:cNvSpPr>
          <p:nvPr/>
        </p:nvSpPr>
        <p:spPr bwMode="auto">
          <a:xfrm>
            <a:off x="976452" y="1913479"/>
            <a:ext cx="10365316" cy="392126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t>NAS differs from DAS because the storage does not attach directly to each individual server, but rather is accessible across a network to many servers. NAS has two distinct solutions: </a:t>
            </a:r>
          </a:p>
          <a:p>
            <a:pPr marL="285750" indent="-285750">
              <a:buFont typeface="Arial" panose="020B0604020202020204" pitchFamily="34" charset="0"/>
              <a:buChar char="•"/>
            </a:pPr>
            <a:r>
              <a:rPr lang="en-US" b="0" dirty="0"/>
              <a:t>A low-end appliance (NAS only) </a:t>
            </a:r>
          </a:p>
          <a:p>
            <a:pPr marL="285750" indent="-285750">
              <a:buFont typeface="Arial" panose="020B0604020202020204" pitchFamily="34" charset="0"/>
              <a:buChar char="•"/>
            </a:pPr>
            <a:r>
              <a:rPr lang="en-US" b="0" dirty="0"/>
              <a:t>An enterprise class NAS that integrates with a SAN.</a:t>
            </a:r>
          </a:p>
          <a:p>
            <a:r>
              <a:rPr lang="en-US" b="0" dirty="0"/>
              <a:t>Each NAS device has a dedicated operating system that solely controls data access on that device, which reduces the overhead associated with sharing the storage device with other server services. Windows Storage Server, a feature of Windows Server 2016, is an example of NAS software.</a:t>
            </a:r>
          </a:p>
          <a:p>
            <a:endParaRPr lang="en-US" sz="2200" b="0" dirty="0">
              <a:solidFill>
                <a:srgbClr val="000000"/>
              </a:solidFill>
              <a:latin typeface="Segoe UI" pitchFamily="34" charset="0"/>
              <a:ea typeface="Segoe UI" pitchFamily="34" charset="0"/>
              <a:cs typeface="Segoe UI" pitchFamily="34" charset="0"/>
            </a:endParaRPr>
          </a:p>
          <a:p>
            <a:r>
              <a:rPr lang="en-US" b="0" dirty="0"/>
              <a:t>NAS devices provide </a:t>
            </a:r>
            <a:r>
              <a:rPr lang="en-US" dirty="0"/>
              <a:t>file-level access </a:t>
            </a:r>
            <a:r>
              <a:rPr lang="en-US" b="0" dirty="0"/>
              <a:t>to storage, which means that data in the storage is accessible only as files and folders, and you must use protocols such as Common Internet File System (CIFS), Server Message Block (SMB), or network file system (NFS) to access the files.</a:t>
            </a:r>
            <a:endParaRPr lang="en-US" sz="2200" b="0" dirty="0">
              <a:solidFill>
                <a:srgbClr val="000000"/>
              </a:solidFill>
              <a:latin typeface="Segoe UI" pitchFamily="34" charset="0"/>
              <a:ea typeface="Segoe UI" pitchFamily="34" charset="0"/>
              <a:cs typeface="Segoe UI" pitchFamily="34" charset="0"/>
            </a:endParaRPr>
          </a:p>
        </p:txBody>
      </p:sp>
      <p:sp>
        <p:nvSpPr>
          <p:cNvPr id="5" name="Text Box 22"/>
          <p:cNvSpPr txBox="1">
            <a:spLocks noChangeArrowheads="1"/>
          </p:cNvSpPr>
          <p:nvPr/>
        </p:nvSpPr>
        <p:spPr bwMode="auto">
          <a:xfrm>
            <a:off x="976453" y="1069241"/>
            <a:ext cx="10220936" cy="743850"/>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2200" b="0" dirty="0">
                <a:solidFill>
                  <a:srgbClr val="000000"/>
                </a:solidFill>
                <a:latin typeface="Segoe UI" pitchFamily="34" charset="0"/>
                <a:ea typeface="Segoe UI" pitchFamily="34" charset="0"/>
                <a:cs typeface="Segoe UI" pitchFamily="34" charset="0"/>
              </a:rPr>
              <a:t>NAS is storage that is attached to a dedicated storage device and accessed through network shares</a:t>
            </a:r>
          </a:p>
        </p:txBody>
      </p:sp>
    </p:spTree>
    <p:extLst>
      <p:ext uri="{BB962C8B-B14F-4D97-AF65-F5344CB8AC3E}">
        <p14:creationId xmlns:p14="http://schemas.microsoft.com/office/powerpoint/2010/main" val="332277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NAS?</a:t>
            </a:r>
          </a:p>
        </p:txBody>
      </p:sp>
      <p:sp>
        <p:nvSpPr>
          <p:cNvPr id="4" name="Rounded Rectangle 3"/>
          <p:cNvSpPr>
            <a:spLocks noChangeArrowheads="1"/>
          </p:cNvSpPr>
          <p:nvPr/>
        </p:nvSpPr>
        <p:spPr bwMode="auto">
          <a:xfrm>
            <a:off x="465177" y="666142"/>
            <a:ext cx="7042527" cy="600847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pPr>
            <a:r>
              <a:rPr lang="en-US" dirty="0"/>
              <a:t>Advantages</a:t>
            </a:r>
            <a:r>
              <a:rPr lang="en-US" b="0" dirty="0"/>
              <a:t>:</a:t>
            </a:r>
          </a:p>
          <a:p>
            <a:pPr marL="228600" indent="-228600" eaLnBrk="0" hangingPunct="0">
              <a:lnSpc>
                <a:spcPct val="90000"/>
              </a:lnSpc>
              <a:spcBef>
                <a:spcPct val="40000"/>
              </a:spcBef>
              <a:buClr>
                <a:srgbClr val="006699"/>
              </a:buClr>
              <a:buFontTx/>
              <a:buChar char="•"/>
            </a:pPr>
            <a:r>
              <a:rPr lang="en-US" b="0" dirty="0"/>
              <a:t>Simple, relatively inexpensive, fits nicely into the market as a mid-priced solution.</a:t>
            </a:r>
          </a:p>
          <a:p>
            <a:pPr marL="228600" indent="-228600" eaLnBrk="0" hangingPunct="0">
              <a:lnSpc>
                <a:spcPct val="90000"/>
              </a:lnSpc>
              <a:spcBef>
                <a:spcPct val="40000"/>
              </a:spcBef>
              <a:buClr>
                <a:srgbClr val="006699"/>
              </a:buClr>
              <a:buFontTx/>
              <a:buChar char="•"/>
            </a:pPr>
            <a:r>
              <a:rPr lang="en-US" b="0" dirty="0"/>
              <a:t>NAS typically includes Redundant Array of Independent Disks (RAID) for data redundancy</a:t>
            </a:r>
            <a:endParaRPr lang="en-US" sz="2200" b="0" dirty="0">
              <a:solidFill>
                <a:srgbClr val="000000"/>
              </a:solidFill>
              <a:latin typeface="Segoe UI" pitchFamily="34" charset="0"/>
              <a:ea typeface="Segoe UI" pitchFamily="34" charset="0"/>
              <a:cs typeface="Segoe UI" pitchFamily="34" charset="0"/>
            </a:endParaRPr>
          </a:p>
          <a:p>
            <a:pPr marL="228600" indent="-228600" eaLnBrk="0" hangingPunct="0">
              <a:lnSpc>
                <a:spcPct val="90000"/>
              </a:lnSpc>
              <a:spcBef>
                <a:spcPct val="40000"/>
              </a:spcBef>
              <a:buClr>
                <a:srgbClr val="006699"/>
              </a:buClr>
              <a:buFontTx/>
              <a:buChar char="•"/>
            </a:pPr>
            <a:r>
              <a:rPr lang="en-CA" b="0" dirty="0"/>
              <a:t>NAS offers centralized storage at an affordable price </a:t>
            </a:r>
          </a:p>
          <a:p>
            <a:pPr marL="228600" indent="-228600" eaLnBrk="0" hangingPunct="0">
              <a:lnSpc>
                <a:spcPct val="90000"/>
              </a:lnSpc>
              <a:spcBef>
                <a:spcPct val="40000"/>
              </a:spcBef>
              <a:buClr>
                <a:srgbClr val="006699"/>
              </a:buClr>
              <a:buFontTx/>
              <a:buChar char="•"/>
            </a:pPr>
            <a:r>
              <a:rPr lang="en-US" b="0" dirty="0"/>
              <a:t>A </a:t>
            </a:r>
            <a:r>
              <a:rPr lang="en-US" b="0" i="1" dirty="0"/>
              <a:t>Plug and Play (PNP) solution </a:t>
            </a:r>
            <a:r>
              <a:rPr lang="en-US" b="0" dirty="0"/>
              <a:t>that is easy to install, deploy, and manage.</a:t>
            </a:r>
          </a:p>
          <a:p>
            <a:pPr marL="228600" indent="-228600" eaLnBrk="0" hangingPunct="0">
              <a:lnSpc>
                <a:spcPct val="90000"/>
              </a:lnSpc>
              <a:spcBef>
                <a:spcPct val="40000"/>
              </a:spcBef>
              <a:buClr>
                <a:srgbClr val="006699"/>
              </a:buClr>
              <a:buFontTx/>
              <a:buChar char="•"/>
            </a:pPr>
            <a:r>
              <a:rPr lang="en-US" b="0" dirty="0"/>
              <a:t>NAS units are accessible from any operating system. They often have multiple-protocol support and can serve up data via CIFS and NFS simultaneously</a:t>
            </a:r>
          </a:p>
          <a:p>
            <a:pPr eaLnBrk="0" hangingPunct="0">
              <a:lnSpc>
                <a:spcPct val="90000"/>
              </a:lnSpc>
              <a:spcBef>
                <a:spcPct val="40000"/>
              </a:spcBef>
              <a:buClr>
                <a:srgbClr val="8DACD0"/>
              </a:buClr>
              <a:buSzPct val="70000"/>
            </a:pPr>
            <a:r>
              <a:rPr lang="en-US" sz="2200" dirty="0">
                <a:solidFill>
                  <a:srgbClr val="000000"/>
                </a:solidFill>
                <a:latin typeface="Segoe UI" pitchFamily="34" charset="0"/>
                <a:ea typeface="Segoe UI" pitchFamily="34" charset="0"/>
                <a:cs typeface="Segoe UI" pitchFamily="34" charset="0"/>
              </a:rPr>
              <a:t>Disadvantages</a:t>
            </a:r>
            <a:r>
              <a:rPr lang="en-US" sz="2200" b="0" dirty="0">
                <a:solidFill>
                  <a:srgbClr val="000000"/>
                </a:solidFill>
                <a:latin typeface="Segoe UI" pitchFamily="34" charset="0"/>
                <a:ea typeface="Segoe UI" pitchFamily="34" charset="0"/>
                <a:cs typeface="Segoe UI" pitchFamily="34" charset="0"/>
              </a:rPr>
              <a:t>:</a:t>
            </a:r>
          </a:p>
          <a:p>
            <a:pPr marL="342900" indent="-342900">
              <a:buFont typeface="Arial" panose="020B0604020202020204" pitchFamily="34" charset="0"/>
              <a:buChar char="•"/>
            </a:pPr>
            <a:r>
              <a:rPr lang="en-US" b="0" dirty="0"/>
              <a:t>Slower access times than SAN technologies. You typically access NAS by using Ethernet protocols, and it relies heavily on the network. Therefore, NAS commonly is used as a file sharing/storage solution, but you cannot (and should not try to) use it with data-intensive programs such as Microsoft Exchange Server and Microsoft SQL Server.</a:t>
            </a:r>
            <a:endParaRPr lang="en-US" sz="2200" b="0" dirty="0">
              <a:solidFill>
                <a:srgbClr val="000000"/>
              </a:solidFill>
              <a:latin typeface="Segoe UI" pitchFamily="34" charset="0"/>
              <a:ea typeface="Segoe UI" pitchFamily="34" charset="0"/>
              <a:cs typeface="Segoe UI" pitchFamily="34" charset="0"/>
            </a:endParaRPr>
          </a:p>
          <a:p>
            <a:pPr marL="228600" indent="-228600" eaLnBrk="0" hangingPunct="0">
              <a:lnSpc>
                <a:spcPct val="90000"/>
              </a:lnSpc>
              <a:spcBef>
                <a:spcPct val="40000"/>
              </a:spcBef>
              <a:buClr>
                <a:srgbClr val="006699"/>
              </a:buClr>
              <a:buFontTx/>
              <a:buChar char="•"/>
            </a:pPr>
            <a:r>
              <a:rPr lang="en-US" b="0" dirty="0"/>
              <a:t>Not an enterprise solution</a:t>
            </a:r>
          </a:p>
        </p:txBody>
      </p:sp>
      <p:grpSp>
        <p:nvGrpSpPr>
          <p:cNvPr id="6" name="Group 5" descr="The illustration that depicts a network-attached storage (NAS) device that connects through a network to a file server. The communication between the device and the file server occurs through file-level access. "/>
          <p:cNvGrpSpPr/>
          <p:nvPr/>
        </p:nvGrpSpPr>
        <p:grpSpPr>
          <a:xfrm>
            <a:off x="7438815" y="849528"/>
            <a:ext cx="4509414" cy="4225692"/>
            <a:chOff x="4258088" y="1853928"/>
            <a:chExt cx="4509414" cy="4225692"/>
          </a:xfrm>
        </p:grpSpPr>
        <p:grpSp>
          <p:nvGrpSpPr>
            <p:cNvPr id="7" name="Group 6"/>
            <p:cNvGrpSpPr/>
            <p:nvPr/>
          </p:nvGrpSpPr>
          <p:grpSpPr>
            <a:xfrm>
              <a:off x="5850440" y="1853928"/>
              <a:ext cx="2917062" cy="4225692"/>
              <a:chOff x="5719814" y="2013582"/>
              <a:chExt cx="2917062" cy="4225692"/>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814" y="3610397"/>
                <a:ext cx="1645221" cy="987133"/>
              </a:xfrm>
              <a:prstGeom prst="rect">
                <a:avLst/>
              </a:prstGeom>
            </p:spPr>
          </p:pic>
          <p:sp>
            <p:nvSpPr>
              <p:cNvPr id="15" name="AutoShape 31"/>
              <p:cNvSpPr>
                <a:spLocks noChangeArrowheads="1"/>
              </p:cNvSpPr>
              <p:nvPr/>
            </p:nvSpPr>
            <p:spPr bwMode="auto">
              <a:xfrm>
                <a:off x="7376545" y="5428244"/>
                <a:ext cx="1127919" cy="288925"/>
              </a:xfrm>
              <a:prstGeom prst="roundRect">
                <a:avLst>
                  <a:gd name="adj" fmla="val 4167"/>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solidFill>
                      <a:srgbClr val="000000"/>
                    </a:solidFill>
                    <a:latin typeface="Segoe UI" pitchFamily="34" charset="0"/>
                    <a:ea typeface="Segoe UI" pitchFamily="34" charset="0"/>
                    <a:cs typeface="Segoe UI" pitchFamily="34" charset="0"/>
                  </a:rPr>
                  <a:t>File server</a:t>
                </a:r>
              </a:p>
            </p:txBody>
          </p:sp>
          <p:sp>
            <p:nvSpPr>
              <p:cNvPr id="16" name="Rectangle 15"/>
              <p:cNvSpPr>
                <a:spLocks noChangeArrowheads="1"/>
              </p:cNvSpPr>
              <p:nvPr/>
            </p:nvSpPr>
            <p:spPr bwMode="auto">
              <a:xfrm>
                <a:off x="7540120" y="3519502"/>
                <a:ext cx="1096756" cy="738664"/>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600" dirty="0">
                    <a:solidFill>
                      <a:srgbClr val="000000"/>
                    </a:solidFill>
                    <a:latin typeface="Segoe UI" pitchFamily="34" charset="0"/>
                    <a:ea typeface="Segoe UI" pitchFamily="34" charset="0"/>
                    <a:cs typeface="Segoe UI" pitchFamily="34" charset="0"/>
                  </a:rPr>
                  <a:t>Local Area </a:t>
                </a:r>
              </a:p>
              <a:p>
                <a:pPr>
                  <a:defRPr/>
                </a:pPr>
                <a:r>
                  <a:rPr lang="en-US" sz="1600" dirty="0">
                    <a:solidFill>
                      <a:srgbClr val="000000"/>
                    </a:solidFill>
                    <a:latin typeface="Segoe UI" pitchFamily="34" charset="0"/>
                    <a:ea typeface="Segoe UI" pitchFamily="34" charset="0"/>
                    <a:cs typeface="Segoe UI" pitchFamily="34" charset="0"/>
                  </a:rPr>
                  <a:t>Network </a:t>
                </a:r>
              </a:p>
              <a:p>
                <a:pPr>
                  <a:defRPr/>
                </a:pPr>
                <a:r>
                  <a:rPr lang="en-US" sz="1600" dirty="0">
                    <a:solidFill>
                      <a:srgbClr val="000000"/>
                    </a:solidFill>
                    <a:latin typeface="Segoe UI" pitchFamily="34" charset="0"/>
                    <a:ea typeface="Segoe UI" pitchFamily="34" charset="0"/>
                    <a:cs typeface="Segoe UI" pitchFamily="34" charset="0"/>
                  </a:rPr>
                  <a:t>(Ethernet)</a:t>
                </a:r>
                <a:endParaRPr lang="en-US" sz="1600" dirty="0">
                  <a:solidFill>
                    <a:srgbClr val="000000"/>
                  </a:solidFill>
                  <a:effectLst>
                    <a:outerShdw blurRad="38100" dist="38100" dir="2700000" algn="tl">
                      <a:srgbClr val="C0C0C0"/>
                    </a:outerShdw>
                  </a:effectLst>
                  <a:latin typeface="Segoe UI" pitchFamily="34" charset="0"/>
                  <a:ea typeface="Segoe UI" pitchFamily="34" charset="0"/>
                  <a:cs typeface="Segoe UI" pitchFamily="34" charset="0"/>
                </a:endParaRPr>
              </a:p>
            </p:txBody>
          </p:sp>
          <p:sp>
            <p:nvSpPr>
              <p:cNvPr id="17" name="AutoShape 31"/>
              <p:cNvSpPr>
                <a:spLocks noChangeArrowheads="1"/>
              </p:cNvSpPr>
              <p:nvPr/>
            </p:nvSpPr>
            <p:spPr bwMode="auto">
              <a:xfrm>
                <a:off x="6767965" y="2456136"/>
                <a:ext cx="1282700" cy="336544"/>
              </a:xfrm>
              <a:prstGeom prst="roundRect">
                <a:avLst>
                  <a:gd name="adj" fmla="val 4167"/>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solidFill>
                      <a:srgbClr val="000000"/>
                    </a:solidFill>
                    <a:latin typeface="Segoe UI" pitchFamily="34" charset="0"/>
                    <a:ea typeface="Segoe UI" pitchFamily="34" charset="0"/>
                    <a:cs typeface="Segoe UI" pitchFamily="34" charset="0"/>
                  </a:rPr>
                  <a:t>NAS device</a:t>
                </a:r>
              </a:p>
            </p:txBody>
          </p:sp>
          <p:cxnSp>
            <p:nvCxnSpPr>
              <p:cNvPr id="18" name="Elbow Connector 17"/>
              <p:cNvCxnSpPr/>
              <p:nvPr/>
            </p:nvCxnSpPr>
            <p:spPr bwMode="auto">
              <a:xfrm rot="16200000" flipH="1">
                <a:off x="5438764" y="3537392"/>
                <a:ext cx="2335148" cy="953272"/>
              </a:xfrm>
              <a:prstGeom prst="bentConnector3">
                <a:avLst>
                  <a:gd name="adj1" fmla="val 38812"/>
                </a:avLst>
              </a:prstGeom>
              <a:gradFill rotWithShape="1">
                <a:gsLst>
                  <a:gs pos="0">
                    <a:srgbClr val="E4CD9A"/>
                  </a:gs>
                  <a:gs pos="100000">
                    <a:srgbClr val="EEEFD7"/>
                  </a:gs>
                </a:gsLst>
                <a:lin ang="2700000" scaled="1"/>
              </a:gradFill>
              <a:ln w="28575" cap="flat" cmpd="sng" algn="ctr">
                <a:solidFill>
                  <a:schemeClr val="accent6">
                    <a:lumMod val="50000"/>
                  </a:schemeClr>
                </a:solidFill>
                <a:prstDash val="solid"/>
                <a:round/>
                <a:headEnd type="none" w="med" len="med"/>
                <a:tailEnd type="none" w="med" len="med"/>
              </a:ln>
              <a:effectLst/>
            </p:spPr>
          </p:cxnSp>
          <p:pic>
            <p:nvPicPr>
              <p:cNvPr id="1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52380" y="2013582"/>
                <a:ext cx="444995" cy="12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urved Connector 19"/>
              <p:cNvCxnSpPr>
                <a:endCxn id="21" idx="0"/>
              </p:cNvCxnSpPr>
              <p:nvPr/>
            </p:nvCxnSpPr>
            <p:spPr bwMode="auto">
              <a:xfrm rot="16200000" flipH="1">
                <a:off x="5633149" y="3699027"/>
                <a:ext cx="1640789" cy="854802"/>
              </a:xfrm>
              <a:prstGeom prst="curvedConnector3">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a:tailEnd type="arrow"/>
              </a:ln>
              <a:effectLst/>
            </p:spPr>
          </p:cxnSp>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58446" y="4946823"/>
                <a:ext cx="444995" cy="129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4258088" y="4443358"/>
              <a:ext cx="1973212" cy="1517059"/>
              <a:chOff x="4339769" y="4374278"/>
              <a:chExt cx="1973212" cy="1517059"/>
            </a:xfrm>
          </p:grpSpPr>
          <p:sp>
            <p:nvSpPr>
              <p:cNvPr id="9" name="Rectangle 8"/>
              <p:cNvSpPr/>
              <p:nvPr/>
            </p:nvSpPr>
            <p:spPr bwMode="auto">
              <a:xfrm>
                <a:off x="4339769" y="4374278"/>
                <a:ext cx="1973212" cy="151705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CA" dirty="0">
                  <a:solidFill>
                    <a:srgbClr val="000000"/>
                  </a:solidFill>
                  <a:latin typeface="Verdana" pitchFamily="34" charset="0"/>
                </a:endParaRPr>
              </a:p>
            </p:txBody>
          </p:sp>
          <p:sp>
            <p:nvSpPr>
              <p:cNvPr id="10" name="AutoShape 31"/>
              <p:cNvSpPr>
                <a:spLocks noChangeArrowheads="1"/>
              </p:cNvSpPr>
              <p:nvPr/>
            </p:nvSpPr>
            <p:spPr bwMode="auto">
              <a:xfrm>
                <a:off x="4401198" y="4619843"/>
                <a:ext cx="1810185" cy="646228"/>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600" dirty="0">
                    <a:solidFill>
                      <a:srgbClr val="000000"/>
                    </a:solidFill>
                    <a:latin typeface="Segoe UI" pitchFamily="34" charset="0"/>
                    <a:ea typeface="Segoe UI" pitchFamily="34" charset="0"/>
                    <a:cs typeface="Segoe UI" pitchFamily="34" charset="0"/>
                  </a:rPr>
                  <a:t>File-level access </a:t>
                </a:r>
              </a:p>
              <a:p>
                <a:pPr algn="ctr">
                  <a:defRPr/>
                </a:pPr>
                <a:r>
                  <a:rPr lang="en-US" sz="1600" dirty="0">
                    <a:solidFill>
                      <a:srgbClr val="000000"/>
                    </a:solidFill>
                    <a:latin typeface="Segoe UI" pitchFamily="34" charset="0"/>
                    <a:ea typeface="Segoe UI" pitchFamily="34" charset="0"/>
                    <a:cs typeface="Segoe UI" pitchFamily="34" charset="0"/>
                  </a:rPr>
                  <a:t>(CIFS, NFS)</a:t>
                </a:r>
              </a:p>
            </p:txBody>
          </p:sp>
          <p:cxnSp>
            <p:nvCxnSpPr>
              <p:cNvPr id="11" name="Straight Connector 10"/>
              <p:cNvCxnSpPr/>
              <p:nvPr/>
            </p:nvCxnSpPr>
            <p:spPr bwMode="auto">
              <a:xfrm>
                <a:off x="4554746" y="4605698"/>
                <a:ext cx="1503089" cy="0"/>
              </a:xfrm>
              <a:prstGeom prst="line">
                <a:avLst/>
              </a:prstGeom>
              <a:gradFill rotWithShape="1">
                <a:gsLst>
                  <a:gs pos="0">
                    <a:srgbClr val="E4CD9A"/>
                  </a:gs>
                  <a:gs pos="100000">
                    <a:srgbClr val="EEEFD7"/>
                  </a:gs>
                </a:gsLst>
                <a:lin ang="2700000" scaled="1"/>
              </a:gradFill>
              <a:ln w="28575" cap="flat" cmpd="sng" algn="ctr">
                <a:solidFill>
                  <a:srgbClr val="FF0000"/>
                </a:solidFill>
                <a:prstDash val="sysDash"/>
                <a:round/>
                <a:headEnd type="arrow" w="med" len="med"/>
                <a:tailEnd type="arrow" w="med" len="med"/>
              </a:ln>
              <a:effectLst/>
            </p:spPr>
          </p:cxnSp>
          <p:sp>
            <p:nvSpPr>
              <p:cNvPr id="12" name="AutoShape 31"/>
              <p:cNvSpPr>
                <a:spLocks noChangeArrowheads="1"/>
              </p:cNvSpPr>
              <p:nvPr/>
            </p:nvSpPr>
            <p:spPr bwMode="auto">
              <a:xfrm>
                <a:off x="4401198" y="5468528"/>
                <a:ext cx="1810185" cy="323114"/>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600" dirty="0">
                    <a:solidFill>
                      <a:srgbClr val="000000"/>
                    </a:solidFill>
                    <a:latin typeface="Segoe UI" pitchFamily="34" charset="0"/>
                    <a:ea typeface="Segoe UI" pitchFamily="34" charset="0"/>
                    <a:cs typeface="Segoe UI" pitchFamily="34" charset="0"/>
                  </a:rPr>
                  <a:t>Network</a:t>
                </a:r>
              </a:p>
            </p:txBody>
          </p:sp>
          <p:cxnSp>
            <p:nvCxnSpPr>
              <p:cNvPr id="13" name="Straight Connector 12"/>
              <p:cNvCxnSpPr/>
              <p:nvPr/>
            </p:nvCxnSpPr>
            <p:spPr bwMode="auto">
              <a:xfrm>
                <a:off x="4554746" y="5454384"/>
                <a:ext cx="1503089" cy="0"/>
              </a:xfrm>
              <a:prstGeom prst="line">
                <a:avLst/>
              </a:prstGeom>
              <a:gradFill rotWithShape="1">
                <a:gsLst>
                  <a:gs pos="0">
                    <a:srgbClr val="E4CD9A"/>
                  </a:gs>
                  <a:gs pos="100000">
                    <a:srgbClr val="EEEFD7"/>
                  </a:gs>
                </a:gsLst>
                <a:lin ang="2700000" scaled="1"/>
              </a:gradFill>
              <a:ln w="28575" cap="flat" cmpd="sng" algn="ctr">
                <a:solidFill>
                  <a:schemeClr val="accent6">
                    <a:lumMod val="50000"/>
                  </a:schemeClr>
                </a:solidFill>
                <a:prstDash val="solid"/>
                <a:round/>
                <a:headEnd type="none" w="med" len="med"/>
                <a:tailEnd type="none" w="med" len="med"/>
              </a:ln>
              <a:effectLst/>
            </p:spPr>
          </p:cxnSp>
        </p:grpSp>
      </p:grpSp>
    </p:spTree>
    <p:extLst>
      <p:ext uri="{BB962C8B-B14F-4D97-AF65-F5344CB8AC3E}">
        <p14:creationId xmlns:p14="http://schemas.microsoft.com/office/powerpoint/2010/main" val="405032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SAN?</a:t>
            </a:r>
          </a:p>
        </p:txBody>
      </p:sp>
      <p:sp>
        <p:nvSpPr>
          <p:cNvPr id="4" name="Rounded Rectangle 3"/>
          <p:cNvSpPr>
            <a:spLocks noChangeArrowheads="1"/>
          </p:cNvSpPr>
          <p:nvPr/>
        </p:nvSpPr>
        <p:spPr bwMode="auto">
          <a:xfrm>
            <a:off x="4752724" y="1677239"/>
            <a:ext cx="5787890" cy="21240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pPr>
            <a:r>
              <a:rPr lang="en-US" sz="2200" b="0" dirty="0">
                <a:solidFill>
                  <a:srgbClr val="000000"/>
                </a:solidFill>
                <a:latin typeface="Segoe UI" pitchFamily="34" charset="0"/>
                <a:ea typeface="Segoe UI" pitchFamily="34" charset="0"/>
                <a:cs typeface="Segoe UI" pitchFamily="34" charset="0"/>
              </a:rPr>
              <a:t>Advantages:</a:t>
            </a:r>
            <a:endParaRPr lang="en-CA" sz="22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989262" y="2255781"/>
            <a:ext cx="5065668" cy="150495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Fastest access times </a:t>
            </a:r>
          </a:p>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Easily expandable</a:t>
            </a:r>
          </a:p>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Centralized storage</a:t>
            </a:r>
          </a:p>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High level of redundancy</a:t>
            </a:r>
          </a:p>
        </p:txBody>
      </p:sp>
      <p:sp>
        <p:nvSpPr>
          <p:cNvPr id="6" name="Rounded Rectangle 5"/>
          <p:cNvSpPr>
            <a:spLocks noChangeArrowheads="1"/>
          </p:cNvSpPr>
          <p:nvPr/>
        </p:nvSpPr>
        <p:spPr bwMode="auto">
          <a:xfrm>
            <a:off x="4752724" y="3944565"/>
            <a:ext cx="5828351" cy="146526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pPr>
            <a:r>
              <a:rPr lang="en-US" sz="2200" b="0" dirty="0">
                <a:solidFill>
                  <a:srgbClr val="000000"/>
                </a:solidFill>
                <a:latin typeface="Segoe UI" pitchFamily="34" charset="0"/>
                <a:ea typeface="Segoe UI" pitchFamily="34" charset="0"/>
                <a:cs typeface="Segoe UI" pitchFamily="34" charset="0"/>
              </a:rPr>
              <a:t>Disadvantages:</a:t>
            </a:r>
            <a:endParaRPr lang="en-CA" sz="2200" b="0" dirty="0">
              <a:solidFill>
                <a:srgbClr val="000000"/>
              </a:solidFill>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4989262" y="4387989"/>
            <a:ext cx="5083874" cy="9064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More expensive</a:t>
            </a:r>
          </a:p>
          <a:p>
            <a:pPr marL="228600" indent="-228600" eaLnBrk="0" hangingPunct="0">
              <a:lnSpc>
                <a:spcPct val="90000"/>
              </a:lnSpc>
              <a:spcBef>
                <a:spcPct val="40000"/>
              </a:spcBef>
              <a:buClr>
                <a:srgbClr val="006699"/>
              </a:buClr>
              <a:buFontTx/>
              <a:buChar char="•"/>
            </a:pPr>
            <a:r>
              <a:rPr lang="en-US" sz="2200" b="0" dirty="0">
                <a:solidFill>
                  <a:srgbClr val="000000"/>
                </a:solidFill>
                <a:latin typeface="Segoe UI" pitchFamily="34" charset="0"/>
                <a:ea typeface="Segoe UI" pitchFamily="34" charset="0"/>
                <a:cs typeface="Segoe UI" pitchFamily="34" charset="0"/>
              </a:rPr>
              <a:t>Requires specialized skills</a:t>
            </a:r>
          </a:p>
        </p:txBody>
      </p:sp>
      <p:sp>
        <p:nvSpPr>
          <p:cNvPr id="8" name="Text Box 22"/>
          <p:cNvSpPr txBox="1">
            <a:spLocks noChangeArrowheads="1"/>
          </p:cNvSpPr>
          <p:nvPr/>
        </p:nvSpPr>
        <p:spPr bwMode="auto">
          <a:xfrm>
            <a:off x="1644772" y="866776"/>
            <a:ext cx="8919655" cy="612775"/>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CA" sz="2200" b="0" dirty="0">
                <a:solidFill>
                  <a:srgbClr val="000000"/>
                </a:solidFill>
                <a:latin typeface="Segoe UI" pitchFamily="34" charset="0"/>
                <a:ea typeface="Segoe UI" pitchFamily="34" charset="0"/>
                <a:cs typeface="Segoe UI" pitchFamily="34" charset="0"/>
              </a:rPr>
              <a:t>SANs offers higher availability with the most flexibility</a:t>
            </a:r>
            <a:endParaRPr lang="en-US" sz="2200" b="0" dirty="0">
              <a:solidFill>
                <a:srgbClr val="000000"/>
              </a:solidFill>
              <a:latin typeface="Segoe UI" pitchFamily="34" charset="0"/>
              <a:ea typeface="Segoe UI" pitchFamily="34" charset="0"/>
              <a:cs typeface="Segoe UI" pitchFamily="34" charset="0"/>
            </a:endParaRPr>
          </a:p>
        </p:txBody>
      </p:sp>
      <p:sp>
        <p:nvSpPr>
          <p:cNvPr id="9" name="Text Box 22"/>
          <p:cNvSpPr txBox="1">
            <a:spLocks noChangeArrowheads="1"/>
          </p:cNvSpPr>
          <p:nvPr/>
        </p:nvSpPr>
        <p:spPr bwMode="auto">
          <a:xfrm>
            <a:off x="1667454" y="5776914"/>
            <a:ext cx="8919655" cy="612775"/>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CA" sz="2200" b="0" dirty="0">
                <a:solidFill>
                  <a:srgbClr val="000000"/>
                </a:solidFill>
                <a:latin typeface="Segoe UI" pitchFamily="34" charset="0"/>
                <a:ea typeface="Segoe UI" pitchFamily="34" charset="0"/>
                <a:cs typeface="Segoe UI" pitchFamily="34" charset="0"/>
              </a:rPr>
              <a:t>Implement SANs by using Fibre Channel or iSCSI </a:t>
            </a:r>
            <a:endParaRPr lang="en-US" sz="2200" b="0" dirty="0">
              <a:solidFill>
                <a:srgbClr val="000000"/>
              </a:solidFill>
              <a:latin typeface="Segoe UI" pitchFamily="34" charset="0"/>
              <a:ea typeface="Segoe UI" pitchFamily="34" charset="0"/>
              <a:cs typeface="Segoe UI" pitchFamily="34" charset="0"/>
            </a:endParaRPr>
          </a:p>
        </p:txBody>
      </p:sp>
      <p:grpSp>
        <p:nvGrpSpPr>
          <p:cNvPr id="10" name="Group 9" descr="The illustration depicts two servers that connect to two switches, which further connect to multiple storage devices. This illustrates how you can provide redundant access to storage area networks (SANs)."/>
          <p:cNvGrpSpPr/>
          <p:nvPr/>
        </p:nvGrpSpPr>
        <p:grpSpPr>
          <a:xfrm>
            <a:off x="2408170" y="1546589"/>
            <a:ext cx="2011802" cy="3884631"/>
            <a:chOff x="668270" y="1546588"/>
            <a:chExt cx="2011802" cy="3884631"/>
          </a:xfrm>
        </p:grpSpPr>
        <p:sp>
          <p:nvSpPr>
            <p:cNvPr id="11" name="AutoShape 31"/>
            <p:cNvSpPr>
              <a:spLocks noChangeArrowheads="1"/>
            </p:cNvSpPr>
            <p:nvPr/>
          </p:nvSpPr>
          <p:spPr bwMode="auto">
            <a:xfrm>
              <a:off x="1078383" y="1981143"/>
              <a:ext cx="1152525" cy="274638"/>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solidFill>
                    <a:srgbClr val="000000"/>
                  </a:solidFill>
                  <a:latin typeface="Segoe UI" pitchFamily="34" charset="0"/>
                  <a:ea typeface="Segoe UI" pitchFamily="34" charset="0"/>
                  <a:cs typeface="Segoe UI" pitchFamily="34" charset="0"/>
                </a:rPr>
                <a:t>Servers</a:t>
              </a:r>
            </a:p>
          </p:txBody>
        </p:sp>
        <p:sp>
          <p:nvSpPr>
            <p:cNvPr id="12" name="AutoShape 31"/>
            <p:cNvSpPr>
              <a:spLocks noChangeArrowheads="1"/>
            </p:cNvSpPr>
            <p:nvPr/>
          </p:nvSpPr>
          <p:spPr bwMode="auto">
            <a:xfrm>
              <a:off x="1146623" y="3549739"/>
              <a:ext cx="1152525" cy="274638"/>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600" b="0" dirty="0">
                  <a:solidFill>
                    <a:srgbClr val="000000"/>
                  </a:solidFill>
                  <a:latin typeface="Segoe UI" pitchFamily="34" charset="0"/>
                  <a:ea typeface="Segoe UI" pitchFamily="34" charset="0"/>
                  <a:cs typeface="Segoe UI" pitchFamily="34" charset="0"/>
                </a:rPr>
                <a:t>Switches</a:t>
              </a:r>
            </a:p>
          </p:txBody>
        </p:sp>
        <p:grpSp>
          <p:nvGrpSpPr>
            <p:cNvPr id="13" name="Group 12"/>
            <p:cNvGrpSpPr/>
            <p:nvPr/>
          </p:nvGrpSpPr>
          <p:grpSpPr>
            <a:xfrm>
              <a:off x="841063" y="4499339"/>
              <a:ext cx="1627164" cy="931880"/>
              <a:chOff x="841063" y="4499339"/>
              <a:chExt cx="1627164" cy="931880"/>
            </a:xfrm>
          </p:grpSpPr>
          <p:sp>
            <p:nvSpPr>
              <p:cNvPr id="22" name="AutoShape 31"/>
              <p:cNvSpPr>
                <a:spLocks noChangeArrowheads="1"/>
              </p:cNvSpPr>
              <p:nvPr/>
            </p:nvSpPr>
            <p:spPr bwMode="auto">
              <a:xfrm>
                <a:off x="841063" y="5227384"/>
                <a:ext cx="1627164" cy="203835"/>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600" b="0" dirty="0">
                    <a:solidFill>
                      <a:srgbClr val="000000"/>
                    </a:solidFill>
                    <a:latin typeface="Segoe UI" pitchFamily="34" charset="0"/>
                    <a:ea typeface="Segoe UI" pitchFamily="34" charset="0"/>
                    <a:cs typeface="Segoe UI" pitchFamily="34" charset="0"/>
                  </a:rPr>
                  <a:t>Storage devices</a:t>
                </a:r>
              </a:p>
            </p:txBody>
          </p:sp>
          <p:grpSp>
            <p:nvGrpSpPr>
              <p:cNvPr id="23" name="Group 22"/>
              <p:cNvGrpSpPr/>
              <p:nvPr/>
            </p:nvGrpSpPr>
            <p:grpSpPr>
              <a:xfrm>
                <a:off x="874611" y="4499339"/>
                <a:ext cx="1366043" cy="431705"/>
                <a:chOff x="827378" y="4499339"/>
                <a:chExt cx="1366043" cy="43170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378" y="4499339"/>
                  <a:ext cx="713173" cy="323094"/>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0248" y="4499339"/>
                  <a:ext cx="713173" cy="323094"/>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729" y="4607950"/>
                  <a:ext cx="713173" cy="323094"/>
                </a:xfrm>
                <a:prstGeom prst="rect">
                  <a:avLst/>
                </a:prstGeom>
              </p:spPr>
            </p:pic>
          </p:grpSp>
        </p:grpSp>
        <p:cxnSp>
          <p:nvCxnSpPr>
            <p:cNvPr id="14" name="Straight Arrow Connector 13"/>
            <p:cNvCxnSpPr/>
            <p:nvPr/>
          </p:nvCxnSpPr>
          <p:spPr bwMode="auto">
            <a:xfrm>
              <a:off x="848409" y="2402006"/>
              <a:ext cx="1447844"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H="1">
              <a:off x="1181074" y="2402006"/>
              <a:ext cx="1270026" cy="795843"/>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a:off x="2451100" y="2402006"/>
              <a:ext cx="1"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a:off x="848409" y="2402006"/>
              <a:ext cx="1" cy="88870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a:off x="792254" y="3896563"/>
              <a:ext cx="519964" cy="569709"/>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1972673" y="3944564"/>
              <a:ext cx="495554" cy="490712"/>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270" y="1546588"/>
              <a:ext cx="415543" cy="120690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4529" y="1546588"/>
              <a:ext cx="415543" cy="1206909"/>
            </a:xfrm>
            <a:prstGeom prst="rect">
              <a:avLst/>
            </a:prstGeom>
          </p:spPr>
        </p:pic>
      </p:grpSp>
      <p:pic>
        <p:nvPicPr>
          <p:cNvPr id="27" name="Picture 26" descr="The illustration depicts two servers that connect to two switches, which further connect to multiple storage devices. This illustrates how you can provide redundant access to storage area networks (SANs)."/>
          <p:cNvPicPr>
            <a:picLocks noChangeAspect="1"/>
          </p:cNvPicPr>
          <p:nvPr/>
        </p:nvPicPr>
        <p:blipFill>
          <a:blip r:embed="rId5"/>
          <a:stretch>
            <a:fillRect/>
          </a:stretch>
        </p:blipFill>
        <p:spPr>
          <a:xfrm>
            <a:off x="2247574" y="3325216"/>
            <a:ext cx="736735" cy="578197"/>
          </a:xfrm>
          <a:prstGeom prst="rect">
            <a:avLst/>
          </a:prstGeom>
        </p:spPr>
      </p:pic>
      <p:pic>
        <p:nvPicPr>
          <p:cNvPr id="28" name="Picture 27" descr="The illustration depicts two servers that connect to two switches, which further connect to multiple storage devices. This illustrates how you can provide redundant access to storage area networks (SANs)."/>
          <p:cNvPicPr>
            <a:picLocks noChangeAspect="1"/>
          </p:cNvPicPr>
          <p:nvPr/>
        </p:nvPicPr>
        <p:blipFill>
          <a:blip r:embed="rId5"/>
          <a:stretch>
            <a:fillRect/>
          </a:stretch>
        </p:blipFill>
        <p:spPr>
          <a:xfrm>
            <a:off x="3980555" y="3342675"/>
            <a:ext cx="736735" cy="578197"/>
          </a:xfrm>
          <a:prstGeom prst="rect">
            <a:avLst/>
          </a:prstGeom>
        </p:spPr>
      </p:pic>
    </p:spTree>
    <p:extLst>
      <p:ext uri="{BB962C8B-B14F-4D97-AF65-F5344CB8AC3E}">
        <p14:creationId xmlns:p14="http://schemas.microsoft.com/office/powerpoint/2010/main" val="51912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IplnghxunZxl0hdtWkySz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4.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6.xml><?xml version="1.0" encoding="utf-8"?>
<p:tagLst xmlns:a="http://schemas.openxmlformats.org/drawingml/2006/main" xmlns:r="http://schemas.openxmlformats.org/officeDocument/2006/relationships" xmlns:p="http://schemas.openxmlformats.org/presentationml/2006/main">
  <p:tag name="SHAPENAME" val="Subtitle"/>
</p:tagLst>
</file>

<file path=ppt/tags/tag277.xml><?xml version="1.0" encoding="utf-8"?>
<p:tagLst xmlns:a="http://schemas.openxmlformats.org/drawingml/2006/main" xmlns:r="http://schemas.openxmlformats.org/officeDocument/2006/relationships" xmlns:p="http://schemas.openxmlformats.org/presentationml/2006/main">
  <p:tag name="SHAPENAME" val="Titl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5toWG1TA7iiSfRXzLKYPg"/>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182</TotalTime>
  <Words>855</Words>
  <Application>Microsoft Office PowerPoint</Application>
  <PresentationFormat>Widescreen</PresentationFormat>
  <Paragraphs>69</Paragraphs>
  <Slides>6</Slides>
  <Notes>4</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17" baseType="lpstr">
      <vt:lpstr>Arial</vt:lpstr>
      <vt:lpstr>Calibri</vt:lpstr>
      <vt:lpstr>Georgia</vt:lpstr>
      <vt:lpstr>Segoe UI</vt:lpstr>
      <vt:lpstr>Verdana</vt:lpstr>
      <vt:lpstr>Wingdings</vt:lpstr>
      <vt:lpstr>White</vt:lpstr>
      <vt:lpstr>Contrast</vt:lpstr>
      <vt:lpstr>NG_MOC_Core_ModuleNew2</vt:lpstr>
      <vt:lpstr>1_NG_MOC_Core_ModuleNew2</vt:lpstr>
      <vt:lpstr>think-cell Slide</vt:lpstr>
      <vt:lpstr>Hardware and Features of various Storage Technologies</vt:lpstr>
      <vt:lpstr>Agenda</vt:lpstr>
      <vt:lpstr>What is DAS?</vt:lpstr>
      <vt:lpstr>What is NAS? (try FreeNAS)</vt:lpstr>
      <vt:lpstr>What is NAS?</vt:lpstr>
      <vt:lpstr>What is a SAN?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and Features of various Storage Technologies</dc:title>
  <dc:subject/>
  <dc:creator>Lam Nguyen</dc:creator>
  <cp:keywords/>
  <dc:description/>
  <cp:lastModifiedBy>Lam Nguyen</cp:lastModifiedBy>
  <cp:revision>18</cp:revision>
  <cp:lastPrinted>2018-10-30T20:37:12Z</cp:lastPrinted>
  <dcterms:created xsi:type="dcterms:W3CDTF">2020-10-06T15:17:18Z</dcterms:created>
  <dcterms:modified xsi:type="dcterms:W3CDTF">2020-10-29T10:53:24Z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