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5"/>
  </p:notesMasterIdLst>
  <p:handoutMasterIdLst>
    <p:handoutMasterId r:id="rId16"/>
  </p:handoutMasterIdLst>
  <p:sldIdLst>
    <p:sldId id="256" r:id="rId3"/>
    <p:sldId id="3699" r:id="rId4"/>
    <p:sldId id="3700" r:id="rId5"/>
    <p:sldId id="3701" r:id="rId6"/>
    <p:sldId id="3702" r:id="rId7"/>
    <p:sldId id="3703" r:id="rId8"/>
    <p:sldId id="3704" r:id="rId9"/>
    <p:sldId id="3706" r:id="rId10"/>
    <p:sldId id="3705" r:id="rId11"/>
    <p:sldId id="3707" r:id="rId12"/>
    <p:sldId id="3708" r:id="rId13"/>
    <p:sldId id="3709" r:id="rId14"/>
  </p:sldIdLst>
  <p:sldSz cx="12192000" cy="6858000"/>
  <p:notesSz cx="7102475" cy="93884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1" autoAdjust="0"/>
  </p:normalViewPr>
  <p:slideViewPr>
    <p:cSldViewPr snapToGrid="0" snapToObjects="1">
      <p:cViewPr varScale="1">
        <p:scale>
          <a:sx n="60" d="100"/>
          <a:sy n="60" d="100"/>
        </p:scale>
        <p:origin x="72" y="112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29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29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Arial" panose="020B0604020202020204" pitchFamily="34" charset="0"/>
              </a:rPr>
              <a:t>If your network no longer includes Windows XP or Windows Server 2003, then you should consider disabling SMB 1.x, by removing the </a:t>
            </a:r>
            <a:r>
              <a:rPr lang="en-US" sz="1100" b="1" i="0" u="none" strike="noStrike" kern="1200" baseline="0" dirty="0">
                <a:solidFill>
                  <a:schemeClr val="tx1"/>
                </a:solidFill>
                <a:latin typeface="+mn-lt"/>
                <a:ea typeface="+mn-ea"/>
                <a:cs typeface="Arial" panose="020B0604020202020204" pitchFamily="34" charset="0"/>
              </a:rPr>
              <a:t>SMB1 </a:t>
            </a:r>
            <a:r>
              <a:rPr lang="en-US" sz="1100" b="0" i="0" u="none" strike="noStrike" kern="1200" baseline="0" dirty="0">
                <a:solidFill>
                  <a:schemeClr val="tx1"/>
                </a:solidFill>
                <a:latin typeface="+mn-lt"/>
                <a:ea typeface="+mn-ea"/>
                <a:cs typeface="Arial" panose="020B0604020202020204" pitchFamily="34" charset="0"/>
              </a:rPr>
              <a:t>feature</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29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8631744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4"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1"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38"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6"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3"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5"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66"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2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2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0"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3"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0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79"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48"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2"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2.xml"/><Relationship Id="rId1" Type="http://schemas.openxmlformats.org/officeDocument/2006/relationships/vmlDrawing" Target="../drawings/vmlDrawing27.vml"/><Relationship Id="rId5" Type="http://schemas.openxmlformats.org/officeDocument/2006/relationships/image" Target="../media/image9.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3.xml"/><Relationship Id="rId1" Type="http://schemas.openxmlformats.org/officeDocument/2006/relationships/vmlDrawing" Target="../drawings/vmlDrawing28.vml"/><Relationship Id="rId5" Type="http://schemas.openxmlformats.org/officeDocument/2006/relationships/image" Target="../media/image9.emf"/><Relationship Id="rId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4.xml"/><Relationship Id="rId1" Type="http://schemas.openxmlformats.org/officeDocument/2006/relationships/vmlDrawing" Target="../drawings/vmlDrawing29.vml"/><Relationship Id="rId5" Type="http://schemas.openxmlformats.org/officeDocument/2006/relationships/image" Target="../media/image9.emf"/><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277.xml"/><Relationship Id="rId7" Type="http://schemas.openxmlformats.org/officeDocument/2006/relationships/oleObject" Target="../embeddings/oleObject19.bin"/><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slideLayout" Target="../slideLayouts/slideLayout3.xml"/><Relationship Id="rId5" Type="http://schemas.openxmlformats.org/officeDocument/2006/relationships/tags" Target="../tags/tag279.xml"/><Relationship Id="rId4" Type="http://schemas.openxmlformats.org/officeDocument/2006/relationships/tags" Target="../tags/tag27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0.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4.xml"/><Relationship Id="rId7" Type="http://schemas.openxmlformats.org/officeDocument/2006/relationships/image" Target="../media/image10.png"/><Relationship Id="rId2" Type="http://schemas.openxmlformats.org/officeDocument/2006/relationships/tags" Target="../tags/tag283.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88.xml"/><Relationship Id="rId7" Type="http://schemas.openxmlformats.org/officeDocument/2006/relationships/image" Target="../media/image11.png"/><Relationship Id="rId2" Type="http://schemas.openxmlformats.org/officeDocument/2006/relationships/tags" Target="../tags/tag287.xml"/><Relationship Id="rId1" Type="http://schemas.openxmlformats.org/officeDocument/2006/relationships/vmlDrawing" Target="../drawings/vmlDrawing24.v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vmlDrawing" Target="../drawings/vmlDrawing25.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1.xml"/><Relationship Id="rId1" Type="http://schemas.openxmlformats.org/officeDocument/2006/relationships/vmlDrawing" Target="../drawings/vmlDrawing26.vml"/><Relationship Id="rId5" Type="http://schemas.openxmlformats.org/officeDocument/2006/relationships/image" Target="../media/image9.emf"/><Relationship Id="rId4"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055080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7"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File sharing</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123A33F-8CA7-4858-8531-8DBFD71FB4AC}"/>
              </a:ext>
            </a:extLst>
          </p:cNvPr>
          <p:cNvGraphicFramePr>
            <a:graphicFrameLocks noChangeAspect="1"/>
          </p:cNvGraphicFramePr>
          <p:nvPr>
            <p:custDataLst>
              <p:tags r:id="rId2"/>
            </p:custDataLst>
            <p:extLst>
              <p:ext uri="{D42A27DB-BD31-4B8C-83A1-F6EECF244321}">
                <p14:modId xmlns:p14="http://schemas.microsoft.com/office/powerpoint/2010/main" val="24692251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0"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3FBA021-7DE6-41D3-A580-4B013326F0DC}"/>
              </a:ext>
            </a:extLst>
          </p:cNvPr>
          <p:cNvSpPr>
            <a:spLocks noGrp="1"/>
          </p:cNvSpPr>
          <p:nvPr>
            <p:ph type="title"/>
          </p:nvPr>
        </p:nvSpPr>
        <p:spPr/>
        <p:txBody>
          <a:bodyPr/>
          <a:lstStyle/>
          <a:p>
            <a:r>
              <a:rPr lang="en-US" dirty="0"/>
              <a:t>NFS	</a:t>
            </a:r>
          </a:p>
        </p:txBody>
      </p:sp>
      <p:sp>
        <p:nvSpPr>
          <p:cNvPr id="3" name="Subtitle 2">
            <a:extLst>
              <a:ext uri="{FF2B5EF4-FFF2-40B4-BE49-F238E27FC236}">
                <a16:creationId xmlns:a16="http://schemas.microsoft.com/office/drawing/2014/main" id="{4D491C5D-3750-4374-8DFA-C718670774FB}"/>
              </a:ext>
            </a:extLst>
          </p:cNvPr>
          <p:cNvSpPr>
            <a:spLocks noGrp="1"/>
          </p:cNvSpPr>
          <p:nvPr>
            <p:ph type="subTitle" idx="1"/>
          </p:nvPr>
        </p:nvSpPr>
        <p:spPr>
          <a:xfrm>
            <a:off x="554736" y="3659644"/>
            <a:ext cx="2514600" cy="276999"/>
          </a:xfrm>
        </p:spPr>
        <p:txBody>
          <a:bodyPr/>
          <a:lstStyle/>
          <a:p>
            <a:r>
              <a:rPr lang="en-US" dirty="0"/>
              <a:t>Usage scenarios</a:t>
            </a:r>
          </a:p>
        </p:txBody>
      </p:sp>
      <p:sp>
        <p:nvSpPr>
          <p:cNvPr id="4" name="Text Placeholder 3">
            <a:extLst>
              <a:ext uri="{FF2B5EF4-FFF2-40B4-BE49-F238E27FC236}">
                <a16:creationId xmlns:a16="http://schemas.microsoft.com/office/drawing/2014/main" id="{934F83DA-DF00-450D-85B1-C0FEEFCBD471}"/>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7ABFECDC-0789-4E96-8AAB-1FC648CD34B5}"/>
              </a:ext>
            </a:extLst>
          </p:cNvPr>
          <p:cNvSpPr/>
          <p:nvPr/>
        </p:nvSpPr>
        <p:spPr>
          <a:xfrm>
            <a:off x="3625516" y="1559428"/>
            <a:ext cx="8213558" cy="3970318"/>
          </a:xfrm>
          <a:prstGeom prst="rect">
            <a:avLst/>
          </a:prstGeom>
        </p:spPr>
        <p:txBody>
          <a:bodyPr wrap="square">
            <a:spAutoFit/>
          </a:bodyPr>
          <a:lstStyle/>
          <a:p>
            <a:pPr marL="285750" indent="-285750">
              <a:buFont typeface="Arial" panose="020B0604020202020204" pitchFamily="34" charset="0"/>
              <a:buChar char="•"/>
            </a:pPr>
            <a:r>
              <a:rPr lang="en-US" dirty="0">
                <a:latin typeface="Segoe"/>
              </a:rPr>
              <a:t>VMWare virtual machine storage. In this scenario, VMWare hosts virtual machines on NFS exports.</a:t>
            </a:r>
            <a:br>
              <a:rPr lang="en-US" dirty="0">
                <a:latin typeface="Segoe"/>
              </a:rPr>
            </a:br>
            <a:r>
              <a:rPr lang="en-US" dirty="0">
                <a:latin typeface="Segoe"/>
              </a:rPr>
              <a:t>You can use Server for NFS to host the data on a Windows Server 2012 R2 server.</a:t>
            </a:r>
          </a:p>
          <a:p>
            <a:pPr marL="285750" indent="-285750">
              <a:buFont typeface="Arial" panose="020B0604020202020204" pitchFamily="34" charset="0"/>
              <a:buChar char="•"/>
            </a:pPr>
            <a:r>
              <a:rPr lang="en-US" dirty="0">
                <a:latin typeface="Segoe"/>
              </a:rPr>
              <a:t>Multiple-operating system environment. In this scenario, your organization uses a variety of operating systems, including Windows, Linux, and Mac. The Windows file-server system can use Server for NFS and the built-in Windows sharing capabilities to ensure that all of the operating systems can access shared data.</a:t>
            </a:r>
          </a:p>
          <a:p>
            <a:pPr marL="285750" indent="-285750">
              <a:buFont typeface="Arial" panose="020B0604020202020204" pitchFamily="34" charset="0"/>
              <a:buChar char="•"/>
            </a:pPr>
            <a:r>
              <a:rPr lang="en-US" dirty="0"/>
              <a:t>Merger or acquisition. In this scenario, two companies are merging. Each company has a different IT infrastructure. Users from one company use Windows 8.1 client computers, and they must access data that the other company’s Linux and NFS-based file servers are hosting. You can deploy Client for NFS to the client computers to allow the users to access the data.</a:t>
            </a:r>
          </a:p>
        </p:txBody>
      </p:sp>
    </p:spTree>
    <p:extLst>
      <p:ext uri="{BB962C8B-B14F-4D97-AF65-F5344CB8AC3E}">
        <p14:creationId xmlns:p14="http://schemas.microsoft.com/office/powerpoint/2010/main" val="147570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C2072B-8F2D-4FD4-8FE7-10BD673A2389}"/>
              </a:ext>
            </a:extLst>
          </p:cNvPr>
          <p:cNvGraphicFramePr>
            <a:graphicFrameLocks noChangeAspect="1"/>
          </p:cNvGraphicFramePr>
          <p:nvPr>
            <p:custDataLst>
              <p:tags r:id="rId2"/>
            </p:custDataLst>
            <p:extLst>
              <p:ext uri="{D42A27DB-BD31-4B8C-83A1-F6EECF244321}">
                <p14:modId xmlns:p14="http://schemas.microsoft.com/office/powerpoint/2010/main" val="1180021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7"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F783777-7BF0-4D49-8A14-7953DE32AD74}"/>
              </a:ext>
            </a:extLst>
          </p:cNvPr>
          <p:cNvSpPr>
            <a:spLocks noGrp="1"/>
          </p:cNvSpPr>
          <p:nvPr>
            <p:ph type="title"/>
          </p:nvPr>
        </p:nvSpPr>
        <p:spPr/>
        <p:txBody>
          <a:bodyPr/>
          <a:lstStyle/>
          <a:p>
            <a:r>
              <a:rPr lang="en-US" dirty="0"/>
              <a:t>NFS</a:t>
            </a:r>
          </a:p>
        </p:txBody>
      </p:sp>
      <p:sp>
        <p:nvSpPr>
          <p:cNvPr id="3" name="Subtitle 2">
            <a:extLst>
              <a:ext uri="{FF2B5EF4-FFF2-40B4-BE49-F238E27FC236}">
                <a16:creationId xmlns:a16="http://schemas.microsoft.com/office/drawing/2014/main" id="{7BB0599C-9D3B-4516-BD00-F66FF3DA18E7}"/>
              </a:ext>
            </a:extLst>
          </p:cNvPr>
          <p:cNvSpPr>
            <a:spLocks noGrp="1"/>
          </p:cNvSpPr>
          <p:nvPr>
            <p:ph type="subTitle" idx="1"/>
          </p:nvPr>
        </p:nvSpPr>
        <p:spPr>
          <a:xfrm>
            <a:off x="554736" y="3659644"/>
            <a:ext cx="2514600" cy="276999"/>
          </a:xfrm>
        </p:spPr>
        <p:txBody>
          <a:bodyPr/>
          <a:lstStyle/>
          <a:p>
            <a:r>
              <a:rPr lang="en-US" dirty="0"/>
              <a:t>Configuring NFS shares</a:t>
            </a:r>
          </a:p>
        </p:txBody>
      </p:sp>
      <p:sp>
        <p:nvSpPr>
          <p:cNvPr id="4" name="Text Placeholder 3">
            <a:extLst>
              <a:ext uri="{FF2B5EF4-FFF2-40B4-BE49-F238E27FC236}">
                <a16:creationId xmlns:a16="http://schemas.microsoft.com/office/drawing/2014/main" id="{047FE04A-B0DF-4DF7-9CAD-D22FD35FCA34}"/>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5263603B-0267-41E6-BAF0-FBBC99876768}"/>
              </a:ext>
            </a:extLst>
          </p:cNvPr>
          <p:cNvSpPr/>
          <p:nvPr/>
        </p:nvSpPr>
        <p:spPr>
          <a:xfrm>
            <a:off x="3697036" y="1175072"/>
            <a:ext cx="8254331" cy="5909310"/>
          </a:xfrm>
          <a:prstGeom prst="rect">
            <a:avLst/>
          </a:prstGeom>
        </p:spPr>
        <p:txBody>
          <a:bodyPr wrap="square">
            <a:spAutoFit/>
          </a:bodyPr>
          <a:lstStyle/>
          <a:p>
            <a:r>
              <a:rPr lang="en-US" b="1" dirty="0">
                <a:latin typeface="Segoe,Bold"/>
              </a:rPr>
              <a:t>Installing NFS on the server</a:t>
            </a:r>
          </a:p>
          <a:p>
            <a:r>
              <a:rPr lang="en-US" dirty="0"/>
              <a:t>When you use Server Manager, you have to add the </a:t>
            </a:r>
            <a:r>
              <a:rPr lang="en-US" b="1" dirty="0"/>
              <a:t>File and Storage Services </a:t>
            </a:r>
            <a:r>
              <a:rPr lang="en-US" dirty="0"/>
              <a:t>role, and then install the </a:t>
            </a:r>
            <a:r>
              <a:rPr lang="en-US" b="1" dirty="0"/>
              <a:t>Server for NFS </a:t>
            </a:r>
            <a:r>
              <a:rPr lang="en-US" dirty="0"/>
              <a:t>role service.</a:t>
            </a:r>
          </a:p>
          <a:p>
            <a:r>
              <a:rPr lang="en-US" dirty="0"/>
              <a:t>To use Windows PowerShell:</a:t>
            </a:r>
            <a:br>
              <a:rPr lang="en-US" dirty="0"/>
            </a:br>
            <a:r>
              <a:rPr lang="en-US" dirty="0"/>
              <a:t>Add-</a:t>
            </a:r>
            <a:r>
              <a:rPr lang="en-US" dirty="0" err="1"/>
              <a:t>WindowsFeature</a:t>
            </a:r>
            <a:r>
              <a:rPr lang="en-US" dirty="0"/>
              <a:t> FS-NFS-Service –</a:t>
            </a:r>
            <a:r>
              <a:rPr lang="en-US" dirty="0" err="1"/>
              <a:t>IncludeManagementTools</a:t>
            </a:r>
            <a:endParaRPr lang="en-US" dirty="0"/>
          </a:p>
          <a:p>
            <a:r>
              <a:rPr lang="en-US" b="1" dirty="0"/>
              <a:t>2 options for NFS share profile</a:t>
            </a:r>
            <a:r>
              <a:rPr lang="en-US" dirty="0"/>
              <a:t>:</a:t>
            </a:r>
          </a:p>
          <a:p>
            <a:pPr marL="285750" indent="-285750">
              <a:buFont typeface="Arial" panose="020B0604020202020204" pitchFamily="34" charset="0"/>
              <a:buChar char="•"/>
            </a:pPr>
            <a:r>
              <a:rPr lang="en-US" dirty="0"/>
              <a:t>NFS Share – quick</a:t>
            </a:r>
          </a:p>
          <a:p>
            <a:pPr marL="285750" indent="-285750">
              <a:buFont typeface="Arial" panose="020B0604020202020204" pitchFamily="34" charset="0"/>
              <a:buChar char="•"/>
            </a:pPr>
            <a:r>
              <a:rPr lang="en-US" dirty="0"/>
              <a:t>NFS Share – Advanced</a:t>
            </a:r>
          </a:p>
          <a:p>
            <a:r>
              <a:rPr lang="en-US" b="1" dirty="0"/>
              <a:t>Creating an NFS file share</a:t>
            </a:r>
          </a:p>
          <a:p>
            <a:r>
              <a:rPr lang="en-US" dirty="0"/>
              <a:t>You can create an NFS file share by using either Server Manager or</a:t>
            </a:r>
          </a:p>
          <a:p>
            <a:r>
              <a:rPr lang="en-US" dirty="0"/>
              <a:t>Windows PowerShell: New-</a:t>
            </a:r>
            <a:r>
              <a:rPr lang="en-US" dirty="0" err="1"/>
              <a:t>NfsShare</a:t>
            </a:r>
            <a:r>
              <a:rPr lang="en-US" dirty="0"/>
              <a:t> -Name Share1 -Path d:\shares\share1</a:t>
            </a:r>
          </a:p>
          <a:p>
            <a:r>
              <a:rPr lang="en-US" b="1" dirty="0"/>
              <a:t>Authentication</a:t>
            </a:r>
            <a:r>
              <a:rPr lang="en-US" dirty="0"/>
              <a:t> for an NFS share can use Kerberos v5 authentication or No server authentication. </a:t>
            </a:r>
          </a:p>
          <a:p>
            <a:pPr marL="285750" indent="-285750">
              <a:buFont typeface="Arial" panose="020B0604020202020204" pitchFamily="34" charset="0"/>
              <a:buChar char="•"/>
            </a:pPr>
            <a:r>
              <a:rPr lang="en-US" dirty="0"/>
              <a:t>When you use Kerberos v5 authentication, Active Directory Domain Services (AD DS) is used to authenticate the user account. </a:t>
            </a:r>
          </a:p>
          <a:p>
            <a:pPr marL="285750" indent="-285750">
              <a:buFont typeface="Arial" panose="020B0604020202020204" pitchFamily="34" charset="0"/>
              <a:buChar char="•"/>
            </a:pPr>
            <a:r>
              <a:rPr lang="en-US" dirty="0"/>
              <a:t>When you use No server authentication, you can map user ID (UID) and group ID (GID) from a Linux system to AD DS accounts to assign permissions.</a:t>
            </a:r>
          </a:p>
          <a:p>
            <a:r>
              <a:rPr lang="en-US" dirty="0"/>
              <a:t>Define hosts that are allowed to access the share. To allow all hosts, you can select </a:t>
            </a:r>
            <a:r>
              <a:rPr lang="en-US" b="1" dirty="0"/>
              <a:t>All Machines</a:t>
            </a:r>
            <a:r>
              <a:rPr lang="en-US" dirty="0"/>
              <a:t>. You also can allow and deny specify</a:t>
            </a:r>
          </a:p>
          <a:p>
            <a:r>
              <a:rPr lang="en-US" dirty="0"/>
              <a:t>hosts.</a:t>
            </a:r>
          </a:p>
        </p:txBody>
      </p:sp>
    </p:spTree>
    <p:extLst>
      <p:ext uri="{BB962C8B-B14F-4D97-AF65-F5344CB8AC3E}">
        <p14:creationId xmlns:p14="http://schemas.microsoft.com/office/powerpoint/2010/main" val="218133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97BB141-7E21-4ADD-9EF4-5BC5F1C57218}"/>
              </a:ext>
            </a:extLst>
          </p:cNvPr>
          <p:cNvGraphicFramePr>
            <a:graphicFrameLocks noChangeAspect="1"/>
          </p:cNvGraphicFramePr>
          <p:nvPr>
            <p:custDataLst>
              <p:tags r:id="rId2"/>
            </p:custDataLst>
            <p:extLst>
              <p:ext uri="{D42A27DB-BD31-4B8C-83A1-F6EECF244321}">
                <p14:modId xmlns:p14="http://schemas.microsoft.com/office/powerpoint/2010/main" val="985398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8"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C1B6517-FF4B-4E66-AF5F-4CCB0D980473}"/>
              </a:ext>
            </a:extLst>
          </p:cNvPr>
          <p:cNvSpPr>
            <a:spLocks noGrp="1"/>
          </p:cNvSpPr>
          <p:nvPr>
            <p:ph type="title"/>
          </p:nvPr>
        </p:nvSpPr>
        <p:spPr/>
        <p:txBody>
          <a:bodyPr/>
          <a:lstStyle/>
          <a:p>
            <a:r>
              <a:rPr lang="en-US" dirty="0"/>
              <a:t>NFS</a:t>
            </a:r>
          </a:p>
        </p:txBody>
      </p:sp>
      <p:sp>
        <p:nvSpPr>
          <p:cNvPr id="3" name="Subtitle 2">
            <a:extLst>
              <a:ext uri="{FF2B5EF4-FFF2-40B4-BE49-F238E27FC236}">
                <a16:creationId xmlns:a16="http://schemas.microsoft.com/office/drawing/2014/main" id="{D16AEAAA-45BA-464C-B2CE-3EFB81C1BF94}"/>
              </a:ext>
            </a:extLst>
          </p:cNvPr>
          <p:cNvSpPr>
            <a:spLocks noGrp="1"/>
          </p:cNvSpPr>
          <p:nvPr>
            <p:ph type="subTitle" idx="1"/>
          </p:nvPr>
        </p:nvSpPr>
        <p:spPr>
          <a:xfrm>
            <a:off x="554736" y="3659644"/>
            <a:ext cx="2514600" cy="553998"/>
          </a:xfrm>
        </p:spPr>
        <p:txBody>
          <a:bodyPr/>
          <a:lstStyle/>
          <a:p>
            <a:r>
              <a:rPr lang="en-US" dirty="0"/>
              <a:t>NFS module for Windows PowerShell</a:t>
            </a:r>
          </a:p>
        </p:txBody>
      </p:sp>
      <p:sp>
        <p:nvSpPr>
          <p:cNvPr id="4" name="Text Placeholder 3">
            <a:extLst>
              <a:ext uri="{FF2B5EF4-FFF2-40B4-BE49-F238E27FC236}">
                <a16:creationId xmlns:a16="http://schemas.microsoft.com/office/drawing/2014/main" id="{D86C895F-6228-4C1F-A573-B150109DEE24}"/>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1381A4D3-1C38-43D5-8892-2468C87DFB20}"/>
              </a:ext>
            </a:extLst>
          </p:cNvPr>
          <p:cNvSpPr/>
          <p:nvPr/>
        </p:nvSpPr>
        <p:spPr>
          <a:xfrm>
            <a:off x="3689684" y="1258987"/>
            <a:ext cx="7947579" cy="5909310"/>
          </a:xfrm>
          <a:prstGeom prst="rect">
            <a:avLst/>
          </a:prstGeom>
        </p:spPr>
        <p:txBody>
          <a:bodyPr wrap="square">
            <a:spAutoFit/>
          </a:bodyPr>
          <a:lstStyle/>
          <a:p>
            <a:r>
              <a:rPr lang="en-US" dirty="0">
                <a:latin typeface="Segoe"/>
              </a:rPr>
              <a:t>To list all of the 42 cmdlets that are available in the module, run the </a:t>
            </a:r>
            <a:r>
              <a:rPr lang="en-US" b="1" dirty="0">
                <a:latin typeface="Segoe,Bold"/>
              </a:rPr>
              <a:t>Get-Command -Module NFS </a:t>
            </a:r>
            <a:r>
              <a:rPr lang="en-US" dirty="0">
                <a:latin typeface="Segoe"/>
              </a:rPr>
              <a:t>command.</a:t>
            </a:r>
          </a:p>
          <a:p>
            <a:endParaRPr lang="en-US" dirty="0">
              <a:latin typeface="Segoe"/>
            </a:endParaRPr>
          </a:p>
          <a:p>
            <a:r>
              <a:rPr lang="en-US" dirty="0"/>
              <a:t>• </a:t>
            </a:r>
            <a:r>
              <a:rPr lang="en-US" b="1" dirty="0"/>
              <a:t>New-</a:t>
            </a:r>
            <a:r>
              <a:rPr lang="en-US" b="1" dirty="0" err="1"/>
              <a:t>NfsShare</a:t>
            </a:r>
            <a:r>
              <a:rPr lang="en-US" dirty="0"/>
              <a:t>. This cmdlet creates an NFS file share.</a:t>
            </a:r>
          </a:p>
          <a:p>
            <a:r>
              <a:rPr lang="en-US" dirty="0"/>
              <a:t>• </a:t>
            </a:r>
            <a:r>
              <a:rPr lang="en-US" b="1" dirty="0"/>
              <a:t>Remove-</a:t>
            </a:r>
            <a:r>
              <a:rPr lang="en-US" b="1" dirty="0" err="1"/>
              <a:t>NfsShare</a:t>
            </a:r>
            <a:r>
              <a:rPr lang="en-US" dirty="0"/>
              <a:t>. This cmdlet removes an NFS file share.</a:t>
            </a:r>
          </a:p>
          <a:p>
            <a:r>
              <a:rPr lang="en-US" dirty="0"/>
              <a:t>• </a:t>
            </a:r>
            <a:r>
              <a:rPr lang="en-US" b="1" dirty="0"/>
              <a:t>Get-</a:t>
            </a:r>
            <a:r>
              <a:rPr lang="en-US" b="1" dirty="0" err="1"/>
              <a:t>NfsShare</a:t>
            </a:r>
            <a:r>
              <a:rPr lang="en-US" dirty="0"/>
              <a:t>. This cmdlet retrieves information about the configuration of an NFS file share.</a:t>
            </a:r>
          </a:p>
          <a:p>
            <a:r>
              <a:rPr lang="en-US" dirty="0"/>
              <a:t>• </a:t>
            </a:r>
            <a:r>
              <a:rPr lang="en-US" b="1" dirty="0"/>
              <a:t>Get-</a:t>
            </a:r>
            <a:r>
              <a:rPr lang="en-US" b="1" dirty="0" err="1"/>
              <a:t>NfsSharePermission</a:t>
            </a:r>
            <a:r>
              <a:rPr lang="en-US" dirty="0"/>
              <a:t>. This cmdlet retrieves NFS file share permissions for a share.</a:t>
            </a:r>
          </a:p>
          <a:p>
            <a:r>
              <a:rPr lang="en-US" dirty="0"/>
              <a:t>• </a:t>
            </a:r>
            <a:r>
              <a:rPr lang="en-US" b="1" dirty="0"/>
              <a:t>Get-</a:t>
            </a:r>
            <a:r>
              <a:rPr lang="en-US" b="1" dirty="0" err="1"/>
              <a:t>NfsClientConfiguration</a:t>
            </a:r>
            <a:r>
              <a:rPr lang="en-US" dirty="0"/>
              <a:t>. This cmdlet retrieves the NFS client configuration settings.</a:t>
            </a:r>
          </a:p>
          <a:p>
            <a:r>
              <a:rPr lang="en-US" dirty="0"/>
              <a:t>• </a:t>
            </a:r>
            <a:r>
              <a:rPr lang="en-US" b="1" dirty="0"/>
              <a:t>Get-</a:t>
            </a:r>
            <a:r>
              <a:rPr lang="en-US" b="1" dirty="0" err="1"/>
              <a:t>NfsClientGroup</a:t>
            </a:r>
            <a:r>
              <a:rPr lang="en-US" dirty="0"/>
              <a:t>. This cmdlet retrieves the client groups configured on an NFS server.</a:t>
            </a:r>
          </a:p>
          <a:p>
            <a:r>
              <a:rPr lang="en-US" dirty="0"/>
              <a:t>• </a:t>
            </a:r>
            <a:r>
              <a:rPr lang="en-US" b="1" dirty="0"/>
              <a:t>New-</a:t>
            </a:r>
            <a:r>
              <a:rPr lang="en-US" b="1" dirty="0" err="1"/>
              <a:t>NfsClientGroup</a:t>
            </a:r>
            <a:r>
              <a:rPr lang="en-US" dirty="0"/>
              <a:t>. This cmdlet creates a new client group on an NFS server.</a:t>
            </a:r>
          </a:p>
          <a:p>
            <a:r>
              <a:rPr lang="en-US" dirty="0"/>
              <a:t>• </a:t>
            </a:r>
            <a:r>
              <a:rPr lang="en-US" b="1" dirty="0"/>
              <a:t>Revoke-</a:t>
            </a:r>
            <a:r>
              <a:rPr lang="en-US" b="1" dirty="0" err="1"/>
              <a:t>NfsSharePermission</a:t>
            </a:r>
            <a:r>
              <a:rPr lang="en-US" dirty="0"/>
              <a:t>. This cmdlet revokes NFS file share permissions from an NFS file share.</a:t>
            </a:r>
          </a:p>
          <a:p>
            <a:r>
              <a:rPr lang="en-US" dirty="0"/>
              <a:t>• </a:t>
            </a:r>
            <a:r>
              <a:rPr lang="en-US" b="1" dirty="0"/>
              <a:t>Set-</a:t>
            </a:r>
            <a:r>
              <a:rPr lang="en-US" b="1" dirty="0" err="1"/>
              <a:t>NfsShare</a:t>
            </a:r>
            <a:r>
              <a:rPr lang="en-US" dirty="0"/>
              <a:t>. This cmdlet changes the configuration settings of an NFS share.</a:t>
            </a:r>
          </a:p>
          <a:p>
            <a:r>
              <a:rPr lang="en-US" dirty="0"/>
              <a:t>• </a:t>
            </a:r>
            <a:r>
              <a:rPr lang="en-US" b="1" dirty="0"/>
              <a:t>Set-</a:t>
            </a:r>
            <a:r>
              <a:rPr lang="en-US" b="1" dirty="0" err="1"/>
              <a:t>NfsClientConfiguration</a:t>
            </a:r>
            <a:r>
              <a:rPr lang="en-US" dirty="0"/>
              <a:t>. This cmdlet changes the configuration settings of an NFS client.</a:t>
            </a:r>
          </a:p>
        </p:txBody>
      </p:sp>
    </p:spTree>
    <p:extLst>
      <p:ext uri="{BB962C8B-B14F-4D97-AF65-F5344CB8AC3E}">
        <p14:creationId xmlns:p14="http://schemas.microsoft.com/office/powerpoint/2010/main" val="232835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334553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1"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Chapter</a:t>
            </a:r>
            <a:endParaRPr lang="en-US" b="1"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CFED308-8EBB-405B-8A59-E5831BC26B85}"/>
              </a:ext>
            </a:extLst>
          </p:cNvPr>
          <p:cNvGraphicFramePr>
            <a:graphicFrameLocks noChangeAspect="1"/>
          </p:cNvGraphicFramePr>
          <p:nvPr>
            <p:custDataLst>
              <p:tags r:id="rId2"/>
            </p:custDataLst>
            <p:extLst>
              <p:ext uri="{D42A27DB-BD31-4B8C-83A1-F6EECF244321}">
                <p14:modId xmlns:p14="http://schemas.microsoft.com/office/powerpoint/2010/main" val="30291678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5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FB9CB8F-7890-48E5-92FA-41CA0AA16B15}"/>
              </a:ext>
            </a:extLst>
          </p:cNvPr>
          <p:cNvSpPr>
            <a:spLocks noGrp="1"/>
          </p:cNvSpPr>
          <p:nvPr>
            <p:ph type="title"/>
          </p:nvPr>
        </p:nvSpPr>
        <p:spPr/>
        <p:txBody>
          <a:bodyPr/>
          <a:lstStyle/>
          <a:p>
            <a:r>
              <a:rPr lang="en-US" dirty="0"/>
              <a:t>SMB</a:t>
            </a:r>
          </a:p>
        </p:txBody>
      </p:sp>
      <p:sp>
        <p:nvSpPr>
          <p:cNvPr id="3" name="Subtitle 2">
            <a:extLst>
              <a:ext uri="{FF2B5EF4-FFF2-40B4-BE49-F238E27FC236}">
                <a16:creationId xmlns:a16="http://schemas.microsoft.com/office/drawing/2014/main" id="{B6DA48C0-2961-4304-903C-5040765EF1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2939D72-47FF-46AA-AB7C-44D289A5E952}"/>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DC97065-22E4-47C9-A5AF-A8CDEF6874A0}"/>
              </a:ext>
            </a:extLst>
          </p:cNvPr>
          <p:cNvSpPr/>
          <p:nvPr/>
        </p:nvSpPr>
        <p:spPr>
          <a:xfrm>
            <a:off x="3689683" y="1525142"/>
            <a:ext cx="7947581" cy="4801314"/>
          </a:xfrm>
          <a:prstGeom prst="rect">
            <a:avLst/>
          </a:prstGeom>
        </p:spPr>
        <p:txBody>
          <a:bodyPr wrap="square">
            <a:spAutoFit/>
          </a:bodyPr>
          <a:lstStyle/>
          <a:p>
            <a:r>
              <a:rPr lang="en-US" dirty="0">
                <a:latin typeface="Segoe"/>
              </a:rPr>
              <a:t>SMB is a client-server file-sharing protocol that was created in 1984.</a:t>
            </a:r>
          </a:p>
          <a:p>
            <a:pPr marL="285750" indent="-285750">
              <a:buFont typeface="Arial" panose="020B0604020202020204" pitchFamily="34" charset="0"/>
              <a:buChar char="•"/>
            </a:pPr>
            <a:r>
              <a:rPr lang="en-US" dirty="0"/>
              <a:t>Allows Windows machines (either client- or server-based operating systems) that are running applications to read and write data to files. </a:t>
            </a:r>
          </a:p>
          <a:p>
            <a:pPr marL="285750" indent="-285750">
              <a:buFont typeface="Arial" panose="020B0604020202020204" pitchFamily="34" charset="0"/>
              <a:buChar char="•"/>
            </a:pPr>
            <a:r>
              <a:rPr lang="en-US" dirty="0"/>
              <a:t>Allows systems to request services or resources that are running on remote servers. </a:t>
            </a:r>
          </a:p>
          <a:p>
            <a:r>
              <a:rPr lang="en-US" dirty="0"/>
              <a:t>The one advantage to SMB is that it doesn’t matter what network protocol</a:t>
            </a:r>
          </a:p>
          <a:p>
            <a:r>
              <a:rPr lang="en-US" dirty="0"/>
              <a:t>you are using (TCP/IP, etc.), SMB runs on top of the network protocol that is being used on your corporate infrastructure.</a:t>
            </a:r>
            <a:r>
              <a:rPr lang="en-US" dirty="0">
                <a:latin typeface="Segoe"/>
              </a:rPr>
              <a:t> </a:t>
            </a:r>
          </a:p>
          <a:p>
            <a:r>
              <a:rPr lang="en-US" dirty="0">
                <a:latin typeface="Segoe"/>
              </a:rPr>
              <a:t>Microsoft modified the original SMB, and began using the name CIFS in 1996. Today, the terms SMB and CIFS are used interchangeably to refer to the same file-sharing protocol.</a:t>
            </a:r>
          </a:p>
          <a:p>
            <a:r>
              <a:rPr lang="en-US" dirty="0"/>
              <a:t>SMB is on multiple platforms, and an open-source version of SMB, named SAMBA, is supported on non-Windows platforms and is compatible with</a:t>
            </a:r>
          </a:p>
          <a:p>
            <a:r>
              <a:rPr lang="en-US" dirty="0"/>
              <a:t>SMB.</a:t>
            </a:r>
          </a:p>
          <a:p>
            <a:r>
              <a:rPr lang="en-US" dirty="0"/>
              <a:t>When two computers use SMB, they negotiate which version to use. If one</a:t>
            </a:r>
          </a:p>
          <a:p>
            <a:r>
              <a:rPr lang="en-US" dirty="0"/>
              <a:t>computer is capable of SMB 2.0 and another is capable of SMB 3.0, then they use SMB 2.0</a:t>
            </a:r>
          </a:p>
        </p:txBody>
      </p:sp>
    </p:spTree>
    <p:extLst>
      <p:ext uri="{BB962C8B-B14F-4D97-AF65-F5344CB8AC3E}">
        <p14:creationId xmlns:p14="http://schemas.microsoft.com/office/powerpoint/2010/main" val="325702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5E84AB5-8F42-46F9-A908-257D8FB849B8}"/>
              </a:ext>
            </a:extLst>
          </p:cNvPr>
          <p:cNvGraphicFramePr>
            <a:graphicFrameLocks noChangeAspect="1"/>
          </p:cNvGraphicFramePr>
          <p:nvPr>
            <p:custDataLst>
              <p:tags r:id="rId2"/>
            </p:custDataLst>
            <p:extLst>
              <p:ext uri="{D42A27DB-BD31-4B8C-83A1-F6EECF244321}">
                <p14:modId xmlns:p14="http://schemas.microsoft.com/office/powerpoint/2010/main" val="2198638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EE559BE-2C45-49F0-A56D-D1D7325F62A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F50FC9D-03DF-46A7-9C49-FB4584E61F85}"/>
              </a:ext>
            </a:extLst>
          </p:cNvPr>
          <p:cNvSpPr>
            <a:spLocks noGrp="1"/>
          </p:cNvSpPr>
          <p:nvPr>
            <p:ph type="title"/>
          </p:nvPr>
        </p:nvSpPr>
        <p:spPr/>
        <p:txBody>
          <a:bodyPr/>
          <a:lstStyle/>
          <a:p>
            <a:r>
              <a:rPr lang="en-US" dirty="0"/>
              <a:t>NTFS security</a:t>
            </a:r>
          </a:p>
        </p:txBody>
      </p:sp>
      <p:sp>
        <p:nvSpPr>
          <p:cNvPr id="3" name="Subtitle 2">
            <a:extLst>
              <a:ext uri="{FF2B5EF4-FFF2-40B4-BE49-F238E27FC236}">
                <a16:creationId xmlns:a16="http://schemas.microsoft.com/office/drawing/2014/main" id="{E8C517F1-C6F0-4F70-9C2B-2A0473EFAD1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39E5B25-FEB2-47C7-83A9-DF595EB72E8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F588B7FB-0C52-4B7C-8F7D-04EB565BD00B}"/>
              </a:ext>
            </a:extLst>
          </p:cNvPr>
          <p:cNvSpPr/>
          <p:nvPr/>
        </p:nvSpPr>
        <p:spPr>
          <a:xfrm>
            <a:off x="3641558" y="1455094"/>
            <a:ext cx="8245642" cy="1754326"/>
          </a:xfrm>
          <a:prstGeom prst="rect">
            <a:avLst/>
          </a:prstGeom>
        </p:spPr>
        <p:txBody>
          <a:bodyPr wrap="square">
            <a:spAutoFit/>
          </a:bodyPr>
          <a:lstStyle/>
          <a:p>
            <a:pPr marL="285750" indent="-285750">
              <a:buFont typeface="Arial" panose="020B0604020202020204" pitchFamily="34" charset="0"/>
              <a:buChar char="•"/>
            </a:pPr>
            <a:r>
              <a:rPr lang="en-US" dirty="0">
                <a:latin typeface="LiberationSerif"/>
              </a:rPr>
              <a:t>NTFS security is </a:t>
            </a:r>
            <a:r>
              <a:rPr lang="en-US" i="1" dirty="0">
                <a:latin typeface="LiberationSerif-Italic"/>
              </a:rPr>
              <a:t>additive</a:t>
            </a:r>
            <a:r>
              <a:rPr lang="en-US" dirty="0">
                <a:latin typeface="LiberationSerif"/>
              </a:rPr>
              <a:t>. In other words, if you are a member of three groups (Marketing, Sales, and R&amp;D) and these three groups have different security settings, you get the highest level of permissions.</a:t>
            </a:r>
          </a:p>
          <a:p>
            <a:pPr marL="285750" indent="-285750">
              <a:buFont typeface="Arial" panose="020B0604020202020204" pitchFamily="34" charset="0"/>
              <a:buChar char="•"/>
            </a:pPr>
            <a:r>
              <a:rPr lang="en-US" dirty="0"/>
              <a:t>The only time this does not apply is with the Deny permission. Deny overrides any other group setting.</a:t>
            </a:r>
          </a:p>
          <a:p>
            <a:pPr marL="285750" indent="-285750">
              <a:buFont typeface="Arial" panose="020B0604020202020204" pitchFamily="34" charset="0"/>
              <a:buChar char="•"/>
            </a:pPr>
            <a:r>
              <a:rPr lang="en-US" dirty="0"/>
              <a:t>Individual permissions override a group Deny.</a:t>
            </a:r>
          </a:p>
        </p:txBody>
      </p:sp>
    </p:spTree>
    <p:extLst>
      <p:ext uri="{BB962C8B-B14F-4D97-AF65-F5344CB8AC3E}">
        <p14:creationId xmlns:p14="http://schemas.microsoft.com/office/powerpoint/2010/main" val="6885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C8928F-F670-4636-8BBB-C85864020CE0}"/>
              </a:ext>
            </a:extLst>
          </p:cNvPr>
          <p:cNvGraphicFramePr>
            <a:graphicFrameLocks noChangeAspect="1"/>
          </p:cNvGraphicFramePr>
          <p:nvPr>
            <p:custDataLst>
              <p:tags r:id="rId2"/>
            </p:custDataLst>
            <p:extLst>
              <p:ext uri="{D42A27DB-BD31-4B8C-83A1-F6EECF244321}">
                <p14:modId xmlns:p14="http://schemas.microsoft.com/office/powerpoint/2010/main" val="10402635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938B50B-787E-4E96-9F20-89176CD0470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4C36A1C-734F-421A-89E7-B85AA30DE5B7}"/>
              </a:ext>
            </a:extLst>
          </p:cNvPr>
          <p:cNvSpPr>
            <a:spLocks noGrp="1"/>
          </p:cNvSpPr>
          <p:nvPr>
            <p:ph type="title"/>
          </p:nvPr>
        </p:nvSpPr>
        <p:spPr/>
        <p:txBody>
          <a:bodyPr/>
          <a:lstStyle/>
          <a:p>
            <a:r>
              <a:rPr lang="en-US" dirty="0"/>
              <a:t>Shared permissions</a:t>
            </a:r>
          </a:p>
        </p:txBody>
      </p:sp>
      <p:sp>
        <p:nvSpPr>
          <p:cNvPr id="3" name="Subtitle 2">
            <a:extLst>
              <a:ext uri="{FF2B5EF4-FFF2-40B4-BE49-F238E27FC236}">
                <a16:creationId xmlns:a16="http://schemas.microsoft.com/office/drawing/2014/main" id="{48872439-9E4A-456F-8E1C-6620E4761BB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6144553-A988-4F9D-A766-4BFEC62E738C}"/>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91C2893D-3100-4BF8-A26F-6937DAE7EA5B}"/>
              </a:ext>
            </a:extLst>
          </p:cNvPr>
          <p:cNvSpPr/>
          <p:nvPr/>
        </p:nvSpPr>
        <p:spPr>
          <a:xfrm>
            <a:off x="3641558" y="1475419"/>
            <a:ext cx="7995706" cy="2862322"/>
          </a:xfrm>
          <a:prstGeom prst="rect">
            <a:avLst/>
          </a:prstGeom>
        </p:spPr>
        <p:txBody>
          <a:bodyPr wrap="square">
            <a:spAutoFit/>
          </a:bodyPr>
          <a:lstStyle/>
          <a:p>
            <a:r>
              <a:rPr lang="en-US" i="1" dirty="0">
                <a:latin typeface="LiberationSerif-Italic"/>
              </a:rPr>
              <a:t>Shared permissions </a:t>
            </a:r>
            <a:r>
              <a:rPr lang="en-US" dirty="0">
                <a:latin typeface="LiberationSerif"/>
              </a:rPr>
              <a:t>can be placed only on the folder and not on individual files. Files have the ability to inherit their permissions from the parent folder.</a:t>
            </a:r>
          </a:p>
          <a:p>
            <a:r>
              <a:rPr lang="en-US" dirty="0"/>
              <a:t>Shared folder permissions are in effect only when users are remote to the shared data.</a:t>
            </a:r>
          </a:p>
          <a:p>
            <a:r>
              <a:rPr lang="en-US" dirty="0"/>
              <a:t>Like NTFS permissions:</a:t>
            </a:r>
          </a:p>
          <a:p>
            <a:pPr marL="285750" indent="-285750">
              <a:buFont typeface="Arial" panose="020B0604020202020204" pitchFamily="34" charset="0"/>
              <a:buChar char="•"/>
            </a:pPr>
            <a:r>
              <a:rPr lang="en-US" dirty="0"/>
              <a:t>Shared permissions are additive, so users receive the highest level of permissions granted by the groups of which they are members.</a:t>
            </a:r>
          </a:p>
          <a:p>
            <a:pPr marL="285750" indent="-285750">
              <a:buFont typeface="Arial" panose="020B0604020202020204" pitchFamily="34" charset="0"/>
              <a:buChar char="•"/>
            </a:pPr>
            <a:r>
              <a:rPr lang="en-US" dirty="0"/>
              <a:t>Also, as with NTFS permissions, the Deny permission overrides any group Permission</a:t>
            </a:r>
          </a:p>
          <a:p>
            <a:pPr marL="285750" indent="-285750">
              <a:buFont typeface="Arial" panose="020B0604020202020204" pitchFamily="34" charset="0"/>
              <a:buChar char="•"/>
            </a:pPr>
            <a:r>
              <a:rPr lang="en-US" dirty="0"/>
              <a:t>An individual permission overrides a group Deny</a:t>
            </a:r>
          </a:p>
        </p:txBody>
      </p:sp>
      <p:pic>
        <p:nvPicPr>
          <p:cNvPr id="9" name="Picture 8">
            <a:extLst>
              <a:ext uri="{FF2B5EF4-FFF2-40B4-BE49-F238E27FC236}">
                <a16:creationId xmlns:a16="http://schemas.microsoft.com/office/drawing/2014/main" id="{301C3000-D493-4E41-A1F2-E8BE0B39C751}"/>
              </a:ext>
            </a:extLst>
          </p:cNvPr>
          <p:cNvPicPr>
            <a:picLocks noChangeAspect="1"/>
          </p:cNvPicPr>
          <p:nvPr/>
        </p:nvPicPr>
        <p:blipFill>
          <a:blip r:embed="rId7"/>
          <a:stretch>
            <a:fillRect/>
          </a:stretch>
        </p:blipFill>
        <p:spPr>
          <a:xfrm>
            <a:off x="5626768" y="4530093"/>
            <a:ext cx="3505200" cy="1704975"/>
          </a:xfrm>
          <a:prstGeom prst="rect">
            <a:avLst/>
          </a:prstGeom>
        </p:spPr>
      </p:pic>
    </p:spTree>
    <p:extLst>
      <p:ext uri="{BB962C8B-B14F-4D97-AF65-F5344CB8AC3E}">
        <p14:creationId xmlns:p14="http://schemas.microsoft.com/office/powerpoint/2010/main" val="99131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561488D-364D-46F7-8EFA-547B1A3F5CA0}"/>
              </a:ext>
            </a:extLst>
          </p:cNvPr>
          <p:cNvGraphicFramePr>
            <a:graphicFrameLocks noChangeAspect="1"/>
          </p:cNvGraphicFramePr>
          <p:nvPr>
            <p:custDataLst>
              <p:tags r:id="rId2"/>
            </p:custDataLst>
            <p:extLst>
              <p:ext uri="{D42A27DB-BD31-4B8C-83A1-F6EECF244321}">
                <p14:modId xmlns:p14="http://schemas.microsoft.com/office/powerpoint/2010/main" val="3716931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3486A9-953B-4B40-9D80-33B0112D079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EF7C767-A75A-4C67-8C18-B30E0A582ABF}"/>
              </a:ext>
            </a:extLst>
          </p:cNvPr>
          <p:cNvSpPr>
            <a:spLocks noGrp="1"/>
          </p:cNvSpPr>
          <p:nvPr>
            <p:ph type="title"/>
          </p:nvPr>
        </p:nvSpPr>
        <p:spPr/>
        <p:txBody>
          <a:bodyPr/>
          <a:lstStyle/>
          <a:p>
            <a:r>
              <a:rPr lang="en-US" dirty="0"/>
              <a:t>How NTFS Security and Shared Permissions Work Together</a:t>
            </a:r>
          </a:p>
        </p:txBody>
      </p:sp>
      <p:sp>
        <p:nvSpPr>
          <p:cNvPr id="3" name="Subtitle 2">
            <a:extLst>
              <a:ext uri="{FF2B5EF4-FFF2-40B4-BE49-F238E27FC236}">
                <a16:creationId xmlns:a16="http://schemas.microsoft.com/office/drawing/2014/main" id="{6B4686DA-6834-491E-87AC-71132FCF63E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A5843FF-C18F-475F-8E10-9ABBDCC5F53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13398E7-3BE7-4719-A85D-F5B776535B79}"/>
              </a:ext>
            </a:extLst>
          </p:cNvPr>
          <p:cNvSpPr/>
          <p:nvPr/>
        </p:nvSpPr>
        <p:spPr>
          <a:xfrm>
            <a:off x="3721768" y="1487178"/>
            <a:ext cx="7915496" cy="1200329"/>
          </a:xfrm>
          <a:prstGeom prst="rect">
            <a:avLst/>
          </a:prstGeom>
        </p:spPr>
        <p:txBody>
          <a:bodyPr wrap="square">
            <a:spAutoFit/>
          </a:bodyPr>
          <a:lstStyle/>
          <a:p>
            <a:r>
              <a:rPr lang="en-US" dirty="0">
                <a:latin typeface="LiberationSerif"/>
              </a:rPr>
              <a:t>These are the two basic rules of thumb:</a:t>
            </a:r>
          </a:p>
          <a:p>
            <a:pPr marL="285750" indent="-285750">
              <a:buFont typeface="Arial" panose="020B0604020202020204" pitchFamily="34" charset="0"/>
              <a:buChar char="•"/>
            </a:pPr>
            <a:r>
              <a:rPr lang="en-US" dirty="0">
                <a:latin typeface="LiberationSerif"/>
              </a:rPr>
              <a:t>The local permission is the NTFS permission.</a:t>
            </a:r>
          </a:p>
          <a:p>
            <a:pPr marL="285750" indent="-285750">
              <a:buFont typeface="Arial" panose="020B0604020202020204" pitchFamily="34" charset="0"/>
              <a:buChar char="•"/>
            </a:pPr>
            <a:r>
              <a:rPr lang="en-US" dirty="0">
                <a:latin typeface="LiberationSerif"/>
              </a:rPr>
              <a:t>The remote permission is the more restrictive set of permissions between NTFS and shared.</a:t>
            </a:r>
            <a:endParaRPr lang="en-US" dirty="0"/>
          </a:p>
        </p:txBody>
      </p:sp>
    </p:spTree>
    <p:extLst>
      <p:ext uri="{BB962C8B-B14F-4D97-AF65-F5344CB8AC3E}">
        <p14:creationId xmlns:p14="http://schemas.microsoft.com/office/powerpoint/2010/main" val="210547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B60747E-AAAD-4B34-A61D-F0E6766D6AE2}"/>
              </a:ext>
            </a:extLst>
          </p:cNvPr>
          <p:cNvGraphicFramePr>
            <a:graphicFrameLocks noChangeAspect="1"/>
          </p:cNvGraphicFramePr>
          <p:nvPr>
            <p:custDataLst>
              <p:tags r:id="rId2"/>
            </p:custDataLst>
            <p:extLst>
              <p:ext uri="{D42A27DB-BD31-4B8C-83A1-F6EECF244321}">
                <p14:modId xmlns:p14="http://schemas.microsoft.com/office/powerpoint/2010/main" val="968254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DCF5FB7-579A-4EB7-907B-0AA06A8E8F4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8747668-DDBD-4D06-AC19-23E2E1367E79}"/>
              </a:ext>
            </a:extLst>
          </p:cNvPr>
          <p:cNvSpPr>
            <a:spLocks noGrp="1"/>
          </p:cNvSpPr>
          <p:nvPr>
            <p:ph type="title"/>
          </p:nvPr>
        </p:nvSpPr>
        <p:spPr/>
        <p:txBody>
          <a:bodyPr/>
          <a:lstStyle/>
          <a:p>
            <a:r>
              <a:rPr lang="en-US" dirty="0"/>
              <a:t>Configuring SMB shares</a:t>
            </a:r>
          </a:p>
        </p:txBody>
      </p:sp>
      <p:sp>
        <p:nvSpPr>
          <p:cNvPr id="3" name="Subtitle 2">
            <a:extLst>
              <a:ext uri="{FF2B5EF4-FFF2-40B4-BE49-F238E27FC236}">
                <a16:creationId xmlns:a16="http://schemas.microsoft.com/office/drawing/2014/main" id="{33DA5E06-9EF1-455E-ACC7-D1051F7B0803}"/>
              </a:ext>
            </a:extLst>
          </p:cNvPr>
          <p:cNvSpPr>
            <a:spLocks noGrp="1"/>
          </p:cNvSpPr>
          <p:nvPr>
            <p:ph type="subTitle" idx="1"/>
          </p:nvPr>
        </p:nvSpPr>
        <p:spPr>
          <a:xfrm>
            <a:off x="554736" y="3659644"/>
            <a:ext cx="2514600" cy="630942"/>
          </a:xfrm>
        </p:spPr>
        <p:txBody>
          <a:bodyPr/>
          <a:lstStyle/>
          <a:p>
            <a:r>
              <a:rPr lang="en-US" b="1" dirty="0">
                <a:latin typeface="Segoe,Bold"/>
              </a:rPr>
              <a:t>SMB share profiles</a:t>
            </a:r>
          </a:p>
          <a:p>
            <a:endParaRPr lang="en-US" dirty="0"/>
          </a:p>
        </p:txBody>
      </p:sp>
      <p:sp>
        <p:nvSpPr>
          <p:cNvPr id="4" name="Text Placeholder 3">
            <a:extLst>
              <a:ext uri="{FF2B5EF4-FFF2-40B4-BE49-F238E27FC236}">
                <a16:creationId xmlns:a16="http://schemas.microsoft.com/office/drawing/2014/main" id="{472B7027-7FF8-45A3-84FA-5A646896FBD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98189794-7B7A-47BA-9726-3F6AA7B44864}"/>
              </a:ext>
            </a:extLst>
          </p:cNvPr>
          <p:cNvSpPr/>
          <p:nvPr/>
        </p:nvSpPr>
        <p:spPr>
          <a:xfrm>
            <a:off x="3689684" y="1272747"/>
            <a:ext cx="8502316" cy="4524315"/>
          </a:xfrm>
          <a:prstGeom prst="rect">
            <a:avLst/>
          </a:prstGeom>
        </p:spPr>
        <p:txBody>
          <a:bodyPr wrap="square">
            <a:spAutoFit/>
          </a:bodyPr>
          <a:lstStyle/>
          <a:p>
            <a:r>
              <a:rPr lang="en-US" dirty="0">
                <a:latin typeface="Segoe"/>
              </a:rPr>
              <a:t>You can use Server Manager on Windows Server 2016 to create a new share. The built-in </a:t>
            </a:r>
            <a:r>
              <a:rPr lang="en-US" b="1" dirty="0">
                <a:latin typeface="Segoe,Bold"/>
              </a:rPr>
              <a:t>New Share Wizard </a:t>
            </a:r>
            <a:r>
              <a:rPr lang="en-US" dirty="0">
                <a:latin typeface="Segoe"/>
              </a:rPr>
              <a:t>offers three SMB file share profiles from which you can choose, including:</a:t>
            </a:r>
          </a:p>
          <a:p>
            <a:r>
              <a:rPr lang="en-US" dirty="0">
                <a:latin typeface="Symbol" panose="05050102010706020507" pitchFamily="18" charset="2"/>
              </a:rPr>
              <a:t>• </a:t>
            </a:r>
            <a:r>
              <a:rPr lang="en-US" b="1" dirty="0">
                <a:latin typeface="Segoe,Bold"/>
              </a:rPr>
              <a:t>Quick</a:t>
            </a:r>
            <a:r>
              <a:rPr lang="en-US" dirty="0">
                <a:latin typeface="Segoe"/>
              </a:rPr>
              <a:t>. This is the fastest method of sharing a folder on a network. You can select a volume or enter a custom path for the shared folder location. You can use the </a:t>
            </a:r>
            <a:r>
              <a:rPr lang="en-US" b="1" dirty="0">
                <a:latin typeface="Segoe,Bold"/>
              </a:rPr>
              <a:t>New Share Wizard </a:t>
            </a:r>
            <a:r>
              <a:rPr lang="en-US" dirty="0">
                <a:latin typeface="Segoe"/>
              </a:rPr>
              <a:t>to configure additional options, such as access-based enumeration, share caching, encrypted data access, and permissions.</a:t>
            </a:r>
          </a:p>
          <a:p>
            <a:r>
              <a:rPr lang="en-US" dirty="0">
                <a:latin typeface="Symbol" panose="05050102010706020507" pitchFamily="18" charset="2"/>
              </a:rPr>
              <a:t>• </a:t>
            </a:r>
            <a:r>
              <a:rPr lang="en-US" b="1" dirty="0">
                <a:latin typeface="Segoe,Bold"/>
              </a:rPr>
              <a:t>Advanced</a:t>
            </a:r>
            <a:r>
              <a:rPr lang="en-US" dirty="0">
                <a:latin typeface="Segoe"/>
              </a:rPr>
              <a:t>. This profile offers the same configuration options as the quick profile, and additional options such as folder owners, default data classification, and quotas. To create an advanced profile, you must install the </a:t>
            </a:r>
            <a:r>
              <a:rPr lang="en-US" b="1" dirty="0">
                <a:latin typeface="Segoe,Bold"/>
              </a:rPr>
              <a:t>File Server Resource Manager </a:t>
            </a:r>
            <a:r>
              <a:rPr lang="en-US" dirty="0">
                <a:latin typeface="Segoe"/>
              </a:rPr>
              <a:t>role service on at least one server that you are</a:t>
            </a:r>
          </a:p>
          <a:p>
            <a:r>
              <a:rPr lang="en-US" dirty="0">
                <a:latin typeface="Segoe"/>
              </a:rPr>
              <a:t>managing by using Server Manager.</a:t>
            </a:r>
          </a:p>
          <a:p>
            <a:r>
              <a:rPr lang="en-US" dirty="0">
                <a:latin typeface="Symbol" panose="05050102010706020507" pitchFamily="18" charset="2"/>
              </a:rPr>
              <a:t>• </a:t>
            </a:r>
            <a:r>
              <a:rPr lang="en-US" b="1" dirty="0">
                <a:latin typeface="Segoe,Bold"/>
              </a:rPr>
              <a:t>Applications</a:t>
            </a:r>
            <a:r>
              <a:rPr lang="en-US" dirty="0">
                <a:latin typeface="Segoe"/>
              </a:rPr>
              <a:t>. This specialized profile has appropriate settings for Hyper-V, databases, and other server applications. Unlike the quick and advanced profiles, you cannot configure access-based enumeration, share caching, default data classification, or quotas when you are creating an applications profile.</a:t>
            </a:r>
            <a:endParaRPr lang="en-US" dirty="0"/>
          </a:p>
        </p:txBody>
      </p:sp>
      <p:pic>
        <p:nvPicPr>
          <p:cNvPr id="8" name="Picture 7">
            <a:extLst>
              <a:ext uri="{FF2B5EF4-FFF2-40B4-BE49-F238E27FC236}">
                <a16:creationId xmlns:a16="http://schemas.microsoft.com/office/drawing/2014/main" id="{BD87F7F8-C631-4C52-A760-DA620E6AFD0F}"/>
              </a:ext>
            </a:extLst>
          </p:cNvPr>
          <p:cNvPicPr>
            <a:picLocks noChangeAspect="1"/>
          </p:cNvPicPr>
          <p:nvPr/>
        </p:nvPicPr>
        <p:blipFill>
          <a:blip r:embed="rId7"/>
          <a:stretch>
            <a:fillRect/>
          </a:stretch>
        </p:blipFill>
        <p:spPr>
          <a:xfrm>
            <a:off x="4228097" y="5797062"/>
            <a:ext cx="6591300" cy="1600200"/>
          </a:xfrm>
          <a:prstGeom prst="rect">
            <a:avLst/>
          </a:prstGeom>
        </p:spPr>
      </p:pic>
    </p:spTree>
    <p:extLst>
      <p:ext uri="{BB962C8B-B14F-4D97-AF65-F5344CB8AC3E}">
        <p14:creationId xmlns:p14="http://schemas.microsoft.com/office/powerpoint/2010/main" val="77992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942851E-28BF-4CAA-9810-E18A3B253B81}"/>
              </a:ext>
            </a:extLst>
          </p:cNvPr>
          <p:cNvGraphicFramePr>
            <a:graphicFrameLocks noChangeAspect="1"/>
          </p:cNvGraphicFramePr>
          <p:nvPr>
            <p:custDataLst>
              <p:tags r:id="rId2"/>
            </p:custDataLst>
            <p:extLst>
              <p:ext uri="{D42A27DB-BD31-4B8C-83A1-F6EECF244321}">
                <p14:modId xmlns:p14="http://schemas.microsoft.com/office/powerpoint/2010/main" val="2407812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E0C162F-FB54-4AB2-ADC7-83D6A3F7E9F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C7BCD5F0-A1AC-4D2F-B2F7-CAD11A2B145C}"/>
              </a:ext>
            </a:extLst>
          </p:cNvPr>
          <p:cNvSpPr>
            <a:spLocks noGrp="1"/>
          </p:cNvSpPr>
          <p:nvPr>
            <p:ph type="subTitle" idx="1"/>
          </p:nvPr>
        </p:nvSpPr>
        <p:spPr>
          <a:xfrm>
            <a:off x="554736" y="3659644"/>
            <a:ext cx="2514600" cy="553998"/>
          </a:xfrm>
        </p:spPr>
        <p:txBody>
          <a:bodyPr/>
          <a:lstStyle/>
          <a:p>
            <a:r>
              <a:rPr lang="en-US" dirty="0"/>
              <a:t>PowerShell cmdlets in the </a:t>
            </a:r>
            <a:r>
              <a:rPr lang="en-US" dirty="0" err="1"/>
              <a:t>SmbShare</a:t>
            </a:r>
            <a:r>
              <a:rPr lang="en-US" dirty="0"/>
              <a:t> module</a:t>
            </a:r>
          </a:p>
        </p:txBody>
      </p:sp>
      <p:sp>
        <p:nvSpPr>
          <p:cNvPr id="4" name="Text Placeholder 3">
            <a:extLst>
              <a:ext uri="{FF2B5EF4-FFF2-40B4-BE49-F238E27FC236}">
                <a16:creationId xmlns:a16="http://schemas.microsoft.com/office/drawing/2014/main" id="{5A3E23A8-C67D-4335-BDF9-C1126F968891}"/>
              </a:ext>
            </a:extLst>
          </p:cNvPr>
          <p:cNvSpPr>
            <a:spLocks noGrp="1"/>
          </p:cNvSpPr>
          <p:nvPr>
            <p:ph type="body" sz="quarter" idx="17"/>
          </p:nvPr>
        </p:nvSpPr>
        <p:spPr/>
        <p:txBody>
          <a:bodyPr/>
          <a:lstStyle/>
          <a:p>
            <a:endParaRPr lang="en-US"/>
          </a:p>
        </p:txBody>
      </p:sp>
      <p:sp>
        <p:nvSpPr>
          <p:cNvPr id="6" name="Title 1">
            <a:extLst>
              <a:ext uri="{FF2B5EF4-FFF2-40B4-BE49-F238E27FC236}">
                <a16:creationId xmlns:a16="http://schemas.microsoft.com/office/drawing/2014/main" id="{73EA1EE1-61F3-4FC5-BFA9-B3643BB0E250}"/>
              </a:ext>
            </a:extLst>
          </p:cNvPr>
          <p:cNvSpPr>
            <a:spLocks noGrp="1"/>
          </p:cNvSpPr>
          <p:nvPr>
            <p:ph type="title"/>
          </p:nvPr>
        </p:nvSpPr>
        <p:spPr>
          <a:xfrm>
            <a:off x="554038" y="2744788"/>
            <a:ext cx="2514600" cy="768350"/>
          </a:xfrm>
        </p:spPr>
        <p:txBody>
          <a:bodyPr/>
          <a:lstStyle/>
          <a:p>
            <a:r>
              <a:rPr lang="en-US" dirty="0"/>
              <a:t>Configuring SMB shares</a:t>
            </a:r>
          </a:p>
        </p:txBody>
      </p:sp>
      <p:sp>
        <p:nvSpPr>
          <p:cNvPr id="9" name="Rectangle 8">
            <a:extLst>
              <a:ext uri="{FF2B5EF4-FFF2-40B4-BE49-F238E27FC236}">
                <a16:creationId xmlns:a16="http://schemas.microsoft.com/office/drawing/2014/main" id="{FCC76960-933C-4231-884B-320D832F0170}"/>
              </a:ext>
            </a:extLst>
          </p:cNvPr>
          <p:cNvSpPr/>
          <p:nvPr/>
        </p:nvSpPr>
        <p:spPr>
          <a:xfrm>
            <a:off x="3625516" y="1341204"/>
            <a:ext cx="8011748" cy="2585323"/>
          </a:xfrm>
          <a:prstGeom prst="rect">
            <a:avLst/>
          </a:prstGeom>
        </p:spPr>
        <p:txBody>
          <a:bodyPr wrap="square">
            <a:spAutoFit/>
          </a:bodyPr>
          <a:lstStyle/>
          <a:p>
            <a:r>
              <a:rPr lang="en-US" dirty="0">
                <a:latin typeface="Segoe"/>
              </a:rPr>
              <a:t>The </a:t>
            </a:r>
            <a:r>
              <a:rPr lang="en-US" b="1" dirty="0" err="1">
                <a:latin typeface="Segoe,Bold"/>
              </a:rPr>
              <a:t>SmbShare</a:t>
            </a:r>
            <a:r>
              <a:rPr lang="en-US" b="1" dirty="0">
                <a:latin typeface="Segoe,Bold"/>
              </a:rPr>
              <a:t> </a:t>
            </a:r>
            <a:r>
              <a:rPr lang="en-US" dirty="0">
                <a:latin typeface="Segoe"/>
              </a:rPr>
              <a:t>module for Windows PowerShell contains 35 cmdlets in Windows Server 2016</a:t>
            </a:r>
          </a:p>
          <a:p>
            <a:pPr marL="285750" indent="-285750">
              <a:buFont typeface="Arial" panose="020B0604020202020204" pitchFamily="34" charset="0"/>
              <a:buChar char="•"/>
            </a:pPr>
            <a:r>
              <a:rPr lang="en-US" dirty="0">
                <a:latin typeface="Segoe"/>
              </a:rPr>
              <a:t>New-</a:t>
            </a:r>
            <a:r>
              <a:rPr lang="en-US" dirty="0" err="1">
                <a:latin typeface="Segoe"/>
              </a:rPr>
              <a:t>SmbShare</a:t>
            </a:r>
            <a:r>
              <a:rPr lang="en-US" dirty="0">
                <a:latin typeface="Segoe"/>
              </a:rPr>
              <a:t>, Set-</a:t>
            </a:r>
            <a:r>
              <a:rPr lang="en-US" dirty="0" err="1">
                <a:latin typeface="Segoe"/>
              </a:rPr>
              <a:t>SmbShare</a:t>
            </a:r>
            <a:r>
              <a:rPr lang="en-US" dirty="0">
                <a:latin typeface="Segoe"/>
              </a:rPr>
              <a:t>, Remove-</a:t>
            </a:r>
            <a:r>
              <a:rPr lang="en-US" dirty="0" err="1">
                <a:latin typeface="Segoe"/>
              </a:rPr>
              <a:t>SmbShare</a:t>
            </a:r>
            <a:endParaRPr lang="en-US" dirty="0">
              <a:latin typeface="Segoe"/>
            </a:endParaRPr>
          </a:p>
          <a:p>
            <a:pPr marL="285750" indent="-285750">
              <a:buFont typeface="Arial" panose="020B0604020202020204" pitchFamily="34" charset="0"/>
              <a:buChar char="•"/>
            </a:pPr>
            <a:r>
              <a:rPr lang="en-US" dirty="0">
                <a:latin typeface="Segoe"/>
              </a:rPr>
              <a:t>Get-</a:t>
            </a:r>
            <a:r>
              <a:rPr lang="en-US" dirty="0" err="1">
                <a:latin typeface="Segoe"/>
              </a:rPr>
              <a:t>SmbShare</a:t>
            </a:r>
            <a:r>
              <a:rPr lang="en-US" dirty="0">
                <a:latin typeface="Segoe"/>
              </a:rPr>
              <a:t>: to identify the shares that exist on a server</a:t>
            </a:r>
          </a:p>
          <a:p>
            <a:pPr marL="285750" indent="-285750">
              <a:buFont typeface="Arial" panose="020B0604020202020204" pitchFamily="34" charset="0"/>
              <a:buChar char="•"/>
            </a:pPr>
            <a:r>
              <a:rPr lang="en-US" dirty="0">
                <a:latin typeface="Segoe"/>
              </a:rPr>
              <a:t>Get-</a:t>
            </a:r>
            <a:r>
              <a:rPr lang="en-US" dirty="0" err="1">
                <a:latin typeface="Segoe"/>
              </a:rPr>
              <a:t>SmbSession</a:t>
            </a:r>
            <a:r>
              <a:rPr lang="en-US" dirty="0">
                <a:latin typeface="Segoe"/>
              </a:rPr>
              <a:t>: to identify users that are connected to SMB shares</a:t>
            </a:r>
          </a:p>
          <a:p>
            <a:pPr marL="285750" indent="-285750">
              <a:buFont typeface="Arial" panose="020B0604020202020204" pitchFamily="34" charset="0"/>
              <a:buChar char="•"/>
            </a:pPr>
            <a:r>
              <a:rPr lang="en-US" dirty="0">
                <a:latin typeface="Segoe"/>
              </a:rPr>
              <a:t>Get-</a:t>
            </a:r>
            <a:r>
              <a:rPr lang="en-US" dirty="0" err="1">
                <a:latin typeface="Segoe"/>
              </a:rPr>
              <a:t>SmbOpenFile</a:t>
            </a:r>
            <a:r>
              <a:rPr lang="en-US" dirty="0">
                <a:latin typeface="Segoe"/>
              </a:rPr>
              <a:t>: to identify open files</a:t>
            </a:r>
          </a:p>
          <a:p>
            <a:pPr marL="285750" indent="-285750">
              <a:buFont typeface="Arial" panose="020B0604020202020204" pitchFamily="34" charset="0"/>
              <a:buChar char="•"/>
            </a:pPr>
            <a:r>
              <a:rPr lang="en-US" dirty="0">
                <a:latin typeface="Segoe"/>
              </a:rPr>
              <a:t>Set-</a:t>
            </a:r>
            <a:r>
              <a:rPr lang="en-US" dirty="0" err="1">
                <a:latin typeface="Segoe"/>
              </a:rPr>
              <a:t>SMBBandwidthLimit</a:t>
            </a:r>
            <a:r>
              <a:rPr lang="en-US" dirty="0">
                <a:latin typeface="Segoe"/>
              </a:rPr>
              <a:t>: to define a maximum throughput level that is allocated to SMB traffic on a server for different categories.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27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9006C52-CCD3-45EF-B5AF-F8248D8BAFE2}"/>
              </a:ext>
            </a:extLst>
          </p:cNvPr>
          <p:cNvGraphicFramePr>
            <a:graphicFrameLocks noChangeAspect="1"/>
          </p:cNvGraphicFramePr>
          <p:nvPr>
            <p:custDataLst>
              <p:tags r:id="rId2"/>
            </p:custDataLst>
            <p:extLst>
              <p:ext uri="{D42A27DB-BD31-4B8C-83A1-F6EECF244321}">
                <p14:modId xmlns:p14="http://schemas.microsoft.com/office/powerpoint/2010/main" val="2294288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4"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B9AE5F-7A3D-46D0-BB14-79553EA05973}"/>
              </a:ext>
            </a:extLst>
          </p:cNvPr>
          <p:cNvSpPr>
            <a:spLocks noGrp="1"/>
          </p:cNvSpPr>
          <p:nvPr>
            <p:ph type="title"/>
          </p:nvPr>
        </p:nvSpPr>
        <p:spPr/>
        <p:txBody>
          <a:bodyPr/>
          <a:lstStyle/>
          <a:p>
            <a:r>
              <a:rPr lang="en-US" dirty="0"/>
              <a:t>NFS</a:t>
            </a:r>
          </a:p>
        </p:txBody>
      </p:sp>
      <p:sp>
        <p:nvSpPr>
          <p:cNvPr id="3" name="Subtitle 2">
            <a:extLst>
              <a:ext uri="{FF2B5EF4-FFF2-40B4-BE49-F238E27FC236}">
                <a16:creationId xmlns:a16="http://schemas.microsoft.com/office/drawing/2014/main" id="{46153111-1DB7-4AFA-8A8C-6CE641C2095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BF7A7D4-E360-42A1-8C0F-6890E2C7F973}"/>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91732238-D0D8-45A2-B3CF-4F10E78FEC34}"/>
              </a:ext>
            </a:extLst>
          </p:cNvPr>
          <p:cNvSpPr/>
          <p:nvPr/>
        </p:nvSpPr>
        <p:spPr>
          <a:xfrm>
            <a:off x="3673642" y="1443335"/>
            <a:ext cx="7963622" cy="5078313"/>
          </a:xfrm>
          <a:prstGeom prst="rect">
            <a:avLst/>
          </a:prstGeom>
        </p:spPr>
        <p:txBody>
          <a:bodyPr wrap="square">
            <a:spAutoFit/>
          </a:bodyPr>
          <a:lstStyle/>
          <a:p>
            <a:r>
              <a:rPr lang="en-US" dirty="0">
                <a:latin typeface="LiberationSerif"/>
              </a:rPr>
              <a:t>The NFS role service and feature set gives IT administrators the ability to integrate a Windows Server–based environment with Unix-based operating systems.</a:t>
            </a:r>
          </a:p>
          <a:p>
            <a:endParaRPr lang="en-US" dirty="0">
              <a:latin typeface="LiberationSerif"/>
            </a:endParaRPr>
          </a:p>
          <a:p>
            <a:r>
              <a:rPr lang="en-US" dirty="0"/>
              <a:t>Using a Windows NFS file server, you can configure file shares for use by multiple operating systems throughout the environment.</a:t>
            </a:r>
          </a:p>
          <a:p>
            <a:r>
              <a:rPr lang="en-US" dirty="0"/>
              <a:t>NFS has been developed actively, and the current version is 4.1.</a:t>
            </a:r>
          </a:p>
          <a:p>
            <a:endParaRPr lang="en-US" dirty="0"/>
          </a:p>
          <a:p>
            <a:r>
              <a:rPr lang="en-US" dirty="0"/>
              <a:t>In UNIX, NFS works based on exports. Exports are similar to folder shares in Windows, because they are shared UNIX file-system paths.</a:t>
            </a:r>
          </a:p>
          <a:p>
            <a:endParaRPr lang="en-US" dirty="0"/>
          </a:p>
          <a:p>
            <a:r>
              <a:rPr lang="en-US" dirty="0"/>
              <a:t>The two components for NFS support in Windows are:</a:t>
            </a:r>
          </a:p>
          <a:p>
            <a:r>
              <a:rPr lang="en-US" dirty="0"/>
              <a:t>• Client for NFS. This component enables a computer running a Windows operating system to access NFS exports on an NFS server, regardless of which platform the server runs on.</a:t>
            </a:r>
          </a:p>
          <a:p>
            <a:r>
              <a:rPr lang="en-US" dirty="0"/>
              <a:t>• Server for NFS. This component enables a Windows-based server to share folders over NFS. Any compatible NFS client can access the folders, regardless of which operating system the client is running. The vast majority of UNIX and Linux computers have a built-in NFS client.</a:t>
            </a:r>
          </a:p>
        </p:txBody>
      </p:sp>
    </p:spTree>
    <p:extLst>
      <p:ext uri="{BB962C8B-B14F-4D97-AF65-F5344CB8AC3E}">
        <p14:creationId xmlns:p14="http://schemas.microsoft.com/office/powerpoint/2010/main" val="4105497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foaSmmKcH68s57pDBQlVL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8dQE9eEB_Y2l3_uYQpD5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kFe6Z7Z0YmQAhcVT82csG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M31etbvQTIrdsQcByx6yjA"/>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pdsXVDWaxsLFGVUtBb05V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622</TotalTime>
  <Words>1409</Words>
  <Application>Microsoft Office PowerPoint</Application>
  <PresentationFormat>Widescreen</PresentationFormat>
  <Paragraphs>93</Paragraphs>
  <Slides>12</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4" baseType="lpstr">
      <vt:lpstr>LiberationSerif</vt:lpstr>
      <vt:lpstr>LiberationSerif-Italic</vt:lpstr>
      <vt:lpstr>Segoe</vt:lpstr>
      <vt:lpstr>Segoe,Bold</vt:lpstr>
      <vt:lpstr>Arial</vt:lpstr>
      <vt:lpstr>Georgia</vt:lpstr>
      <vt:lpstr>Segoe UI</vt:lpstr>
      <vt:lpstr>Symbol</vt:lpstr>
      <vt:lpstr>Wingdings</vt:lpstr>
      <vt:lpstr>White</vt:lpstr>
      <vt:lpstr>Contrast</vt:lpstr>
      <vt:lpstr>think-cell Slide</vt:lpstr>
      <vt:lpstr>File sharing</vt:lpstr>
      <vt:lpstr>Agenda</vt:lpstr>
      <vt:lpstr>SMB</vt:lpstr>
      <vt:lpstr>NTFS security</vt:lpstr>
      <vt:lpstr>Shared permissions</vt:lpstr>
      <vt:lpstr>How NTFS Security and Shared Permissions Work Together</vt:lpstr>
      <vt:lpstr>Configuring SMB shares</vt:lpstr>
      <vt:lpstr>Configuring SMB shares</vt:lpstr>
      <vt:lpstr>NFS</vt:lpstr>
      <vt:lpstr>NFS </vt:lpstr>
      <vt:lpstr>NFS</vt:lpstr>
      <vt:lpstr>NFS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Firm Template</dc:title>
  <dc:subject/>
  <dc:creator>Lam Nguyen</dc:creator>
  <cp:keywords/>
  <dc:description/>
  <cp:lastModifiedBy>Lam Nguyen</cp:lastModifiedBy>
  <cp:revision>28</cp:revision>
  <cp:lastPrinted>2018-10-30T20:37:12Z</cp:lastPrinted>
  <dcterms:created xsi:type="dcterms:W3CDTF">2020-11-29T03:51:59Z</dcterms:created>
  <dcterms:modified xsi:type="dcterms:W3CDTF">2020-11-29T14:14:49Z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