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9"/>
  </p:notesMasterIdLst>
  <p:handoutMasterIdLst>
    <p:handoutMasterId r:id="rId10"/>
  </p:handoutMasterIdLst>
  <p:sldIdLst>
    <p:sldId id="256" r:id="rId3"/>
    <p:sldId id="3699" r:id="rId4"/>
    <p:sldId id="3700" r:id="rId5"/>
    <p:sldId id="3701" r:id="rId6"/>
    <p:sldId id="3702" r:id="rId7"/>
    <p:sldId id="3703"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1" autoAdjust="0"/>
  </p:normalViewPr>
  <p:slideViewPr>
    <p:cSldViewPr snapToGrid="0" snapToObjects="1">
      <p:cViewPr varScale="1">
        <p:scale>
          <a:sx n="60" d="100"/>
          <a:sy n="60" d="100"/>
        </p:scale>
        <p:origin x="72"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20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20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7"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4"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1"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9"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6"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8"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6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4"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2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3"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6"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2"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1"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5"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277.xml"/><Relationship Id="rId7" Type="http://schemas.openxmlformats.org/officeDocument/2006/relationships/oleObject" Target="../embeddings/oleObject19.bin"/><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slideLayout" Target="../slideLayouts/slideLayout3.xml"/><Relationship Id="rId5" Type="http://schemas.openxmlformats.org/officeDocument/2006/relationships/tags" Target="../tags/tag279.xml"/><Relationship Id="rId4" Type="http://schemas.openxmlformats.org/officeDocument/2006/relationships/tags" Target="../tags/tag278.xml"/></Relationships>
</file>

<file path=ppt/slides/_rels/slide3.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9678152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8"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Storage Spaces</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927164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3"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Chapter</a:t>
            </a:r>
            <a:endParaRPr lang="en-US" b="1"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57E6F6-E52A-4430-A9FC-5535A85F7AB8}"/>
              </a:ext>
            </a:extLst>
          </p:cNvPr>
          <p:cNvGraphicFramePr>
            <a:graphicFrameLocks noChangeAspect="1"/>
          </p:cNvGraphicFramePr>
          <p:nvPr>
            <p:custDataLst>
              <p:tags r:id="rId2"/>
            </p:custDataLst>
            <p:extLst>
              <p:ext uri="{D42A27DB-BD31-4B8C-83A1-F6EECF244321}">
                <p14:modId xmlns:p14="http://schemas.microsoft.com/office/powerpoint/2010/main" val="783503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36959D0-81EB-4B06-AD71-C3792F79186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7B8A7BD-E415-4AF5-B104-FFFF3CEF453E}"/>
              </a:ext>
            </a:extLst>
          </p:cNvPr>
          <p:cNvSpPr>
            <a:spLocks noGrp="1"/>
          </p:cNvSpPr>
          <p:nvPr>
            <p:ph type="title"/>
          </p:nvPr>
        </p:nvSpPr>
        <p:spPr/>
        <p:txBody>
          <a:bodyPr/>
          <a:lstStyle/>
          <a:p>
            <a:r>
              <a:rPr lang="en-US" dirty="0"/>
              <a:t>Enterprise storage needs</a:t>
            </a:r>
          </a:p>
        </p:txBody>
      </p:sp>
      <p:sp>
        <p:nvSpPr>
          <p:cNvPr id="3" name="Subtitle 2">
            <a:extLst>
              <a:ext uri="{FF2B5EF4-FFF2-40B4-BE49-F238E27FC236}">
                <a16:creationId xmlns:a16="http://schemas.microsoft.com/office/drawing/2014/main" id="{EB69C2F9-7900-49E0-AB76-42D90B29951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1B4A79B-22AF-4D42-AD48-DBA0EF9E00D1}"/>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9191883-D34D-44F6-8F20-34BB2E8D7A89}"/>
              </a:ext>
            </a:extLst>
          </p:cNvPr>
          <p:cNvSpPr/>
          <p:nvPr/>
        </p:nvSpPr>
        <p:spPr>
          <a:xfrm>
            <a:off x="3635228" y="1339223"/>
            <a:ext cx="8084191" cy="2308324"/>
          </a:xfrm>
          <a:prstGeom prst="rect">
            <a:avLst/>
          </a:prstGeom>
        </p:spPr>
        <p:txBody>
          <a:bodyPr wrap="square">
            <a:spAutoFit/>
          </a:bodyPr>
          <a:lstStyle/>
          <a:p>
            <a:r>
              <a:rPr lang="en-US" dirty="0">
                <a:latin typeface="Segoe"/>
              </a:rPr>
              <a:t>Managing direct-attached storage (DAS) on a server can be a tedious task for administrators. To overcome this problem, many organizations use storage area networks (SANs) that group disks together.</a:t>
            </a:r>
          </a:p>
          <a:p>
            <a:r>
              <a:rPr lang="en-US" dirty="0">
                <a:latin typeface="Segoe"/>
              </a:rPr>
              <a:t>SANs are expensive because they require special configuration, and sometimes special hardware. To help overcome these storage issues, you can use Storage Spaces to pool disks together.</a:t>
            </a:r>
          </a:p>
          <a:p>
            <a:r>
              <a:rPr lang="en-US" dirty="0">
                <a:latin typeface="Segoe"/>
              </a:rPr>
              <a:t>Storage Spaces are then presented to the operating system as a single disk that can span multiple physical disks in a pool.</a:t>
            </a:r>
            <a:endParaRPr lang="en-US" dirty="0"/>
          </a:p>
        </p:txBody>
      </p:sp>
    </p:spTree>
    <p:extLst>
      <p:ext uri="{BB962C8B-B14F-4D97-AF65-F5344CB8AC3E}">
        <p14:creationId xmlns:p14="http://schemas.microsoft.com/office/powerpoint/2010/main" val="228593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7A65CB8-2508-43E5-A1FB-23A4424A2663}"/>
              </a:ext>
            </a:extLst>
          </p:cNvPr>
          <p:cNvGraphicFramePr>
            <a:graphicFrameLocks noChangeAspect="1"/>
          </p:cNvGraphicFramePr>
          <p:nvPr>
            <p:custDataLst>
              <p:tags r:id="rId2"/>
            </p:custDataLst>
            <p:extLst>
              <p:ext uri="{D42A27DB-BD31-4B8C-83A1-F6EECF244321}">
                <p14:modId xmlns:p14="http://schemas.microsoft.com/office/powerpoint/2010/main" val="927188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35444E7-BFAC-412E-BE27-BF427CE376D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03828CB-DB94-4F48-AAC5-9031D91819DB}"/>
              </a:ext>
            </a:extLst>
          </p:cNvPr>
          <p:cNvSpPr>
            <a:spLocks noGrp="1"/>
          </p:cNvSpPr>
          <p:nvPr>
            <p:ph type="title"/>
          </p:nvPr>
        </p:nvSpPr>
        <p:spPr/>
        <p:txBody>
          <a:bodyPr/>
          <a:lstStyle/>
          <a:p>
            <a:r>
              <a:rPr lang="en-US" dirty="0"/>
              <a:t>What are Storage spaces</a:t>
            </a:r>
          </a:p>
        </p:txBody>
      </p:sp>
      <p:sp>
        <p:nvSpPr>
          <p:cNvPr id="3" name="Subtitle 2">
            <a:extLst>
              <a:ext uri="{FF2B5EF4-FFF2-40B4-BE49-F238E27FC236}">
                <a16:creationId xmlns:a16="http://schemas.microsoft.com/office/drawing/2014/main" id="{7BA67915-5324-4893-803A-F8EBB204AAE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03ABCDC-2299-4AF9-9FE4-42440AD86174}"/>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EA55E5A2-DD6E-4B8E-825A-09291C7A29EF}"/>
              </a:ext>
            </a:extLst>
          </p:cNvPr>
          <p:cNvSpPr/>
          <p:nvPr/>
        </p:nvSpPr>
        <p:spPr>
          <a:xfrm>
            <a:off x="3673642" y="1357245"/>
            <a:ext cx="7963622" cy="3693319"/>
          </a:xfrm>
          <a:prstGeom prst="rect">
            <a:avLst/>
          </a:prstGeom>
        </p:spPr>
        <p:txBody>
          <a:bodyPr wrap="square">
            <a:spAutoFit/>
          </a:bodyPr>
          <a:lstStyle/>
          <a:p>
            <a:r>
              <a:rPr lang="en-US" i="1" dirty="0">
                <a:latin typeface="Segoe,Italic"/>
              </a:rPr>
              <a:t>Storage Spaces </a:t>
            </a:r>
            <a:r>
              <a:rPr lang="en-US" dirty="0">
                <a:latin typeface="Segoe"/>
              </a:rPr>
              <a:t>is a storage virtualization feature built into Windows Server 2016 and Windows 10.</a:t>
            </a:r>
          </a:p>
          <a:p>
            <a:r>
              <a:rPr lang="en-US" dirty="0">
                <a:latin typeface="Segoe"/>
              </a:rPr>
              <a:t>2 components:</a:t>
            </a:r>
          </a:p>
          <a:p>
            <a:pPr marL="285750" indent="-285750">
              <a:buFont typeface="Arial" panose="020B0604020202020204" pitchFamily="34" charset="0"/>
              <a:buChar char="•"/>
            </a:pPr>
            <a:r>
              <a:rPr lang="en-US" dirty="0"/>
              <a:t>Storage pools. Storage pools are a collection of physical disks aggregated into a single logical disk, allowing you to manage the multiple physical disks as a single disk. You can use Storage Spaces to add physical disks of any type and size to a storage pool.</a:t>
            </a:r>
          </a:p>
          <a:p>
            <a:pPr marL="285750" indent="-285750">
              <a:buFont typeface="Arial" panose="020B0604020202020204" pitchFamily="34" charset="0"/>
              <a:buChar char="•"/>
            </a:pPr>
            <a:r>
              <a:rPr lang="en-US" dirty="0"/>
              <a:t>Storage spaces. Storage spaces are virtual disks created from free space in a storage pool. Storage spaces have attributes such as resiliency level, storage tiers, fixed provisioning, and precise administrative control. The primary advantage of storage spaces is that you no longer need to manage single disks. Instead, you can manage them as one unit. Virtual disks are the equivalent of a logical unit number (LUN) on a SAN</a:t>
            </a:r>
          </a:p>
        </p:txBody>
      </p:sp>
    </p:spTree>
    <p:extLst>
      <p:ext uri="{BB962C8B-B14F-4D97-AF65-F5344CB8AC3E}">
        <p14:creationId xmlns:p14="http://schemas.microsoft.com/office/powerpoint/2010/main" val="275688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3C7DD1-1BB9-4704-B561-196FDCA740E1}"/>
              </a:ext>
            </a:extLst>
          </p:cNvPr>
          <p:cNvGraphicFramePr>
            <a:graphicFrameLocks noChangeAspect="1"/>
          </p:cNvGraphicFramePr>
          <p:nvPr>
            <p:custDataLst>
              <p:tags r:id="rId2"/>
            </p:custDataLst>
            <p:extLst>
              <p:ext uri="{D42A27DB-BD31-4B8C-83A1-F6EECF244321}">
                <p14:modId xmlns:p14="http://schemas.microsoft.com/office/powerpoint/2010/main" val="31451791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7D0569A-600C-4169-A9F5-E5211C23296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1043088-FEB2-44C9-876E-672D7F720643}"/>
              </a:ext>
            </a:extLst>
          </p:cNvPr>
          <p:cNvSpPr>
            <a:spLocks noGrp="1"/>
          </p:cNvSpPr>
          <p:nvPr>
            <p:ph type="title"/>
          </p:nvPr>
        </p:nvSpPr>
        <p:spPr/>
        <p:txBody>
          <a:bodyPr/>
          <a:lstStyle/>
          <a:p>
            <a:r>
              <a:rPr lang="en-US" dirty="0"/>
              <a:t>Components and features</a:t>
            </a:r>
          </a:p>
        </p:txBody>
      </p:sp>
      <p:sp>
        <p:nvSpPr>
          <p:cNvPr id="3" name="Subtitle 2">
            <a:extLst>
              <a:ext uri="{FF2B5EF4-FFF2-40B4-BE49-F238E27FC236}">
                <a16:creationId xmlns:a16="http://schemas.microsoft.com/office/drawing/2014/main" id="{F325BEF0-ACC7-4BBB-84F9-E1D9AB08658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2C82B2A-D7DA-4C9F-B50F-2F445B82C9B0}"/>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96600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6B8D6B0-800D-4F22-BF37-1A34534D4D17}"/>
              </a:ext>
            </a:extLst>
          </p:cNvPr>
          <p:cNvGraphicFramePr>
            <a:graphicFrameLocks noChangeAspect="1"/>
          </p:cNvGraphicFramePr>
          <p:nvPr>
            <p:custDataLst>
              <p:tags r:id="rId2"/>
            </p:custDataLst>
            <p:extLst>
              <p:ext uri="{D42A27DB-BD31-4B8C-83A1-F6EECF244321}">
                <p14:modId xmlns:p14="http://schemas.microsoft.com/office/powerpoint/2010/main" val="2962025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D97E186-BC0C-4001-A360-4BFC44E922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D366318-5F20-441B-A3F1-84BB25D94360}"/>
              </a:ext>
            </a:extLst>
          </p:cNvPr>
          <p:cNvSpPr>
            <a:spLocks noGrp="1"/>
          </p:cNvSpPr>
          <p:nvPr>
            <p:ph type="title"/>
          </p:nvPr>
        </p:nvSpPr>
        <p:spPr/>
        <p:txBody>
          <a:bodyPr/>
          <a:lstStyle/>
          <a:p>
            <a:r>
              <a:rPr lang="en-US" dirty="0"/>
              <a:t>Usage scenarios</a:t>
            </a:r>
          </a:p>
        </p:txBody>
      </p:sp>
      <p:sp>
        <p:nvSpPr>
          <p:cNvPr id="3" name="Subtitle 2">
            <a:extLst>
              <a:ext uri="{FF2B5EF4-FFF2-40B4-BE49-F238E27FC236}">
                <a16:creationId xmlns:a16="http://schemas.microsoft.com/office/drawing/2014/main" id="{95985593-8BCD-49CF-8251-5E63176282E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C9DCCEC-76C1-4EEE-A0CE-4A2A49F2A3DC}"/>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820869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GUXIZH9.LcpwnpOktxCqM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A1MfB2Ty.Xy8MN5LYrqA6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6VgeYyZYDSgbrAeLtCI5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jttmh3JAFTbcYbjZgN0KyA"/>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3511</TotalTime>
  <Words>255</Words>
  <Application>Microsoft Office PowerPoint</Application>
  <PresentationFormat>Widescreen</PresentationFormat>
  <Paragraphs>14</Paragraphs>
  <Slides>6</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5" baseType="lpstr">
      <vt:lpstr>Segoe</vt:lpstr>
      <vt:lpstr>Segoe,Italic</vt:lpstr>
      <vt:lpstr>Arial</vt:lpstr>
      <vt:lpstr>Georgia</vt:lpstr>
      <vt:lpstr>Segoe UI</vt:lpstr>
      <vt:lpstr>Wingdings</vt:lpstr>
      <vt:lpstr>White</vt:lpstr>
      <vt:lpstr>Contrast</vt:lpstr>
      <vt:lpstr>think-cell Slide</vt:lpstr>
      <vt:lpstr>Storage Spaces</vt:lpstr>
      <vt:lpstr>Agenda</vt:lpstr>
      <vt:lpstr>Enterprise storage needs</vt:lpstr>
      <vt:lpstr>What are Storage spaces</vt:lpstr>
      <vt:lpstr>Components and features</vt:lpstr>
      <vt:lpstr>Usage scenarios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Spaces</dc:title>
  <dc:subject/>
  <dc:creator>Lam Nguyen</dc:creator>
  <cp:keywords/>
  <dc:description/>
  <cp:lastModifiedBy>Lam Nguyen</cp:lastModifiedBy>
  <cp:revision>9</cp:revision>
  <cp:lastPrinted>2018-10-30T20:37:12Z</cp:lastPrinted>
  <dcterms:created xsi:type="dcterms:W3CDTF">2020-12-04T05:13:25Z</dcterms:created>
  <dcterms:modified xsi:type="dcterms:W3CDTF">2021-01-20T16:43:16Z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