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2"/>
  </p:notesMasterIdLst>
  <p:handoutMasterIdLst>
    <p:handoutMasterId r:id="rId23"/>
  </p:handoutMasterIdLst>
  <p:sldIdLst>
    <p:sldId id="256" r:id="rId3"/>
    <p:sldId id="3701" r:id="rId4"/>
    <p:sldId id="3827" r:id="rId5"/>
    <p:sldId id="3702" r:id="rId6"/>
    <p:sldId id="3839" r:id="rId7"/>
    <p:sldId id="3824" r:id="rId8"/>
    <p:sldId id="3828" r:id="rId9"/>
    <p:sldId id="3829" r:id="rId10"/>
    <p:sldId id="3825" r:id="rId11"/>
    <p:sldId id="3835" r:id="rId12"/>
    <p:sldId id="3836" r:id="rId13"/>
    <p:sldId id="3837" r:id="rId14"/>
    <p:sldId id="3838" r:id="rId15"/>
    <p:sldId id="3826" r:id="rId16"/>
    <p:sldId id="3830" r:id="rId17"/>
    <p:sldId id="3831" r:id="rId18"/>
    <p:sldId id="3832" r:id="rId19"/>
    <p:sldId id="3833" r:id="rId20"/>
    <p:sldId id="3834" r:id="rId21"/>
  </p:sldIdLst>
  <p:sldSz cx="12192000" cy="6858000"/>
  <p:notesSz cx="7102475" cy="93884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21" autoAdjust="0"/>
  </p:normalViewPr>
  <p:slideViewPr>
    <p:cSldViewPr snapToGrid="0" snapToObjects="1">
      <p:cViewPr varScale="1">
        <p:scale>
          <a:sx n="114" d="100"/>
          <a:sy n="114" d="100"/>
        </p:scale>
        <p:origin x="468"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29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29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3"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91"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9"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5"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3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7"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51"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23"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1"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5"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9"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11"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72.xml"/><Relationship Id="rId7" Type="http://schemas.openxmlformats.org/officeDocument/2006/relationships/image" Target="../media/image10.png"/><Relationship Id="rId2" Type="http://schemas.openxmlformats.org/officeDocument/2006/relationships/tags" Target="../tags/tag371.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385.xml"/><Relationship Id="rId13" Type="http://schemas.openxmlformats.org/officeDocument/2006/relationships/oleObject" Target="../embeddings/oleObject38.bin"/><Relationship Id="rId18" Type="http://schemas.openxmlformats.org/officeDocument/2006/relationships/slide" Target="slide9.xml"/><Relationship Id="rId3" Type="http://schemas.openxmlformats.org/officeDocument/2006/relationships/tags" Target="../tags/tag380.xml"/><Relationship Id="rId7" Type="http://schemas.openxmlformats.org/officeDocument/2006/relationships/tags" Target="../tags/tag384.xml"/><Relationship Id="rId12" Type="http://schemas.openxmlformats.org/officeDocument/2006/relationships/slideLayout" Target="../slideLayouts/slideLayout3.xml"/><Relationship Id="rId17" Type="http://schemas.openxmlformats.org/officeDocument/2006/relationships/slide" Target="slide6.xml"/><Relationship Id="rId2" Type="http://schemas.openxmlformats.org/officeDocument/2006/relationships/tags" Target="../tags/tag379.xml"/><Relationship Id="rId16" Type="http://schemas.openxmlformats.org/officeDocument/2006/relationships/slide" Target="slide4.xml"/><Relationship Id="rId1" Type="http://schemas.openxmlformats.org/officeDocument/2006/relationships/vmlDrawing" Target="../drawings/vmlDrawing38.vml"/><Relationship Id="rId6" Type="http://schemas.openxmlformats.org/officeDocument/2006/relationships/tags" Target="../tags/tag383.xml"/><Relationship Id="rId11" Type="http://schemas.openxmlformats.org/officeDocument/2006/relationships/tags" Target="../tags/tag388.xml"/><Relationship Id="rId5" Type="http://schemas.openxmlformats.org/officeDocument/2006/relationships/tags" Target="../tags/tag382.xml"/><Relationship Id="rId15" Type="http://schemas.openxmlformats.org/officeDocument/2006/relationships/slide" Target="slide2.xml"/><Relationship Id="rId10" Type="http://schemas.openxmlformats.org/officeDocument/2006/relationships/tags" Target="../tags/tag387.xml"/><Relationship Id="rId4" Type="http://schemas.openxmlformats.org/officeDocument/2006/relationships/tags" Target="../tags/tag381.xml"/><Relationship Id="rId9" Type="http://schemas.openxmlformats.org/officeDocument/2006/relationships/tags" Target="../tags/tag386.xml"/><Relationship Id="rId1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398.xml"/><Relationship Id="rId2" Type="http://schemas.openxmlformats.org/officeDocument/2006/relationships/tags" Target="../tags/tag397.xml"/><Relationship Id="rId1" Type="http://schemas.openxmlformats.org/officeDocument/2006/relationships/vmlDrawing" Target="../drawings/vmlDrawing43.v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oleObject" Target="../embeddings/oleObject27.bin"/><Relationship Id="rId18" Type="http://schemas.openxmlformats.org/officeDocument/2006/relationships/slide" Target="slide14.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slideLayout" Target="../slideLayouts/slideLayout3.xml"/><Relationship Id="rId17" Type="http://schemas.openxmlformats.org/officeDocument/2006/relationships/slide" Target="slide9.xml"/><Relationship Id="rId2" Type="http://schemas.openxmlformats.org/officeDocument/2006/relationships/tags" Target="../tags/tag325.xml"/><Relationship Id="rId16" Type="http://schemas.openxmlformats.org/officeDocument/2006/relationships/slide" Target="slide6.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slide" Target="slide4.xml"/><Relationship Id="rId10" Type="http://schemas.openxmlformats.org/officeDocument/2006/relationships/tags" Target="../tags/tag33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341.xml"/><Relationship Id="rId13" Type="http://schemas.openxmlformats.org/officeDocument/2006/relationships/oleObject" Target="../embeddings/oleObject28.bin"/><Relationship Id="rId18" Type="http://schemas.openxmlformats.org/officeDocument/2006/relationships/slide" Target="slide14.xml"/><Relationship Id="rId3" Type="http://schemas.openxmlformats.org/officeDocument/2006/relationships/tags" Target="../tags/tag336.xml"/><Relationship Id="rId7" Type="http://schemas.openxmlformats.org/officeDocument/2006/relationships/tags" Target="../tags/tag340.xml"/><Relationship Id="rId12" Type="http://schemas.openxmlformats.org/officeDocument/2006/relationships/slideLayout" Target="../slideLayouts/slideLayout3.xml"/><Relationship Id="rId17" Type="http://schemas.openxmlformats.org/officeDocument/2006/relationships/slide" Target="slide9.xml"/><Relationship Id="rId2" Type="http://schemas.openxmlformats.org/officeDocument/2006/relationships/tags" Target="../tags/tag335.xml"/><Relationship Id="rId16" Type="http://schemas.openxmlformats.org/officeDocument/2006/relationships/slide" Target="slide6.xml"/><Relationship Id="rId1" Type="http://schemas.openxmlformats.org/officeDocument/2006/relationships/vmlDrawing" Target="../drawings/vmlDrawing28.vml"/><Relationship Id="rId6" Type="http://schemas.openxmlformats.org/officeDocument/2006/relationships/tags" Target="../tags/tag339.xml"/><Relationship Id="rId11" Type="http://schemas.openxmlformats.org/officeDocument/2006/relationships/tags" Target="../tags/tag344.xml"/><Relationship Id="rId5" Type="http://schemas.openxmlformats.org/officeDocument/2006/relationships/tags" Target="../tags/tag338.xml"/><Relationship Id="rId15" Type="http://schemas.openxmlformats.org/officeDocument/2006/relationships/slide" Target="slide2.xml"/><Relationship Id="rId10" Type="http://schemas.openxmlformats.org/officeDocument/2006/relationships/tags" Target="../tags/tag343.xml"/><Relationship Id="rId4" Type="http://schemas.openxmlformats.org/officeDocument/2006/relationships/tags" Target="../tags/tag337.xml"/><Relationship Id="rId9" Type="http://schemas.openxmlformats.org/officeDocument/2006/relationships/tags" Target="../tags/tag342.xml"/><Relationship Id="rId1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353.xml"/><Relationship Id="rId13" Type="http://schemas.openxmlformats.org/officeDocument/2006/relationships/oleObject" Target="../embeddings/oleObject30.bin"/><Relationship Id="rId18" Type="http://schemas.openxmlformats.org/officeDocument/2006/relationships/slide" Target="slide14.xml"/><Relationship Id="rId3" Type="http://schemas.openxmlformats.org/officeDocument/2006/relationships/tags" Target="../tags/tag348.xml"/><Relationship Id="rId7" Type="http://schemas.openxmlformats.org/officeDocument/2006/relationships/tags" Target="../tags/tag352.xml"/><Relationship Id="rId12" Type="http://schemas.openxmlformats.org/officeDocument/2006/relationships/slideLayout" Target="../slideLayouts/slideLayout3.xml"/><Relationship Id="rId17" Type="http://schemas.openxmlformats.org/officeDocument/2006/relationships/slide" Target="slide9.xml"/><Relationship Id="rId2" Type="http://schemas.openxmlformats.org/officeDocument/2006/relationships/tags" Target="../tags/tag347.xml"/><Relationship Id="rId16" Type="http://schemas.openxmlformats.org/officeDocument/2006/relationships/slide" Target="slide4.xml"/><Relationship Id="rId1" Type="http://schemas.openxmlformats.org/officeDocument/2006/relationships/vmlDrawing" Target="../drawings/vmlDrawing30.vml"/><Relationship Id="rId6" Type="http://schemas.openxmlformats.org/officeDocument/2006/relationships/tags" Target="../tags/tag351.xml"/><Relationship Id="rId11" Type="http://schemas.openxmlformats.org/officeDocument/2006/relationships/tags" Target="../tags/tag356.xml"/><Relationship Id="rId5" Type="http://schemas.openxmlformats.org/officeDocument/2006/relationships/tags" Target="../tags/tag350.xml"/><Relationship Id="rId15" Type="http://schemas.openxmlformats.org/officeDocument/2006/relationships/slide" Target="slide2.xml"/><Relationship Id="rId10" Type="http://schemas.openxmlformats.org/officeDocument/2006/relationships/tags" Target="../tags/tag355.xml"/><Relationship Id="rId4" Type="http://schemas.openxmlformats.org/officeDocument/2006/relationships/tags" Target="../tags/tag349.xml"/><Relationship Id="rId9" Type="http://schemas.openxmlformats.org/officeDocument/2006/relationships/tags" Target="../tags/tag354.xml"/><Relationship Id="rId1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67.xml"/><Relationship Id="rId13" Type="http://schemas.openxmlformats.org/officeDocument/2006/relationships/oleObject" Target="../embeddings/oleObject33.bin"/><Relationship Id="rId18" Type="http://schemas.openxmlformats.org/officeDocument/2006/relationships/slide" Target="slide14.xml"/><Relationship Id="rId3" Type="http://schemas.openxmlformats.org/officeDocument/2006/relationships/tags" Target="../tags/tag362.xml"/><Relationship Id="rId7" Type="http://schemas.openxmlformats.org/officeDocument/2006/relationships/tags" Target="../tags/tag366.xml"/><Relationship Id="rId12" Type="http://schemas.openxmlformats.org/officeDocument/2006/relationships/slideLayout" Target="../slideLayouts/slideLayout3.xml"/><Relationship Id="rId17" Type="http://schemas.openxmlformats.org/officeDocument/2006/relationships/slide" Target="slide6.xml"/><Relationship Id="rId2" Type="http://schemas.openxmlformats.org/officeDocument/2006/relationships/tags" Target="../tags/tag361.xml"/><Relationship Id="rId16" Type="http://schemas.openxmlformats.org/officeDocument/2006/relationships/slide" Target="slide4.xml"/><Relationship Id="rId1" Type="http://schemas.openxmlformats.org/officeDocument/2006/relationships/vmlDrawing" Target="../drawings/vmlDrawing33.vml"/><Relationship Id="rId6" Type="http://schemas.openxmlformats.org/officeDocument/2006/relationships/tags" Target="../tags/tag365.xml"/><Relationship Id="rId11" Type="http://schemas.openxmlformats.org/officeDocument/2006/relationships/tags" Target="../tags/tag370.xml"/><Relationship Id="rId5" Type="http://schemas.openxmlformats.org/officeDocument/2006/relationships/tags" Target="../tags/tag364.xml"/><Relationship Id="rId15" Type="http://schemas.openxmlformats.org/officeDocument/2006/relationships/slide" Target="slide2.xml"/><Relationship Id="rId10" Type="http://schemas.openxmlformats.org/officeDocument/2006/relationships/tags" Target="../tags/tag369.xml"/><Relationship Id="rId4" Type="http://schemas.openxmlformats.org/officeDocument/2006/relationships/tags" Target="../tags/tag363.xml"/><Relationship Id="rId9" Type="http://schemas.openxmlformats.org/officeDocument/2006/relationships/tags" Target="../tags/tag368.xml"/><Relationship Id="rId1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26795248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7"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Hyper-V Installation and Configuration</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78AE7496-A4D6-4FC0-AD59-CF9DEE5139FD}"/>
              </a:ext>
            </a:extLst>
          </p:cNvPr>
          <p:cNvGraphicFramePr>
            <a:graphicFrameLocks noChangeAspect="1"/>
          </p:cNvGraphicFramePr>
          <p:nvPr>
            <p:custDataLst>
              <p:tags r:id="rId2"/>
            </p:custDataLst>
            <p:extLst>
              <p:ext uri="{D42A27DB-BD31-4B8C-83A1-F6EECF244321}">
                <p14:modId xmlns:p14="http://schemas.microsoft.com/office/powerpoint/2010/main" val="17004085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E4DE7A70-28B2-40AF-8E99-8B73A1DAD97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E396253-809B-42DF-A7C6-088B4C98F809}"/>
              </a:ext>
            </a:extLst>
          </p:cNvPr>
          <p:cNvSpPr>
            <a:spLocks noGrp="1"/>
          </p:cNvSpPr>
          <p:nvPr>
            <p:ph type="title"/>
          </p:nvPr>
        </p:nvSpPr>
        <p:spPr/>
        <p:txBody>
          <a:bodyPr/>
          <a:lstStyle/>
          <a:p>
            <a:r>
              <a:rPr lang="en-US" dirty="0"/>
              <a:t>Manage virtual switches</a:t>
            </a:r>
          </a:p>
        </p:txBody>
      </p:sp>
      <p:sp>
        <p:nvSpPr>
          <p:cNvPr id="3" name="Subtitle 2">
            <a:extLst>
              <a:ext uri="{FF2B5EF4-FFF2-40B4-BE49-F238E27FC236}">
                <a16:creationId xmlns:a16="http://schemas.microsoft.com/office/drawing/2014/main" id="{BD517069-CBF3-4B87-B712-6BD576F02C5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2526338-E2A3-41CE-9B33-C1ACEA59EB65}"/>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7820C6B7-14CF-42D7-B9A3-3A77E3997192}"/>
              </a:ext>
            </a:extLst>
          </p:cNvPr>
          <p:cNvSpPr/>
          <p:nvPr/>
        </p:nvSpPr>
        <p:spPr>
          <a:xfrm>
            <a:off x="3657600" y="1236384"/>
            <a:ext cx="7982712" cy="2031325"/>
          </a:xfrm>
          <a:prstGeom prst="rect">
            <a:avLst/>
          </a:prstGeom>
        </p:spPr>
        <p:txBody>
          <a:bodyPr wrap="square">
            <a:spAutoFit/>
          </a:bodyPr>
          <a:lstStyle/>
          <a:p>
            <a:r>
              <a:rPr lang="en-US" dirty="0">
                <a:latin typeface="LiberationSerif"/>
              </a:rPr>
              <a:t>A </a:t>
            </a:r>
            <a:r>
              <a:rPr lang="en-US" i="1" dirty="0">
                <a:latin typeface="LiberationSerif-Italic"/>
              </a:rPr>
              <a:t>virtual network </a:t>
            </a:r>
            <a:r>
              <a:rPr lang="en-US" dirty="0">
                <a:latin typeface="LiberationSerif"/>
              </a:rPr>
              <a:t>provides the virtual links between nodes in either a virtual or physical network. Virtual networking in Hyper-V is provided in a secure and dynamic way because you can granularly define virtual network switches for their required usage.</a:t>
            </a:r>
          </a:p>
          <a:p>
            <a:r>
              <a:rPr lang="en-US" dirty="0"/>
              <a:t>Using </a:t>
            </a:r>
            <a:r>
              <a:rPr lang="en-US" i="1" dirty="0"/>
              <a:t>Virtual Switch Manager</a:t>
            </a:r>
            <a:r>
              <a:rPr lang="en-US" dirty="0"/>
              <a:t>, you can create, manage, and delete virtual switches. You can define the network type as external, internal only, or private.</a:t>
            </a:r>
          </a:p>
        </p:txBody>
      </p:sp>
      <p:pic>
        <p:nvPicPr>
          <p:cNvPr id="10" name="Picture 9">
            <a:extLst>
              <a:ext uri="{FF2B5EF4-FFF2-40B4-BE49-F238E27FC236}">
                <a16:creationId xmlns:a16="http://schemas.microsoft.com/office/drawing/2014/main" id="{0E36C185-7B2B-43DF-A11B-E2B68887B738}"/>
              </a:ext>
            </a:extLst>
          </p:cNvPr>
          <p:cNvPicPr>
            <a:picLocks noChangeAspect="1"/>
          </p:cNvPicPr>
          <p:nvPr/>
        </p:nvPicPr>
        <p:blipFill>
          <a:blip r:embed="rId7"/>
          <a:stretch>
            <a:fillRect/>
          </a:stretch>
        </p:blipFill>
        <p:spPr>
          <a:xfrm>
            <a:off x="5800503" y="3057070"/>
            <a:ext cx="3808717" cy="3597680"/>
          </a:xfrm>
          <a:prstGeom prst="rect">
            <a:avLst/>
          </a:prstGeom>
        </p:spPr>
      </p:pic>
    </p:spTree>
    <p:extLst>
      <p:ext uri="{BB962C8B-B14F-4D97-AF65-F5344CB8AC3E}">
        <p14:creationId xmlns:p14="http://schemas.microsoft.com/office/powerpoint/2010/main" val="191389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78AE7496-A4D6-4FC0-AD59-CF9DEE5139F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6" name="think-cell Slide" r:id="rId5" imgW="592" imgH="595" progId="TCLayout.ActiveDocument.1">
                  <p:embed/>
                </p:oleObj>
              </mc:Choice>
              <mc:Fallback>
                <p:oleObj name="think-cell Slide" r:id="rId5" imgW="592" imgH="595" progId="TCLayout.ActiveDocument.1">
                  <p:embed/>
                  <p:pic>
                    <p:nvPicPr>
                      <p:cNvPr id="9" name="Object 8" hidden="1">
                        <a:extLst>
                          <a:ext uri="{FF2B5EF4-FFF2-40B4-BE49-F238E27FC236}">
                            <a16:creationId xmlns:a16="http://schemas.microsoft.com/office/drawing/2014/main" id="{78AE7496-A4D6-4FC0-AD59-CF9DEE5139F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E4DE7A70-28B2-40AF-8E99-8B73A1DAD97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E396253-809B-42DF-A7C6-088B4C98F809}"/>
              </a:ext>
            </a:extLst>
          </p:cNvPr>
          <p:cNvSpPr>
            <a:spLocks noGrp="1"/>
          </p:cNvSpPr>
          <p:nvPr>
            <p:ph type="title"/>
          </p:nvPr>
        </p:nvSpPr>
        <p:spPr/>
        <p:txBody>
          <a:bodyPr/>
          <a:lstStyle/>
          <a:p>
            <a:r>
              <a:rPr lang="en-US" dirty="0"/>
              <a:t>Manage virtual switches</a:t>
            </a:r>
          </a:p>
        </p:txBody>
      </p:sp>
      <p:sp>
        <p:nvSpPr>
          <p:cNvPr id="3" name="Subtitle 2">
            <a:extLst>
              <a:ext uri="{FF2B5EF4-FFF2-40B4-BE49-F238E27FC236}">
                <a16:creationId xmlns:a16="http://schemas.microsoft.com/office/drawing/2014/main" id="{BD517069-CBF3-4B87-B712-6BD576F02C5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2526338-E2A3-41CE-9B33-C1ACEA59EB65}"/>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7820C6B7-14CF-42D7-B9A3-3A77E3997192}"/>
              </a:ext>
            </a:extLst>
          </p:cNvPr>
          <p:cNvSpPr/>
          <p:nvPr/>
        </p:nvSpPr>
        <p:spPr>
          <a:xfrm>
            <a:off x="3657600" y="1236384"/>
            <a:ext cx="7982712" cy="3970318"/>
          </a:xfrm>
          <a:prstGeom prst="rect">
            <a:avLst/>
          </a:prstGeom>
        </p:spPr>
        <p:txBody>
          <a:bodyPr wrap="square">
            <a:spAutoFit/>
          </a:bodyPr>
          <a:lstStyle/>
          <a:p>
            <a:r>
              <a:rPr lang="en-US" b="1" dirty="0"/>
              <a:t>External </a:t>
            </a:r>
            <a:r>
              <a:rPr lang="en-US" dirty="0"/>
              <a:t>Any virtual machine connected to this virtual switch can access the physical network. You would use this option if you want to allow your virtual machines to access, for example, other servers on the network or the Internet. This option is used in production environments where your clients connect directly to the virtual machines.</a:t>
            </a:r>
          </a:p>
          <a:p>
            <a:r>
              <a:rPr lang="en-US" b="1" dirty="0"/>
              <a:t>Internal </a:t>
            </a:r>
            <a:r>
              <a:rPr lang="en-US" dirty="0"/>
              <a:t>This option allows virtual machines to communicate with each other as well as the host system but not with the physical network. When you create an internal network, it also creates a local area connection in Network Connections that allows the host machine to communicate with the virtual machines.</a:t>
            </a:r>
          </a:p>
          <a:p>
            <a:r>
              <a:rPr lang="en-US" b="1" dirty="0"/>
              <a:t>Private </a:t>
            </a:r>
            <a:r>
              <a:rPr lang="en-US" dirty="0"/>
              <a:t>When you use this option, virtual machines can communicate with each other but not with the host system or the physical network; thus, no network packets are hitting the wire. You can use this to define internal virtual networks for test environments or labs, for example.</a:t>
            </a:r>
          </a:p>
        </p:txBody>
      </p:sp>
    </p:spTree>
    <p:extLst>
      <p:ext uri="{BB962C8B-B14F-4D97-AF65-F5344CB8AC3E}">
        <p14:creationId xmlns:p14="http://schemas.microsoft.com/office/powerpoint/2010/main" val="128024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7FE36AB-CD8D-4382-9782-13DB04078E6B}"/>
              </a:ext>
            </a:extLst>
          </p:cNvPr>
          <p:cNvGraphicFramePr>
            <a:graphicFrameLocks noChangeAspect="1"/>
          </p:cNvGraphicFramePr>
          <p:nvPr>
            <p:custDataLst>
              <p:tags r:id="rId2"/>
            </p:custDataLst>
            <p:extLst>
              <p:ext uri="{D42A27DB-BD31-4B8C-83A1-F6EECF244321}">
                <p14:modId xmlns:p14="http://schemas.microsoft.com/office/powerpoint/2010/main" val="37811769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977ED763-BAE2-4EF8-838D-CEBF85BCC09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23D887B-2324-46AA-ACA8-34F5C00856C9}"/>
              </a:ext>
            </a:extLst>
          </p:cNvPr>
          <p:cNvSpPr>
            <a:spLocks noGrp="1"/>
          </p:cNvSpPr>
          <p:nvPr>
            <p:ph type="title"/>
          </p:nvPr>
        </p:nvSpPr>
        <p:spPr/>
        <p:txBody>
          <a:bodyPr/>
          <a:lstStyle/>
          <a:p>
            <a:r>
              <a:rPr lang="en-US" dirty="0"/>
              <a:t>Best practices for configuring Hyper-V virtual networks</a:t>
            </a:r>
          </a:p>
        </p:txBody>
      </p:sp>
      <p:sp>
        <p:nvSpPr>
          <p:cNvPr id="3" name="Subtitle 2">
            <a:extLst>
              <a:ext uri="{FF2B5EF4-FFF2-40B4-BE49-F238E27FC236}">
                <a16:creationId xmlns:a16="http://schemas.microsoft.com/office/drawing/2014/main" id="{65B25938-30C5-447A-B137-60D9B2A828C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3ABAB8E-1466-4B06-8D35-DCB421BB4705}"/>
              </a:ext>
            </a:extLst>
          </p:cNvPr>
          <p:cNvSpPr>
            <a:spLocks noGrp="1"/>
          </p:cNvSpPr>
          <p:nvPr>
            <p:ph type="body" sz="quarter" idx="17"/>
          </p:nvPr>
        </p:nvSpPr>
        <p:spPr/>
        <p:txBody>
          <a:bodyPr/>
          <a:lstStyle/>
          <a:p>
            <a:endParaRPr lang="en-US"/>
          </a:p>
        </p:txBody>
      </p:sp>
      <p:sp>
        <p:nvSpPr>
          <p:cNvPr id="9" name="Rectangle 8">
            <a:extLst>
              <a:ext uri="{FF2B5EF4-FFF2-40B4-BE49-F238E27FC236}">
                <a16:creationId xmlns:a16="http://schemas.microsoft.com/office/drawing/2014/main" id="{6306EDDE-2DC4-4FF5-BC1C-C9B7B3018E32}"/>
              </a:ext>
            </a:extLst>
          </p:cNvPr>
          <p:cNvSpPr/>
          <p:nvPr/>
        </p:nvSpPr>
        <p:spPr>
          <a:xfrm>
            <a:off x="3689684" y="1274375"/>
            <a:ext cx="7950628" cy="5262979"/>
          </a:xfrm>
          <a:prstGeom prst="rect">
            <a:avLst/>
          </a:prstGeom>
        </p:spPr>
        <p:txBody>
          <a:bodyPr wrap="square">
            <a:spAutoFit/>
          </a:bodyPr>
          <a:lstStyle/>
          <a:p>
            <a:pPr marL="285750" indent="-285750">
              <a:buFont typeface="Arial" panose="020B0604020202020204" pitchFamily="34" charset="0"/>
              <a:buChar char="•"/>
            </a:pPr>
            <a:r>
              <a:rPr lang="en-US" sz="1600" dirty="0">
                <a:latin typeface="Segoe"/>
              </a:rPr>
              <a:t>Considerations for network interface card (NIC) Teaming. You should deploy multiple network adapters to a Hyper-V host and then configure those adapters as part of a team.</a:t>
            </a:r>
          </a:p>
          <a:p>
            <a:pPr marL="285750" indent="-285750">
              <a:buFont typeface="Arial" panose="020B0604020202020204" pitchFamily="34" charset="0"/>
              <a:buChar char="•"/>
            </a:pPr>
            <a:r>
              <a:rPr lang="en-US" sz="1600" dirty="0">
                <a:latin typeface="Segoe"/>
              </a:rPr>
              <a:t>Considerations for bandwidth management. You can use bandwidth management to allot a minimum and a maximum bandwidth allocation on a per-virtual-network-adapter basis. You should configure bandwidth allocation to guarantee that each virtual machine has a minimum bandwidth allocation.</a:t>
            </a:r>
          </a:p>
          <a:p>
            <a:pPr marL="285750" indent="-285750">
              <a:buFont typeface="Arial" panose="020B0604020202020204" pitchFamily="34" charset="0"/>
              <a:buChar char="•"/>
            </a:pPr>
            <a:r>
              <a:rPr lang="en-US" sz="1600" dirty="0">
                <a:latin typeface="Segoe"/>
              </a:rPr>
              <a:t>Considerations for virtual machine queue (VMQ). You should provision a Hyper-V host with an adapter that supports VMQ. VMQ uses hardware packet filtering to deliver network traffic directly to a virtual machine. This improves performance because the packet does not need to be copied from the host operating system to the virtual machine. When you do not configure virtual machines to support VMQ, the host operating system can become a bottleneck when it processes large amounts of network traffic.</a:t>
            </a:r>
          </a:p>
          <a:p>
            <a:pPr marL="285750" indent="-285750">
              <a:buFont typeface="Arial" panose="020B0604020202020204" pitchFamily="34" charset="0"/>
              <a:buChar char="•"/>
            </a:pPr>
            <a:r>
              <a:rPr lang="en-US" sz="1600" dirty="0">
                <a:latin typeface="Segoe"/>
              </a:rPr>
              <a:t>Considerations for network virtualization. Configuring network virtualization is complicated, but it has an advantage over VLAN—it is not necessary to configure VLANs on all the switches that are connected to the Hyper-V host. You can perform all necessary configurations when you need to isolate servers on a Hyper-V host without needing to involve the network team. If you are hosting large numbers of virtual machines and need to isolate them, use network virtualization rather than VLANs.</a:t>
            </a:r>
          </a:p>
        </p:txBody>
      </p:sp>
    </p:spTree>
    <p:extLst>
      <p:ext uri="{BB962C8B-B14F-4D97-AF65-F5344CB8AC3E}">
        <p14:creationId xmlns:p14="http://schemas.microsoft.com/office/powerpoint/2010/main" val="44601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79E0B0A-B952-4014-AFA6-7280EA42F912}"/>
              </a:ext>
            </a:extLst>
          </p:cNvPr>
          <p:cNvGraphicFramePr>
            <a:graphicFrameLocks noChangeAspect="1"/>
          </p:cNvGraphicFramePr>
          <p:nvPr>
            <p:custDataLst>
              <p:tags r:id="rId2"/>
            </p:custDataLst>
            <p:extLst>
              <p:ext uri="{D42A27DB-BD31-4B8C-83A1-F6EECF244321}">
                <p14:modId xmlns:p14="http://schemas.microsoft.com/office/powerpoint/2010/main" val="347351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BEFDA9D-90FA-4829-B361-80B70258DF7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10D3190-A33E-4530-B321-8BECB91F3A65}"/>
              </a:ext>
            </a:extLst>
          </p:cNvPr>
          <p:cNvSpPr>
            <a:spLocks noGrp="1"/>
          </p:cNvSpPr>
          <p:nvPr>
            <p:ph type="title"/>
          </p:nvPr>
        </p:nvSpPr>
        <p:spPr/>
        <p:txBody>
          <a:bodyPr/>
          <a:lstStyle/>
          <a:p>
            <a:r>
              <a:rPr lang="en-US" dirty="0"/>
              <a:t>New Hyper-V networking features in Windows Server 2016</a:t>
            </a:r>
          </a:p>
        </p:txBody>
      </p:sp>
      <p:sp>
        <p:nvSpPr>
          <p:cNvPr id="3" name="Subtitle 2">
            <a:extLst>
              <a:ext uri="{FF2B5EF4-FFF2-40B4-BE49-F238E27FC236}">
                <a16:creationId xmlns:a16="http://schemas.microsoft.com/office/drawing/2014/main" id="{9D84FD95-60FE-4CD0-ABDA-6BFDF04EFE4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143A36E-E0DC-4B93-90DD-FEB53C58A3C5}"/>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EB556637-82AA-47FA-8B08-F61BFCAB4299}"/>
              </a:ext>
            </a:extLst>
          </p:cNvPr>
          <p:cNvSpPr/>
          <p:nvPr/>
        </p:nvSpPr>
        <p:spPr>
          <a:xfrm>
            <a:off x="3593432" y="289679"/>
            <a:ext cx="8046880" cy="6278642"/>
          </a:xfrm>
          <a:prstGeom prst="rect">
            <a:avLst/>
          </a:prstGeom>
        </p:spPr>
        <p:txBody>
          <a:bodyPr wrap="square">
            <a:spAutoFit/>
          </a:bodyPr>
          <a:lstStyle/>
          <a:p>
            <a:r>
              <a:rPr lang="en-US" sz="1600" b="1" dirty="0">
                <a:latin typeface="Segoe,Bold"/>
              </a:rPr>
              <a:t>QoS</a:t>
            </a:r>
          </a:p>
          <a:p>
            <a:r>
              <a:rPr lang="en-US" sz="1400" dirty="0">
                <a:latin typeface="Segoe"/>
              </a:rPr>
              <a:t>One of the new features for software-defined networking is QoS. There were QoS settings for Hyper-V networking previously, but they were not integrated into software-defined networking. QoS helps to ensure that all virtual machines are able to obtain a minimum level of network capacity when required.</a:t>
            </a:r>
          </a:p>
          <a:p>
            <a:r>
              <a:rPr lang="en-US" sz="1600" b="1" dirty="0">
                <a:latin typeface="Segoe,Bold"/>
              </a:rPr>
              <a:t>Virtual machine multi queues</a:t>
            </a:r>
          </a:p>
          <a:p>
            <a:r>
              <a:rPr lang="en-US" sz="1400" dirty="0">
                <a:latin typeface="Segoe"/>
              </a:rPr>
              <a:t>VMQ is a feature that enhances network performance for virtual machines. When it is enabled on the network card, VMQ passes network packets directly from the external network to virtual machines. Each virtual machine gets a queue for delivery of the packets.</a:t>
            </a:r>
          </a:p>
          <a:p>
            <a:r>
              <a:rPr lang="en-US" sz="1400" dirty="0">
                <a:latin typeface="Segoe"/>
              </a:rPr>
              <a:t>In Windows Server 2016, network performance has been enhanced by virtual machine multi queues (VMMQ). VMMQ improves on VMQ by allocating multiple queues per virtual machine and spreading traffic across the queues.</a:t>
            </a:r>
          </a:p>
          <a:p>
            <a:r>
              <a:rPr lang="en-US" sz="1600" b="1" dirty="0">
                <a:latin typeface="Segoe,Bold"/>
              </a:rPr>
              <a:t>Remote direct memory access for virtual switches</a:t>
            </a:r>
          </a:p>
          <a:p>
            <a:r>
              <a:rPr lang="en-US" sz="1400" dirty="0">
                <a:latin typeface="Segoe"/>
              </a:rPr>
              <a:t>Remote Direct Memory Access (RDMA) (also known as SMB Direct), is a feature that requires hardware support in the network adapter. A network adapter with RDMA functions at full speed with low resource utilization. Effectively, this means that there is higher throughput, which is important for busy servers with high-speed network adapters such as 10 Gbps.</a:t>
            </a:r>
          </a:p>
          <a:p>
            <a:r>
              <a:rPr lang="en-US" sz="1600" b="1" dirty="0">
                <a:latin typeface="Segoe,Bold"/>
              </a:rPr>
              <a:t>Switch-embedded teaming</a:t>
            </a:r>
          </a:p>
          <a:p>
            <a:r>
              <a:rPr lang="en-US" sz="1400" dirty="0">
                <a:latin typeface="Segoe"/>
              </a:rPr>
              <a:t>Switch Embedded Teaming (SET) is a new way to implement network teaming for a virtual network that is compatible with RDMA. SET also works well with VMQ and other network features to provide high performance and high availability. </a:t>
            </a:r>
          </a:p>
          <a:p>
            <a:r>
              <a:rPr lang="en-US" sz="1400" dirty="0">
                <a:latin typeface="Segoe"/>
              </a:rPr>
              <a:t>You can combine network adapters into a team by creating a virtual switch with up to eight network adapters. All the network adapters in a team must be identical with the same firmware version and driver.</a:t>
            </a:r>
          </a:p>
          <a:p>
            <a:r>
              <a:rPr lang="en-US" sz="1600" b="1" dirty="0">
                <a:latin typeface="Segoe,Bold"/>
              </a:rPr>
              <a:t>NAT virtual switch</a:t>
            </a:r>
          </a:p>
          <a:p>
            <a:r>
              <a:rPr lang="en-US" sz="1400" dirty="0">
                <a:latin typeface="Segoe"/>
              </a:rPr>
              <a:t>Network address translation (NAT) is often useful to control the use of IP addresses. This is particularly true if there are many virtual machines that require access to the Internet. </a:t>
            </a:r>
          </a:p>
        </p:txBody>
      </p:sp>
    </p:spTree>
    <p:extLst>
      <p:ext uri="{BB962C8B-B14F-4D97-AF65-F5344CB8AC3E}">
        <p14:creationId xmlns:p14="http://schemas.microsoft.com/office/powerpoint/2010/main" val="318790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3281670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2"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5" action="ppaction://hlinksldjump"/>
            <a:extLst>
              <a:ext uri="{FF2B5EF4-FFF2-40B4-BE49-F238E27FC236}">
                <a16:creationId xmlns:a16="http://schemas.microsoft.com/office/drawing/2014/main" id="{29EE9FCB-A1FE-4F38-9BD0-1B9F285AB9F9}"/>
              </a:ext>
            </a:extLst>
          </p:cNvPr>
          <p:cNvSpPr>
            <a:spLocks noGrp="1"/>
          </p:cNvSpPr>
          <p:nvPr>
            <p:custDataLst>
              <p:tags r:id="rId7"/>
            </p:custDataLst>
          </p:nvPr>
        </p:nvSpPr>
        <p:spPr bwMode="gray">
          <a:xfrm>
            <a:off x="4978399"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Install the </a:t>
            </a:r>
            <a:r>
              <a:rPr lang="en-US"/>
              <a:t>Hyper-V role</a:t>
            </a:r>
            <a:endParaRPr lang="en-US" dirty="0"/>
          </a:p>
        </p:txBody>
      </p:sp>
      <p:sp>
        <p:nvSpPr>
          <p:cNvPr id="19" name="Text Placeholder 2">
            <a:hlinkClick r:id="rId16" action="ppaction://hlinksldjump"/>
            <a:extLst>
              <a:ext uri="{FF2B5EF4-FFF2-40B4-BE49-F238E27FC236}">
                <a16:creationId xmlns:a16="http://schemas.microsoft.com/office/drawing/2014/main" id="{8CB1ED03-8739-4D74-BCD6-BA50EBB49425}"/>
              </a:ext>
            </a:extLst>
          </p:cNvPr>
          <p:cNvSpPr>
            <a:spLocks noGrp="1"/>
          </p:cNvSpPr>
          <p:nvPr>
            <p:custDataLst>
              <p:tags r:id="rId8"/>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Using </a:t>
            </a:r>
            <a:r>
              <a:rPr lang="en-US" altLang="en-US"/>
              <a:t>Hyper-V Manager</a:t>
            </a:r>
            <a:endParaRPr lang="en-US" dirty="0"/>
          </a:p>
        </p:txBody>
      </p:sp>
      <p:sp>
        <p:nvSpPr>
          <p:cNvPr id="12" name="Text Placeholder 2">
            <a:hlinkClick r:id="rId17" action="ppaction://hlinksldjump"/>
            <a:extLst>
              <a:ext uri="{FF2B5EF4-FFF2-40B4-BE49-F238E27FC236}">
                <a16:creationId xmlns:a16="http://schemas.microsoft.com/office/drawing/2014/main" id="{A0B81793-8DE6-42DB-9A1E-18CBDD07744B}"/>
              </a:ext>
            </a:extLst>
          </p:cNvPr>
          <p:cNvSpPr>
            <a:spLocks noGrp="1"/>
          </p:cNvSpPr>
          <p:nvPr>
            <p:custDataLst>
              <p:tags r:id="rId9"/>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Configure </a:t>
            </a:r>
            <a:r>
              <a:rPr lang="en-US" altLang="en-US"/>
              <a:t>Hyper-V Settings</a:t>
            </a:r>
            <a:endParaRPr lang="en-US" dirty="0"/>
          </a:p>
        </p:txBody>
      </p:sp>
      <p:sp>
        <p:nvSpPr>
          <p:cNvPr id="16" name="Text Placeholder 2">
            <a:hlinkClick r:id="rId18" action="ppaction://hlinksldjump"/>
            <a:extLst>
              <a:ext uri="{FF2B5EF4-FFF2-40B4-BE49-F238E27FC236}">
                <a16:creationId xmlns:a16="http://schemas.microsoft.com/office/drawing/2014/main" id="{08076455-55F5-45F0-99DD-EFFE5C721102}"/>
              </a:ext>
            </a:extLst>
          </p:cNvPr>
          <p:cNvSpPr>
            <a:spLocks noGrp="1"/>
          </p:cNvSpPr>
          <p:nvPr>
            <p:custDataLst>
              <p:tags r:id="rId10"/>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Manage </a:t>
            </a:r>
            <a:r>
              <a:rPr lang="en-US" altLang="en-US"/>
              <a:t>Virtual Switches</a:t>
            </a:r>
            <a:endParaRPr lang="en-US" dirty="0"/>
          </a:p>
        </p:txBody>
      </p:sp>
      <p:sp>
        <p:nvSpPr>
          <p:cNvPr id="20" name="Text Placeholder 2">
            <a:extLst>
              <a:ext uri="{FF2B5EF4-FFF2-40B4-BE49-F238E27FC236}">
                <a16:creationId xmlns:a16="http://schemas.microsoft.com/office/drawing/2014/main" id="{47F5FA6C-BE29-442C-8438-D33324C4EA64}"/>
              </a:ext>
            </a:extLst>
          </p:cNvPr>
          <p:cNvSpPr>
            <a:spLocks noGrp="1"/>
          </p:cNvSpPr>
          <p:nvPr>
            <p:custDataLst>
              <p:tags r:id="rId11"/>
            </p:custDataLst>
          </p:nvPr>
        </p:nvSpPr>
        <p:spPr bwMode="gray">
          <a:xfrm>
            <a:off x="4978400" y="40401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Manage Virtual Hard Disks</a:t>
            </a:r>
            <a:endParaRPr lang="en-US" b="1" dirty="0">
              <a:solidFill>
                <a:schemeClr val="tx2"/>
              </a:solidFill>
            </a:endParaRPr>
          </a:p>
        </p:txBody>
      </p:sp>
    </p:spTree>
    <p:extLst>
      <p:ext uri="{BB962C8B-B14F-4D97-AF65-F5344CB8AC3E}">
        <p14:creationId xmlns:p14="http://schemas.microsoft.com/office/powerpoint/2010/main" val="85838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8479D87-54E5-4066-A812-B00922E7C14A}"/>
              </a:ext>
            </a:extLst>
          </p:cNvPr>
          <p:cNvGraphicFramePr>
            <a:graphicFrameLocks noChangeAspect="1"/>
          </p:cNvGraphicFramePr>
          <p:nvPr>
            <p:custDataLst>
              <p:tags r:id="rId2"/>
            </p:custDataLst>
            <p:extLst>
              <p:ext uri="{D42A27DB-BD31-4B8C-83A1-F6EECF244321}">
                <p14:modId xmlns:p14="http://schemas.microsoft.com/office/powerpoint/2010/main" val="29170988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7613AF9-91A8-4EFE-949B-3E8DAF55CAE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7B483A8-8834-4BAA-8C78-4023BB338CD7}"/>
              </a:ext>
            </a:extLst>
          </p:cNvPr>
          <p:cNvSpPr>
            <a:spLocks noGrp="1"/>
          </p:cNvSpPr>
          <p:nvPr>
            <p:ph type="title"/>
          </p:nvPr>
        </p:nvSpPr>
        <p:spPr/>
        <p:txBody>
          <a:bodyPr/>
          <a:lstStyle/>
          <a:p>
            <a:r>
              <a:rPr lang="en-US" dirty="0"/>
              <a:t>Manage virtual hard disks</a:t>
            </a:r>
          </a:p>
        </p:txBody>
      </p:sp>
      <p:sp>
        <p:nvSpPr>
          <p:cNvPr id="3" name="Subtitle 2">
            <a:extLst>
              <a:ext uri="{FF2B5EF4-FFF2-40B4-BE49-F238E27FC236}">
                <a16:creationId xmlns:a16="http://schemas.microsoft.com/office/drawing/2014/main" id="{E40E5A2C-4489-4D32-92BB-C4D085D9B7E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3C6AE1-41A3-4DCF-8279-EFC8BC1D0E67}"/>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4A5494FA-6EA2-4A53-80C4-81D94D237A08}"/>
              </a:ext>
            </a:extLst>
          </p:cNvPr>
          <p:cNvSpPr/>
          <p:nvPr/>
        </p:nvSpPr>
        <p:spPr>
          <a:xfrm>
            <a:off x="3721768" y="1313208"/>
            <a:ext cx="7918544" cy="2308324"/>
          </a:xfrm>
          <a:prstGeom prst="rect">
            <a:avLst/>
          </a:prstGeom>
        </p:spPr>
        <p:txBody>
          <a:bodyPr wrap="square">
            <a:spAutoFit/>
          </a:bodyPr>
          <a:lstStyle/>
          <a:p>
            <a:r>
              <a:rPr lang="en-US" dirty="0">
                <a:latin typeface="Segoe"/>
              </a:rPr>
              <a:t>A </a:t>
            </a:r>
            <a:r>
              <a:rPr lang="en-US" i="1" dirty="0">
                <a:latin typeface="Segoe,Italic"/>
              </a:rPr>
              <a:t>virtual hard disk </a:t>
            </a:r>
            <a:r>
              <a:rPr lang="en-US" dirty="0">
                <a:latin typeface="Segoe"/>
              </a:rPr>
              <a:t>is a special file format that represents a traditional hard disk drive. Inside a virtual hard disk, you can configure partitions, files, and folders. Virtual machines use virtual hard disks for their storage.</a:t>
            </a:r>
          </a:p>
          <a:p>
            <a:r>
              <a:rPr lang="en-US" dirty="0">
                <a:latin typeface="Segoe"/>
              </a:rPr>
              <a:t>You can create virtual hard disks by using:</a:t>
            </a:r>
          </a:p>
          <a:p>
            <a:r>
              <a:rPr lang="en-US" dirty="0">
                <a:latin typeface="Symbol" panose="05050102010706020507" pitchFamily="18" charset="2"/>
              </a:rPr>
              <a:t>• </a:t>
            </a:r>
            <a:r>
              <a:rPr lang="en-US" dirty="0">
                <a:latin typeface="Segoe"/>
              </a:rPr>
              <a:t>The </a:t>
            </a:r>
            <a:r>
              <a:rPr lang="en-US" b="1" dirty="0">
                <a:latin typeface="Segoe,Bold"/>
              </a:rPr>
              <a:t>Hyper-V Manager </a:t>
            </a:r>
            <a:r>
              <a:rPr lang="en-US" dirty="0">
                <a:latin typeface="Segoe"/>
              </a:rPr>
              <a:t>console.</a:t>
            </a:r>
          </a:p>
          <a:p>
            <a:r>
              <a:rPr lang="en-US" dirty="0">
                <a:latin typeface="Symbol" panose="05050102010706020507" pitchFamily="18" charset="2"/>
              </a:rPr>
              <a:t>• </a:t>
            </a:r>
            <a:r>
              <a:rPr lang="en-US" dirty="0">
                <a:latin typeface="Segoe"/>
              </a:rPr>
              <a:t>The </a:t>
            </a:r>
            <a:r>
              <a:rPr lang="en-US" b="1" dirty="0">
                <a:latin typeface="Segoe,Bold"/>
              </a:rPr>
              <a:t>Disk Management </a:t>
            </a:r>
            <a:r>
              <a:rPr lang="en-US" dirty="0">
                <a:latin typeface="Segoe"/>
              </a:rPr>
              <a:t>console.</a:t>
            </a:r>
          </a:p>
          <a:p>
            <a:r>
              <a:rPr lang="en-US" dirty="0">
                <a:latin typeface="Symbol" panose="05050102010706020507" pitchFamily="18" charset="2"/>
              </a:rPr>
              <a:t>• </a:t>
            </a:r>
            <a:r>
              <a:rPr lang="en-US" dirty="0">
                <a:latin typeface="Segoe"/>
              </a:rPr>
              <a:t>The </a:t>
            </a:r>
            <a:r>
              <a:rPr lang="en-US" b="1" dirty="0" err="1">
                <a:latin typeface="Segoe,Bold"/>
              </a:rPr>
              <a:t>Diskpart</a:t>
            </a:r>
            <a:r>
              <a:rPr lang="en-US" b="1" dirty="0">
                <a:latin typeface="Segoe,Bold"/>
              </a:rPr>
              <a:t> </a:t>
            </a:r>
            <a:r>
              <a:rPr lang="en-US" dirty="0">
                <a:latin typeface="Segoe"/>
              </a:rPr>
              <a:t>command-line tool.</a:t>
            </a:r>
          </a:p>
          <a:p>
            <a:r>
              <a:rPr lang="en-US" dirty="0">
                <a:latin typeface="Symbol" panose="05050102010706020507" pitchFamily="18" charset="2"/>
              </a:rPr>
              <a:t>• </a:t>
            </a:r>
            <a:r>
              <a:rPr lang="en-US" dirty="0">
                <a:latin typeface="Segoe"/>
              </a:rPr>
              <a:t>The </a:t>
            </a:r>
            <a:r>
              <a:rPr lang="en-US" b="1" dirty="0">
                <a:latin typeface="Segoe,Bold"/>
              </a:rPr>
              <a:t>New-VHD </a:t>
            </a:r>
            <a:r>
              <a:rPr lang="en-US" dirty="0">
                <a:latin typeface="Segoe"/>
              </a:rPr>
              <a:t>Windows PowerShell cmdlet.</a:t>
            </a:r>
            <a:endParaRPr lang="en-US" dirty="0"/>
          </a:p>
        </p:txBody>
      </p:sp>
    </p:spTree>
    <p:extLst>
      <p:ext uri="{BB962C8B-B14F-4D97-AF65-F5344CB8AC3E}">
        <p14:creationId xmlns:p14="http://schemas.microsoft.com/office/powerpoint/2010/main" val="2351920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814A5BC4-FABF-4C01-B92B-E6968F6D36A3}"/>
              </a:ext>
            </a:extLst>
          </p:cNvPr>
          <p:cNvGraphicFramePr>
            <a:graphicFrameLocks noChangeAspect="1"/>
          </p:cNvGraphicFramePr>
          <p:nvPr>
            <p:custDataLst>
              <p:tags r:id="rId2"/>
            </p:custDataLst>
            <p:extLst>
              <p:ext uri="{D42A27DB-BD31-4B8C-83A1-F6EECF244321}">
                <p14:modId xmlns:p14="http://schemas.microsoft.com/office/powerpoint/2010/main" val="2157178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8FD4715-DA06-40F7-9E19-76C9FB10575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D8ABA7D-009D-43C1-A056-4F8F57AB1E88}"/>
              </a:ext>
            </a:extLst>
          </p:cNvPr>
          <p:cNvSpPr>
            <a:spLocks noGrp="1"/>
          </p:cNvSpPr>
          <p:nvPr>
            <p:ph type="title"/>
          </p:nvPr>
        </p:nvSpPr>
        <p:spPr/>
        <p:txBody>
          <a:bodyPr/>
          <a:lstStyle/>
          <a:p>
            <a:r>
              <a:rPr lang="en-US" dirty="0"/>
              <a:t>Manage virtual hard disks</a:t>
            </a:r>
          </a:p>
        </p:txBody>
      </p:sp>
      <p:sp>
        <p:nvSpPr>
          <p:cNvPr id="3" name="Subtitle 2">
            <a:extLst>
              <a:ext uri="{FF2B5EF4-FFF2-40B4-BE49-F238E27FC236}">
                <a16:creationId xmlns:a16="http://schemas.microsoft.com/office/drawing/2014/main" id="{525E1FB8-6213-44E3-B64A-BCA46BE2EB3B}"/>
              </a:ext>
            </a:extLst>
          </p:cNvPr>
          <p:cNvSpPr>
            <a:spLocks noGrp="1"/>
          </p:cNvSpPr>
          <p:nvPr>
            <p:ph type="subTitle" idx="1"/>
          </p:nvPr>
        </p:nvSpPr>
        <p:spPr>
          <a:xfrm>
            <a:off x="554736" y="3659644"/>
            <a:ext cx="2514600" cy="569387"/>
          </a:xfrm>
        </p:spPr>
        <p:txBody>
          <a:bodyPr/>
          <a:lstStyle/>
          <a:p>
            <a:r>
              <a:rPr lang="en-US" dirty="0">
                <a:latin typeface="Segoe,Bold"/>
              </a:rPr>
              <a:t>Virtual hard disk formats</a:t>
            </a:r>
          </a:p>
          <a:p>
            <a:endParaRPr lang="en-US" dirty="0"/>
          </a:p>
        </p:txBody>
      </p:sp>
      <p:sp>
        <p:nvSpPr>
          <p:cNvPr id="4" name="Text Placeholder 3">
            <a:extLst>
              <a:ext uri="{FF2B5EF4-FFF2-40B4-BE49-F238E27FC236}">
                <a16:creationId xmlns:a16="http://schemas.microsoft.com/office/drawing/2014/main" id="{7E9083DF-7727-4404-A955-9EAB028E7EAA}"/>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50F9BB38-57EE-48AC-BA92-7692D9896049}"/>
              </a:ext>
            </a:extLst>
          </p:cNvPr>
          <p:cNvSpPr/>
          <p:nvPr/>
        </p:nvSpPr>
        <p:spPr>
          <a:xfrm>
            <a:off x="3670594" y="1274375"/>
            <a:ext cx="7966670" cy="4770537"/>
          </a:xfrm>
          <a:prstGeom prst="rect">
            <a:avLst/>
          </a:prstGeom>
        </p:spPr>
        <p:txBody>
          <a:bodyPr wrap="square">
            <a:spAutoFit/>
          </a:bodyPr>
          <a:lstStyle/>
          <a:p>
            <a:r>
              <a:rPr lang="en-US" sz="1600" dirty="0">
                <a:latin typeface="Segoe"/>
              </a:rPr>
              <a:t>Windows Server 2008 and Windows Server 2008 R2 supported only the .</a:t>
            </a:r>
            <a:r>
              <a:rPr lang="en-US" sz="1600" dirty="0" err="1">
                <a:latin typeface="Segoe"/>
              </a:rPr>
              <a:t>vhd</a:t>
            </a:r>
            <a:r>
              <a:rPr lang="en-US" sz="1600" dirty="0">
                <a:latin typeface="Segoe"/>
              </a:rPr>
              <a:t> format for virtual hard disks.</a:t>
            </a:r>
          </a:p>
          <a:p>
            <a:r>
              <a:rPr lang="en-US" sz="1600" dirty="0">
                <a:latin typeface="Segoe"/>
              </a:rPr>
              <a:t>This format provided the necessary functionality for virtual machine storage but was limited to 2 TB in size and had limited performance.</a:t>
            </a:r>
          </a:p>
          <a:p>
            <a:r>
              <a:rPr lang="en-US" sz="1600" dirty="0">
                <a:latin typeface="Segoe"/>
              </a:rPr>
              <a:t>Windows Server 2012 introduced the new .</a:t>
            </a:r>
            <a:r>
              <a:rPr lang="en-US" sz="1600" dirty="0" err="1">
                <a:latin typeface="Segoe"/>
              </a:rPr>
              <a:t>vhdx</a:t>
            </a:r>
            <a:r>
              <a:rPr lang="en-US" sz="1600" dirty="0">
                <a:latin typeface="Segoe"/>
              </a:rPr>
              <a:t> format for virtual hard disks. Compared to the .</a:t>
            </a:r>
            <a:r>
              <a:rPr lang="en-US" sz="1600" dirty="0" err="1">
                <a:latin typeface="Segoe"/>
              </a:rPr>
              <a:t>vhd</a:t>
            </a:r>
            <a:r>
              <a:rPr lang="en-US" sz="1600" dirty="0">
                <a:latin typeface="Segoe"/>
              </a:rPr>
              <a:t> format, the .</a:t>
            </a:r>
            <a:r>
              <a:rPr lang="en-US" sz="1600" dirty="0" err="1">
                <a:latin typeface="Segoe"/>
              </a:rPr>
              <a:t>vhdx</a:t>
            </a:r>
            <a:r>
              <a:rPr lang="en-US" sz="1600" dirty="0">
                <a:latin typeface="Segoe"/>
              </a:rPr>
              <a:t> format offers the following benefits:</a:t>
            </a:r>
          </a:p>
          <a:p>
            <a:pPr marL="285750" indent="-285750">
              <a:buFont typeface="Arial" panose="020B0604020202020204" pitchFamily="34" charset="0"/>
              <a:buChar char="•"/>
            </a:pPr>
            <a:r>
              <a:rPr lang="en-US" sz="1600" dirty="0">
                <a:latin typeface="Segoe"/>
              </a:rPr>
              <a:t>A .</a:t>
            </a:r>
            <a:r>
              <a:rPr lang="en-US" sz="1600" dirty="0" err="1">
                <a:latin typeface="Segoe"/>
              </a:rPr>
              <a:t>vhdx</a:t>
            </a:r>
            <a:r>
              <a:rPr lang="en-US" sz="1600" dirty="0">
                <a:latin typeface="Segoe"/>
              </a:rPr>
              <a:t> file can be as large as 64 TB.</a:t>
            </a:r>
          </a:p>
          <a:p>
            <a:pPr marL="285750" indent="-285750">
              <a:buFont typeface="Arial" panose="020B0604020202020204" pitchFamily="34" charset="0"/>
              <a:buChar char="•"/>
            </a:pPr>
            <a:r>
              <a:rPr lang="en-US" sz="1600" dirty="0">
                <a:latin typeface="Segoe"/>
              </a:rPr>
              <a:t>The .</a:t>
            </a:r>
            <a:r>
              <a:rPr lang="en-US" sz="1600" dirty="0" err="1">
                <a:latin typeface="Segoe"/>
              </a:rPr>
              <a:t>vhdx</a:t>
            </a:r>
            <a:r>
              <a:rPr lang="en-US" sz="1600" dirty="0">
                <a:latin typeface="Segoe"/>
              </a:rPr>
              <a:t> file structure minimizes the chance that a disk will become corrupted if the host server suffers an unexpected power outage.</a:t>
            </a:r>
          </a:p>
          <a:p>
            <a:pPr marL="285750" indent="-285750">
              <a:buFont typeface="Arial" panose="020B0604020202020204" pitchFamily="34" charset="0"/>
              <a:buChar char="•"/>
            </a:pPr>
            <a:r>
              <a:rPr lang="en-US" sz="1600" dirty="0"/>
              <a:t>The .</a:t>
            </a:r>
            <a:r>
              <a:rPr lang="en-US" sz="1600" dirty="0" err="1"/>
              <a:t>vhdx</a:t>
            </a:r>
            <a:r>
              <a:rPr lang="en-US" sz="1600" dirty="0"/>
              <a:t> format supports better alignment when deployed to large-sector disks.</a:t>
            </a:r>
          </a:p>
          <a:p>
            <a:pPr marL="285750" indent="-285750">
              <a:buFont typeface="Arial" panose="020B0604020202020204" pitchFamily="34" charset="0"/>
              <a:buChar char="•"/>
            </a:pPr>
            <a:r>
              <a:rPr lang="en-US" sz="1600" dirty="0"/>
              <a:t>A .</a:t>
            </a:r>
            <a:r>
              <a:rPr lang="en-US" sz="1600" dirty="0" err="1"/>
              <a:t>vhdx</a:t>
            </a:r>
            <a:r>
              <a:rPr lang="en-US" sz="1600" dirty="0"/>
              <a:t> allows larger block sizes for dynamically expanding and differencing disks, which provides better performance for these workloads.</a:t>
            </a:r>
          </a:p>
          <a:p>
            <a:pPr marL="285750" indent="-285750">
              <a:buFont typeface="Arial" panose="020B0604020202020204" pitchFamily="34" charset="0"/>
              <a:buChar char="•"/>
            </a:pPr>
            <a:endParaRPr lang="en-US" sz="1600" dirty="0"/>
          </a:p>
          <a:p>
            <a:r>
              <a:rPr lang="en-US" sz="1600" dirty="0"/>
              <a:t>Windows Server 2016 introduces the .</a:t>
            </a:r>
            <a:r>
              <a:rPr lang="en-US" sz="1600" dirty="0" err="1"/>
              <a:t>vhds</a:t>
            </a:r>
            <a:r>
              <a:rPr lang="en-US" sz="1600" dirty="0"/>
              <a:t> format, which is specific to shared virtual hard disks. This format is a type of virtual hard disk that multiple virtual machines can access simultaneously for high availability with clustering.</a:t>
            </a:r>
          </a:p>
          <a:p>
            <a:r>
              <a:rPr lang="en-US" sz="1600" dirty="0"/>
              <a:t>You can convert between virtual hard disk formats. When you do so, a new virtual hard disk is created and the contents of the existing virtual hard disk are copied into it. Therefore, ensure that you have sufficient disk space to perform the conversion.</a:t>
            </a:r>
          </a:p>
        </p:txBody>
      </p:sp>
    </p:spTree>
    <p:extLst>
      <p:ext uri="{BB962C8B-B14F-4D97-AF65-F5344CB8AC3E}">
        <p14:creationId xmlns:p14="http://schemas.microsoft.com/office/powerpoint/2010/main" val="2096269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814A5BC4-FABF-4C01-B92B-E6968F6D36A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2"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814A5BC4-FABF-4C01-B92B-E6968F6D36A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8FD4715-DA06-40F7-9E19-76C9FB10575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D8ABA7D-009D-43C1-A056-4F8F57AB1E88}"/>
              </a:ext>
            </a:extLst>
          </p:cNvPr>
          <p:cNvSpPr>
            <a:spLocks noGrp="1"/>
          </p:cNvSpPr>
          <p:nvPr>
            <p:ph type="title"/>
          </p:nvPr>
        </p:nvSpPr>
        <p:spPr/>
        <p:txBody>
          <a:bodyPr/>
          <a:lstStyle/>
          <a:p>
            <a:r>
              <a:rPr lang="en-US" dirty="0"/>
              <a:t>Manage virtual hard disks</a:t>
            </a:r>
          </a:p>
        </p:txBody>
      </p:sp>
      <p:sp>
        <p:nvSpPr>
          <p:cNvPr id="3" name="Subtitle 2">
            <a:extLst>
              <a:ext uri="{FF2B5EF4-FFF2-40B4-BE49-F238E27FC236}">
                <a16:creationId xmlns:a16="http://schemas.microsoft.com/office/drawing/2014/main" id="{525E1FB8-6213-44E3-B64A-BCA46BE2EB3B}"/>
              </a:ext>
            </a:extLst>
          </p:cNvPr>
          <p:cNvSpPr>
            <a:spLocks noGrp="1"/>
          </p:cNvSpPr>
          <p:nvPr>
            <p:ph type="subTitle" idx="1"/>
          </p:nvPr>
        </p:nvSpPr>
        <p:spPr>
          <a:xfrm>
            <a:off x="554736" y="3659644"/>
            <a:ext cx="2514600" cy="569387"/>
          </a:xfrm>
        </p:spPr>
        <p:txBody>
          <a:bodyPr/>
          <a:lstStyle/>
          <a:p>
            <a:r>
              <a:rPr lang="en-US" dirty="0">
                <a:latin typeface="Segoe,Bold"/>
              </a:rPr>
              <a:t>Virtual hard disk types</a:t>
            </a:r>
          </a:p>
          <a:p>
            <a:endParaRPr lang="en-US" dirty="0"/>
          </a:p>
        </p:txBody>
      </p:sp>
      <p:sp>
        <p:nvSpPr>
          <p:cNvPr id="4" name="Text Placeholder 3">
            <a:extLst>
              <a:ext uri="{FF2B5EF4-FFF2-40B4-BE49-F238E27FC236}">
                <a16:creationId xmlns:a16="http://schemas.microsoft.com/office/drawing/2014/main" id="{7E9083DF-7727-4404-A955-9EAB028E7EAA}"/>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50F9BB38-57EE-48AC-BA92-7692D9896049}"/>
              </a:ext>
            </a:extLst>
          </p:cNvPr>
          <p:cNvSpPr/>
          <p:nvPr/>
        </p:nvSpPr>
        <p:spPr>
          <a:xfrm>
            <a:off x="3670594" y="1274375"/>
            <a:ext cx="7966670" cy="5324535"/>
          </a:xfrm>
          <a:prstGeom prst="rect">
            <a:avLst/>
          </a:prstGeom>
        </p:spPr>
        <p:txBody>
          <a:bodyPr wrap="square">
            <a:spAutoFit/>
          </a:bodyPr>
          <a:lstStyle/>
          <a:p>
            <a:r>
              <a:rPr lang="en-US" sz="1600" dirty="0"/>
              <a:t>Virtual hard disk types have varying benefits and drawbacks. The type of hard disk you select will vary depending on your needs. The virtual hard disk types are:</a:t>
            </a:r>
          </a:p>
          <a:p>
            <a:endParaRPr lang="en-US" sz="1600" dirty="0"/>
          </a:p>
          <a:p>
            <a:r>
              <a:rPr lang="en-US" sz="1600" dirty="0"/>
              <a:t>• </a:t>
            </a:r>
            <a:r>
              <a:rPr lang="en-US" sz="1600" b="1" dirty="0"/>
              <a:t>Fixed-size</a:t>
            </a:r>
            <a:r>
              <a:rPr lang="en-US" sz="1600" dirty="0"/>
              <a:t>. This type of virtual hard disk allocates all of the space immediately. This minimizes fragmentation, which, in turn enhances performance.</a:t>
            </a:r>
          </a:p>
          <a:p>
            <a:r>
              <a:rPr lang="en-US" sz="1600" dirty="0"/>
              <a:t>• </a:t>
            </a:r>
            <a:r>
              <a:rPr lang="en-US" sz="1600" b="1" dirty="0"/>
              <a:t>Dynamically expanding</a:t>
            </a:r>
            <a:r>
              <a:rPr lang="en-US" sz="1600" dirty="0"/>
              <a:t>. This type of virtual hard disk allocates space as required, which is more efficient because there is no blank space in a virtual hard disk. If the virtual hard disk is .</a:t>
            </a:r>
            <a:r>
              <a:rPr lang="en-US" sz="1600" dirty="0" err="1"/>
              <a:t>vhdx</a:t>
            </a:r>
            <a:r>
              <a:rPr lang="en-US" sz="1600" dirty="0"/>
              <a:t> formatted and dynamically expanding, then it can also dynamically shrink when you remove data.</a:t>
            </a:r>
          </a:p>
          <a:p>
            <a:r>
              <a:rPr lang="en-US" sz="1600" dirty="0"/>
              <a:t>Dynamic shrinking does not happen while the virtual machine is running. It occurs automatically when the virtual machine is shut down.</a:t>
            </a:r>
          </a:p>
          <a:p>
            <a:r>
              <a:rPr lang="en-US" sz="1600" dirty="0"/>
              <a:t>• </a:t>
            </a:r>
            <a:r>
              <a:rPr lang="en-US" sz="1600" b="1" dirty="0"/>
              <a:t>Pass-through</a:t>
            </a:r>
            <a:r>
              <a:rPr lang="en-US" sz="1600" dirty="0"/>
              <a:t>. This type of virtual hard disk provides direct access to a physical disk or Internet SCSI (iSCSI) logical unit number (LUN). In some cases, this offers better performance than storing data in a .</a:t>
            </a:r>
            <a:r>
              <a:rPr lang="en-US" sz="1600" dirty="0" err="1"/>
              <a:t>vhd</a:t>
            </a:r>
            <a:r>
              <a:rPr lang="en-US" sz="1600" dirty="0"/>
              <a:t> or .</a:t>
            </a:r>
            <a:r>
              <a:rPr lang="en-US" sz="1600" dirty="0" err="1"/>
              <a:t>vhdx</a:t>
            </a:r>
            <a:r>
              <a:rPr lang="en-US" sz="1600" dirty="0"/>
              <a:t>-formatted virtual hard disk.</a:t>
            </a:r>
          </a:p>
          <a:p>
            <a:r>
              <a:rPr lang="en-US" sz="1600" b="1" dirty="0"/>
              <a:t>• Differencing disks</a:t>
            </a:r>
            <a:r>
              <a:rPr lang="en-US" sz="1600" dirty="0"/>
              <a:t>. This type of disk is associated in a parent-child relationship with another disk. The differencing disk is the child, and the associated virtual disk is the parent. Differencing disks include only the differences to the parent disk. By using this type, you can save a lot of disk space in similar virtual machines. This option is suitable if you have multiple virtual machines with similar operating systems.</a:t>
            </a:r>
            <a:br>
              <a:rPr lang="en-US" sz="1600" dirty="0"/>
            </a:br>
            <a:r>
              <a:rPr lang="en-US" sz="1600" dirty="0"/>
              <a:t>Differencing disks are most commonly found in test environments and should not be used in production environments.</a:t>
            </a:r>
          </a:p>
        </p:txBody>
      </p:sp>
    </p:spTree>
    <p:extLst>
      <p:ext uri="{BB962C8B-B14F-4D97-AF65-F5344CB8AC3E}">
        <p14:creationId xmlns:p14="http://schemas.microsoft.com/office/powerpoint/2010/main" val="50500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814A5BC4-FABF-4C01-B92B-E6968F6D36A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3"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814A5BC4-FABF-4C01-B92B-E6968F6D36A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8FD4715-DA06-40F7-9E19-76C9FB10575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D8ABA7D-009D-43C1-A056-4F8F57AB1E88}"/>
              </a:ext>
            </a:extLst>
          </p:cNvPr>
          <p:cNvSpPr>
            <a:spLocks noGrp="1"/>
          </p:cNvSpPr>
          <p:nvPr>
            <p:ph type="title"/>
          </p:nvPr>
        </p:nvSpPr>
        <p:spPr/>
        <p:txBody>
          <a:bodyPr/>
          <a:lstStyle/>
          <a:p>
            <a:r>
              <a:rPr lang="en-US" dirty="0"/>
              <a:t>Manage virtual hard disks</a:t>
            </a:r>
          </a:p>
        </p:txBody>
      </p:sp>
      <p:sp>
        <p:nvSpPr>
          <p:cNvPr id="3" name="Subtitle 2">
            <a:extLst>
              <a:ext uri="{FF2B5EF4-FFF2-40B4-BE49-F238E27FC236}">
                <a16:creationId xmlns:a16="http://schemas.microsoft.com/office/drawing/2014/main" id="{525E1FB8-6213-44E3-B64A-BCA46BE2EB3B}"/>
              </a:ext>
            </a:extLst>
          </p:cNvPr>
          <p:cNvSpPr>
            <a:spLocks noGrp="1"/>
          </p:cNvSpPr>
          <p:nvPr>
            <p:ph type="subTitle" idx="1"/>
          </p:nvPr>
        </p:nvSpPr>
        <p:spPr>
          <a:xfrm>
            <a:off x="554736" y="3659644"/>
            <a:ext cx="2514600" cy="246221"/>
          </a:xfrm>
        </p:spPr>
        <p:txBody>
          <a:bodyPr/>
          <a:lstStyle/>
          <a:p>
            <a:endParaRPr lang="en-US" dirty="0"/>
          </a:p>
        </p:txBody>
      </p:sp>
      <p:sp>
        <p:nvSpPr>
          <p:cNvPr id="4" name="Text Placeholder 3">
            <a:extLst>
              <a:ext uri="{FF2B5EF4-FFF2-40B4-BE49-F238E27FC236}">
                <a16:creationId xmlns:a16="http://schemas.microsoft.com/office/drawing/2014/main" id="{7E9083DF-7727-4404-A955-9EAB028E7EAA}"/>
              </a:ext>
            </a:extLst>
          </p:cNvPr>
          <p:cNvSpPr>
            <a:spLocks noGrp="1"/>
          </p:cNvSpPr>
          <p:nvPr>
            <p:ph type="body" sz="quarter" idx="17"/>
          </p:nvPr>
        </p:nvSpPr>
        <p:spPr/>
        <p:txBody>
          <a:bodyPr/>
          <a:lstStyle/>
          <a:p>
            <a:endParaRPr lang="en-US"/>
          </a:p>
        </p:txBody>
      </p:sp>
      <p:sp>
        <p:nvSpPr>
          <p:cNvPr id="6" name="Rectangle 5">
            <a:extLst>
              <a:ext uri="{FF2B5EF4-FFF2-40B4-BE49-F238E27FC236}">
                <a16:creationId xmlns:a16="http://schemas.microsoft.com/office/drawing/2014/main" id="{F0F3A565-26B5-4BF6-8FED-D4F0EBB9F55D}"/>
              </a:ext>
            </a:extLst>
          </p:cNvPr>
          <p:cNvSpPr/>
          <p:nvPr/>
        </p:nvSpPr>
        <p:spPr>
          <a:xfrm>
            <a:off x="3689684" y="1239577"/>
            <a:ext cx="7950627" cy="2308324"/>
          </a:xfrm>
          <a:prstGeom prst="rect">
            <a:avLst/>
          </a:prstGeom>
        </p:spPr>
        <p:txBody>
          <a:bodyPr wrap="square">
            <a:spAutoFit/>
          </a:bodyPr>
          <a:lstStyle/>
          <a:p>
            <a:r>
              <a:rPr lang="en-US" dirty="0">
                <a:latin typeface="LiberationSerif"/>
              </a:rPr>
              <a:t>Two tools to manage virtual hard disks: Inspect Disk and Edit Disk.</a:t>
            </a:r>
          </a:p>
          <a:p>
            <a:r>
              <a:rPr lang="en-US" dirty="0">
                <a:latin typeface="LiberationSerif"/>
              </a:rPr>
              <a:t>These tools are available on the Actions pane in Hyper-V Manager.</a:t>
            </a:r>
          </a:p>
          <a:p>
            <a:pPr marL="285750" indent="-285750">
              <a:buFont typeface="Arial" panose="020B0604020202020204" pitchFamily="34" charset="0"/>
              <a:buChar char="•"/>
            </a:pPr>
            <a:r>
              <a:rPr lang="en-US" b="1" dirty="0">
                <a:latin typeface="LiberationSerif-Bold"/>
              </a:rPr>
              <a:t>Inspect Disk </a:t>
            </a:r>
            <a:r>
              <a:rPr lang="en-US" dirty="0">
                <a:latin typeface="LiberationSerif"/>
              </a:rPr>
              <a:t>This provides you with information about the virtual hard disk. It shows you not only the type of the disk but also information such as the maximum size for dynamically expanding disks and the parent VHD for differencing disks.</a:t>
            </a:r>
          </a:p>
          <a:p>
            <a:pPr marL="285750" indent="-285750">
              <a:buFont typeface="Arial" panose="020B0604020202020204" pitchFamily="34" charset="0"/>
              <a:buChar char="•"/>
            </a:pPr>
            <a:r>
              <a:rPr lang="en-US" b="1" dirty="0">
                <a:latin typeface="LiberationSerif-Bold"/>
              </a:rPr>
              <a:t>Edit Disk </a:t>
            </a:r>
            <a:r>
              <a:rPr lang="en-US" dirty="0">
                <a:latin typeface="LiberationSerif"/>
              </a:rPr>
              <a:t>This provides you with the Edit Virtual Hard Disk Wizard, which you can use to compact, convert, expand, merge, or reconnect hard disks.</a:t>
            </a:r>
            <a:endParaRPr lang="en-US" dirty="0"/>
          </a:p>
        </p:txBody>
      </p:sp>
    </p:spTree>
    <p:extLst>
      <p:ext uri="{BB962C8B-B14F-4D97-AF65-F5344CB8AC3E}">
        <p14:creationId xmlns:p14="http://schemas.microsoft.com/office/powerpoint/2010/main" val="99253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814A5BC4-FABF-4C01-B92B-E6968F6D36A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8"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814A5BC4-FABF-4C01-B92B-E6968F6D36A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8FD4715-DA06-40F7-9E19-76C9FB10575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D8ABA7D-009D-43C1-A056-4F8F57AB1E88}"/>
              </a:ext>
            </a:extLst>
          </p:cNvPr>
          <p:cNvSpPr>
            <a:spLocks noGrp="1"/>
          </p:cNvSpPr>
          <p:nvPr>
            <p:ph type="title"/>
          </p:nvPr>
        </p:nvSpPr>
        <p:spPr/>
        <p:txBody>
          <a:bodyPr/>
          <a:lstStyle/>
          <a:p>
            <a:r>
              <a:rPr lang="en-US" dirty="0"/>
              <a:t>Manage virtual hard disks</a:t>
            </a:r>
          </a:p>
        </p:txBody>
      </p:sp>
      <p:sp>
        <p:nvSpPr>
          <p:cNvPr id="3" name="Subtitle 2">
            <a:extLst>
              <a:ext uri="{FF2B5EF4-FFF2-40B4-BE49-F238E27FC236}">
                <a16:creationId xmlns:a16="http://schemas.microsoft.com/office/drawing/2014/main" id="{525E1FB8-6213-44E3-B64A-BCA46BE2EB3B}"/>
              </a:ext>
            </a:extLst>
          </p:cNvPr>
          <p:cNvSpPr>
            <a:spLocks noGrp="1"/>
          </p:cNvSpPr>
          <p:nvPr>
            <p:ph type="subTitle" idx="1"/>
          </p:nvPr>
        </p:nvSpPr>
        <p:spPr>
          <a:xfrm>
            <a:off x="554736" y="3659644"/>
            <a:ext cx="2514600" cy="246221"/>
          </a:xfrm>
        </p:spPr>
        <p:txBody>
          <a:bodyPr/>
          <a:lstStyle/>
          <a:p>
            <a:r>
              <a:rPr lang="en-US" dirty="0"/>
              <a:t>Create virtual hard disks</a:t>
            </a:r>
          </a:p>
        </p:txBody>
      </p:sp>
      <p:sp>
        <p:nvSpPr>
          <p:cNvPr id="4" name="Text Placeholder 3">
            <a:extLst>
              <a:ext uri="{FF2B5EF4-FFF2-40B4-BE49-F238E27FC236}">
                <a16:creationId xmlns:a16="http://schemas.microsoft.com/office/drawing/2014/main" id="{7E9083DF-7727-4404-A955-9EAB028E7EAA}"/>
              </a:ext>
            </a:extLst>
          </p:cNvPr>
          <p:cNvSpPr>
            <a:spLocks noGrp="1"/>
          </p:cNvSpPr>
          <p:nvPr>
            <p:ph type="body" sz="quarter" idx="17"/>
          </p:nvPr>
        </p:nvSpPr>
        <p:spPr/>
        <p:txBody>
          <a:bodyPr/>
          <a:lstStyle/>
          <a:p>
            <a:endParaRPr lang="en-US"/>
          </a:p>
        </p:txBody>
      </p:sp>
      <p:sp>
        <p:nvSpPr>
          <p:cNvPr id="6" name="Rectangle 5">
            <a:extLst>
              <a:ext uri="{FF2B5EF4-FFF2-40B4-BE49-F238E27FC236}">
                <a16:creationId xmlns:a16="http://schemas.microsoft.com/office/drawing/2014/main" id="{F0F3A565-26B5-4BF6-8FED-D4F0EBB9F55D}"/>
              </a:ext>
            </a:extLst>
          </p:cNvPr>
          <p:cNvSpPr/>
          <p:nvPr/>
        </p:nvSpPr>
        <p:spPr>
          <a:xfrm>
            <a:off x="3689684" y="1239577"/>
            <a:ext cx="7950627" cy="3693319"/>
          </a:xfrm>
          <a:prstGeom prst="rect">
            <a:avLst/>
          </a:prstGeom>
        </p:spPr>
        <p:txBody>
          <a:bodyPr wrap="square">
            <a:spAutoFit/>
          </a:bodyPr>
          <a:lstStyle/>
          <a:p>
            <a:r>
              <a:rPr lang="en-US" dirty="0"/>
              <a:t>The process to add a physical or pass-through disk to a virtual machine is quite different. For this, first you need to create the virtual machine, and then you open the virtual machine settings to configure the physical disk. If you want to add a physical disk to a virtual machine, the physical disk must be set as Offline in Disk Management.</a:t>
            </a:r>
          </a:p>
          <a:p>
            <a:endParaRPr lang="en-US" dirty="0"/>
          </a:p>
          <a:p>
            <a:r>
              <a:rPr lang="en-US" dirty="0"/>
              <a:t>Physical or pass-through disks might not be that important if your use of virtualization is based on test environments, but they become crucial when you need to plan for highly available virtual datacenters. This is especially true if you consider using failover clusters to provide the Quick Migration feature, which is when you should consider matching one logical unit number (LUN) from your enterprise storage system or storage area network (SAN) as one physical disk.</a:t>
            </a:r>
          </a:p>
        </p:txBody>
      </p:sp>
    </p:spTree>
    <p:extLst>
      <p:ext uri="{BB962C8B-B14F-4D97-AF65-F5344CB8AC3E}">
        <p14:creationId xmlns:p14="http://schemas.microsoft.com/office/powerpoint/2010/main" val="420663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5310735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7"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4114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Install the Hyper-V role</a:t>
            </a:r>
          </a:p>
        </p:txBody>
      </p:sp>
      <p:sp>
        <p:nvSpPr>
          <p:cNvPr id="9" name="Text Placeholder 2">
            <a:hlinkClick r:id="rId15"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Using Hyper-V Manager</a:t>
            </a:r>
            <a:endParaRPr lang="en-US" dirty="0"/>
          </a:p>
        </p:txBody>
      </p:sp>
      <p:sp>
        <p:nvSpPr>
          <p:cNvPr id="13" name="Text Placeholder 2">
            <a:hlinkClick r:id="rId16" action="ppaction://hlinksldjump"/>
            <a:extLst>
              <a:ext uri="{FF2B5EF4-FFF2-40B4-BE49-F238E27FC236}">
                <a16:creationId xmlns:a16="http://schemas.microsoft.com/office/drawing/2014/main" id="{D0739EE3-5C0A-4015-8A91-A605986EFFCA}"/>
              </a:ext>
            </a:extLst>
          </p:cNvPr>
          <p:cNvSpPr>
            <a:spLocks noGrp="1"/>
          </p:cNvSpPr>
          <p:nvPr>
            <p:custDataLst>
              <p:tags r:id="rId9"/>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Configure </a:t>
            </a:r>
            <a:r>
              <a:rPr lang="en-US" altLang="en-US"/>
              <a:t>Hyper-V Settings</a:t>
            </a:r>
            <a:endParaRPr lang="en-US" dirty="0"/>
          </a:p>
        </p:txBody>
      </p:sp>
      <p:sp>
        <p:nvSpPr>
          <p:cNvPr id="19" name="Text Placeholder 2">
            <a:hlinkClick r:id="rId17" action="ppaction://hlinksldjump"/>
            <a:extLst>
              <a:ext uri="{FF2B5EF4-FFF2-40B4-BE49-F238E27FC236}">
                <a16:creationId xmlns:a16="http://schemas.microsoft.com/office/drawing/2014/main" id="{B03AA60A-D4E3-4AE0-A83C-14A281154B3C}"/>
              </a:ext>
            </a:extLst>
          </p:cNvPr>
          <p:cNvSpPr>
            <a:spLocks noGrp="1"/>
          </p:cNvSpPr>
          <p:nvPr>
            <p:custDataLst>
              <p:tags r:id="rId10"/>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Manage </a:t>
            </a:r>
            <a:r>
              <a:rPr lang="en-US" altLang="en-US"/>
              <a:t>Virtual Switches</a:t>
            </a:r>
            <a:endParaRPr lang="en-US" dirty="0"/>
          </a:p>
        </p:txBody>
      </p:sp>
      <p:sp>
        <p:nvSpPr>
          <p:cNvPr id="24" name="Text Placeholder 2">
            <a:hlinkClick r:id="rId18" action="ppaction://hlinksldjump"/>
            <a:extLst>
              <a:ext uri="{FF2B5EF4-FFF2-40B4-BE49-F238E27FC236}">
                <a16:creationId xmlns:a16="http://schemas.microsoft.com/office/drawing/2014/main" id="{492F492F-20D1-41D5-AF98-6188244379E1}"/>
              </a:ext>
            </a:extLst>
          </p:cNvPr>
          <p:cNvSpPr>
            <a:spLocks noGrp="1"/>
          </p:cNvSpPr>
          <p:nvPr>
            <p:custDataLst>
              <p:tags r:id="rId11"/>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Manage Virtual Hard Disks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566B-D8D8-4FC9-A1C2-DD55F9E0B485}"/>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47025778-DC7E-4E7C-826C-8A8AF87495A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E62C7EB-1367-41AB-A34F-FFB12762F5FC}"/>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6FD20676-F46D-412B-BB61-B0E98FB886B6}"/>
              </a:ext>
            </a:extLst>
          </p:cNvPr>
          <p:cNvSpPr/>
          <p:nvPr/>
        </p:nvSpPr>
        <p:spPr>
          <a:xfrm>
            <a:off x="3664110" y="1367407"/>
            <a:ext cx="7976201" cy="3416320"/>
          </a:xfrm>
          <a:prstGeom prst="rect">
            <a:avLst/>
          </a:prstGeom>
        </p:spPr>
        <p:txBody>
          <a:bodyPr wrap="square">
            <a:spAutoFit/>
          </a:bodyPr>
          <a:lstStyle/>
          <a:p>
            <a:r>
              <a:rPr lang="sv-SE" b="1" dirty="0">
                <a:latin typeface="LiberationSans-Bold"/>
              </a:rPr>
              <a:t>Installing Hyper-V in Full Installation Mode</a:t>
            </a:r>
          </a:p>
          <a:p>
            <a:r>
              <a:rPr lang="en-US" dirty="0"/>
              <a:t>1. Open Server Manager.</a:t>
            </a:r>
          </a:p>
          <a:p>
            <a:r>
              <a:rPr lang="en-US" dirty="0"/>
              <a:t>2. In Server Manager, choose option 2, Add Roles And Features.</a:t>
            </a:r>
          </a:p>
          <a:p>
            <a:r>
              <a:rPr lang="en-US" dirty="0"/>
              <a:t>3. At the Select Installation Type page, choose the role-based or feature-based installation. Click Next.</a:t>
            </a:r>
          </a:p>
          <a:p>
            <a:r>
              <a:rPr lang="en-US" dirty="0"/>
              <a:t>4. On the Select Destination Server screen, choose Select A Server From The Server Pool and choose the server to which you want to add this role. Click Next.</a:t>
            </a:r>
          </a:p>
          <a:p>
            <a:endParaRPr lang="en-US" dirty="0"/>
          </a:p>
          <a:p>
            <a:r>
              <a:rPr lang="en-US" b="1" dirty="0"/>
              <a:t>Installing Hyper-V in Server Core</a:t>
            </a:r>
          </a:p>
          <a:p>
            <a:r>
              <a:rPr lang="en-US" dirty="0"/>
              <a:t>Command in the command-line interface:</a:t>
            </a:r>
          </a:p>
          <a:p>
            <a:r>
              <a:rPr lang="en-US" dirty="0" err="1"/>
              <a:t>Dism</a:t>
            </a:r>
            <a:r>
              <a:rPr lang="en-US" dirty="0"/>
              <a:t> /online /enable-feature /</a:t>
            </a:r>
            <a:r>
              <a:rPr lang="en-US" dirty="0" err="1"/>
              <a:t>featurename:Microsoft-Hyper-V</a:t>
            </a:r>
            <a:endParaRPr lang="en-US" dirty="0"/>
          </a:p>
        </p:txBody>
      </p:sp>
    </p:spTree>
    <p:extLst>
      <p:ext uri="{BB962C8B-B14F-4D97-AF65-F5344CB8AC3E}">
        <p14:creationId xmlns:p14="http://schemas.microsoft.com/office/powerpoint/2010/main" val="274763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009982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5"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5" action="ppaction://hlinksldjump"/>
            <a:extLst>
              <a:ext uri="{FF2B5EF4-FFF2-40B4-BE49-F238E27FC236}">
                <a16:creationId xmlns:a16="http://schemas.microsoft.com/office/drawing/2014/main" id="{29EE9FCB-A1FE-4F38-9BD0-1B9F285AB9F9}"/>
              </a:ext>
            </a:extLst>
          </p:cNvPr>
          <p:cNvSpPr>
            <a:spLocks noGrp="1"/>
          </p:cNvSpPr>
          <p:nvPr>
            <p:custDataLst>
              <p:tags r:id="rId7"/>
            </p:custDataLst>
          </p:nvPr>
        </p:nvSpPr>
        <p:spPr bwMode="gray">
          <a:xfrm>
            <a:off x="4978399"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Install the </a:t>
            </a:r>
            <a:r>
              <a:rPr lang="en-US"/>
              <a:t>Hyper-V role</a:t>
            </a:r>
            <a:endParaRPr lang="en-US" dirty="0"/>
          </a:p>
        </p:txBody>
      </p:sp>
      <p:sp>
        <p:nvSpPr>
          <p:cNvPr id="19" name="Text Placeholder 2">
            <a:extLst>
              <a:ext uri="{FF2B5EF4-FFF2-40B4-BE49-F238E27FC236}">
                <a16:creationId xmlns:a16="http://schemas.microsoft.com/office/drawing/2014/main" id="{8CB1ED03-8739-4D74-BCD6-BA50EBB49425}"/>
              </a:ext>
            </a:extLst>
          </p:cNvPr>
          <p:cNvSpPr>
            <a:spLocks noGrp="1"/>
          </p:cNvSpPr>
          <p:nvPr>
            <p:custDataLst>
              <p:tags r:id="rId8"/>
            </p:custDataLst>
          </p:nvPr>
        </p:nvSpPr>
        <p:spPr bwMode="gray">
          <a:xfrm>
            <a:off x="4978400" y="2817813"/>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Using </a:t>
            </a:r>
            <a:r>
              <a:rPr lang="en-US" altLang="en-US" b="1">
                <a:solidFill>
                  <a:schemeClr val="tx2"/>
                </a:solidFill>
              </a:rPr>
              <a:t>Hyper-V Manager</a:t>
            </a:r>
            <a:endParaRPr lang="en-US" b="1" dirty="0">
              <a:solidFill>
                <a:schemeClr val="tx2"/>
              </a:solidFill>
            </a:endParaRPr>
          </a:p>
        </p:txBody>
      </p:sp>
      <p:sp>
        <p:nvSpPr>
          <p:cNvPr id="20" name="Text Placeholder 2">
            <a:hlinkClick r:id="rId16" action="ppaction://hlinksldjump"/>
            <a:extLst>
              <a:ext uri="{FF2B5EF4-FFF2-40B4-BE49-F238E27FC236}">
                <a16:creationId xmlns:a16="http://schemas.microsoft.com/office/drawing/2014/main" id="{1537830E-5ADE-4380-980F-0A9A6F840346}"/>
              </a:ext>
            </a:extLst>
          </p:cNvPr>
          <p:cNvSpPr>
            <a:spLocks noGrp="1"/>
          </p:cNvSpPr>
          <p:nvPr>
            <p:custDataLst>
              <p:tags r:id="rId9"/>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Configure Hyper-V Settings</a:t>
            </a:r>
            <a:endParaRPr lang="en-US" dirty="0"/>
          </a:p>
        </p:txBody>
      </p:sp>
      <p:sp>
        <p:nvSpPr>
          <p:cNvPr id="21" name="Text Placeholder 2">
            <a:hlinkClick r:id="rId17" action="ppaction://hlinksldjump"/>
            <a:extLst>
              <a:ext uri="{FF2B5EF4-FFF2-40B4-BE49-F238E27FC236}">
                <a16:creationId xmlns:a16="http://schemas.microsoft.com/office/drawing/2014/main" id="{BCA2CE94-E5C0-44BB-B1C4-01DE80124EE6}"/>
              </a:ext>
            </a:extLst>
          </p:cNvPr>
          <p:cNvSpPr>
            <a:spLocks noGrp="1"/>
          </p:cNvSpPr>
          <p:nvPr>
            <p:custDataLst>
              <p:tags r:id="rId10"/>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Manage Virtual Switches</a:t>
            </a:r>
            <a:endParaRPr lang="en-US" dirty="0"/>
          </a:p>
        </p:txBody>
      </p:sp>
      <p:sp>
        <p:nvSpPr>
          <p:cNvPr id="22" name="Text Placeholder 2">
            <a:hlinkClick r:id="rId18" action="ppaction://hlinksldjump"/>
            <a:extLst>
              <a:ext uri="{FF2B5EF4-FFF2-40B4-BE49-F238E27FC236}">
                <a16:creationId xmlns:a16="http://schemas.microsoft.com/office/drawing/2014/main" id="{98A1277D-BC08-4642-95B5-54F3AC442145}"/>
              </a:ext>
            </a:extLst>
          </p:cNvPr>
          <p:cNvSpPr>
            <a:spLocks noGrp="1"/>
          </p:cNvSpPr>
          <p:nvPr>
            <p:custDataLst>
              <p:tags r:id="rId11"/>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Manage Virtual Hard Disks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14FF8D4-3DF1-477F-AA14-5FBDA2461E58}"/>
              </a:ext>
            </a:extLst>
          </p:cNvPr>
          <p:cNvGraphicFramePr>
            <a:graphicFrameLocks noChangeAspect="1"/>
          </p:cNvGraphicFramePr>
          <p:nvPr>
            <p:custDataLst>
              <p:tags r:id="rId2"/>
            </p:custDataLst>
            <p:extLst>
              <p:ext uri="{D42A27DB-BD31-4B8C-83A1-F6EECF244321}">
                <p14:modId xmlns:p14="http://schemas.microsoft.com/office/powerpoint/2010/main" val="41680142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C8DE320-0788-4DD3-9EF6-BB564A7F144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5EAB1A8-4DCE-4BF6-976D-A52D2B684D49}"/>
              </a:ext>
            </a:extLst>
          </p:cNvPr>
          <p:cNvSpPr>
            <a:spLocks noGrp="1"/>
          </p:cNvSpPr>
          <p:nvPr>
            <p:ph type="title"/>
          </p:nvPr>
        </p:nvSpPr>
        <p:spPr/>
        <p:txBody>
          <a:bodyPr/>
          <a:lstStyle/>
          <a:p>
            <a:r>
              <a:rPr lang="en-US" dirty="0"/>
              <a:t>Using Hyper-V Manager</a:t>
            </a:r>
          </a:p>
        </p:txBody>
      </p:sp>
      <p:sp>
        <p:nvSpPr>
          <p:cNvPr id="3" name="Subtitle 2">
            <a:extLst>
              <a:ext uri="{FF2B5EF4-FFF2-40B4-BE49-F238E27FC236}">
                <a16:creationId xmlns:a16="http://schemas.microsoft.com/office/drawing/2014/main" id="{7AB4E42C-6AEB-454B-B6BC-3C15317E7B9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13560F7-C832-4D55-A673-440585C53C83}"/>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82A91C3-30AC-4988-AFEA-4B56A8A95C0B}"/>
              </a:ext>
            </a:extLst>
          </p:cNvPr>
          <p:cNvSpPr/>
          <p:nvPr/>
        </p:nvSpPr>
        <p:spPr>
          <a:xfrm>
            <a:off x="3626840" y="1393125"/>
            <a:ext cx="8075801" cy="1477328"/>
          </a:xfrm>
          <a:prstGeom prst="rect">
            <a:avLst/>
          </a:prstGeom>
        </p:spPr>
        <p:txBody>
          <a:bodyPr wrap="square">
            <a:spAutoFit/>
          </a:bodyPr>
          <a:lstStyle/>
          <a:p>
            <a:r>
              <a:rPr lang="en-US" i="1" dirty="0"/>
              <a:t>Hyper-V Manager </a:t>
            </a:r>
            <a:r>
              <a:rPr lang="en-US" dirty="0"/>
              <a:t>is the central management console to configure your server and create and m</a:t>
            </a:r>
            <a:r>
              <a:rPr lang="en-US" dirty="0">
                <a:latin typeface="LiberationSerif"/>
              </a:rPr>
              <a:t>anage your virtual machines, virtual networks, and virtual hard disks. Hyper-V Manager is managed through a Microsoft Management Console (MMC) snap-in. You can access it either in  Server Manager or by using Administrative Tools &gt; Hyper-V Manager.</a:t>
            </a:r>
            <a:endParaRPr lang="en-US" dirty="0"/>
          </a:p>
        </p:txBody>
      </p:sp>
    </p:spTree>
    <p:extLst>
      <p:ext uri="{BB962C8B-B14F-4D97-AF65-F5344CB8AC3E}">
        <p14:creationId xmlns:p14="http://schemas.microsoft.com/office/powerpoint/2010/main" val="369847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6348511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4"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5" action="ppaction://hlinksldjump"/>
            <a:extLst>
              <a:ext uri="{FF2B5EF4-FFF2-40B4-BE49-F238E27FC236}">
                <a16:creationId xmlns:a16="http://schemas.microsoft.com/office/drawing/2014/main" id="{29EE9FCB-A1FE-4F38-9BD0-1B9F285AB9F9}"/>
              </a:ext>
            </a:extLst>
          </p:cNvPr>
          <p:cNvSpPr>
            <a:spLocks noGrp="1"/>
          </p:cNvSpPr>
          <p:nvPr>
            <p:custDataLst>
              <p:tags r:id="rId7"/>
            </p:custDataLst>
          </p:nvPr>
        </p:nvSpPr>
        <p:spPr bwMode="gray">
          <a:xfrm>
            <a:off x="4978399"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Install the </a:t>
            </a:r>
            <a:r>
              <a:rPr lang="en-US"/>
              <a:t>Hyper-V role</a:t>
            </a:r>
            <a:endParaRPr lang="en-US" dirty="0"/>
          </a:p>
        </p:txBody>
      </p:sp>
      <p:sp>
        <p:nvSpPr>
          <p:cNvPr id="19" name="Text Placeholder 2">
            <a:hlinkClick r:id="rId16" action="ppaction://hlinksldjump"/>
            <a:extLst>
              <a:ext uri="{FF2B5EF4-FFF2-40B4-BE49-F238E27FC236}">
                <a16:creationId xmlns:a16="http://schemas.microsoft.com/office/drawing/2014/main" id="{8CB1ED03-8739-4D74-BCD6-BA50EBB49425}"/>
              </a:ext>
            </a:extLst>
          </p:cNvPr>
          <p:cNvSpPr>
            <a:spLocks noGrp="1"/>
          </p:cNvSpPr>
          <p:nvPr>
            <p:custDataLst>
              <p:tags r:id="rId8"/>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Using </a:t>
            </a:r>
            <a:r>
              <a:rPr lang="en-US" altLang="en-US"/>
              <a:t>Hyper-V Manager</a:t>
            </a:r>
            <a:endParaRPr lang="en-US" dirty="0"/>
          </a:p>
        </p:txBody>
      </p:sp>
      <p:sp>
        <p:nvSpPr>
          <p:cNvPr id="12" name="Text Placeholder 2">
            <a:extLst>
              <a:ext uri="{FF2B5EF4-FFF2-40B4-BE49-F238E27FC236}">
                <a16:creationId xmlns:a16="http://schemas.microsoft.com/office/drawing/2014/main" id="{A0B81793-8DE6-42DB-9A1E-18CBDD07744B}"/>
              </a:ext>
            </a:extLst>
          </p:cNvPr>
          <p:cNvSpPr>
            <a:spLocks noGrp="1"/>
          </p:cNvSpPr>
          <p:nvPr>
            <p:custDataLst>
              <p:tags r:id="rId9"/>
            </p:custDataLst>
          </p:nvPr>
        </p:nvSpPr>
        <p:spPr bwMode="gray">
          <a:xfrm>
            <a:off x="4978400" y="32258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Configure </a:t>
            </a:r>
            <a:r>
              <a:rPr lang="en-US" altLang="en-US" b="1">
                <a:solidFill>
                  <a:schemeClr val="tx2"/>
                </a:solidFill>
              </a:rPr>
              <a:t>Hyper-V Settings</a:t>
            </a:r>
            <a:endParaRPr lang="en-US" b="1" dirty="0">
              <a:solidFill>
                <a:schemeClr val="tx2"/>
              </a:solidFill>
            </a:endParaRPr>
          </a:p>
        </p:txBody>
      </p:sp>
      <p:sp>
        <p:nvSpPr>
          <p:cNvPr id="20" name="Text Placeholder 2">
            <a:hlinkClick r:id="rId17" action="ppaction://hlinksldjump"/>
            <a:extLst>
              <a:ext uri="{FF2B5EF4-FFF2-40B4-BE49-F238E27FC236}">
                <a16:creationId xmlns:a16="http://schemas.microsoft.com/office/drawing/2014/main" id="{77AA57B3-8A20-413D-B139-07ED2D09EF68}"/>
              </a:ext>
            </a:extLst>
          </p:cNvPr>
          <p:cNvSpPr>
            <a:spLocks noGrp="1"/>
          </p:cNvSpPr>
          <p:nvPr>
            <p:custDataLst>
              <p:tags r:id="rId10"/>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Manage </a:t>
            </a:r>
            <a:r>
              <a:rPr lang="en-US" altLang="en-US"/>
              <a:t>Virtual Switches</a:t>
            </a:r>
            <a:endParaRPr lang="en-US" dirty="0"/>
          </a:p>
        </p:txBody>
      </p:sp>
      <p:sp>
        <p:nvSpPr>
          <p:cNvPr id="25" name="Text Placeholder 2">
            <a:hlinkClick r:id="rId18" action="ppaction://hlinksldjump"/>
            <a:extLst>
              <a:ext uri="{FF2B5EF4-FFF2-40B4-BE49-F238E27FC236}">
                <a16:creationId xmlns:a16="http://schemas.microsoft.com/office/drawing/2014/main" id="{7CC706CA-B564-4AD7-81FB-205C739A04D3}"/>
              </a:ext>
            </a:extLst>
          </p:cNvPr>
          <p:cNvSpPr>
            <a:spLocks noGrp="1"/>
          </p:cNvSpPr>
          <p:nvPr>
            <p:custDataLst>
              <p:tags r:id="rId11"/>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Manage Virtual Hard Disks</a:t>
            </a:r>
            <a:endParaRPr lang="en-US" dirty="0"/>
          </a:p>
        </p:txBody>
      </p:sp>
    </p:spTree>
    <p:extLst>
      <p:ext uri="{BB962C8B-B14F-4D97-AF65-F5344CB8AC3E}">
        <p14:creationId xmlns:p14="http://schemas.microsoft.com/office/powerpoint/2010/main" val="165315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80A1D34-F336-4955-BD71-C9E74D3D2F0C}"/>
              </a:ext>
            </a:extLst>
          </p:cNvPr>
          <p:cNvGraphicFramePr>
            <a:graphicFrameLocks noChangeAspect="1"/>
          </p:cNvGraphicFramePr>
          <p:nvPr>
            <p:custDataLst>
              <p:tags r:id="rId2"/>
            </p:custDataLst>
            <p:extLst>
              <p:ext uri="{D42A27DB-BD31-4B8C-83A1-F6EECF244321}">
                <p14:modId xmlns:p14="http://schemas.microsoft.com/office/powerpoint/2010/main" val="1313506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166E9CE-6CB9-48D0-98CB-A96DE9BC7A0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B7D066AC-CF6A-43A0-8FDA-591B1C60A759}"/>
              </a:ext>
            </a:extLst>
          </p:cNvPr>
          <p:cNvSpPr>
            <a:spLocks noGrp="1"/>
          </p:cNvSpPr>
          <p:nvPr>
            <p:ph type="title"/>
          </p:nvPr>
        </p:nvSpPr>
        <p:spPr/>
        <p:txBody>
          <a:bodyPr/>
          <a:lstStyle/>
          <a:p>
            <a:r>
              <a:rPr lang="en-US" dirty="0"/>
              <a:t>Configure Hyper-V settings</a:t>
            </a:r>
          </a:p>
        </p:txBody>
      </p:sp>
      <p:sp>
        <p:nvSpPr>
          <p:cNvPr id="3" name="Subtitle 2">
            <a:extLst>
              <a:ext uri="{FF2B5EF4-FFF2-40B4-BE49-F238E27FC236}">
                <a16:creationId xmlns:a16="http://schemas.microsoft.com/office/drawing/2014/main" id="{D2A31078-2599-4F84-B98A-2E401084AA1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846D6B2-5C30-408A-A97B-3430EF77AAE9}"/>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3E061D89-AC21-40EA-BF84-8B22997F4960}"/>
              </a:ext>
            </a:extLst>
          </p:cNvPr>
          <p:cNvSpPr/>
          <p:nvPr/>
        </p:nvSpPr>
        <p:spPr>
          <a:xfrm>
            <a:off x="3641558" y="891614"/>
            <a:ext cx="8175218" cy="5632311"/>
          </a:xfrm>
          <a:prstGeom prst="rect">
            <a:avLst/>
          </a:prstGeom>
        </p:spPr>
        <p:txBody>
          <a:bodyPr wrap="square">
            <a:spAutoFit/>
          </a:bodyPr>
          <a:lstStyle/>
          <a:p>
            <a:r>
              <a:rPr lang="en-US" dirty="0">
                <a:latin typeface="LiberationSerif"/>
              </a:rPr>
              <a:t>The Hyper-V Settings page includes the following settings:</a:t>
            </a:r>
          </a:p>
          <a:p>
            <a:r>
              <a:rPr lang="en-US" b="1" dirty="0">
                <a:latin typeface="LiberationSerif-Bold"/>
              </a:rPr>
              <a:t>Virtual Hard Disks </a:t>
            </a:r>
            <a:r>
              <a:rPr lang="en-US" dirty="0">
                <a:latin typeface="LiberationSerif"/>
              </a:rPr>
              <a:t>Specifies the default location of your virtual hard disk files (</a:t>
            </a:r>
            <a:r>
              <a:rPr lang="en-US" sz="1400" dirty="0">
                <a:latin typeface="LiberationMono"/>
              </a:rPr>
              <a:t>.</a:t>
            </a:r>
            <a:r>
              <a:rPr lang="en-US" sz="1400" dirty="0" err="1">
                <a:latin typeface="LiberationMono"/>
              </a:rPr>
              <a:t>vhd</a:t>
            </a:r>
            <a:r>
              <a:rPr lang="en-US" sz="1400" dirty="0">
                <a:latin typeface="LiberationMono"/>
              </a:rPr>
              <a:t> </a:t>
            </a:r>
            <a:r>
              <a:rPr lang="en-US" dirty="0">
                <a:latin typeface="LiberationSerif"/>
              </a:rPr>
              <a:t>and</a:t>
            </a:r>
          </a:p>
          <a:p>
            <a:r>
              <a:rPr lang="en-US" sz="1400" dirty="0">
                <a:latin typeface="LiberationMono"/>
              </a:rPr>
              <a:t>.</a:t>
            </a:r>
            <a:r>
              <a:rPr lang="en-US" sz="1400" dirty="0" err="1">
                <a:latin typeface="LiberationMono"/>
              </a:rPr>
              <a:t>vhdx</a:t>
            </a:r>
            <a:r>
              <a:rPr lang="en-US" dirty="0">
                <a:latin typeface="LiberationSerif"/>
              </a:rPr>
              <a:t>).</a:t>
            </a:r>
          </a:p>
          <a:p>
            <a:r>
              <a:rPr lang="en-US" b="1" dirty="0">
                <a:latin typeface="LiberationSerif-Bold"/>
              </a:rPr>
              <a:t>Virtual Machines </a:t>
            </a:r>
            <a:r>
              <a:rPr lang="en-US" dirty="0">
                <a:latin typeface="LiberationSerif"/>
              </a:rPr>
              <a:t>Specifies the default location of your virtual machine configuration files. It includes the Virtual Machine XML configuration files (part of the </a:t>
            </a:r>
            <a:r>
              <a:rPr lang="en-US" sz="1400" dirty="0">
                <a:latin typeface="LiberationMono"/>
              </a:rPr>
              <a:t>Virtual Machines </a:t>
            </a:r>
            <a:r>
              <a:rPr lang="en-US" dirty="0">
                <a:latin typeface="LiberationSerif"/>
              </a:rPr>
              <a:t>folder) as well as related checkpoints (part of the </a:t>
            </a:r>
            <a:r>
              <a:rPr lang="en-US" sz="1400" dirty="0">
                <a:latin typeface="LiberationMono"/>
              </a:rPr>
              <a:t>Checkpoints </a:t>
            </a:r>
            <a:r>
              <a:rPr lang="en-US" dirty="0">
                <a:latin typeface="LiberationSerif"/>
              </a:rPr>
              <a:t>folder).</a:t>
            </a:r>
          </a:p>
          <a:p>
            <a:r>
              <a:rPr lang="en-US" b="1" dirty="0">
                <a:latin typeface="LiberationSerif-Bold"/>
              </a:rPr>
              <a:t>Physical GPUs </a:t>
            </a:r>
            <a:r>
              <a:rPr lang="en-US" dirty="0">
                <a:latin typeface="LiberationSerif"/>
              </a:rPr>
              <a:t>This feature allows for graphical processing unit (GPU) accelerated video within a virtual machine. The GPU will allow you to support 3D GPU accelerated graphics.</a:t>
            </a:r>
          </a:p>
          <a:p>
            <a:r>
              <a:rPr lang="en-US" b="1" dirty="0">
                <a:latin typeface="LiberationSerif-Bold"/>
              </a:rPr>
              <a:t>NUMA Spanning </a:t>
            </a:r>
            <a:r>
              <a:rPr lang="en-US" dirty="0">
                <a:latin typeface="LiberationSerif"/>
              </a:rPr>
              <a:t>An administrator can configure Hyper-V to allow virtual machines to span nonuniform memory architecture (NUMA) nodes. When the physical computer has NUMA nodes, this setting provides virtual machines with additional computing resources. Spanning NUMA nodes can help you run more virtual machines at the same time. However, using NUMA can decrease overall performance.</a:t>
            </a:r>
          </a:p>
          <a:p>
            <a:r>
              <a:rPr lang="en-US" b="1" dirty="0">
                <a:latin typeface="LiberationSerif-Bold"/>
              </a:rPr>
              <a:t>Live Migrations </a:t>
            </a:r>
            <a:r>
              <a:rPr lang="en-US" i="1" dirty="0">
                <a:latin typeface="LiberationSerif-Italic"/>
              </a:rPr>
              <a:t>Live migration </a:t>
            </a:r>
            <a:r>
              <a:rPr lang="en-US" dirty="0">
                <a:latin typeface="LiberationSerif"/>
              </a:rPr>
              <a:t>allows a Hyper-V administrator to relocate running virtual machines easily from one node of the failover cluster to another node in the same cluster.</a:t>
            </a:r>
          </a:p>
          <a:p>
            <a:r>
              <a:rPr lang="en-US" b="1" dirty="0">
                <a:latin typeface="LiberationSerif-Bold"/>
              </a:rPr>
              <a:t>Storage Migrations </a:t>
            </a:r>
            <a:r>
              <a:rPr lang="en-US" i="1" dirty="0">
                <a:latin typeface="LiberationSerif-Italic"/>
              </a:rPr>
              <a:t>Storage Migration </a:t>
            </a:r>
            <a:r>
              <a:rPr lang="en-US" dirty="0">
                <a:latin typeface="LiberationSerif"/>
              </a:rPr>
              <a:t>allows an administrator to move their virtual machine storage from one location to another. This setting allows you to specify how many storage migrations can be performed at the same time on this system.</a:t>
            </a:r>
            <a:endParaRPr lang="en-US" dirty="0"/>
          </a:p>
        </p:txBody>
      </p:sp>
    </p:spTree>
    <p:extLst>
      <p:ext uri="{BB962C8B-B14F-4D97-AF65-F5344CB8AC3E}">
        <p14:creationId xmlns:p14="http://schemas.microsoft.com/office/powerpoint/2010/main" val="109727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8555A57-6B0A-4FAC-812D-DD1ACD8DF600}"/>
              </a:ext>
            </a:extLst>
          </p:cNvPr>
          <p:cNvGraphicFramePr>
            <a:graphicFrameLocks noChangeAspect="1"/>
          </p:cNvGraphicFramePr>
          <p:nvPr>
            <p:custDataLst>
              <p:tags r:id="rId2"/>
            </p:custDataLst>
            <p:extLst>
              <p:ext uri="{D42A27DB-BD31-4B8C-83A1-F6EECF244321}">
                <p14:modId xmlns:p14="http://schemas.microsoft.com/office/powerpoint/2010/main" val="1828893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E6680E3-2348-4446-B2D6-04454789239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0EA31998-5FD7-4B6E-9431-3757380A8C0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0347677-D903-4FA2-878A-9C1960F40072}"/>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F88446F-C2FD-4924-ADF0-756C786D5B08}"/>
              </a:ext>
            </a:extLst>
          </p:cNvPr>
          <p:cNvSpPr/>
          <p:nvPr/>
        </p:nvSpPr>
        <p:spPr>
          <a:xfrm>
            <a:off x="3641557" y="1305848"/>
            <a:ext cx="8133347" cy="4247317"/>
          </a:xfrm>
          <a:prstGeom prst="rect">
            <a:avLst/>
          </a:prstGeom>
        </p:spPr>
        <p:txBody>
          <a:bodyPr wrap="square">
            <a:spAutoFit/>
          </a:bodyPr>
          <a:lstStyle/>
          <a:p>
            <a:r>
              <a:rPr lang="en-US" b="1" dirty="0">
                <a:latin typeface="LiberationSerif-Bold"/>
              </a:rPr>
              <a:t>Replication Configuration </a:t>
            </a:r>
            <a:r>
              <a:rPr lang="en-US" dirty="0">
                <a:latin typeface="LiberationSerif"/>
              </a:rPr>
              <a:t>This setting allows you to configure this computer as a Replica Server to another Hyper-V server. Hyper-V Replica allows administrators to replicate their Hyper-V virtual machines from one Hyper-V host at a primary site to another Hyper-V host at the Replica site. Each node of the failover cluster that is involved in Replica must have the Hyper-V server role installed. One of the servers in the Hyper-V replication needs to be set up as a Replica Broker to allow the replication to work properly.</a:t>
            </a:r>
          </a:p>
          <a:p>
            <a:r>
              <a:rPr lang="en-US" b="1" dirty="0">
                <a:latin typeface="LiberationSerif-Bold"/>
              </a:rPr>
              <a:t>Keyboard </a:t>
            </a:r>
            <a:r>
              <a:rPr lang="en-US" dirty="0">
                <a:latin typeface="LiberationSerif"/>
              </a:rPr>
              <a:t>Defines how to use Windows key combinations. Options are Physical Computer, Virtual Machine, and Virtual Machine Only When Running Full Screen.</a:t>
            </a:r>
          </a:p>
          <a:p>
            <a:r>
              <a:rPr lang="en-US" b="1" dirty="0">
                <a:latin typeface="LiberationSerif-Bold"/>
              </a:rPr>
              <a:t>Mouse Release Key </a:t>
            </a:r>
            <a:r>
              <a:rPr lang="en-US" dirty="0">
                <a:latin typeface="LiberationSerif"/>
              </a:rPr>
              <a:t>Specifies the key combination to release the mouse in your virtual machine. Options are </a:t>
            </a:r>
            <a:r>
              <a:rPr lang="en-US" dirty="0" err="1">
                <a:latin typeface="LiberationSerif"/>
              </a:rPr>
              <a:t>Ctrl+Alt+left</a:t>
            </a:r>
            <a:r>
              <a:rPr lang="en-US" dirty="0">
                <a:latin typeface="LiberationSerif"/>
              </a:rPr>
              <a:t> arrow, </a:t>
            </a:r>
            <a:r>
              <a:rPr lang="en-US" dirty="0" err="1">
                <a:latin typeface="LiberationSerif"/>
              </a:rPr>
              <a:t>Ctrl+Alt+right</a:t>
            </a:r>
            <a:r>
              <a:rPr lang="en-US" dirty="0">
                <a:latin typeface="LiberationSerif"/>
              </a:rPr>
              <a:t> arrow, </a:t>
            </a:r>
            <a:r>
              <a:rPr lang="en-US" dirty="0" err="1">
                <a:latin typeface="LiberationSerif"/>
              </a:rPr>
              <a:t>Ctrl+Alt+space</a:t>
            </a:r>
            <a:r>
              <a:rPr lang="en-US" dirty="0">
                <a:latin typeface="LiberationSerif"/>
              </a:rPr>
              <a:t>, and </a:t>
            </a:r>
            <a:r>
              <a:rPr lang="en-US" dirty="0" err="1">
                <a:latin typeface="LiberationSerif"/>
              </a:rPr>
              <a:t>Ctrl+Alt+Shift</a:t>
            </a:r>
            <a:r>
              <a:rPr lang="en-US" dirty="0">
                <a:latin typeface="LiberationSerif"/>
              </a:rPr>
              <a:t>.</a:t>
            </a:r>
          </a:p>
          <a:p>
            <a:r>
              <a:rPr lang="en-US" b="1" dirty="0">
                <a:latin typeface="LiberationSerif-Bold"/>
              </a:rPr>
              <a:t>Reset Check Boxes </a:t>
            </a:r>
            <a:r>
              <a:rPr lang="en-US" dirty="0">
                <a:latin typeface="LiberationSerif"/>
              </a:rPr>
              <a:t>Resets any check boxes that hide pages and messages when checked. This will bring any window up again on which you checked the Do Not Show This Window Again check box.</a:t>
            </a:r>
            <a:endParaRPr lang="en-US" dirty="0"/>
          </a:p>
        </p:txBody>
      </p:sp>
      <p:sp>
        <p:nvSpPr>
          <p:cNvPr id="6" name="Title 1">
            <a:extLst>
              <a:ext uri="{FF2B5EF4-FFF2-40B4-BE49-F238E27FC236}">
                <a16:creationId xmlns:a16="http://schemas.microsoft.com/office/drawing/2014/main" id="{CA2BF774-D5CC-4996-A464-E7DABB8DC84D}"/>
              </a:ext>
            </a:extLst>
          </p:cNvPr>
          <p:cNvSpPr>
            <a:spLocks noGrp="1"/>
          </p:cNvSpPr>
          <p:nvPr>
            <p:ph type="title"/>
          </p:nvPr>
        </p:nvSpPr>
        <p:spPr>
          <a:xfrm>
            <a:off x="554038" y="2744788"/>
            <a:ext cx="2514600" cy="768350"/>
          </a:xfrm>
        </p:spPr>
        <p:txBody>
          <a:bodyPr/>
          <a:lstStyle/>
          <a:p>
            <a:r>
              <a:rPr lang="en-US" dirty="0"/>
              <a:t>Configure Hyper-V settings</a:t>
            </a:r>
          </a:p>
        </p:txBody>
      </p:sp>
    </p:spTree>
    <p:extLst>
      <p:ext uri="{BB962C8B-B14F-4D97-AF65-F5344CB8AC3E}">
        <p14:creationId xmlns:p14="http://schemas.microsoft.com/office/powerpoint/2010/main" val="142972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0423750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8" name="think-cell Slide" r:id="rId13" imgW="186" imgH="179" progId="TCLayout.ActiveDocument.1">
                  <p:embed/>
                </p:oleObj>
              </mc:Choice>
              <mc:Fallback>
                <p:oleObj name="think-cell Slide" r:id="rId13"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4" name="Text Placeholder 2">
            <a:hlinkClick r:id="rId15" action="ppaction://hlinksldjump"/>
            <a:extLst>
              <a:ext uri="{FF2B5EF4-FFF2-40B4-BE49-F238E27FC236}">
                <a16:creationId xmlns:a16="http://schemas.microsoft.com/office/drawing/2014/main" id="{29EE9FCB-A1FE-4F38-9BD0-1B9F285AB9F9}"/>
              </a:ext>
            </a:extLst>
          </p:cNvPr>
          <p:cNvSpPr>
            <a:spLocks noGrp="1"/>
          </p:cNvSpPr>
          <p:nvPr>
            <p:custDataLst>
              <p:tags r:id="rId7"/>
            </p:custDataLst>
          </p:nvPr>
        </p:nvSpPr>
        <p:spPr bwMode="gray">
          <a:xfrm>
            <a:off x="4978399"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Install the </a:t>
            </a:r>
            <a:r>
              <a:rPr lang="en-US"/>
              <a:t>Hyper-V role</a:t>
            </a:r>
            <a:endParaRPr lang="en-US" dirty="0"/>
          </a:p>
        </p:txBody>
      </p:sp>
      <p:sp>
        <p:nvSpPr>
          <p:cNvPr id="19" name="Text Placeholder 2">
            <a:hlinkClick r:id="rId16" action="ppaction://hlinksldjump"/>
            <a:extLst>
              <a:ext uri="{FF2B5EF4-FFF2-40B4-BE49-F238E27FC236}">
                <a16:creationId xmlns:a16="http://schemas.microsoft.com/office/drawing/2014/main" id="{8CB1ED03-8739-4D74-BCD6-BA50EBB49425}"/>
              </a:ext>
            </a:extLst>
          </p:cNvPr>
          <p:cNvSpPr>
            <a:spLocks noGrp="1"/>
          </p:cNvSpPr>
          <p:nvPr>
            <p:custDataLst>
              <p:tags r:id="rId8"/>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Using </a:t>
            </a:r>
            <a:r>
              <a:rPr lang="en-US" altLang="en-US"/>
              <a:t>Hyper-V Manager</a:t>
            </a:r>
            <a:endParaRPr lang="en-US" dirty="0"/>
          </a:p>
        </p:txBody>
      </p:sp>
      <p:sp>
        <p:nvSpPr>
          <p:cNvPr id="12" name="Text Placeholder 2">
            <a:hlinkClick r:id="rId17" action="ppaction://hlinksldjump"/>
            <a:extLst>
              <a:ext uri="{FF2B5EF4-FFF2-40B4-BE49-F238E27FC236}">
                <a16:creationId xmlns:a16="http://schemas.microsoft.com/office/drawing/2014/main" id="{A0B81793-8DE6-42DB-9A1E-18CBDD07744B}"/>
              </a:ext>
            </a:extLst>
          </p:cNvPr>
          <p:cNvSpPr>
            <a:spLocks noGrp="1"/>
          </p:cNvSpPr>
          <p:nvPr>
            <p:custDataLst>
              <p:tags r:id="rId9"/>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Configure </a:t>
            </a:r>
            <a:r>
              <a:rPr lang="en-US" altLang="en-US"/>
              <a:t>Hyper-V Settings</a:t>
            </a:r>
            <a:endParaRPr lang="en-US" dirty="0"/>
          </a:p>
        </p:txBody>
      </p:sp>
      <p:sp>
        <p:nvSpPr>
          <p:cNvPr id="16" name="Text Placeholder 2">
            <a:extLst>
              <a:ext uri="{FF2B5EF4-FFF2-40B4-BE49-F238E27FC236}">
                <a16:creationId xmlns:a16="http://schemas.microsoft.com/office/drawing/2014/main" id="{08076455-55F5-45F0-99DD-EFFE5C721102}"/>
              </a:ext>
            </a:extLst>
          </p:cNvPr>
          <p:cNvSpPr>
            <a:spLocks noGrp="1"/>
          </p:cNvSpPr>
          <p:nvPr>
            <p:custDataLst>
              <p:tags r:id="rId10"/>
            </p:custDataLst>
          </p:nvPr>
        </p:nvSpPr>
        <p:spPr bwMode="gray">
          <a:xfrm>
            <a:off x="4978400" y="3632200"/>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Manage </a:t>
            </a:r>
            <a:r>
              <a:rPr lang="en-US" altLang="en-US" b="1">
                <a:solidFill>
                  <a:schemeClr val="tx2"/>
                </a:solidFill>
              </a:rPr>
              <a:t>Virtual Switches</a:t>
            </a:r>
            <a:endParaRPr lang="en-US" b="1" dirty="0">
              <a:solidFill>
                <a:schemeClr val="tx2"/>
              </a:solidFill>
            </a:endParaRPr>
          </a:p>
        </p:txBody>
      </p:sp>
      <p:sp>
        <p:nvSpPr>
          <p:cNvPr id="23" name="Text Placeholder 2">
            <a:hlinkClick r:id="rId18" action="ppaction://hlinksldjump"/>
            <a:extLst>
              <a:ext uri="{FF2B5EF4-FFF2-40B4-BE49-F238E27FC236}">
                <a16:creationId xmlns:a16="http://schemas.microsoft.com/office/drawing/2014/main" id="{81C9A795-65D7-460A-A5EA-1E40826499C3}"/>
              </a:ext>
            </a:extLst>
          </p:cNvPr>
          <p:cNvSpPr>
            <a:spLocks noGrp="1"/>
          </p:cNvSpPr>
          <p:nvPr>
            <p:custDataLst>
              <p:tags r:id="rId11"/>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Manage Virtual Hard Disks</a:t>
            </a:r>
            <a:endParaRPr lang="en-US" dirty="0"/>
          </a:p>
        </p:txBody>
      </p:sp>
    </p:spTree>
    <p:extLst>
      <p:ext uri="{BB962C8B-B14F-4D97-AF65-F5344CB8AC3E}">
        <p14:creationId xmlns:p14="http://schemas.microsoft.com/office/powerpoint/2010/main" val="2407736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_B3UYJ1tsZ5R60UadBKufA"/>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LGWvn3gJuqwAFz2ms75By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VOhHu14qnCpFFqdW5bRh3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lMtE.Rw7M_ktlsWuI1IOdQ"/>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BSEDpZ0eEQ2wIiyG60NAM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FmWetgUqzLjjM9cbzhqhT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a.mWLMd8LftqEcohwTdtP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JiW4Oi5kS0786VYsHnjh8Q"/>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kfK94DXgd2DKP5BFRE03x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lMtE.Rw7M_ktlsWuI1IOd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BSEDpZ0eEQ2wIiyG60NAMw"/>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F7ShIYhanjrZ2N4lQ1gAU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szXMcNGjFHUSrSl08yhnE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KaxBhwKxgRJ77XHxQtgaUQ"/>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EgwcJzwqroqY_ED34evpg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SQI8CgHSI1GDKnHSRSVjh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lMtE.Rw7M_ktlsWuI1IOd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BSEDpZ0eEQ2wIiyG60NAMw"/>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F7ShIYhanjrZ2N4lQ1gAU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DdlnPkVLzoAW7o37mIMotA"/>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sq5aZPgbpiVw9EJPoJIAr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GNegksuPNZ1PlNqLKf18zQ"/>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GNegksuPNZ1PlNqLKf18z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iUhvx6XvecUlv.s3wLP2I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8KZdFlWTxiaiDXovZLLka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lMtE.Rw7M_ktlsWuI1IOdQ"/>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BSEDpZ0eEQ2wIiyG60NAM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F7ShIYhanjrZ2N4lQ1gAUg"/>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DdlnPkVLzoAW7o37mIMotA"/>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lyVv7ffEnFIt1hK4coT.Jg"/>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BoW1OX8uZTAWvFsppxWWUQ"/>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f5OBGnq41usVYee_IwhNI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f5OBGnq41usVYee_IwhNI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f5OBGnq41usVYee_IwhNIA"/>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f5OBGnq41usVYee_IwhNIA"/>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417</TotalTime>
  <Words>2394</Words>
  <Application>Microsoft Office PowerPoint</Application>
  <PresentationFormat>Widescreen</PresentationFormat>
  <Paragraphs>119</Paragraphs>
  <Slides>19</Slides>
  <Notes>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5" baseType="lpstr">
      <vt:lpstr>LiberationMono</vt:lpstr>
      <vt:lpstr>LiberationSans-Bold</vt:lpstr>
      <vt:lpstr>LiberationSerif</vt:lpstr>
      <vt:lpstr>LiberationSerif-Bold</vt:lpstr>
      <vt:lpstr>LiberationSerif-Italic</vt:lpstr>
      <vt:lpstr>Segoe</vt:lpstr>
      <vt:lpstr>Segoe,Bold</vt:lpstr>
      <vt:lpstr>Segoe,Italic</vt:lpstr>
      <vt:lpstr>Arial</vt:lpstr>
      <vt:lpstr>Georgia</vt:lpstr>
      <vt:lpstr>Segoe UI</vt:lpstr>
      <vt:lpstr>Symbol</vt:lpstr>
      <vt:lpstr>Wingdings</vt:lpstr>
      <vt:lpstr>White</vt:lpstr>
      <vt:lpstr>Contrast</vt:lpstr>
      <vt:lpstr>think-cell Slide</vt:lpstr>
      <vt:lpstr>Hyper-V Installation and Configuration</vt:lpstr>
      <vt:lpstr>Agenda</vt:lpstr>
      <vt:lpstr>PowerPoint Presentation</vt:lpstr>
      <vt:lpstr>Agenda</vt:lpstr>
      <vt:lpstr>Using Hyper-V Manager</vt:lpstr>
      <vt:lpstr>Agenda</vt:lpstr>
      <vt:lpstr>Configure Hyper-V settings</vt:lpstr>
      <vt:lpstr>Configure Hyper-V settings</vt:lpstr>
      <vt:lpstr>Agenda</vt:lpstr>
      <vt:lpstr>Manage virtual switches</vt:lpstr>
      <vt:lpstr>Manage virtual switches</vt:lpstr>
      <vt:lpstr>Best practices for configuring Hyper-V virtual networks</vt:lpstr>
      <vt:lpstr>New Hyper-V networking features in Windows Server 2016</vt:lpstr>
      <vt:lpstr>Agenda</vt:lpstr>
      <vt:lpstr>Manage virtual hard disks</vt:lpstr>
      <vt:lpstr>Manage virtual hard disks</vt:lpstr>
      <vt:lpstr>Manage virtual hard disks</vt:lpstr>
      <vt:lpstr>Manage virtual hard disks</vt:lpstr>
      <vt:lpstr>Manage virtual hard disks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Hyper-V Installation and Configuration</dc:title>
  <dc:subject/>
  <dc:creator>Lam Nguyen</dc:creator>
  <cp:keywords/>
  <dc:description/>
  <cp:lastModifiedBy>Lam Nguyen</cp:lastModifiedBy>
  <cp:revision>33</cp:revision>
  <cp:lastPrinted>2018-10-30T20:37:12Z</cp:lastPrinted>
  <dcterms:created xsi:type="dcterms:W3CDTF">2021-01-28T15:29:03Z</dcterms:created>
  <dcterms:modified xsi:type="dcterms:W3CDTF">2021-01-29T10:58:00Z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