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7"/>
  </p:notesMasterIdLst>
  <p:handoutMasterIdLst>
    <p:handoutMasterId r:id="rId18"/>
  </p:handoutMasterIdLst>
  <p:sldIdLst>
    <p:sldId id="256" r:id="rId3"/>
    <p:sldId id="3701" r:id="rId4"/>
    <p:sldId id="3828" r:id="rId5"/>
    <p:sldId id="3702" r:id="rId6"/>
    <p:sldId id="3831" r:id="rId7"/>
    <p:sldId id="3832" r:id="rId8"/>
    <p:sldId id="3833" r:id="rId9"/>
    <p:sldId id="3834" r:id="rId10"/>
    <p:sldId id="3824" r:id="rId11"/>
    <p:sldId id="3829" r:id="rId12"/>
    <p:sldId id="3830" r:id="rId13"/>
    <p:sldId id="3825" r:id="rId14"/>
    <p:sldId id="3826" r:id="rId15"/>
    <p:sldId id="3827" r:id="rId16"/>
  </p:sldIdLst>
  <p:sldSz cx="12192000" cy="6858000"/>
  <p:notesSz cx="7102475" cy="9388475"/>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65" d="100"/>
          <a:sy n="65" d="100"/>
        </p:scale>
        <p:origin x="708"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19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19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8"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6"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4"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0"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8"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2"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0"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4"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6"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8"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2"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4"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6"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image" Target="../media/image9.emf"/><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oleObject" Target="../embeddings/oleObject37.bin"/><Relationship Id="rId2" Type="http://schemas.openxmlformats.org/officeDocument/2006/relationships/tags" Target="../tags/tag366.xml"/><Relationship Id="rId16" Type="http://schemas.openxmlformats.org/officeDocument/2006/relationships/slide" Target="slide9.xml"/><Relationship Id="rId1" Type="http://schemas.openxmlformats.org/officeDocument/2006/relationships/vmlDrawing" Target="../drawings/vmlDrawing37.vml"/><Relationship Id="rId6" Type="http://schemas.openxmlformats.org/officeDocument/2006/relationships/tags" Target="../tags/tag370.xml"/><Relationship Id="rId11" Type="http://schemas.openxmlformats.org/officeDocument/2006/relationships/slideLayout" Target="../slideLayouts/slideLayout3.xml"/><Relationship Id="rId5" Type="http://schemas.openxmlformats.org/officeDocument/2006/relationships/tags" Target="../tags/tag369.xml"/><Relationship Id="rId15" Type="http://schemas.openxmlformats.org/officeDocument/2006/relationships/slide" Target="slide4.xml"/><Relationship Id="rId10" Type="http://schemas.openxmlformats.org/officeDocument/2006/relationships/tags" Target="../tags/tag374.xml"/><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12.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9.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image" Target="../media/image9.emf"/><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oleObject" Target="../embeddings/oleObject29.bin"/><Relationship Id="rId2" Type="http://schemas.openxmlformats.org/officeDocument/2006/relationships/tags" Target="../tags/tag336.xml"/><Relationship Id="rId16" Type="http://schemas.openxmlformats.org/officeDocument/2006/relationships/slide" Target="slide12.xml"/><Relationship Id="rId1" Type="http://schemas.openxmlformats.org/officeDocument/2006/relationships/vmlDrawing" Target="../drawings/vmlDrawing29.vml"/><Relationship Id="rId6" Type="http://schemas.openxmlformats.org/officeDocument/2006/relationships/tags" Target="../tags/tag340.xml"/><Relationship Id="rId11" Type="http://schemas.openxmlformats.org/officeDocument/2006/relationships/slideLayout" Target="../slideLayouts/slideLayout3.xml"/><Relationship Id="rId5" Type="http://schemas.openxmlformats.org/officeDocument/2006/relationships/tags" Target="../tags/tag339.xml"/><Relationship Id="rId15" Type="http://schemas.openxmlformats.org/officeDocument/2006/relationships/slide" Target="slide9.xml"/><Relationship Id="rId10" Type="http://schemas.openxmlformats.org/officeDocument/2006/relationships/tags" Target="../tags/tag344.xml"/><Relationship Id="rId4" Type="http://schemas.openxmlformats.org/officeDocument/2006/relationships/tags" Target="../tags/tag338.xml"/><Relationship Id="rId9" Type="http://schemas.openxmlformats.org/officeDocument/2006/relationships/tags" Target="../tags/tag343.xml"/><Relationship Id="rId1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image" Target="../media/image9.emf"/><Relationship Id="rId3" Type="http://schemas.openxmlformats.org/officeDocument/2006/relationships/tags" Target="../tags/tag354.xml"/><Relationship Id="rId7" Type="http://schemas.openxmlformats.org/officeDocument/2006/relationships/tags" Target="../tags/tag358.xml"/><Relationship Id="rId12" Type="http://schemas.openxmlformats.org/officeDocument/2006/relationships/oleObject" Target="../embeddings/oleObject34.bin"/><Relationship Id="rId2" Type="http://schemas.openxmlformats.org/officeDocument/2006/relationships/tags" Target="../tags/tag353.xml"/><Relationship Id="rId16" Type="http://schemas.openxmlformats.org/officeDocument/2006/relationships/slide" Target="slide12.xml"/><Relationship Id="rId1" Type="http://schemas.openxmlformats.org/officeDocument/2006/relationships/vmlDrawing" Target="../drawings/vmlDrawing34.vml"/><Relationship Id="rId6" Type="http://schemas.openxmlformats.org/officeDocument/2006/relationships/tags" Target="../tags/tag357.xml"/><Relationship Id="rId11" Type="http://schemas.openxmlformats.org/officeDocument/2006/relationships/slideLayout" Target="../slideLayouts/slideLayout3.xml"/><Relationship Id="rId5" Type="http://schemas.openxmlformats.org/officeDocument/2006/relationships/tags" Target="../tags/tag356.xml"/><Relationship Id="rId15" Type="http://schemas.openxmlformats.org/officeDocument/2006/relationships/slide" Target="slide4.xml"/><Relationship Id="rId10" Type="http://schemas.openxmlformats.org/officeDocument/2006/relationships/tags" Target="../tags/tag361.xml"/><Relationship Id="rId4" Type="http://schemas.openxmlformats.org/officeDocument/2006/relationships/tags" Target="../tags/tag355.xml"/><Relationship Id="rId9" Type="http://schemas.openxmlformats.org/officeDocument/2006/relationships/tags" Target="../tags/tag360.xml"/><Relationship Id="rId1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3672739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2"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Managing VMs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5D4DF3A-DCD7-45DC-88AE-C47D8826077B}"/>
              </a:ext>
            </a:extLst>
          </p:cNvPr>
          <p:cNvGraphicFramePr>
            <a:graphicFrameLocks noChangeAspect="1"/>
          </p:cNvGraphicFramePr>
          <p:nvPr>
            <p:custDataLst>
              <p:tags r:id="rId2"/>
            </p:custDataLst>
            <p:extLst>
              <p:ext uri="{D42A27DB-BD31-4B8C-83A1-F6EECF244321}">
                <p14:modId xmlns:p14="http://schemas.microsoft.com/office/powerpoint/2010/main" val="9915244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1619F96-C271-484C-924D-71E85D1F416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36F152C-E5EA-4F30-8DFA-AC67484EACA2}"/>
              </a:ext>
            </a:extLst>
          </p:cNvPr>
          <p:cNvSpPr>
            <a:spLocks noGrp="1"/>
          </p:cNvSpPr>
          <p:nvPr>
            <p:ph type="title"/>
          </p:nvPr>
        </p:nvSpPr>
        <p:spPr/>
        <p:txBody>
          <a:bodyPr/>
          <a:lstStyle/>
          <a:p>
            <a:r>
              <a:rPr lang="en-US" dirty="0"/>
              <a:t>Importing VMs</a:t>
            </a:r>
          </a:p>
        </p:txBody>
      </p:sp>
      <p:sp>
        <p:nvSpPr>
          <p:cNvPr id="3" name="Subtitle 2">
            <a:extLst>
              <a:ext uri="{FF2B5EF4-FFF2-40B4-BE49-F238E27FC236}">
                <a16:creationId xmlns:a16="http://schemas.microsoft.com/office/drawing/2014/main" id="{98B63B3C-0792-497A-B338-EF7C4B91A5B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159DBE6-DC45-4BB1-8B96-0B12DF833C42}"/>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6DA2CA15-9743-4510-A888-0AE6E1E1DFA1}"/>
              </a:ext>
            </a:extLst>
          </p:cNvPr>
          <p:cNvSpPr/>
          <p:nvPr/>
        </p:nvSpPr>
        <p:spPr>
          <a:xfrm>
            <a:off x="3657600" y="1242264"/>
            <a:ext cx="8181474" cy="4524315"/>
          </a:xfrm>
          <a:prstGeom prst="rect">
            <a:avLst/>
          </a:prstGeom>
        </p:spPr>
        <p:txBody>
          <a:bodyPr wrap="square">
            <a:spAutoFit/>
          </a:bodyPr>
          <a:lstStyle/>
          <a:p>
            <a:r>
              <a:rPr lang="en-US" dirty="0">
                <a:latin typeface="Segoe"/>
              </a:rPr>
              <a:t>In Windows Server 2016, you can import virtual machines from copies of virtual machine configurations, checkpoints, and virtual hard disk files, rather than specially exported virtual machines. This is beneficial in recovery situations where an operating system volume might have failed but the virtual machine files remain intact.</a:t>
            </a:r>
          </a:p>
          <a:p>
            <a:endParaRPr lang="en-US" dirty="0">
              <a:latin typeface="Segoe"/>
            </a:endParaRPr>
          </a:p>
          <a:p>
            <a:r>
              <a:rPr lang="en-US" dirty="0"/>
              <a:t>When importing a virtual machine, you have three options:</a:t>
            </a:r>
          </a:p>
          <a:p>
            <a:r>
              <a:rPr lang="en-US" dirty="0"/>
              <a:t>• </a:t>
            </a:r>
            <a:r>
              <a:rPr lang="en-US" b="1" dirty="0"/>
              <a:t>Register the virtual machine in-place (use the existing unique ID)</a:t>
            </a:r>
            <a:r>
              <a:rPr lang="en-US" dirty="0"/>
              <a:t>. This option creates a virtual machine by using the files in the existing location.</a:t>
            </a:r>
          </a:p>
          <a:p>
            <a:r>
              <a:rPr lang="en-US" dirty="0"/>
              <a:t>• </a:t>
            </a:r>
            <a:r>
              <a:rPr lang="en-US" b="1" dirty="0"/>
              <a:t>Restore the virtual machine (use the existing unique ID)</a:t>
            </a:r>
            <a:r>
              <a:rPr lang="en-US" dirty="0"/>
              <a:t>. This option copies the virtual machine files back to the location from which they were exported, and then creates a virtual machine by using the copied files. This option effectively functions as a restore from backup.</a:t>
            </a:r>
          </a:p>
          <a:p>
            <a:r>
              <a:rPr lang="en-US" dirty="0"/>
              <a:t>• </a:t>
            </a:r>
            <a:r>
              <a:rPr lang="en-US" b="1" dirty="0"/>
              <a:t>Copy the virtual machine (create a new unique ID)</a:t>
            </a:r>
            <a:r>
              <a:rPr lang="en-US" dirty="0"/>
              <a:t>. This option copies the virtual machine files to a new location that you can specify, and then creates a new virtual machine by using the copied files</a:t>
            </a:r>
          </a:p>
        </p:txBody>
      </p:sp>
    </p:spTree>
    <p:extLst>
      <p:ext uri="{BB962C8B-B14F-4D97-AF65-F5344CB8AC3E}">
        <p14:creationId xmlns:p14="http://schemas.microsoft.com/office/powerpoint/2010/main" val="401061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509E539-06F7-4263-B0B3-3CEDAEFEB7C6}"/>
              </a:ext>
            </a:extLst>
          </p:cNvPr>
          <p:cNvGraphicFramePr>
            <a:graphicFrameLocks noChangeAspect="1"/>
          </p:cNvGraphicFramePr>
          <p:nvPr>
            <p:custDataLst>
              <p:tags r:id="rId2"/>
            </p:custDataLst>
            <p:extLst>
              <p:ext uri="{D42A27DB-BD31-4B8C-83A1-F6EECF244321}">
                <p14:modId xmlns:p14="http://schemas.microsoft.com/office/powerpoint/2010/main" val="1864050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7D7D3DF-EED4-4E5E-B881-6D032D2FD10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7607AB3-CF12-4486-A9E8-37EED265FD17}"/>
              </a:ext>
            </a:extLst>
          </p:cNvPr>
          <p:cNvSpPr>
            <a:spLocks noGrp="1"/>
          </p:cNvSpPr>
          <p:nvPr>
            <p:ph type="title"/>
          </p:nvPr>
        </p:nvSpPr>
        <p:spPr/>
        <p:txBody>
          <a:bodyPr/>
          <a:lstStyle/>
          <a:p>
            <a:r>
              <a:rPr lang="en-US" dirty="0"/>
              <a:t>Exporting VMs</a:t>
            </a:r>
          </a:p>
        </p:txBody>
      </p:sp>
      <p:sp>
        <p:nvSpPr>
          <p:cNvPr id="3" name="Subtitle 2">
            <a:extLst>
              <a:ext uri="{FF2B5EF4-FFF2-40B4-BE49-F238E27FC236}">
                <a16:creationId xmlns:a16="http://schemas.microsoft.com/office/drawing/2014/main" id="{3F5FDF82-A447-43B2-A6E5-55904B1CA8E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B51557B-85DB-4CB1-93C7-3DF64252A7F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754304FE-AAA9-4B1F-A838-DA931A825907}"/>
              </a:ext>
            </a:extLst>
          </p:cNvPr>
          <p:cNvSpPr/>
          <p:nvPr/>
        </p:nvSpPr>
        <p:spPr>
          <a:xfrm>
            <a:off x="3641558" y="1371407"/>
            <a:ext cx="8181474" cy="1754326"/>
          </a:xfrm>
          <a:prstGeom prst="rect">
            <a:avLst/>
          </a:prstGeom>
        </p:spPr>
        <p:txBody>
          <a:bodyPr wrap="square">
            <a:spAutoFit/>
          </a:bodyPr>
          <a:lstStyle/>
          <a:p>
            <a:r>
              <a:rPr lang="en-US" dirty="0">
                <a:latin typeface="Segoe"/>
              </a:rPr>
              <a:t>When exporting a virtual machine, you can select one of the following options:</a:t>
            </a:r>
          </a:p>
          <a:p>
            <a:r>
              <a:rPr lang="en-US" dirty="0">
                <a:latin typeface="Symbol" panose="05050102010706020507" pitchFamily="18" charset="2"/>
              </a:rPr>
              <a:t>• </a:t>
            </a:r>
            <a:r>
              <a:rPr lang="en-US" b="1" dirty="0">
                <a:latin typeface="Segoe,Bold"/>
              </a:rPr>
              <a:t>Export a checkpoint</a:t>
            </a:r>
            <a:r>
              <a:rPr lang="en-US" dirty="0">
                <a:latin typeface="Segoe"/>
              </a:rPr>
              <a:t>. This enables you to create an exported virtual machine because it existed at the point of checkpoint creation. The exported virtual machine will have no checkpoints.</a:t>
            </a:r>
          </a:p>
          <a:p>
            <a:r>
              <a:rPr lang="en-US" dirty="0">
                <a:latin typeface="Symbol" panose="05050102010706020507" pitchFamily="18" charset="2"/>
              </a:rPr>
              <a:t>• </a:t>
            </a:r>
            <a:r>
              <a:rPr lang="en-US" b="1" dirty="0">
                <a:latin typeface="Segoe,Bold"/>
              </a:rPr>
              <a:t>Export virtual machine with checkpoints</a:t>
            </a:r>
            <a:r>
              <a:rPr lang="en-US" dirty="0">
                <a:latin typeface="Segoe"/>
              </a:rPr>
              <a:t>. This exports the virtual machine and all checkpoints that are associated with the virtual machine.</a:t>
            </a:r>
            <a:endParaRPr lang="en-US" dirty="0"/>
          </a:p>
        </p:txBody>
      </p:sp>
    </p:spTree>
    <p:extLst>
      <p:ext uri="{BB962C8B-B14F-4D97-AF65-F5344CB8AC3E}">
        <p14:creationId xmlns:p14="http://schemas.microsoft.com/office/powerpoint/2010/main" val="174296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120632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3"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4" action="ppaction://hlinksldjump"/>
            <a:extLst>
              <a:ext uri="{FF2B5EF4-FFF2-40B4-BE49-F238E27FC236}">
                <a16:creationId xmlns:a16="http://schemas.microsoft.com/office/drawing/2014/main" id="{B6FD4134-E784-46FB-82DC-BF1DD046AF10}"/>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Managing </a:t>
            </a:r>
            <a:r>
              <a:rPr lang="en-US"/>
              <a:t>VM state	</a:t>
            </a:r>
            <a:endParaRPr lang="en-US" dirty="0"/>
          </a:p>
        </p:txBody>
      </p:sp>
      <p:sp>
        <p:nvSpPr>
          <p:cNvPr id="16" name="Text Placeholder 2">
            <a:hlinkClick r:id="rId15" action="ppaction://hlinksldjump"/>
            <a:extLst>
              <a:ext uri="{FF2B5EF4-FFF2-40B4-BE49-F238E27FC236}">
                <a16:creationId xmlns:a16="http://schemas.microsoft.com/office/drawing/2014/main" id="{03538B57-8241-4ABF-82A6-CF2D8B826216}"/>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checkpoints</a:t>
            </a:r>
            <a:endParaRPr lang="en-US" dirty="0"/>
          </a:p>
        </p:txBody>
      </p:sp>
      <p:sp>
        <p:nvSpPr>
          <p:cNvPr id="10" name="Text Placeholder 2">
            <a:hlinkClick r:id="rId16" action="ppaction://hlinksldjump"/>
            <a:extLst>
              <a:ext uri="{FF2B5EF4-FFF2-40B4-BE49-F238E27FC236}">
                <a16:creationId xmlns:a16="http://schemas.microsoft.com/office/drawing/2014/main" id="{BCD27AA6-3A9E-4528-84C7-0874BF6A3F0F}"/>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Importing </a:t>
            </a:r>
            <a:r>
              <a:rPr lang="en-US" altLang="en-US"/>
              <a:t>and exporting VMs</a:t>
            </a:r>
            <a:endParaRPr lang="en-US" dirty="0"/>
          </a:p>
        </p:txBody>
      </p:sp>
      <p:sp>
        <p:nvSpPr>
          <p:cNvPr id="12" name="Text Placeholder 2">
            <a:extLst>
              <a:ext uri="{FF2B5EF4-FFF2-40B4-BE49-F238E27FC236}">
                <a16:creationId xmlns:a16="http://schemas.microsoft.com/office/drawing/2014/main" id="{CF0C2876-9C37-449A-8C05-2B35C703C9CC}"/>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Moving VMs</a:t>
            </a:r>
            <a:endParaRPr lang="en-US" b="1" dirty="0">
              <a:solidFill>
                <a:schemeClr val="tx2"/>
              </a:solidFill>
            </a:endParaRPr>
          </a:p>
        </p:txBody>
      </p:sp>
    </p:spTree>
    <p:extLst>
      <p:ext uri="{BB962C8B-B14F-4D97-AF65-F5344CB8AC3E}">
        <p14:creationId xmlns:p14="http://schemas.microsoft.com/office/powerpoint/2010/main" val="170551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3FE4B1F-B6F4-4E85-8CCA-8CAE898500AC}"/>
              </a:ext>
            </a:extLst>
          </p:cNvPr>
          <p:cNvGraphicFramePr>
            <a:graphicFrameLocks noChangeAspect="1"/>
          </p:cNvGraphicFramePr>
          <p:nvPr>
            <p:custDataLst>
              <p:tags r:id="rId2"/>
            </p:custDataLst>
            <p:extLst>
              <p:ext uri="{D42A27DB-BD31-4B8C-83A1-F6EECF244321}">
                <p14:modId xmlns:p14="http://schemas.microsoft.com/office/powerpoint/2010/main" val="4035790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618C012-C7C8-4991-ADB6-77A633EE4DB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66BEA64-974F-44A3-8B12-25CF1564FBA3}"/>
              </a:ext>
            </a:extLst>
          </p:cNvPr>
          <p:cNvSpPr>
            <a:spLocks noGrp="1"/>
          </p:cNvSpPr>
          <p:nvPr>
            <p:ph type="title"/>
          </p:nvPr>
        </p:nvSpPr>
        <p:spPr/>
        <p:txBody>
          <a:bodyPr/>
          <a:lstStyle/>
          <a:p>
            <a:r>
              <a:rPr lang="en-US" dirty="0"/>
              <a:t>Moving virtual machines</a:t>
            </a:r>
          </a:p>
        </p:txBody>
      </p:sp>
      <p:sp>
        <p:nvSpPr>
          <p:cNvPr id="3" name="Subtitle 2">
            <a:extLst>
              <a:ext uri="{FF2B5EF4-FFF2-40B4-BE49-F238E27FC236}">
                <a16:creationId xmlns:a16="http://schemas.microsoft.com/office/drawing/2014/main" id="{C666BCCC-7935-46ED-A4E3-CEA2CCB048D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E5F23F7-89C5-4E37-86E6-0368FD5D007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0113782-5001-4023-BBB5-6C2B334777B7}"/>
              </a:ext>
            </a:extLst>
          </p:cNvPr>
          <p:cNvSpPr/>
          <p:nvPr/>
        </p:nvSpPr>
        <p:spPr>
          <a:xfrm>
            <a:off x="3641558" y="1397675"/>
            <a:ext cx="7998754" cy="4247317"/>
          </a:xfrm>
          <a:prstGeom prst="rect">
            <a:avLst/>
          </a:prstGeom>
        </p:spPr>
        <p:txBody>
          <a:bodyPr wrap="square">
            <a:spAutoFit/>
          </a:bodyPr>
          <a:lstStyle/>
          <a:p>
            <a:r>
              <a:rPr lang="en-US" i="1" dirty="0">
                <a:latin typeface="Segoe,Italic"/>
              </a:rPr>
              <a:t>Live migration </a:t>
            </a:r>
            <a:r>
              <a:rPr lang="en-US" dirty="0">
                <a:latin typeface="Segoe"/>
              </a:rPr>
              <a:t>of a virtual machine is the process of moving the virtual machine from one Hyper-V host to another while the virtual machine is still running. However, users are not impacted because the state of the virtual machine is maintained during a live migration. Even the network connections to applications that are in use are maintained.</a:t>
            </a:r>
          </a:p>
          <a:p>
            <a:endParaRPr lang="en-US" dirty="0">
              <a:latin typeface="Segoe"/>
            </a:endParaRPr>
          </a:p>
          <a:p>
            <a:r>
              <a:rPr lang="en-US" dirty="0"/>
              <a:t>Before Windows Server 2012, the live migration of a virtual machine from one Hyper-V host to another required shared storage and failover clustering. When the live migration was performed, only configuration information was moved between the Hyper-V hosts.</a:t>
            </a:r>
          </a:p>
          <a:p>
            <a:r>
              <a:rPr lang="en-US" dirty="0"/>
              <a:t>Starting with Windows Server 2012, you could perform live migration without failover clustering or shared storage. If the virtual machine is stored on an SMB share, only the virtual machine configuration data is moved. If the virtual machine is stored locally on a Hyper-V host, all of the virtual machine data is copied to the new Hyper-V host.</a:t>
            </a:r>
          </a:p>
        </p:txBody>
      </p:sp>
    </p:spTree>
    <p:extLst>
      <p:ext uri="{BB962C8B-B14F-4D97-AF65-F5344CB8AC3E}">
        <p14:creationId xmlns:p14="http://schemas.microsoft.com/office/powerpoint/2010/main" val="5790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84ECF18-BAA0-41AD-9725-F73CAACEA401}"/>
              </a:ext>
            </a:extLst>
          </p:cNvPr>
          <p:cNvGraphicFramePr>
            <a:graphicFrameLocks noChangeAspect="1"/>
          </p:cNvGraphicFramePr>
          <p:nvPr>
            <p:custDataLst>
              <p:tags r:id="rId2"/>
            </p:custDataLst>
            <p:extLst>
              <p:ext uri="{D42A27DB-BD31-4B8C-83A1-F6EECF244321}">
                <p14:modId xmlns:p14="http://schemas.microsoft.com/office/powerpoint/2010/main" val="2672938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5F53A0D-5373-43CD-81F5-798234C736A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B51B128-5BDD-4523-B9F1-C4E540DFB70E}"/>
              </a:ext>
            </a:extLst>
          </p:cNvPr>
          <p:cNvSpPr>
            <a:spLocks noGrp="1"/>
          </p:cNvSpPr>
          <p:nvPr>
            <p:ph type="title"/>
          </p:nvPr>
        </p:nvSpPr>
        <p:spPr/>
        <p:txBody>
          <a:bodyPr/>
          <a:lstStyle/>
          <a:p>
            <a:r>
              <a:rPr lang="en-US" dirty="0"/>
              <a:t>Moving virtual machines</a:t>
            </a:r>
          </a:p>
        </p:txBody>
      </p:sp>
      <p:sp>
        <p:nvSpPr>
          <p:cNvPr id="3" name="Subtitle 2">
            <a:extLst>
              <a:ext uri="{FF2B5EF4-FFF2-40B4-BE49-F238E27FC236}">
                <a16:creationId xmlns:a16="http://schemas.microsoft.com/office/drawing/2014/main" id="{1EADDD98-7457-4848-81E3-4118CE6F2EE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C0B0D36-CE28-4A01-9F1F-7CAD8F41F650}"/>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9EBC5D4-6D20-406F-8231-C977FA8163ED}"/>
              </a:ext>
            </a:extLst>
          </p:cNvPr>
          <p:cNvSpPr/>
          <p:nvPr/>
        </p:nvSpPr>
        <p:spPr>
          <a:xfrm>
            <a:off x="3657600" y="1213197"/>
            <a:ext cx="7982712" cy="3970318"/>
          </a:xfrm>
          <a:prstGeom prst="rect">
            <a:avLst/>
          </a:prstGeom>
        </p:spPr>
        <p:txBody>
          <a:bodyPr wrap="square">
            <a:spAutoFit/>
          </a:bodyPr>
          <a:lstStyle/>
          <a:p>
            <a:r>
              <a:rPr lang="en-US" dirty="0">
                <a:latin typeface="Segoe"/>
              </a:rPr>
              <a:t>You also can use the move functionality to move some or all virtual machine files to a different location.</a:t>
            </a:r>
          </a:p>
          <a:p>
            <a:r>
              <a:rPr lang="en-US" dirty="0">
                <a:latin typeface="Segoe"/>
              </a:rPr>
              <a:t>For example, if you want to move virtual machine data from one volume to an SMB 3.0 share while keeping the virtual machine hosted in the same location, you have the following options:</a:t>
            </a:r>
          </a:p>
          <a:p>
            <a:pPr marL="285750" indent="-285750">
              <a:buFont typeface="Arial" panose="020B0604020202020204" pitchFamily="34" charset="0"/>
              <a:buChar char="•"/>
            </a:pPr>
            <a:r>
              <a:rPr lang="en-US" b="1" dirty="0">
                <a:latin typeface="Segoe,Bold"/>
              </a:rPr>
              <a:t>Move all the virtual machine’s data to a single location</a:t>
            </a:r>
            <a:r>
              <a:rPr lang="en-US" dirty="0">
                <a:latin typeface="Segoe"/>
              </a:rPr>
              <a:t>. This moves all configuration files,</a:t>
            </a:r>
          </a:p>
          <a:p>
            <a:pPr marL="285750" indent="-285750">
              <a:buFont typeface="Arial" panose="020B0604020202020204" pitchFamily="34" charset="0"/>
              <a:buChar char="•"/>
            </a:pPr>
            <a:r>
              <a:rPr lang="en-US" dirty="0">
                <a:latin typeface="Segoe"/>
              </a:rPr>
              <a:t>checkpoints, and virtual hard-disk files to the destination location.</a:t>
            </a:r>
          </a:p>
          <a:p>
            <a:pPr marL="285750" indent="-285750">
              <a:buFont typeface="Arial" panose="020B0604020202020204" pitchFamily="34" charset="0"/>
              <a:buChar char="•"/>
            </a:pPr>
            <a:r>
              <a:rPr lang="en-US" b="1" dirty="0">
                <a:latin typeface="Segoe,Bold"/>
              </a:rPr>
              <a:t>Move the virtual machine’s data to different locations</a:t>
            </a:r>
            <a:r>
              <a:rPr lang="en-US" dirty="0">
                <a:latin typeface="Segoe"/>
              </a:rPr>
              <a:t>. This moves the virtual machine’s configuration files, checkpoints, and virtual hard disks to separate locations.</a:t>
            </a:r>
          </a:p>
          <a:p>
            <a:pPr marL="285750" indent="-285750">
              <a:buFont typeface="Arial" panose="020B0604020202020204" pitchFamily="34" charset="0"/>
              <a:buChar char="•"/>
            </a:pPr>
            <a:r>
              <a:rPr lang="en-US" b="1" dirty="0"/>
              <a:t>Move the virtual machine’s virtual hard disks</a:t>
            </a:r>
            <a:r>
              <a:rPr lang="en-US" dirty="0"/>
              <a:t>. This moves the hard disks to a separate location while keeping the checkpoint and configuration files in the same location.</a:t>
            </a:r>
          </a:p>
        </p:txBody>
      </p:sp>
    </p:spTree>
    <p:extLst>
      <p:ext uri="{BB962C8B-B14F-4D97-AF65-F5344CB8AC3E}">
        <p14:creationId xmlns:p14="http://schemas.microsoft.com/office/powerpoint/2010/main" val="57618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18605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1"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Managing VM state	</a:t>
            </a:r>
          </a:p>
        </p:txBody>
      </p:sp>
      <p:sp>
        <p:nvSpPr>
          <p:cNvPr id="9" name="Text Placeholder 2">
            <a:hlinkClick r:id="rId14"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checkpoints</a:t>
            </a:r>
            <a:endParaRPr lang="en-US" dirty="0"/>
          </a:p>
        </p:txBody>
      </p:sp>
      <p:sp>
        <p:nvSpPr>
          <p:cNvPr id="10" name="Text Placeholder 2">
            <a:hlinkClick r:id="rId15" action="ppaction://hlinksldjump"/>
            <a:extLst>
              <a:ext uri="{FF2B5EF4-FFF2-40B4-BE49-F238E27FC236}">
                <a16:creationId xmlns:a16="http://schemas.microsoft.com/office/drawing/2014/main" id="{6572859F-548C-4BC5-B19C-ADEEBFF6BAC7}"/>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Importing and exporting VMs</a:t>
            </a:r>
            <a:endParaRPr lang="en-US" dirty="0"/>
          </a:p>
        </p:txBody>
      </p:sp>
      <p:sp>
        <p:nvSpPr>
          <p:cNvPr id="11" name="Text Placeholder 2">
            <a:hlinkClick r:id="rId16" action="ppaction://hlinksldjump"/>
            <a:extLst>
              <a:ext uri="{FF2B5EF4-FFF2-40B4-BE49-F238E27FC236}">
                <a16:creationId xmlns:a16="http://schemas.microsoft.com/office/drawing/2014/main" id="{1C2854BC-6CE4-4769-8A29-54CED4C250FB}"/>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Moving VMs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74A7FAE-424E-4F23-A1CD-A64039A7F215}"/>
              </a:ext>
            </a:extLst>
          </p:cNvPr>
          <p:cNvGraphicFramePr>
            <a:graphicFrameLocks noChangeAspect="1"/>
          </p:cNvGraphicFramePr>
          <p:nvPr>
            <p:custDataLst>
              <p:tags r:id="rId2"/>
            </p:custDataLst>
            <p:extLst>
              <p:ext uri="{D42A27DB-BD31-4B8C-83A1-F6EECF244321}">
                <p14:modId xmlns:p14="http://schemas.microsoft.com/office/powerpoint/2010/main" val="990067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F23A4C9-1483-4CA6-B9C9-00AA3DA86AA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B9BD4A3-4C52-413F-ADFF-B90115676828}"/>
              </a:ext>
            </a:extLst>
          </p:cNvPr>
          <p:cNvSpPr>
            <a:spLocks noGrp="1"/>
          </p:cNvSpPr>
          <p:nvPr>
            <p:ph type="title"/>
          </p:nvPr>
        </p:nvSpPr>
        <p:spPr/>
        <p:txBody>
          <a:bodyPr/>
          <a:lstStyle/>
          <a:p>
            <a:r>
              <a:rPr lang="en-US" dirty="0"/>
              <a:t>Managing VM state</a:t>
            </a:r>
          </a:p>
        </p:txBody>
      </p:sp>
      <p:sp>
        <p:nvSpPr>
          <p:cNvPr id="3" name="Subtitle 2">
            <a:extLst>
              <a:ext uri="{FF2B5EF4-FFF2-40B4-BE49-F238E27FC236}">
                <a16:creationId xmlns:a16="http://schemas.microsoft.com/office/drawing/2014/main" id="{18507B19-6246-4DD4-8F25-04A66B76BE9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0320601-ABEF-40E7-A4FD-F4B053A5BA4A}"/>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798A7ED-3920-4F70-8EE2-44235659006C}"/>
              </a:ext>
            </a:extLst>
          </p:cNvPr>
          <p:cNvSpPr/>
          <p:nvPr/>
        </p:nvSpPr>
        <p:spPr>
          <a:xfrm>
            <a:off x="3625516" y="1211470"/>
            <a:ext cx="8213558" cy="5355312"/>
          </a:xfrm>
          <a:prstGeom prst="rect">
            <a:avLst/>
          </a:prstGeom>
        </p:spPr>
        <p:txBody>
          <a:bodyPr wrap="square">
            <a:spAutoFit/>
          </a:bodyPr>
          <a:lstStyle/>
          <a:p>
            <a:r>
              <a:rPr lang="en-US" dirty="0">
                <a:latin typeface="Segoe"/>
              </a:rPr>
              <a:t>The states for a virtual machine are:</a:t>
            </a:r>
          </a:p>
          <a:p>
            <a:pPr marL="285750" indent="-285750">
              <a:buFont typeface="Arial" panose="020B0604020202020204" pitchFamily="34" charset="0"/>
              <a:buChar char="•"/>
            </a:pPr>
            <a:r>
              <a:rPr lang="en-US" b="1" dirty="0">
                <a:latin typeface="Segoe"/>
              </a:rPr>
              <a:t>Off</a:t>
            </a:r>
            <a:r>
              <a:rPr lang="en-US" dirty="0">
                <a:latin typeface="Segoe"/>
              </a:rPr>
              <a:t>. A virtual machine that is off does not use any memory or processing resources.</a:t>
            </a:r>
          </a:p>
          <a:p>
            <a:pPr marL="285750" indent="-285750">
              <a:buFont typeface="Arial" panose="020B0604020202020204" pitchFamily="34" charset="0"/>
              <a:buChar char="•"/>
            </a:pPr>
            <a:r>
              <a:rPr lang="en-US" b="1" dirty="0">
                <a:latin typeface="Segoe"/>
              </a:rPr>
              <a:t>Starting</a:t>
            </a:r>
            <a:r>
              <a:rPr lang="en-US" dirty="0">
                <a:latin typeface="Segoe"/>
              </a:rPr>
              <a:t>. A virtual machine that is starting verifies that resources are available before allocating those resources.</a:t>
            </a:r>
          </a:p>
          <a:p>
            <a:pPr marL="285750" indent="-285750">
              <a:buFont typeface="Arial" panose="020B0604020202020204" pitchFamily="34" charset="0"/>
              <a:buChar char="•"/>
            </a:pPr>
            <a:r>
              <a:rPr lang="en-US" b="1" dirty="0">
                <a:latin typeface="Segoe"/>
              </a:rPr>
              <a:t>Running</a:t>
            </a:r>
            <a:r>
              <a:rPr lang="en-US" dirty="0">
                <a:latin typeface="Segoe"/>
              </a:rPr>
              <a:t>. A virtual machine that is running uses the memory that has been allocated to it. It can also use the processing capacity that has been allocated to it.</a:t>
            </a:r>
          </a:p>
          <a:p>
            <a:pPr marL="285750" indent="-285750">
              <a:buFont typeface="Arial" panose="020B0604020202020204" pitchFamily="34" charset="0"/>
              <a:buChar char="•"/>
            </a:pPr>
            <a:r>
              <a:rPr lang="en-US" b="1" dirty="0">
                <a:latin typeface="Segoe"/>
              </a:rPr>
              <a:t>Paused</a:t>
            </a:r>
            <a:r>
              <a:rPr lang="en-US" dirty="0">
                <a:latin typeface="Segoe"/>
              </a:rPr>
              <a:t>. A paused virtual machine does not consume any processing capacity but it does still retain the memory that has been allocated to it.</a:t>
            </a:r>
          </a:p>
          <a:p>
            <a:pPr marL="285750" indent="-285750">
              <a:buFont typeface="Arial" panose="020B0604020202020204" pitchFamily="34" charset="0"/>
              <a:buChar char="•"/>
            </a:pPr>
            <a:r>
              <a:rPr lang="en-US" b="1" dirty="0">
                <a:latin typeface="Segoe"/>
              </a:rPr>
              <a:t>Saved</a:t>
            </a:r>
            <a:r>
              <a:rPr lang="en-US" dirty="0">
                <a:latin typeface="Segoe"/>
              </a:rPr>
              <a:t>. A saved virtual machine does not consume any memory or processing resources. The memory state for the virtual machine is saved as a file and is read when the virtual machine is started again.</a:t>
            </a:r>
          </a:p>
          <a:p>
            <a:pPr marL="285750" indent="-285750">
              <a:buFont typeface="Arial" panose="020B0604020202020204" pitchFamily="34" charset="0"/>
              <a:buChar char="•"/>
            </a:pPr>
            <a:r>
              <a:rPr lang="en-US" b="1" dirty="0"/>
              <a:t>Reset </a:t>
            </a:r>
            <a:r>
              <a:rPr lang="en-US" dirty="0" err="1"/>
              <a:t>Reset</a:t>
            </a:r>
            <a:r>
              <a:rPr lang="en-US" dirty="0"/>
              <a:t> the virtual machine. This is like pressing the reset button on your computer. You will lose the current state and any unsaved data in the virtual machine. This option is available when your virtual machine is in Running or Paused state.</a:t>
            </a:r>
          </a:p>
          <a:p>
            <a:pPr marL="285750" indent="-285750">
              <a:buFont typeface="Arial" panose="020B0604020202020204" pitchFamily="34" charset="0"/>
              <a:buChar char="•"/>
            </a:pPr>
            <a:r>
              <a:rPr lang="en-US" b="1" dirty="0"/>
              <a:t>Resume </a:t>
            </a:r>
            <a:r>
              <a:rPr lang="en-US" dirty="0"/>
              <a:t>When your virtual machine is paused, you can resume it and bring it online again</a:t>
            </a:r>
          </a:p>
        </p:txBody>
      </p:sp>
    </p:spTree>
    <p:extLst>
      <p:ext uri="{BB962C8B-B14F-4D97-AF65-F5344CB8AC3E}">
        <p14:creationId xmlns:p14="http://schemas.microsoft.com/office/powerpoint/2010/main" val="276642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510671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9"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4" action="ppaction://hlinksldjump"/>
            <a:extLst>
              <a:ext uri="{FF2B5EF4-FFF2-40B4-BE49-F238E27FC236}">
                <a16:creationId xmlns:a16="http://schemas.microsoft.com/office/drawing/2014/main" id="{B6FD4134-E784-46FB-82DC-BF1DD046AF10}"/>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Managing </a:t>
            </a:r>
            <a:r>
              <a:rPr lang="en-US"/>
              <a:t>VM state	</a:t>
            </a:r>
            <a:endParaRPr lang="en-US" dirty="0"/>
          </a:p>
        </p:txBody>
      </p:sp>
      <p:sp>
        <p:nvSpPr>
          <p:cNvPr id="16" name="Text Placeholder 2">
            <a:extLst>
              <a:ext uri="{FF2B5EF4-FFF2-40B4-BE49-F238E27FC236}">
                <a16:creationId xmlns:a16="http://schemas.microsoft.com/office/drawing/2014/main" id="{03538B57-8241-4ABF-82A6-CF2D8B826216}"/>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Managing checkpoints</a:t>
            </a:r>
            <a:endParaRPr lang="en-US" b="1" dirty="0">
              <a:solidFill>
                <a:schemeClr val="tx2"/>
              </a:solidFill>
            </a:endParaRPr>
          </a:p>
        </p:txBody>
      </p:sp>
      <p:sp>
        <p:nvSpPr>
          <p:cNvPr id="19" name="Text Placeholder 2">
            <a:hlinkClick r:id="rId15" action="ppaction://hlinksldjump"/>
            <a:extLst>
              <a:ext uri="{FF2B5EF4-FFF2-40B4-BE49-F238E27FC236}">
                <a16:creationId xmlns:a16="http://schemas.microsoft.com/office/drawing/2014/main" id="{F311A141-1801-4C25-A574-B16B3F55F706}"/>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Importing </a:t>
            </a:r>
            <a:r>
              <a:rPr lang="en-US" altLang="en-US"/>
              <a:t>and exporting VMs</a:t>
            </a:r>
            <a:endParaRPr lang="en-US" dirty="0"/>
          </a:p>
        </p:txBody>
      </p:sp>
      <p:sp>
        <p:nvSpPr>
          <p:cNvPr id="21" name="Text Placeholder 2">
            <a:hlinkClick r:id="rId16" action="ppaction://hlinksldjump"/>
            <a:extLst>
              <a:ext uri="{FF2B5EF4-FFF2-40B4-BE49-F238E27FC236}">
                <a16:creationId xmlns:a16="http://schemas.microsoft.com/office/drawing/2014/main" id="{2DFD9229-E137-4EBC-B5C2-7F9EA0161A2C}"/>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Moving VMs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5C21A6C-ECEC-4270-992A-C201E4B0FF01}"/>
              </a:ext>
            </a:extLst>
          </p:cNvPr>
          <p:cNvGraphicFramePr>
            <a:graphicFrameLocks noChangeAspect="1"/>
          </p:cNvGraphicFramePr>
          <p:nvPr>
            <p:custDataLst>
              <p:tags r:id="rId2"/>
            </p:custDataLst>
            <p:extLst>
              <p:ext uri="{D42A27DB-BD31-4B8C-83A1-F6EECF244321}">
                <p14:modId xmlns:p14="http://schemas.microsoft.com/office/powerpoint/2010/main" val="2952513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1BB8B6A-C9FC-4DF5-828E-55B700656C8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2B204B5-D638-4592-9CB7-6B2EBF1EFDA4}"/>
              </a:ext>
            </a:extLst>
          </p:cNvPr>
          <p:cNvSpPr>
            <a:spLocks noGrp="1"/>
          </p:cNvSpPr>
          <p:nvPr>
            <p:ph type="title"/>
          </p:nvPr>
        </p:nvSpPr>
        <p:spPr/>
        <p:txBody>
          <a:bodyPr/>
          <a:lstStyle/>
          <a:p>
            <a:r>
              <a:rPr lang="en-US" dirty="0"/>
              <a:t>Managing checkpoints</a:t>
            </a:r>
          </a:p>
        </p:txBody>
      </p:sp>
      <p:sp>
        <p:nvSpPr>
          <p:cNvPr id="3" name="Subtitle 2">
            <a:extLst>
              <a:ext uri="{FF2B5EF4-FFF2-40B4-BE49-F238E27FC236}">
                <a16:creationId xmlns:a16="http://schemas.microsoft.com/office/drawing/2014/main" id="{2F2E9812-A832-4259-99FD-A9A9743E8F9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2930EBB-8940-479B-B0E6-BC0968E54810}"/>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D764B824-86D8-4090-A118-9C8ABAB71C8A}"/>
              </a:ext>
            </a:extLst>
          </p:cNvPr>
          <p:cNvSpPr/>
          <p:nvPr/>
        </p:nvSpPr>
        <p:spPr>
          <a:xfrm>
            <a:off x="3673642" y="1204300"/>
            <a:ext cx="7966669" cy="3416320"/>
          </a:xfrm>
          <a:prstGeom prst="rect">
            <a:avLst/>
          </a:prstGeom>
        </p:spPr>
        <p:txBody>
          <a:bodyPr wrap="square">
            <a:spAutoFit/>
          </a:bodyPr>
          <a:lstStyle/>
          <a:p>
            <a:r>
              <a:rPr lang="en-US" dirty="0">
                <a:latin typeface="Segoe"/>
              </a:rPr>
              <a:t>Checkpoints are an important feature that allows administrators to make a snapshot of a virtual machine at a specific time. Windows Server 2016</a:t>
            </a:r>
          </a:p>
          <a:p>
            <a:r>
              <a:rPr lang="en-US" dirty="0">
                <a:latin typeface="Segoe"/>
              </a:rPr>
              <a:t>also provides production checkpoints and standard checkpoints, with the default being production checkpoints.</a:t>
            </a:r>
          </a:p>
          <a:p>
            <a:endParaRPr lang="en-US" dirty="0">
              <a:latin typeface="Segoe"/>
            </a:endParaRPr>
          </a:p>
          <a:p>
            <a:r>
              <a:rPr lang="en-US" b="1" dirty="0"/>
              <a:t>Note: </a:t>
            </a:r>
            <a:r>
              <a:rPr lang="en-US" dirty="0"/>
              <a:t>Ensure that you only use checkpoints with those server applications that support the use of checkpoints. Reverting to a previous checkpoint on a computer, that hosts an application that does not support virtual machine checkpoints, might lead to data corruption or loss. You can use a standard checkpoint or a production checkpoint. Most applications must be stopped to use a standard checkpoint. You can use production checkpoints in cases where backup software is supported.</a:t>
            </a:r>
          </a:p>
        </p:txBody>
      </p:sp>
    </p:spTree>
    <p:extLst>
      <p:ext uri="{BB962C8B-B14F-4D97-AF65-F5344CB8AC3E}">
        <p14:creationId xmlns:p14="http://schemas.microsoft.com/office/powerpoint/2010/main" val="171834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230FA4C-94F6-4C61-8CB1-B2FB380F4509}"/>
              </a:ext>
            </a:extLst>
          </p:cNvPr>
          <p:cNvGraphicFramePr>
            <a:graphicFrameLocks noChangeAspect="1"/>
          </p:cNvGraphicFramePr>
          <p:nvPr>
            <p:custDataLst>
              <p:tags r:id="rId2"/>
            </p:custDataLst>
            <p:extLst>
              <p:ext uri="{D42A27DB-BD31-4B8C-83A1-F6EECF244321}">
                <p14:modId xmlns:p14="http://schemas.microsoft.com/office/powerpoint/2010/main" val="2701877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4B0C5AA-CD57-498A-AA9B-3D1844537AD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BD0341F-E0E2-4E45-9079-A18CCE051F95}"/>
              </a:ext>
            </a:extLst>
          </p:cNvPr>
          <p:cNvSpPr>
            <a:spLocks noGrp="1"/>
          </p:cNvSpPr>
          <p:nvPr>
            <p:ph type="title"/>
          </p:nvPr>
        </p:nvSpPr>
        <p:spPr/>
        <p:txBody>
          <a:bodyPr/>
          <a:lstStyle/>
          <a:p>
            <a:r>
              <a:rPr lang="en-US" dirty="0"/>
              <a:t>Managing checkpoints</a:t>
            </a:r>
          </a:p>
        </p:txBody>
      </p:sp>
      <p:sp>
        <p:nvSpPr>
          <p:cNvPr id="3" name="Subtitle 2">
            <a:extLst>
              <a:ext uri="{FF2B5EF4-FFF2-40B4-BE49-F238E27FC236}">
                <a16:creationId xmlns:a16="http://schemas.microsoft.com/office/drawing/2014/main" id="{8EA6F05B-D115-4145-AEFF-8F4471B68D84}"/>
              </a:ext>
            </a:extLst>
          </p:cNvPr>
          <p:cNvSpPr>
            <a:spLocks noGrp="1"/>
          </p:cNvSpPr>
          <p:nvPr>
            <p:ph type="subTitle" idx="1"/>
          </p:nvPr>
        </p:nvSpPr>
        <p:spPr>
          <a:xfrm>
            <a:off x="554736" y="3659644"/>
            <a:ext cx="2514600" cy="246221"/>
          </a:xfrm>
        </p:spPr>
        <p:txBody>
          <a:bodyPr/>
          <a:lstStyle/>
          <a:p>
            <a:r>
              <a:rPr lang="en-US" b="1" dirty="0"/>
              <a:t>Creating a checkpoint</a:t>
            </a:r>
            <a:endParaRPr lang="en-US" dirty="0"/>
          </a:p>
        </p:txBody>
      </p:sp>
      <p:sp>
        <p:nvSpPr>
          <p:cNvPr id="4" name="Text Placeholder 3">
            <a:extLst>
              <a:ext uri="{FF2B5EF4-FFF2-40B4-BE49-F238E27FC236}">
                <a16:creationId xmlns:a16="http://schemas.microsoft.com/office/drawing/2014/main" id="{61AF212C-59A6-40A5-AEB6-AA5C8F7A26F2}"/>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9EE3AAF-35E2-4AB4-8C4C-BD0D806420E4}"/>
              </a:ext>
            </a:extLst>
          </p:cNvPr>
          <p:cNvSpPr/>
          <p:nvPr/>
        </p:nvSpPr>
        <p:spPr>
          <a:xfrm>
            <a:off x="3657600" y="1105098"/>
            <a:ext cx="7982712" cy="5355312"/>
          </a:xfrm>
          <a:prstGeom prst="rect">
            <a:avLst/>
          </a:prstGeom>
        </p:spPr>
        <p:txBody>
          <a:bodyPr wrap="square">
            <a:spAutoFit/>
          </a:bodyPr>
          <a:lstStyle/>
          <a:p>
            <a:r>
              <a:rPr lang="en-US" dirty="0">
                <a:latin typeface="Segoe"/>
              </a:rPr>
              <a:t>Each virtual machine can have a maximum of 50 checkpoints.</a:t>
            </a:r>
          </a:p>
          <a:p>
            <a:r>
              <a:rPr lang="en-US" dirty="0">
                <a:latin typeface="Segoe"/>
              </a:rPr>
              <a:t>When creating checkpoints for multiple virtual machines that have dependencies, you should create them at the same time. This ensures synchronization of items such as computer account passwords. Remember</a:t>
            </a:r>
          </a:p>
          <a:p>
            <a:r>
              <a:rPr lang="en-US" dirty="0">
                <a:latin typeface="Segoe"/>
              </a:rPr>
              <a:t>that when you revert to a checkpoint, you are reverting to a computer’s state at that specific time. If you revert a computer back to a point before it performed a computer password change with a domain controller, you must rejoin that computer to the domain.</a:t>
            </a:r>
          </a:p>
          <a:p>
            <a:endParaRPr lang="en-US" dirty="0">
              <a:latin typeface="Segoe"/>
            </a:endParaRPr>
          </a:p>
          <a:p>
            <a:r>
              <a:rPr lang="en-US" b="1" dirty="0"/>
              <a:t>Checkpoints do not replace backups</a:t>
            </a:r>
          </a:p>
          <a:p>
            <a:r>
              <a:rPr lang="en-US" dirty="0"/>
              <a:t>Checkpoints are not a replacement for backups. Checkpoint data is stored on the same volume as the virtual hard disk. If the volume that hosts these files fails, both the checkpoint and the virtual hard disk files are lost. You can create a backup from a checkpoint by performing a virtual machine export of a checkpoint. </a:t>
            </a:r>
          </a:p>
          <a:p>
            <a:r>
              <a:rPr lang="en-US" dirty="0"/>
              <a:t>When you export the checkpoint, Hyper-V creates full virtual hard disks that represent the state of the virtual machine when you created the checkpoint. If you choose to export an entire virtual machine, all checkpoints that are associated with the virtual machine are also exported.</a:t>
            </a:r>
          </a:p>
        </p:txBody>
      </p:sp>
    </p:spTree>
    <p:extLst>
      <p:ext uri="{BB962C8B-B14F-4D97-AF65-F5344CB8AC3E}">
        <p14:creationId xmlns:p14="http://schemas.microsoft.com/office/powerpoint/2010/main" val="139687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BB07C20-0C1B-4CFC-A476-6216D537BEBB}"/>
              </a:ext>
            </a:extLst>
          </p:cNvPr>
          <p:cNvGraphicFramePr>
            <a:graphicFrameLocks noChangeAspect="1"/>
          </p:cNvGraphicFramePr>
          <p:nvPr>
            <p:custDataLst>
              <p:tags r:id="rId2"/>
            </p:custDataLst>
            <p:extLst>
              <p:ext uri="{D42A27DB-BD31-4B8C-83A1-F6EECF244321}">
                <p14:modId xmlns:p14="http://schemas.microsoft.com/office/powerpoint/2010/main" val="3071022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7492B4A-2E33-4753-B2AB-A10D82817A3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BD0341F-E0E2-4E45-9079-A18CCE051F95}"/>
              </a:ext>
            </a:extLst>
          </p:cNvPr>
          <p:cNvSpPr>
            <a:spLocks noGrp="1"/>
          </p:cNvSpPr>
          <p:nvPr>
            <p:ph type="title"/>
          </p:nvPr>
        </p:nvSpPr>
        <p:spPr/>
        <p:txBody>
          <a:bodyPr/>
          <a:lstStyle/>
          <a:p>
            <a:r>
              <a:rPr lang="en-US" dirty="0"/>
              <a:t>Managing checkpoints</a:t>
            </a:r>
          </a:p>
        </p:txBody>
      </p:sp>
      <p:sp>
        <p:nvSpPr>
          <p:cNvPr id="3" name="Subtitle 2">
            <a:extLst>
              <a:ext uri="{FF2B5EF4-FFF2-40B4-BE49-F238E27FC236}">
                <a16:creationId xmlns:a16="http://schemas.microsoft.com/office/drawing/2014/main" id="{8EA6F05B-D115-4145-AEFF-8F4471B68D84}"/>
              </a:ext>
            </a:extLst>
          </p:cNvPr>
          <p:cNvSpPr>
            <a:spLocks noGrp="1"/>
          </p:cNvSpPr>
          <p:nvPr>
            <p:ph type="subTitle" idx="1"/>
          </p:nvPr>
        </p:nvSpPr>
        <p:spPr>
          <a:xfrm>
            <a:off x="554736" y="3659644"/>
            <a:ext cx="2514600" cy="246221"/>
          </a:xfrm>
        </p:spPr>
        <p:txBody>
          <a:bodyPr/>
          <a:lstStyle/>
          <a:p>
            <a:r>
              <a:rPr lang="en-US" b="1" dirty="0"/>
              <a:t>Creating a checkpoint</a:t>
            </a:r>
            <a:endParaRPr lang="en-US" dirty="0"/>
          </a:p>
        </p:txBody>
      </p:sp>
      <p:sp>
        <p:nvSpPr>
          <p:cNvPr id="4" name="Text Placeholder 3">
            <a:extLst>
              <a:ext uri="{FF2B5EF4-FFF2-40B4-BE49-F238E27FC236}">
                <a16:creationId xmlns:a16="http://schemas.microsoft.com/office/drawing/2014/main" id="{61AF212C-59A6-40A5-AEB6-AA5C8F7A26F2}"/>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9EE3AAF-35E2-4AB4-8C4C-BD0D806420E4}"/>
              </a:ext>
            </a:extLst>
          </p:cNvPr>
          <p:cNvSpPr/>
          <p:nvPr/>
        </p:nvSpPr>
        <p:spPr>
          <a:xfrm>
            <a:off x="3657600" y="1274375"/>
            <a:ext cx="7982712" cy="4770537"/>
          </a:xfrm>
          <a:prstGeom prst="rect">
            <a:avLst/>
          </a:prstGeom>
        </p:spPr>
        <p:txBody>
          <a:bodyPr wrap="square">
            <a:spAutoFit/>
          </a:bodyPr>
          <a:lstStyle/>
          <a:p>
            <a:r>
              <a:rPr lang="en-US" sz="1600" b="1" dirty="0"/>
              <a:t>Standard checkpoints</a:t>
            </a:r>
          </a:p>
          <a:p>
            <a:r>
              <a:rPr lang="en-US" sz="1600" dirty="0"/>
              <a:t>When you create a standard checkpoint, Hyper-V creates an .</a:t>
            </a:r>
            <a:r>
              <a:rPr lang="en-US" sz="1600" dirty="0" err="1"/>
              <a:t>avhd</a:t>
            </a:r>
            <a:r>
              <a:rPr lang="en-US" sz="1600" dirty="0"/>
              <a:t> file (differencing disk) that stores the data that differentiates the checkpoint from either the previous checkpoint or the parent virtual hard disk.</a:t>
            </a:r>
          </a:p>
          <a:p>
            <a:r>
              <a:rPr lang="en-US" sz="1600" dirty="0"/>
              <a:t>When you delete standard checkpoints, this data is either discarded, or merged into the previous checkpoint or parent virtual hard disk. For example, if you delete the most recent checkpoint of a virtual machine, the data is discarded. If you delete the second-to-last checkpoint of a virtual machine, the content of the differencing virtual hard disk merges with its parent, so that the earlier and latter checkpoint states of the virtual machine retain their integrity.</a:t>
            </a:r>
          </a:p>
          <a:p>
            <a:endParaRPr lang="en-US" sz="1600" dirty="0"/>
          </a:p>
          <a:p>
            <a:r>
              <a:rPr lang="en-US" sz="1600" b="1" dirty="0"/>
              <a:t>Production checkpoints</a:t>
            </a:r>
          </a:p>
          <a:p>
            <a:r>
              <a:rPr lang="en-US" sz="1600" dirty="0"/>
              <a:t>When you create a production checkpoint, Windows Server 2016 uses Volume Shadow Copy Service (VSS) (or File System Freeze, for Linux). This places the virtual machine in a safe state to create a checkpoint that can be recovered in the same way as any VSS or application backup. Unlike standard checkpoints that save all memory and processing in the checkpoint, production checkpoints are closer to a state backup. </a:t>
            </a:r>
          </a:p>
          <a:p>
            <a:r>
              <a:rPr lang="en-US" sz="1600" dirty="0"/>
              <a:t>Production checkpoints require a virtual machine to start from an offline state to restore the checkpoint.</a:t>
            </a:r>
          </a:p>
        </p:txBody>
      </p:sp>
    </p:spTree>
    <p:extLst>
      <p:ext uri="{BB962C8B-B14F-4D97-AF65-F5344CB8AC3E}">
        <p14:creationId xmlns:p14="http://schemas.microsoft.com/office/powerpoint/2010/main" val="227338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5E5330-7AA6-4395-B0E7-8249A3AC3BE6}"/>
              </a:ext>
            </a:extLst>
          </p:cNvPr>
          <p:cNvGraphicFramePr>
            <a:graphicFrameLocks noChangeAspect="1"/>
          </p:cNvGraphicFramePr>
          <p:nvPr>
            <p:custDataLst>
              <p:tags r:id="rId2"/>
            </p:custDataLst>
            <p:extLst>
              <p:ext uri="{D42A27DB-BD31-4B8C-83A1-F6EECF244321}">
                <p14:modId xmlns:p14="http://schemas.microsoft.com/office/powerpoint/2010/main" val="4214424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B46FE2C-90BD-419D-84B0-9D61760612D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2AC0923-5DCE-4BCA-ABB1-D992CF6D2293}"/>
              </a:ext>
            </a:extLst>
          </p:cNvPr>
          <p:cNvSpPr>
            <a:spLocks noGrp="1"/>
          </p:cNvSpPr>
          <p:nvPr>
            <p:ph type="title"/>
          </p:nvPr>
        </p:nvSpPr>
        <p:spPr/>
        <p:txBody>
          <a:bodyPr/>
          <a:lstStyle/>
          <a:p>
            <a:r>
              <a:rPr lang="en-US" dirty="0"/>
              <a:t>Managing checkpoints</a:t>
            </a:r>
          </a:p>
        </p:txBody>
      </p:sp>
      <p:sp>
        <p:nvSpPr>
          <p:cNvPr id="3" name="Subtitle 2">
            <a:extLst>
              <a:ext uri="{FF2B5EF4-FFF2-40B4-BE49-F238E27FC236}">
                <a16:creationId xmlns:a16="http://schemas.microsoft.com/office/drawing/2014/main" id="{BBEF54B2-E814-45C6-BA55-BC209FC8CF47}"/>
              </a:ext>
            </a:extLst>
          </p:cNvPr>
          <p:cNvSpPr>
            <a:spLocks noGrp="1"/>
          </p:cNvSpPr>
          <p:nvPr>
            <p:ph type="subTitle" idx="1"/>
          </p:nvPr>
        </p:nvSpPr>
        <p:spPr>
          <a:xfrm>
            <a:off x="554736" y="3659644"/>
            <a:ext cx="2514600" cy="246221"/>
          </a:xfrm>
        </p:spPr>
        <p:txBody>
          <a:bodyPr/>
          <a:lstStyle/>
          <a:p>
            <a:endParaRPr lang="en-US" dirty="0"/>
          </a:p>
        </p:txBody>
      </p:sp>
      <p:sp>
        <p:nvSpPr>
          <p:cNvPr id="4" name="Text Placeholder 3">
            <a:extLst>
              <a:ext uri="{FF2B5EF4-FFF2-40B4-BE49-F238E27FC236}">
                <a16:creationId xmlns:a16="http://schemas.microsoft.com/office/drawing/2014/main" id="{74FD021C-645A-4F73-8270-2B6B93467149}"/>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5C004F7A-C884-47F3-97DD-30BDB133E987}"/>
              </a:ext>
            </a:extLst>
          </p:cNvPr>
          <p:cNvSpPr/>
          <p:nvPr/>
        </p:nvSpPr>
        <p:spPr>
          <a:xfrm>
            <a:off x="3641557" y="1282556"/>
            <a:ext cx="8165431" cy="2585323"/>
          </a:xfrm>
          <a:prstGeom prst="rect">
            <a:avLst/>
          </a:prstGeom>
        </p:spPr>
        <p:txBody>
          <a:bodyPr wrap="square">
            <a:spAutoFit/>
          </a:bodyPr>
          <a:lstStyle/>
          <a:p>
            <a:r>
              <a:rPr lang="en-US" dirty="0"/>
              <a:t>When you apply a checkpoint, the virtual machine reverts to the configuration that existed at the time that it took the checkpoint. Reverting to a checkpoint does not delete any existing checkpoints. If you revert to a checkpoint after making a configuration change, you receive a prompt to create a checkpoint.</a:t>
            </a:r>
          </a:p>
          <a:p>
            <a:r>
              <a:rPr lang="en-US" dirty="0"/>
              <a:t>Creating a new checkpoint is necessary only if you want to return to that current configuration.</a:t>
            </a:r>
          </a:p>
          <a:p>
            <a:r>
              <a:rPr lang="en-US" dirty="0"/>
              <a:t>You can create checkpoint trees that have different branches. </a:t>
            </a:r>
            <a:r>
              <a:rPr lang="en-US" dirty="0" err="1"/>
              <a:t>ou</a:t>
            </a:r>
            <a:r>
              <a:rPr lang="en-US" dirty="0"/>
              <a:t> can have multiple branches if you do not exceed the 50-checkpoint limit per virtual machine.</a:t>
            </a:r>
          </a:p>
        </p:txBody>
      </p:sp>
    </p:spTree>
    <p:extLst>
      <p:ext uri="{BB962C8B-B14F-4D97-AF65-F5344CB8AC3E}">
        <p14:creationId xmlns:p14="http://schemas.microsoft.com/office/powerpoint/2010/main" val="170225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217755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9"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4" action="ppaction://hlinksldjump"/>
            <a:extLst>
              <a:ext uri="{FF2B5EF4-FFF2-40B4-BE49-F238E27FC236}">
                <a16:creationId xmlns:a16="http://schemas.microsoft.com/office/drawing/2014/main" id="{B6FD4134-E784-46FB-82DC-BF1DD046AF10}"/>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Managing </a:t>
            </a:r>
            <a:r>
              <a:rPr lang="en-US"/>
              <a:t>VM state	</a:t>
            </a:r>
            <a:endParaRPr lang="en-US" dirty="0"/>
          </a:p>
        </p:txBody>
      </p:sp>
      <p:sp>
        <p:nvSpPr>
          <p:cNvPr id="16" name="Text Placeholder 2">
            <a:hlinkClick r:id="rId15" action="ppaction://hlinksldjump"/>
            <a:extLst>
              <a:ext uri="{FF2B5EF4-FFF2-40B4-BE49-F238E27FC236}">
                <a16:creationId xmlns:a16="http://schemas.microsoft.com/office/drawing/2014/main" id="{03538B57-8241-4ABF-82A6-CF2D8B826216}"/>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Managing checkpoints</a:t>
            </a:r>
            <a:endParaRPr lang="en-US" dirty="0"/>
          </a:p>
        </p:txBody>
      </p:sp>
      <p:sp>
        <p:nvSpPr>
          <p:cNvPr id="10" name="Text Placeholder 2">
            <a:extLst>
              <a:ext uri="{FF2B5EF4-FFF2-40B4-BE49-F238E27FC236}">
                <a16:creationId xmlns:a16="http://schemas.microsoft.com/office/drawing/2014/main" id="{BCD27AA6-3A9E-4528-84C7-0874BF6A3F0F}"/>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Importing </a:t>
            </a:r>
            <a:r>
              <a:rPr lang="en-US" altLang="en-US" b="1">
                <a:solidFill>
                  <a:schemeClr val="tx2"/>
                </a:solidFill>
              </a:rPr>
              <a:t>and exporting VMs</a:t>
            </a:r>
            <a:endParaRPr lang="en-US" b="1" dirty="0">
              <a:solidFill>
                <a:schemeClr val="tx2"/>
              </a:solidFill>
            </a:endParaRPr>
          </a:p>
        </p:txBody>
      </p:sp>
      <p:sp>
        <p:nvSpPr>
          <p:cNvPr id="12" name="Text Placeholder 2">
            <a:hlinkClick r:id="rId16" action="ppaction://hlinksldjump"/>
            <a:extLst>
              <a:ext uri="{FF2B5EF4-FFF2-40B4-BE49-F238E27FC236}">
                <a16:creationId xmlns:a16="http://schemas.microsoft.com/office/drawing/2014/main" id="{A59D42BF-7AE0-438B-BB40-B724A0463B68}"/>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Moving VMs</a:t>
            </a:r>
            <a:endParaRPr lang="en-US" dirty="0"/>
          </a:p>
        </p:txBody>
      </p:sp>
    </p:spTree>
    <p:extLst>
      <p:ext uri="{BB962C8B-B14F-4D97-AF65-F5344CB8AC3E}">
        <p14:creationId xmlns:p14="http://schemas.microsoft.com/office/powerpoint/2010/main" val="1713512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LGcE.r3ku8jdr3ao3XYD6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BURY0WyUwl8OWbpxb2UT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5Y3rBlC_4h.3pPDwW1mjH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jbZwsGxH11vz4zHGYr.5I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bWM5y7wEFVRH1kV6IGzD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5_JNprWlut3HZ5pUQ_U0u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RgYkcTGa6O2JLWBY_3PU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mTeW.BrHv7LjLDh2hhYym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K2Xp.6OqFMuZfjs.Hlwlh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cAwDpU_FePQ2mrdvd4tJp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OBGf9R4_02GyoCReeoACw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jbZwsGxH11vz4zHGYr.5I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bWM5y7wEFVRH1kV6IGzDA"/>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I_pR0wsd4rg3LHuJsWFjB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4Swp09neT4gW.diLvWpU0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aChWVHGYnt_EjHGK6LsI0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61uV.jkQBDv2pr85eGXyC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jbZwsGxH11vz4zHGYr.5I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bWM5y7wEFVRH1kV6IGzD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I_pR0wsd4rg3LHuJsWFjB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Eu47oFkrRvQMF74W3XHfO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btdGDze3zD5bUNuM4LeQv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_POPngEVXmkVt_F1hBuIoA"/>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62</TotalTime>
  <Words>1495</Words>
  <Application>Microsoft Office PowerPoint</Application>
  <PresentationFormat>Widescreen</PresentationFormat>
  <Paragraphs>80</Paragraphs>
  <Slides>14</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5" baseType="lpstr">
      <vt:lpstr>Segoe</vt:lpstr>
      <vt:lpstr>Segoe,Bold</vt:lpstr>
      <vt:lpstr>Segoe,Italic</vt:lpstr>
      <vt:lpstr>Arial</vt:lpstr>
      <vt:lpstr>Georgia</vt:lpstr>
      <vt:lpstr>Segoe UI</vt:lpstr>
      <vt:lpstr>Symbol</vt:lpstr>
      <vt:lpstr>Wingdings</vt:lpstr>
      <vt:lpstr>White</vt:lpstr>
      <vt:lpstr>Contrast</vt:lpstr>
      <vt:lpstr>think-cell Slide</vt:lpstr>
      <vt:lpstr>Managing VMs</vt:lpstr>
      <vt:lpstr>Agenda</vt:lpstr>
      <vt:lpstr>Managing VM state</vt:lpstr>
      <vt:lpstr>Agenda</vt:lpstr>
      <vt:lpstr>Managing checkpoints</vt:lpstr>
      <vt:lpstr>Managing checkpoints</vt:lpstr>
      <vt:lpstr>Managing checkpoints</vt:lpstr>
      <vt:lpstr>Managing checkpoints</vt:lpstr>
      <vt:lpstr>Agenda</vt:lpstr>
      <vt:lpstr>Importing VMs</vt:lpstr>
      <vt:lpstr>Exporting VMs</vt:lpstr>
      <vt:lpstr>Agenda</vt:lpstr>
      <vt:lpstr>Moving virtual machines</vt:lpstr>
      <vt:lpstr>Moving virtual machines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VMs</dc:title>
  <dc:subject/>
  <dc:creator>Lam Nguyen</dc:creator>
  <cp:keywords/>
  <dc:description/>
  <cp:lastModifiedBy>Lam Nguyen</cp:lastModifiedBy>
  <cp:revision>17</cp:revision>
  <cp:lastPrinted>2018-10-30T20:37:12Z</cp:lastPrinted>
  <dcterms:created xsi:type="dcterms:W3CDTF">2021-01-30T06:04:19Z</dcterms:created>
  <dcterms:modified xsi:type="dcterms:W3CDTF">2021-02-19T11:24:44Z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