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2475" cy="9388475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497640-9F12-D0D7-23C7-745A10EB2387}" name="Srikanth Jayarajan" initials="SJ" userId="dMYpSlfjzFcYPEDsXjVgLmU1LCIkAjLNCqtAilE+2dM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21" autoAdjust="0"/>
  </p:normalViewPr>
  <p:slideViewPr>
    <p:cSldViewPr snapToGrid="0" snapToObjects="1">
      <p:cViewPr varScale="1">
        <p:scale>
          <a:sx n="60" d="100"/>
          <a:sy n="60" d="100"/>
        </p:scale>
        <p:origin x="96" y="12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44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28 January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28 January 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image" Target="../media/image5.emf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oleObject" Target="../embeddings/oleObject9.bin"/><Relationship Id="rId2" Type="http://schemas.openxmlformats.org/officeDocument/2006/relationships/tags" Target="../tags/tag101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image" Target="../media/image1.emf"/><Relationship Id="rId2" Type="http://schemas.openxmlformats.org/officeDocument/2006/relationships/tags" Target="../tags/tag115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0.xml"/><Relationship Id="rId7" Type="http://schemas.openxmlformats.org/officeDocument/2006/relationships/image" Target="../media/image2.emf"/><Relationship Id="rId2" Type="http://schemas.openxmlformats.org/officeDocument/2006/relationships/tags" Target="../tags/tag13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image" Target="../media/image2.emf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6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69.xml"/><Relationship Id="rId11" Type="http://schemas.openxmlformats.org/officeDocument/2006/relationships/image" Target="../media/image7.png"/><Relationship Id="rId5" Type="http://schemas.openxmlformats.org/officeDocument/2006/relationships/tags" Target="../tags/tag16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77.xml"/><Relationship Id="rId11" Type="http://schemas.openxmlformats.org/officeDocument/2006/relationships/image" Target="../media/image1.emf"/><Relationship Id="rId5" Type="http://schemas.openxmlformats.org/officeDocument/2006/relationships/tags" Target="../tags/tag176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175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10" Type="http://schemas.openxmlformats.org/officeDocument/2006/relationships/image" Target="../media/image4.emf"/><Relationship Id="rId4" Type="http://schemas.openxmlformats.org/officeDocument/2006/relationships/tags" Target="../tags/tag190.xml"/><Relationship Id="rId9" Type="http://schemas.openxmlformats.org/officeDocument/2006/relationships/oleObject" Target="../embeddings/oleObject15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98.xml"/><Relationship Id="rId11" Type="http://schemas.openxmlformats.org/officeDocument/2006/relationships/image" Target="../media/image4.emf"/><Relationship Id="rId5" Type="http://schemas.openxmlformats.org/officeDocument/2006/relationships/tags" Target="../tags/tag197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196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image" Target="../media/image1.emf"/><Relationship Id="rId2" Type="http://schemas.openxmlformats.org/officeDocument/2006/relationships/tags" Target="../tags/tag201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17.v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tags" Target="../tags/tag225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17" Type="http://schemas.openxmlformats.org/officeDocument/2006/relationships/image" Target="../media/image1.emf"/><Relationship Id="rId2" Type="http://schemas.openxmlformats.org/officeDocument/2006/relationships/tags" Target="../tags/tag214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18.v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tags" Target="../tags/tag2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image" Target="../media/image8.emf"/><Relationship Id="rId2" Type="http://schemas.openxmlformats.org/officeDocument/2006/relationships/tags" Target="../tags/tag22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19.v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image" Target="../media/image1.emf"/><Relationship Id="rId2" Type="http://schemas.openxmlformats.org/officeDocument/2006/relationships/tags" Target="../tags/tag240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20.v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tags" Target="../tags/tag264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openxmlformats.org/officeDocument/2006/relationships/tags" Target="../tags/tag263.xml"/><Relationship Id="rId17" Type="http://schemas.openxmlformats.org/officeDocument/2006/relationships/image" Target="../media/image8.emf"/><Relationship Id="rId2" Type="http://schemas.openxmlformats.org/officeDocument/2006/relationships/tags" Target="../tags/tag253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1.v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5" Type="http://schemas.openxmlformats.org/officeDocument/2006/relationships/tags" Target="../tags/tag25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61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tags" Target="../tags/tag26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image" Target="../media/image8.emf"/><Relationship Id="rId2" Type="http://schemas.openxmlformats.org/officeDocument/2006/relationships/tags" Target="../tags/tag266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2.v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tags" Target="../tags/tag290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17" Type="http://schemas.openxmlformats.org/officeDocument/2006/relationships/image" Target="../media/image1.emf"/><Relationship Id="rId2" Type="http://schemas.openxmlformats.org/officeDocument/2006/relationships/tags" Target="../tags/tag279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23.v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5" Type="http://schemas.openxmlformats.org/officeDocument/2006/relationships/tags" Target="../tags/tag28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tags" Target="../tags/tag303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17" Type="http://schemas.openxmlformats.org/officeDocument/2006/relationships/image" Target="../media/image1.emf"/><Relationship Id="rId2" Type="http://schemas.openxmlformats.org/officeDocument/2006/relationships/tags" Target="../tags/tag29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24.v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5" Type="http://schemas.openxmlformats.org/officeDocument/2006/relationships/tags" Target="../tags/tag29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5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17.xml"/><Relationship Id="rId7" Type="http://schemas.openxmlformats.org/officeDocument/2006/relationships/oleObject" Target="../embeddings/oleObject25.bin"/><Relationship Id="rId2" Type="http://schemas.openxmlformats.org/officeDocument/2006/relationships/tags" Target="../tags/tag31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8.xm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.v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image" Target="../media/image4.emf"/><Relationship Id="rId4" Type="http://schemas.openxmlformats.org/officeDocument/2006/relationships/tags" Target="../tags/tag50.xml"/><Relationship Id="rId9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.vml"/><Relationship Id="rId6" Type="http://schemas.openxmlformats.org/officeDocument/2006/relationships/tags" Target="../tags/tag58.xml"/><Relationship Id="rId11" Type="http://schemas.openxmlformats.org/officeDocument/2006/relationships/image" Target="../media/image4.emf"/><Relationship Id="rId5" Type="http://schemas.openxmlformats.org/officeDocument/2006/relationships/tags" Target="../tags/tag57.xml"/><Relationship Id="rId10" Type="http://schemas.openxmlformats.org/officeDocument/2006/relationships/oleObject" Target="../embeddings/oleObject5.bin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1.emf"/><Relationship Id="rId2" Type="http://schemas.openxmlformats.org/officeDocument/2006/relationships/tags" Target="../tags/tag6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1.emf"/><Relationship Id="rId2" Type="http://schemas.openxmlformats.org/officeDocument/2006/relationships/tags" Target="../tags/tag7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7.v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1.emf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oleObject" Target="../embeddings/oleObject8.bin"/><Relationship Id="rId2" Type="http://schemas.openxmlformats.org/officeDocument/2006/relationships/tags" Target="../tags/tag8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9144" y="893"/>
            <a:ext cx="12192000" cy="6856213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5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0" y="893"/>
            <a:ext cx="12192000" cy="6856213"/>
          </a:xfrm>
          <a:prstGeom prst="rect">
            <a:avLst/>
          </a:prstGeom>
        </p:spPr>
      </p:pic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32271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3886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62524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5926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781094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315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4672584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4672584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3200"/>
            <a:ext cx="3465576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48018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0418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54736" y="2743200"/>
            <a:ext cx="2514600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61046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15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tags" Target="../tags/tag164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41" Type="http://schemas.openxmlformats.org/officeDocument/2006/relationships/tags" Target="../tags/tag16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10" Type="http://schemas.openxmlformats.org/officeDocument/2006/relationships/slideLayout" Target="../slideLayouts/slideLayout24.xml"/><Relationship Id="rId19" Type="http://schemas.openxmlformats.org/officeDocument/2006/relationships/vmlDrawing" Target="../drawings/vmlDrawing12.vml"/><Relationship Id="rId31" Type="http://schemas.openxmlformats.org/officeDocument/2006/relationships/tags" Target="../tags/tag153.xml"/><Relationship Id="rId44" Type="http://schemas.openxmlformats.org/officeDocument/2006/relationships/image" Target="../media/image2.emf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oleObject" Target="../embeddings/oleObject12.bin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55464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538187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think-cell Slide" r:id="rId43" imgW="344" imgH="344" progId="TCLayout.ActiveDocument.1">
                  <p:embed/>
                </p:oleObj>
              </mc:Choice>
              <mc:Fallback>
                <p:oleObj name="think-cell Slide" r:id="rId43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6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3" r:id="rId12"/>
    <p:sldLayoutId id="2147483884" r:id="rId13"/>
    <p:sldLayoutId id="2147483885" r:id="rId14"/>
    <p:sldLayoutId id="2147483880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2" Type="http://schemas.openxmlformats.org/officeDocument/2006/relationships/tags" Target="../tags/tag319.xml"/><Relationship Id="rId1" Type="http://schemas.openxmlformats.org/officeDocument/2006/relationships/vmlDrawing" Target="../drawings/vmlDrawing26.v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10" Type="http://schemas.openxmlformats.org/officeDocument/2006/relationships/image" Target="../media/image5.emf"/><Relationship Id="rId4" Type="http://schemas.openxmlformats.org/officeDocument/2006/relationships/tags" Target="../tags/tag321.xml"/><Relationship Id="rId9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5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FC82A3A-0A2D-4C91-9164-E53833C359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586960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8" hidden="1">
                        <a:extLst>
                          <a:ext uri="{FF2B5EF4-FFF2-40B4-BE49-F238E27FC236}">
                            <a16:creationId xmlns:a16="http://schemas.microsoft.com/office/drawing/2014/main" id="{DFC82A3A-0A2D-4C91-9164-E53833C359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108DE052-9238-470A-B7A3-D8EB461E3C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44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ClientLogo">
            <a:extLst>
              <a:ext uri="{FF2B5EF4-FFF2-40B4-BE49-F238E27FC236}">
                <a16:creationId xmlns:a16="http://schemas.microsoft.com/office/drawing/2014/main" id="{65325749-7AAF-48BD-98A6-4CB5E7984FC3}"/>
              </a:ext>
            </a:extLst>
          </p:cNvPr>
          <p:cNvSpPr>
            <a:spLocks noGrp="1"/>
          </p:cNvSpPr>
          <p:nvPr>
            <p:ph type="pic" sz="quarter" idx="14"/>
            <p:custDataLst>
              <p:tags r:id="rId4"/>
            </p:custDataLst>
          </p:nvPr>
        </p:nvSpPr>
        <p:spPr/>
      </p:sp>
      <p:sp>
        <p:nvSpPr>
          <p:cNvPr id="12" name="Documenttype">
            <a:extLst>
              <a:ext uri="{FF2B5EF4-FFF2-40B4-BE49-F238E27FC236}">
                <a16:creationId xmlns:a16="http://schemas.microsoft.com/office/drawing/2014/main" id="{9D5E38D1-D534-4062-B982-941B1C9C183C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20BEFABD-F324-4FAB-9070-4ABF9FDF650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FA5D4630-F7DD-45DE-8B28-13C4C3DDAD21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/>
              <a:t>PowerShell commands</a:t>
            </a:r>
          </a:p>
        </p:txBody>
      </p:sp>
    </p:spTree>
    <p:extLst>
      <p:ext uri="{BB962C8B-B14F-4D97-AF65-F5344CB8AC3E}">
        <p14:creationId xmlns:p14="http://schemas.microsoft.com/office/powerpoint/2010/main" val="30958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8E99BA6E-19E3-483C-ACCC-C2D887ABA64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101504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587C1-8CD6-4E6E-AB3C-C8CEEB6526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AB9B47-EC7F-4D1E-870C-5499A3C93906}"/>
              </a:ext>
            </a:extLst>
          </p:cNvPr>
          <p:cNvSpPr/>
          <p:nvPr/>
        </p:nvSpPr>
        <p:spPr>
          <a:xfrm>
            <a:off x="128337" y="846900"/>
            <a:ext cx="1187420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LiberationSerif-Bold"/>
              </a:rPr>
              <a:t>Command 	Explanation</a:t>
            </a:r>
          </a:p>
          <a:p>
            <a:r>
              <a:rPr lang="en-US" dirty="0">
                <a:latin typeface="LiberationSerif"/>
              </a:rPr>
              <a:t>Add-</a:t>
            </a:r>
            <a:r>
              <a:rPr lang="en-US" dirty="0" err="1">
                <a:latin typeface="LiberationSerif"/>
              </a:rPr>
              <a:t>VMDvdDrive</a:t>
            </a:r>
            <a:r>
              <a:rPr lang="en-US" dirty="0">
                <a:latin typeface="LiberationSerif"/>
              </a:rPr>
              <a:t> 			Adds a DVD drive to a virtual machine.</a:t>
            </a:r>
          </a:p>
          <a:p>
            <a:r>
              <a:rPr lang="en-US" dirty="0">
                <a:latin typeface="LiberationSerif"/>
              </a:rPr>
              <a:t>Add-</a:t>
            </a:r>
            <a:r>
              <a:rPr lang="en-US" dirty="0" err="1">
                <a:latin typeface="LiberationSerif"/>
              </a:rPr>
              <a:t>VMHardDiskDrive</a:t>
            </a:r>
            <a:r>
              <a:rPr lang="en-US" dirty="0">
                <a:latin typeface="LiberationSerif"/>
              </a:rPr>
              <a:t> 		Adds a hard disk drive to a virtual machine.</a:t>
            </a:r>
          </a:p>
          <a:p>
            <a:r>
              <a:rPr lang="en-US" dirty="0">
                <a:latin typeface="LiberationSerif"/>
              </a:rPr>
              <a:t>Add- </a:t>
            </a:r>
            <a:r>
              <a:rPr lang="en-US" dirty="0" err="1">
                <a:latin typeface="LiberationSerif"/>
              </a:rPr>
              <a:t>VMMigrationNetwork</a:t>
            </a:r>
            <a:r>
              <a:rPr lang="en-US" dirty="0">
                <a:latin typeface="LiberationSerif"/>
              </a:rPr>
              <a:t>		Adds a network for virtual machine migration on one or more virtual machine hosts.</a:t>
            </a:r>
          </a:p>
          <a:p>
            <a:r>
              <a:rPr lang="en-US" dirty="0">
                <a:latin typeface="LiberationSerif"/>
              </a:rPr>
              <a:t>Add-</a:t>
            </a:r>
            <a:r>
              <a:rPr lang="en-US" dirty="0" err="1">
                <a:latin typeface="LiberationSerif"/>
              </a:rPr>
              <a:t>VMNetworkAdapter</a:t>
            </a:r>
            <a:r>
              <a:rPr lang="en-US" dirty="0">
                <a:latin typeface="LiberationSerif"/>
              </a:rPr>
              <a:t> 		Adds a virtual network adapter to a virtual machine.</a:t>
            </a:r>
          </a:p>
          <a:p>
            <a:r>
              <a:rPr lang="en-US" dirty="0">
                <a:latin typeface="LiberationSerif"/>
              </a:rPr>
              <a:t>Add-</a:t>
            </a:r>
            <a:r>
              <a:rPr lang="en-US" dirty="0" err="1">
                <a:latin typeface="LiberationSerif"/>
              </a:rPr>
              <a:t>VMSwitch</a:t>
            </a:r>
            <a:r>
              <a:rPr lang="en-US" dirty="0">
                <a:latin typeface="LiberationSerif"/>
              </a:rPr>
              <a:t> 			Adds a virtual switch to an Ethernet resource pool.</a:t>
            </a:r>
          </a:p>
          <a:p>
            <a:r>
              <a:rPr lang="en-US" dirty="0">
                <a:latin typeface="LiberationSerif"/>
              </a:rPr>
              <a:t>Checkpoint-VM 			Creates a checkpoint of a virtual machine.</a:t>
            </a:r>
          </a:p>
          <a:p>
            <a:r>
              <a:rPr lang="en-US" dirty="0">
                <a:latin typeface="LiberationSerif"/>
              </a:rPr>
              <a:t>Convert-VHD 			Converts the format, version type, and block size of a virtual hard disk file.</a:t>
            </a:r>
          </a:p>
          <a:p>
            <a:r>
              <a:rPr lang="en-US" dirty="0">
                <a:latin typeface="LiberationSerif"/>
              </a:rPr>
              <a:t>Copy-</a:t>
            </a:r>
            <a:r>
              <a:rPr lang="en-US" dirty="0" err="1">
                <a:latin typeface="LiberationSerif"/>
              </a:rPr>
              <a:t>VMFile</a:t>
            </a:r>
            <a:r>
              <a:rPr lang="en-US" dirty="0">
                <a:latin typeface="LiberationSerif"/>
              </a:rPr>
              <a:t> 			Copies a file to a virtual machine.</a:t>
            </a:r>
          </a:p>
          <a:p>
            <a:r>
              <a:rPr lang="en-US" dirty="0">
                <a:latin typeface="LiberationSerif"/>
              </a:rPr>
              <a:t>Debug-VM 			Debugs a virtual machine.</a:t>
            </a:r>
          </a:p>
          <a:p>
            <a:r>
              <a:rPr lang="en-US" dirty="0">
                <a:latin typeface="LiberationSerif"/>
              </a:rPr>
              <a:t>Disable-</a:t>
            </a:r>
            <a:r>
              <a:rPr lang="en-US" dirty="0" err="1">
                <a:latin typeface="LiberationSerif"/>
              </a:rPr>
              <a:t>VMConsoleSupport</a:t>
            </a:r>
            <a:r>
              <a:rPr lang="en-US" dirty="0">
                <a:latin typeface="LiberationSerif"/>
              </a:rPr>
              <a:t>		Disables keyboard, video, and mouse for virtual machines.</a:t>
            </a:r>
          </a:p>
          <a:p>
            <a:r>
              <a:rPr lang="en-US" dirty="0">
                <a:latin typeface="LiberationSerif"/>
              </a:rPr>
              <a:t>Disable-</a:t>
            </a:r>
            <a:r>
              <a:rPr lang="en-US" dirty="0" err="1">
                <a:latin typeface="LiberationSerif"/>
              </a:rPr>
              <a:t>VMMigration</a:t>
            </a:r>
            <a:r>
              <a:rPr lang="en-US" dirty="0">
                <a:latin typeface="LiberationSerif"/>
              </a:rPr>
              <a:t> 		Disables migration on one or more virtual machine hosts.</a:t>
            </a:r>
          </a:p>
          <a:p>
            <a:r>
              <a:rPr lang="en-US" dirty="0">
                <a:latin typeface="LiberationSerif"/>
              </a:rPr>
              <a:t>Dismount-VHD 			Dismounts a virtual hard disk.</a:t>
            </a:r>
          </a:p>
          <a:p>
            <a:r>
              <a:rPr lang="en-US" dirty="0">
                <a:latin typeface="LiberationSerif"/>
              </a:rPr>
              <a:t>Enable-</a:t>
            </a:r>
            <a:r>
              <a:rPr lang="en-US" dirty="0" err="1">
                <a:latin typeface="LiberationSerif"/>
              </a:rPr>
              <a:t>VMConsoleSupport</a:t>
            </a:r>
            <a:r>
              <a:rPr lang="en-US" dirty="0">
                <a:latin typeface="LiberationSerif"/>
              </a:rPr>
              <a:t>		Enables keyboard, video, and mouse for virtual machines.</a:t>
            </a:r>
          </a:p>
          <a:p>
            <a:r>
              <a:rPr lang="en-US" dirty="0">
                <a:latin typeface="LiberationSerif"/>
              </a:rPr>
              <a:t>Enable-</a:t>
            </a:r>
            <a:r>
              <a:rPr lang="en-US" dirty="0" err="1">
                <a:latin typeface="LiberationSerif"/>
              </a:rPr>
              <a:t>VMMigration</a:t>
            </a:r>
            <a:r>
              <a:rPr lang="en-US" dirty="0">
                <a:latin typeface="LiberationSerif"/>
              </a:rPr>
              <a:t> 		Enables migration on one or more virtual machine hosts.</a:t>
            </a:r>
          </a:p>
          <a:p>
            <a:r>
              <a:rPr lang="en-US" dirty="0">
                <a:latin typeface="LiberationSerif"/>
              </a:rPr>
              <a:t>Enable-</a:t>
            </a:r>
            <a:r>
              <a:rPr lang="en-US" dirty="0" err="1">
                <a:latin typeface="LiberationSerif"/>
              </a:rPr>
              <a:t>VMReplication</a:t>
            </a:r>
            <a:r>
              <a:rPr lang="en-US" dirty="0">
                <a:latin typeface="LiberationSerif"/>
              </a:rPr>
              <a:t>		Enables replication of a virtual machine.</a:t>
            </a:r>
          </a:p>
          <a:p>
            <a:r>
              <a:rPr lang="en-US" dirty="0">
                <a:latin typeface="LiberationSerif"/>
              </a:rPr>
              <a:t>Enable-</a:t>
            </a:r>
            <a:r>
              <a:rPr lang="en-US" dirty="0" err="1">
                <a:latin typeface="LiberationSerif"/>
              </a:rPr>
              <a:t>VMResourceMetering</a:t>
            </a:r>
            <a:r>
              <a:rPr lang="en-US" dirty="0">
                <a:latin typeface="LiberationSerif"/>
              </a:rPr>
              <a:t> 	Collects resource utilization data for a virtual machine or resource pool.</a:t>
            </a:r>
          </a:p>
          <a:p>
            <a:r>
              <a:rPr lang="en-US" dirty="0">
                <a:latin typeface="LiberationSerif"/>
              </a:rPr>
              <a:t>Export-VM 			Exports a virtual machine to disk.</a:t>
            </a:r>
          </a:p>
          <a:p>
            <a:r>
              <a:rPr lang="en-US" dirty="0">
                <a:latin typeface="LiberationSerif"/>
              </a:rPr>
              <a:t>Export-</a:t>
            </a:r>
            <a:r>
              <a:rPr lang="en-US" dirty="0" err="1">
                <a:latin typeface="LiberationSerif"/>
              </a:rPr>
              <a:t>VMSnapshot</a:t>
            </a:r>
            <a:r>
              <a:rPr lang="en-US" dirty="0">
                <a:latin typeface="LiberationSerif"/>
              </a:rPr>
              <a:t> 		Exports a virtual machine checkpoint to disk.</a:t>
            </a:r>
          </a:p>
        </p:txBody>
      </p:sp>
    </p:spTree>
    <p:extLst>
      <p:ext uri="{BB962C8B-B14F-4D97-AF65-F5344CB8AC3E}">
        <p14:creationId xmlns:p14="http://schemas.microsoft.com/office/powerpoint/2010/main" val="83552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42E6-4E72-4A0D-81FB-0AD17CB5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2CCF7-E7AF-4220-A69A-379ED5C67D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DE074CC-EEE7-431D-8E2C-3BFF869E0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04817-E0CF-4720-BF20-3F80BDCEEA08}"/>
              </a:ext>
            </a:extLst>
          </p:cNvPr>
          <p:cNvSpPr/>
          <p:nvPr/>
        </p:nvSpPr>
        <p:spPr>
          <a:xfrm>
            <a:off x="551689" y="1180860"/>
            <a:ext cx="114798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iberationMono"/>
              </a:rPr>
              <a:t>Get-VHD </a:t>
            </a:r>
            <a:r>
              <a:rPr lang="en-US" dirty="0">
                <a:latin typeface="LiberationSerif"/>
              </a:rPr>
              <a:t>Gets the virtual hard disk object associated with a virtual hard disk.</a:t>
            </a:r>
          </a:p>
          <a:p>
            <a:r>
              <a:rPr lang="en-US" sz="1400" dirty="0">
                <a:latin typeface="LiberationMono"/>
              </a:rPr>
              <a:t>Get-</a:t>
            </a:r>
            <a:r>
              <a:rPr lang="en-US" sz="1400" dirty="0" err="1">
                <a:latin typeface="LiberationMono"/>
              </a:rPr>
              <a:t>VHDSet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Gets information about a VHD set.</a:t>
            </a:r>
          </a:p>
          <a:p>
            <a:r>
              <a:rPr lang="en-US" sz="1400" dirty="0">
                <a:latin typeface="LiberationMono"/>
              </a:rPr>
              <a:t>Get-</a:t>
            </a:r>
            <a:r>
              <a:rPr lang="en-US" sz="1400" dirty="0" err="1">
                <a:latin typeface="LiberationMono"/>
              </a:rPr>
              <a:t>VHDSnapshot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Gets information about a checkpoint in a VHD set.</a:t>
            </a:r>
          </a:p>
          <a:p>
            <a:r>
              <a:rPr lang="en-US" sz="1400" dirty="0">
                <a:latin typeface="LiberationMono"/>
              </a:rPr>
              <a:t>Get-VM </a:t>
            </a:r>
            <a:r>
              <a:rPr lang="en-US" dirty="0">
                <a:latin typeface="LiberationSerif"/>
              </a:rPr>
              <a:t>Gets the virtual machines from one or more Hyper-V hosts.</a:t>
            </a:r>
          </a:p>
          <a:p>
            <a:r>
              <a:rPr lang="en-US" sz="1400" dirty="0">
                <a:latin typeface="LiberationMono"/>
              </a:rPr>
              <a:t>Get-</a:t>
            </a:r>
            <a:r>
              <a:rPr lang="en-US" sz="1400" dirty="0" err="1">
                <a:latin typeface="LiberationMono"/>
              </a:rPr>
              <a:t>VMDvdDrive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Gets the DVD drives attached to a virtual machine or checkpoint.</a:t>
            </a:r>
          </a:p>
          <a:p>
            <a:r>
              <a:rPr lang="en-US" sz="1400" dirty="0">
                <a:latin typeface="LiberationMono"/>
              </a:rPr>
              <a:t>Get-</a:t>
            </a:r>
            <a:r>
              <a:rPr lang="en-US" sz="1400" dirty="0" err="1">
                <a:latin typeface="LiberationMono"/>
              </a:rPr>
              <a:t>VMHardDiskDrive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Gets the virtual hard disk drives attached to one or more virtual machines.</a:t>
            </a:r>
          </a:p>
          <a:p>
            <a:r>
              <a:rPr lang="en-US" sz="1400" dirty="0">
                <a:latin typeface="LiberationMono"/>
              </a:rPr>
              <a:t>Get-</a:t>
            </a:r>
            <a:r>
              <a:rPr lang="en-US" sz="1400" dirty="0" err="1">
                <a:latin typeface="LiberationMono"/>
              </a:rPr>
              <a:t>VMMemory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Gets the memory of a virtual machine or checkpoint.</a:t>
            </a:r>
          </a:p>
          <a:p>
            <a:r>
              <a:rPr lang="en-US" sz="1400" dirty="0">
                <a:latin typeface="LiberationMono"/>
              </a:rPr>
              <a:t>Get-</a:t>
            </a:r>
            <a:r>
              <a:rPr lang="en-US" sz="1400" dirty="0" err="1">
                <a:latin typeface="LiberationMono"/>
              </a:rPr>
              <a:t>VMNetworkAdapter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Gets the virtual network adapters of a virtual machine, checkpoint, or management operating system or of a virtual machine and management operating system.</a:t>
            </a:r>
          </a:p>
          <a:p>
            <a:r>
              <a:rPr lang="en-US" sz="1400" dirty="0">
                <a:latin typeface="LiberationMono"/>
              </a:rPr>
              <a:t>Get-</a:t>
            </a:r>
            <a:r>
              <a:rPr lang="en-US" sz="1400" dirty="0" err="1">
                <a:latin typeface="LiberationMono"/>
              </a:rPr>
              <a:t>VMProcessor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Gets the processor of a virtual machine or checkpoint.</a:t>
            </a:r>
          </a:p>
          <a:p>
            <a:r>
              <a:rPr lang="en-US" sz="1400" dirty="0">
                <a:latin typeface="LiberationMono"/>
              </a:rPr>
              <a:t>Get-</a:t>
            </a:r>
            <a:r>
              <a:rPr lang="en-US" sz="1400" dirty="0" err="1">
                <a:latin typeface="LiberationMono"/>
              </a:rPr>
              <a:t>VMReplication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Gets the replication settings for a virtual machine.</a:t>
            </a:r>
          </a:p>
          <a:p>
            <a:r>
              <a:rPr lang="en-US" sz="1400" dirty="0">
                <a:latin typeface="LiberationMono"/>
              </a:rPr>
              <a:t>Get-</a:t>
            </a:r>
            <a:r>
              <a:rPr lang="en-US" sz="1400" dirty="0" err="1">
                <a:latin typeface="LiberationMono"/>
              </a:rPr>
              <a:t>VMSwitch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Gets virtual switches from one or more virtual Hyper-V hosts.</a:t>
            </a:r>
          </a:p>
          <a:p>
            <a:r>
              <a:rPr lang="en-US" sz="1400" dirty="0">
                <a:latin typeface="LiberationMono"/>
              </a:rPr>
              <a:t>Merge-VHD </a:t>
            </a:r>
            <a:r>
              <a:rPr lang="en-US" dirty="0">
                <a:latin typeface="LiberationSerif"/>
              </a:rPr>
              <a:t>Merges virtual hard disks.</a:t>
            </a:r>
          </a:p>
          <a:p>
            <a:r>
              <a:rPr lang="en-US" sz="1400" dirty="0">
                <a:latin typeface="LiberationMono"/>
              </a:rPr>
              <a:t>Mount-VHD </a:t>
            </a:r>
            <a:r>
              <a:rPr lang="en-US" dirty="0">
                <a:latin typeface="LiberationSerif"/>
              </a:rPr>
              <a:t>Mounts one or more virtual hard disks.</a:t>
            </a:r>
          </a:p>
          <a:p>
            <a:r>
              <a:rPr lang="en-US" sz="1400" dirty="0">
                <a:latin typeface="LiberationMono"/>
              </a:rPr>
              <a:t>Move-VM </a:t>
            </a:r>
            <a:r>
              <a:rPr lang="en-US" dirty="0">
                <a:latin typeface="LiberationSerif"/>
              </a:rPr>
              <a:t>Moves a virtual machine to a new Hyper-V host.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7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9D8C-C5C2-441A-9C4F-AD39992D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4133A-1DB4-49D7-8012-A6BB7A106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52BCE64-F8CE-4321-A590-59D63F9B7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8E8A78-35C3-420C-A202-8FFB47A8250E}"/>
              </a:ext>
            </a:extLst>
          </p:cNvPr>
          <p:cNvSpPr/>
          <p:nvPr/>
        </p:nvSpPr>
        <p:spPr>
          <a:xfrm>
            <a:off x="551689" y="1340546"/>
            <a:ext cx="112553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iberationMono"/>
              </a:rPr>
              <a:t>New-VHD </a:t>
            </a:r>
            <a:r>
              <a:rPr lang="en-US" dirty="0">
                <a:latin typeface="LiberationSerif"/>
              </a:rPr>
              <a:t>Creates one or more new virtual hard disks.</a:t>
            </a:r>
          </a:p>
          <a:p>
            <a:r>
              <a:rPr lang="en-US" sz="1400" dirty="0">
                <a:latin typeface="LiberationMono"/>
              </a:rPr>
              <a:t>New-VM </a:t>
            </a:r>
            <a:r>
              <a:rPr lang="en-US" dirty="0">
                <a:latin typeface="LiberationSerif"/>
              </a:rPr>
              <a:t>Creates a new virtual machine.</a:t>
            </a:r>
          </a:p>
          <a:p>
            <a:r>
              <a:rPr lang="en-US" sz="1400" dirty="0">
                <a:latin typeface="LiberationMono"/>
              </a:rPr>
              <a:t>New-</a:t>
            </a:r>
            <a:r>
              <a:rPr lang="en-US" sz="1400" dirty="0" err="1">
                <a:latin typeface="LiberationMono"/>
              </a:rPr>
              <a:t>VMGroup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Creates a virtual machine group.</a:t>
            </a:r>
          </a:p>
          <a:p>
            <a:r>
              <a:rPr lang="en-US" sz="1400" dirty="0">
                <a:latin typeface="LiberationMono"/>
              </a:rPr>
              <a:t>New-</a:t>
            </a:r>
            <a:r>
              <a:rPr lang="en-US" sz="1400" dirty="0" err="1">
                <a:latin typeface="LiberationMono"/>
              </a:rPr>
              <a:t>VMSwitch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Creates a new virtual switch on one or more virtual machine hosts.</a:t>
            </a:r>
          </a:p>
          <a:p>
            <a:r>
              <a:rPr lang="en-US" sz="1400" dirty="0">
                <a:latin typeface="LiberationMono"/>
              </a:rPr>
              <a:t>Remove-</a:t>
            </a:r>
            <a:r>
              <a:rPr lang="en-US" sz="1400" dirty="0" err="1">
                <a:latin typeface="LiberationMono"/>
              </a:rPr>
              <a:t>VHDSnapshot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Removes a checkpoint from a VHD set file.</a:t>
            </a:r>
          </a:p>
          <a:p>
            <a:r>
              <a:rPr lang="en-US" sz="1400" dirty="0">
                <a:latin typeface="LiberationMono"/>
              </a:rPr>
              <a:t>Remove-VM </a:t>
            </a:r>
            <a:r>
              <a:rPr lang="en-US" dirty="0">
                <a:latin typeface="LiberationSerif"/>
              </a:rPr>
              <a:t>Deletes a virtual machine.</a:t>
            </a:r>
          </a:p>
          <a:p>
            <a:r>
              <a:rPr lang="en-US" sz="1400" dirty="0">
                <a:latin typeface="LiberationMono"/>
              </a:rPr>
              <a:t>Remove-</a:t>
            </a:r>
            <a:r>
              <a:rPr lang="en-US" sz="1400" dirty="0" err="1">
                <a:latin typeface="LiberationMono"/>
              </a:rPr>
              <a:t>VMHardDiskDrive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Deletes one or more virtual hard disks (VHDs) from a virtual machine (VM).</a:t>
            </a:r>
          </a:p>
          <a:p>
            <a:r>
              <a:rPr lang="en-US" sz="1400" dirty="0">
                <a:latin typeface="LiberationMono"/>
              </a:rPr>
              <a:t>Remove-</a:t>
            </a:r>
            <a:r>
              <a:rPr lang="en-US" sz="1400" dirty="0" err="1">
                <a:latin typeface="LiberationMono"/>
              </a:rPr>
              <a:t>VMNetworkAdapter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Removes one or more virtual network adapters from a virtual machine.</a:t>
            </a:r>
          </a:p>
          <a:p>
            <a:r>
              <a:rPr lang="en-US" sz="1400" dirty="0">
                <a:latin typeface="LiberationMono"/>
              </a:rPr>
              <a:t>Remove-</a:t>
            </a:r>
            <a:r>
              <a:rPr lang="en-US" sz="1400" dirty="0" err="1">
                <a:latin typeface="LiberationMono"/>
              </a:rPr>
              <a:t>VMReplication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Removes the replication relationship of a virtual machine.</a:t>
            </a:r>
          </a:p>
          <a:p>
            <a:r>
              <a:rPr lang="en-US" sz="1400" dirty="0">
                <a:latin typeface="LiberationMono"/>
              </a:rPr>
              <a:t>Remove-</a:t>
            </a:r>
            <a:r>
              <a:rPr lang="en-US" sz="1400" dirty="0" err="1">
                <a:latin typeface="LiberationMono"/>
              </a:rPr>
              <a:t>VMSan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Removes a virtual storage area network (SAN) from a Hyper-V host.</a:t>
            </a:r>
          </a:p>
          <a:p>
            <a:r>
              <a:rPr lang="en-US" sz="1400" dirty="0">
                <a:latin typeface="LiberationMono"/>
              </a:rPr>
              <a:t>Remove-</a:t>
            </a:r>
            <a:r>
              <a:rPr lang="en-US" sz="1400" dirty="0" err="1">
                <a:latin typeface="LiberationMono"/>
              </a:rPr>
              <a:t>VMSwitch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Deletes a virtual switch.</a:t>
            </a:r>
          </a:p>
          <a:p>
            <a:r>
              <a:rPr lang="en-US" sz="1400" dirty="0">
                <a:latin typeface="LiberationMono"/>
              </a:rPr>
              <a:t>Rename-VM </a:t>
            </a:r>
            <a:r>
              <a:rPr lang="en-US" dirty="0">
                <a:latin typeface="LiberationSerif"/>
              </a:rPr>
              <a:t>Renames a virtual machine.</a:t>
            </a:r>
          </a:p>
          <a:p>
            <a:r>
              <a:rPr lang="en-US" sz="1400" dirty="0">
                <a:latin typeface="LiberationMono"/>
              </a:rPr>
              <a:t>Rename-</a:t>
            </a:r>
            <a:r>
              <a:rPr lang="en-US" sz="1400" dirty="0" err="1">
                <a:latin typeface="LiberationMono"/>
              </a:rPr>
              <a:t>VMGroup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Renames virtual machine groups.</a:t>
            </a:r>
          </a:p>
          <a:p>
            <a:r>
              <a:rPr lang="en-US" sz="1400" dirty="0">
                <a:latin typeface="LiberationMono"/>
              </a:rPr>
              <a:t>Resize-VHD </a:t>
            </a:r>
            <a:r>
              <a:rPr lang="en-US" dirty="0">
                <a:latin typeface="LiberationSerif"/>
              </a:rPr>
              <a:t>Resizes a virtual hard disk.</a:t>
            </a:r>
          </a:p>
          <a:p>
            <a:r>
              <a:rPr lang="en-US" sz="1400" dirty="0">
                <a:latin typeface="LiberationMono"/>
              </a:rPr>
              <a:t>Restart-VM </a:t>
            </a:r>
            <a:r>
              <a:rPr lang="en-US" dirty="0">
                <a:latin typeface="LiberationSerif"/>
              </a:rPr>
              <a:t>Restarts a virtual machine.</a:t>
            </a:r>
          </a:p>
          <a:p>
            <a:r>
              <a:rPr lang="en-US" sz="1400" dirty="0">
                <a:latin typeface="LiberationMono"/>
              </a:rPr>
              <a:t>Save-VM </a:t>
            </a:r>
            <a:r>
              <a:rPr lang="en-US" dirty="0">
                <a:latin typeface="LiberationSerif"/>
              </a:rPr>
              <a:t>Saves a virtual machine.</a:t>
            </a:r>
          </a:p>
          <a:p>
            <a:r>
              <a:rPr lang="en-US" sz="1400" dirty="0">
                <a:latin typeface="LiberationMono"/>
              </a:rPr>
              <a:t>Set-VHD </a:t>
            </a:r>
            <a:r>
              <a:rPr lang="en-US" dirty="0">
                <a:latin typeface="LiberationSerif"/>
              </a:rPr>
              <a:t>Sets properties associated with a virtual hard disk.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7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CE17-3F9B-41B7-982D-9499775B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A273B-6F40-4F68-8ADA-E65D7D2F20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6796D1-B95D-4683-8CAB-7D6D2A6E6A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8D3837-C749-4015-BF3F-2EEEA01CDF88}"/>
              </a:ext>
            </a:extLst>
          </p:cNvPr>
          <p:cNvSpPr/>
          <p:nvPr/>
        </p:nvSpPr>
        <p:spPr>
          <a:xfrm>
            <a:off x="554735" y="1577534"/>
            <a:ext cx="110825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iberationMono"/>
              </a:rPr>
              <a:t>Set-VM </a:t>
            </a:r>
            <a:r>
              <a:rPr lang="en-US" dirty="0">
                <a:latin typeface="LiberationSerif"/>
              </a:rPr>
              <a:t>Configures a virtual machine.</a:t>
            </a:r>
          </a:p>
          <a:p>
            <a:r>
              <a:rPr lang="en-US" sz="1400" dirty="0">
                <a:latin typeface="LiberationMono"/>
              </a:rPr>
              <a:t>Set-</a:t>
            </a:r>
            <a:r>
              <a:rPr lang="en-US" sz="1400" dirty="0" err="1">
                <a:latin typeface="LiberationMono"/>
              </a:rPr>
              <a:t>VMBios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Configures the BIOS of a Generation 1 virtual machine.</a:t>
            </a:r>
          </a:p>
          <a:p>
            <a:r>
              <a:rPr lang="en-US" sz="1400" dirty="0">
                <a:latin typeface="LiberationMono"/>
              </a:rPr>
              <a:t>Set-</a:t>
            </a:r>
            <a:r>
              <a:rPr lang="en-US" sz="1400" dirty="0" err="1">
                <a:latin typeface="LiberationMono"/>
              </a:rPr>
              <a:t>VMMemory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Configures the memory of a virtual machine.</a:t>
            </a:r>
          </a:p>
          <a:p>
            <a:r>
              <a:rPr lang="en-US" sz="1400" dirty="0">
                <a:latin typeface="LiberationMono"/>
              </a:rPr>
              <a:t>Set-</a:t>
            </a:r>
            <a:r>
              <a:rPr lang="en-US" sz="1400" dirty="0" err="1">
                <a:latin typeface="LiberationMono"/>
              </a:rPr>
              <a:t>VMNetworkAdapter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Configures features of the virtual network adapter in a virtual machine or the management operating system.</a:t>
            </a:r>
          </a:p>
          <a:p>
            <a:r>
              <a:rPr lang="en-US" sz="1400" dirty="0">
                <a:latin typeface="LiberationMono"/>
              </a:rPr>
              <a:t>Set-</a:t>
            </a:r>
            <a:r>
              <a:rPr lang="en-US" sz="1400" dirty="0" err="1">
                <a:latin typeface="LiberationMono"/>
              </a:rPr>
              <a:t>VMProcessor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Configures one or more processors of a virtual machine. The </a:t>
            </a:r>
            <a:r>
              <a:rPr lang="en-US" sz="1400" dirty="0">
                <a:latin typeface="LiberationMono"/>
              </a:rPr>
              <a:t>Set-</a:t>
            </a:r>
            <a:r>
              <a:rPr lang="en-US" sz="1400" dirty="0" err="1">
                <a:latin typeface="LiberationMono"/>
              </a:rPr>
              <a:t>VMProcessor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command also allows an administrator to configure nested virtualization. While the virtual machine is in the OFF state, run the </a:t>
            </a:r>
            <a:r>
              <a:rPr lang="en-US" sz="1400" dirty="0">
                <a:latin typeface="LiberationMono"/>
              </a:rPr>
              <a:t>Set-</a:t>
            </a:r>
            <a:r>
              <a:rPr lang="en-US" sz="1400" dirty="0" err="1">
                <a:latin typeface="LiberationMono"/>
              </a:rPr>
              <a:t>VMProcessor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command on the physical Hyper-V host. This will enable nested virtualization for the virtual machine.</a:t>
            </a:r>
          </a:p>
          <a:p>
            <a:r>
              <a:rPr lang="en-US" sz="1400" dirty="0">
                <a:latin typeface="LiberationMono"/>
              </a:rPr>
              <a:t>Set-</a:t>
            </a:r>
            <a:r>
              <a:rPr lang="en-US" sz="1400" dirty="0" err="1">
                <a:latin typeface="LiberationMono"/>
              </a:rPr>
              <a:t>VMReplicationServer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Configures a host as a Replica server.</a:t>
            </a:r>
          </a:p>
          <a:p>
            <a:r>
              <a:rPr lang="en-US" sz="1400" dirty="0">
                <a:latin typeface="LiberationMono"/>
              </a:rPr>
              <a:t>Set-</a:t>
            </a:r>
            <a:r>
              <a:rPr lang="en-US" sz="1400" dirty="0" err="1">
                <a:latin typeface="LiberationMono"/>
              </a:rPr>
              <a:t>VMSan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Configures a virtual storage area network (SAN) on one or more Hyper-V hosts.</a:t>
            </a:r>
          </a:p>
          <a:p>
            <a:r>
              <a:rPr lang="en-US" sz="1400" dirty="0">
                <a:latin typeface="LiberationMono"/>
              </a:rPr>
              <a:t>Set-</a:t>
            </a:r>
            <a:r>
              <a:rPr lang="en-US" sz="1400" dirty="0" err="1">
                <a:latin typeface="LiberationMono"/>
              </a:rPr>
              <a:t>VMSwitch</a:t>
            </a:r>
            <a:r>
              <a:rPr lang="en-US" sz="1400" dirty="0">
                <a:latin typeface="LiberationMono"/>
              </a:rPr>
              <a:t> </a:t>
            </a:r>
            <a:r>
              <a:rPr lang="en-US" dirty="0">
                <a:latin typeface="LiberationSerif"/>
              </a:rPr>
              <a:t>Configures a virtual switch.</a:t>
            </a:r>
          </a:p>
          <a:p>
            <a:r>
              <a:rPr lang="en-US" sz="1400" dirty="0">
                <a:latin typeface="LiberationMono"/>
              </a:rPr>
              <a:t>Stop-VM </a:t>
            </a:r>
            <a:r>
              <a:rPr lang="en-US" dirty="0">
                <a:latin typeface="LiberationSerif"/>
              </a:rPr>
              <a:t>Shuts down, turns off, or saves a virtual machine.</a:t>
            </a:r>
          </a:p>
          <a:p>
            <a:r>
              <a:rPr lang="en-US" sz="1400" dirty="0">
                <a:latin typeface="LiberationMono"/>
              </a:rPr>
              <a:t>Suspend-VM </a:t>
            </a:r>
            <a:r>
              <a:rPr lang="en-US" dirty="0">
                <a:latin typeface="LiberationSerif"/>
              </a:rPr>
              <a:t>Suspends, or pauses, a virtual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0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0-12-01 10:45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hlT7lGQomWkE8tnMs3l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A6456323-EA72-4A12-BC3E-84C6F2741A5C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103DBE46-08E4-4D84-A4AE-E9CCBA0593C1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</TotalTime>
  <Words>720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LiberationMono</vt:lpstr>
      <vt:lpstr>LiberationSerif</vt:lpstr>
      <vt:lpstr>LiberationSerif-Bold</vt:lpstr>
      <vt:lpstr>Arial</vt:lpstr>
      <vt:lpstr>Georgia</vt:lpstr>
      <vt:lpstr>Segoe UI</vt:lpstr>
      <vt:lpstr>Wingdings</vt:lpstr>
      <vt:lpstr>White</vt:lpstr>
      <vt:lpstr>Contrast</vt:lpstr>
      <vt:lpstr>think-cell Slide</vt:lpstr>
      <vt:lpstr>PowerShell commands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commands</dc:title>
  <dc:subject/>
  <dc:creator>Lam Nguyen</dc:creator>
  <cp:keywords/>
  <dc:description/>
  <cp:lastModifiedBy>Lam Nguyen</cp:lastModifiedBy>
  <cp:revision>5</cp:revision>
  <cp:lastPrinted>2018-10-30T20:37:12Z</cp:lastPrinted>
  <dcterms:created xsi:type="dcterms:W3CDTF">2021-01-28T15:36:04Z</dcterms:created>
  <dcterms:modified xsi:type="dcterms:W3CDTF">2021-01-28T15:46:48Z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2020-12-01 10:45 PM</vt:lpwstr>
  </property>
  <property fmtid="{D5CDD505-2E9C-101B-9397-08002B2CF9AE}" pid="8" name="TemplateCreated">
    <vt:lpwstr>2019-02-27 01:18 PM</vt:lpwstr>
  </property>
</Properties>
</file>